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265" r:id="rId2"/>
    <p:sldId id="266" r:id="rId3"/>
    <p:sldId id="267" r:id="rId4"/>
    <p:sldId id="268"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6" autoAdjust="0"/>
    <p:restoredTop sz="94660"/>
  </p:normalViewPr>
  <p:slideViewPr>
    <p:cSldViewPr snapToGrid="0">
      <p:cViewPr varScale="1">
        <p:scale>
          <a:sx n="112" d="100"/>
          <a:sy n="112" d="100"/>
        </p:scale>
        <p:origin x="1872"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9B51DD-DE8E-4703-9B13-241B7B00CC83}" type="datetimeFigureOut">
              <a:rPr lang="en-US" smtClean="0"/>
              <a:t>2/10/2025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1E32DE-E0DD-4B21-A326-416C2A19EC8D}" type="slidenum">
              <a:rPr lang="en-US" smtClean="0"/>
              <a:t>‹#›</a:t>
            </a:fld>
            <a:endParaRPr lang="en-US"/>
          </a:p>
        </p:txBody>
      </p:sp>
    </p:spTree>
    <p:extLst>
      <p:ext uri="{BB962C8B-B14F-4D97-AF65-F5344CB8AC3E}">
        <p14:creationId xmlns:p14="http://schemas.microsoft.com/office/powerpoint/2010/main" val="38443441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Imagine that you find yourself</a:t>
            </a:r>
            <a:r>
              <a:rPr lang="en-US" baseline="0" dirty="0"/>
              <a:t> in this situation. Do you see a reason to seek ethics advice?</a:t>
            </a:r>
          </a:p>
          <a:p>
            <a:pPr>
              <a:spcBef>
                <a:spcPts val="600"/>
              </a:spcBef>
              <a:spcAft>
                <a:spcPts val="600"/>
              </a:spcAft>
            </a:pPr>
            <a:r>
              <a:rPr lang="en-US" baseline="0" dirty="0"/>
              <a:t>If so, what questions might you ask?</a:t>
            </a:r>
          </a:p>
          <a:p>
            <a:pPr>
              <a:spcBef>
                <a:spcPts val="600"/>
              </a:spcBef>
              <a:spcAft>
                <a:spcPts val="600"/>
              </a:spcAft>
            </a:pPr>
            <a:r>
              <a:rPr lang="en-US" baseline="0" dirty="0"/>
              <a:t>Do any of the Principles or Standards of Ethical Conduct or the Criminal Conflict of Interest Laws, all summarized in the Ethics and Public Service document, seem to be implicated by this scenario?  </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A6FD39-6AF9-400B-8896-D8859FBD6747}"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809748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What steps</a:t>
            </a:r>
            <a:r>
              <a:rPr lang="en-US" baseline="0" dirty="0"/>
              <a:t> do you take to manage this situation?</a:t>
            </a:r>
          </a:p>
          <a:p>
            <a:pPr>
              <a:spcBef>
                <a:spcPts val="600"/>
              </a:spcBef>
              <a:spcAft>
                <a:spcPts val="600"/>
              </a:spcAft>
            </a:pPr>
            <a:r>
              <a:rPr lang="en-US" baseline="0" dirty="0"/>
              <a:t>What questions do you ask?</a:t>
            </a:r>
          </a:p>
          <a:p>
            <a:pPr>
              <a:spcBef>
                <a:spcPts val="600"/>
              </a:spcBef>
              <a:spcAft>
                <a:spcPts val="600"/>
              </a:spcAft>
            </a:pPr>
            <a:r>
              <a:rPr lang="en-US" baseline="0" dirty="0"/>
              <a:t>If you seek ethics advice, what information do you provide to your ethics official?</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A6FD39-6AF9-400B-8896-D8859FBD6747}"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9941475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a:spcBef>
                <a:spcPts val="600"/>
              </a:spcBef>
              <a:spcAft>
                <a:spcPts val="600"/>
              </a:spcAft>
            </a:pPr>
            <a:r>
              <a:rPr lang="en-US" dirty="0"/>
              <a:t>While</a:t>
            </a:r>
            <a:r>
              <a:rPr lang="en-US" baseline="0" dirty="0"/>
              <a:t> nothing in this scenario immediately raises an ethics concern, employees should be aware of their obligations under the ethics principles – to be loyal to the law, serve selflessly, and be responsible stewards.</a:t>
            </a:r>
          </a:p>
          <a:p>
            <a:pPr>
              <a:spcBef>
                <a:spcPts val="600"/>
              </a:spcBef>
              <a:spcAft>
                <a:spcPts val="600"/>
              </a:spcAft>
            </a:pPr>
            <a:r>
              <a:rPr lang="en-US" baseline="0" dirty="0"/>
              <a:t>Employees serving in acting roles should be aware of the following:</a:t>
            </a:r>
          </a:p>
          <a:p>
            <a:pPr marL="628650" lvl="1" indent="-171450">
              <a:spcBef>
                <a:spcPts val="600"/>
              </a:spcBef>
              <a:spcAft>
                <a:spcPts val="600"/>
              </a:spcAft>
              <a:buFont typeface="Arial" panose="020B0604020202020204" pitchFamily="34" charset="0"/>
              <a:buChar char="•"/>
            </a:pPr>
            <a:r>
              <a:rPr lang="en-US" baseline="0" dirty="0"/>
              <a:t>New duties may raise new financial conflicts of interest. Therefore, employees serving in higher-level positions may have new financial disclosure requirements.</a:t>
            </a:r>
          </a:p>
          <a:p>
            <a:pPr marL="628650" lvl="1" indent="-171450">
              <a:spcBef>
                <a:spcPts val="600"/>
              </a:spcBef>
              <a:spcAft>
                <a:spcPts val="600"/>
              </a:spcAft>
              <a:buFont typeface="Arial" panose="020B0604020202020204" pitchFamily="34" charset="0"/>
              <a:buChar char="•"/>
            </a:pPr>
            <a:r>
              <a:rPr lang="en-US" dirty="0"/>
              <a:t>Employees serving in h</a:t>
            </a:r>
            <a:r>
              <a:rPr lang="en-US" baseline="0" dirty="0"/>
              <a:t>igher-level positions </a:t>
            </a:r>
            <a:r>
              <a:rPr lang="en-US" dirty="0"/>
              <a:t>may have different r</a:t>
            </a:r>
            <a:r>
              <a:rPr lang="en-US" baseline="0" dirty="0"/>
              <a:t>estrictions on gifts and gratuities.</a:t>
            </a:r>
          </a:p>
          <a:p>
            <a:pPr marL="628650" lvl="1" indent="-171450">
              <a:spcBef>
                <a:spcPts val="600"/>
              </a:spcBef>
              <a:spcAft>
                <a:spcPts val="600"/>
              </a:spcAft>
              <a:buFont typeface="Arial" panose="020B0604020202020204" pitchFamily="34" charset="0"/>
              <a:buChar char="•"/>
            </a:pPr>
            <a:r>
              <a:rPr lang="en-US" baseline="0" dirty="0"/>
              <a:t>Employees serving in higher-level positions may have more access to non-public information and should be careful not to disclose </a:t>
            </a:r>
            <a:r>
              <a:rPr lang="en-US" dirty="0"/>
              <a:t>such </a:t>
            </a:r>
            <a:r>
              <a:rPr lang="en-US" baseline="0" dirty="0"/>
              <a:t>information.</a:t>
            </a:r>
          </a:p>
          <a:p>
            <a:pPr marL="628650" lvl="1" indent="-171450">
              <a:spcBef>
                <a:spcPts val="600"/>
              </a:spcBef>
              <a:spcAft>
                <a:spcPts val="600"/>
              </a:spcAft>
              <a:buFont typeface="Arial" panose="020B0604020202020204" pitchFamily="34" charset="0"/>
              <a:buChar char="•"/>
            </a:pPr>
            <a:r>
              <a:rPr lang="en-US" dirty="0"/>
              <a:t>Employees serving in higher-level positions likely have </a:t>
            </a:r>
            <a:r>
              <a:rPr lang="en-US" baseline="0" dirty="0"/>
              <a:t>more </a:t>
            </a:r>
            <a:r>
              <a:rPr lang="en-US" dirty="0"/>
              <a:t>decision-making authority and should be careful not to</a:t>
            </a:r>
            <a:r>
              <a:rPr lang="en-US" baseline="0" dirty="0"/>
              <a:t> use their public office for private gain.</a:t>
            </a:r>
          </a:p>
          <a:p>
            <a:pPr marL="628650" lvl="1" indent="-171450">
              <a:spcBef>
                <a:spcPts val="600"/>
              </a:spcBef>
              <a:spcAft>
                <a:spcPts val="600"/>
              </a:spcAft>
              <a:buFont typeface="Arial" panose="020B0604020202020204" pitchFamily="34" charset="0"/>
              <a:buChar char="•"/>
            </a:pPr>
            <a:r>
              <a:rPr lang="en-US" baseline="0" dirty="0"/>
              <a:t>Former employees serving in higher-level positions may have a one/two year cooling off period with the agency.</a:t>
            </a:r>
          </a:p>
          <a:p>
            <a:endParaRPr lang="en-US" baseline="0" dirty="0"/>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A6FD39-6AF9-400B-8896-D8859FBD6747}"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4686587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220663"/>
            <a:ext cx="4572000" cy="3429000"/>
          </a:xfrm>
        </p:spPr>
      </p:sp>
      <p:sp>
        <p:nvSpPr>
          <p:cNvPr id="3" name="Notes Placeholder 2"/>
          <p:cNvSpPr>
            <a:spLocks noGrp="1"/>
          </p:cNvSpPr>
          <p:nvPr>
            <p:ph type="body" idx="1"/>
          </p:nvPr>
        </p:nvSpPr>
        <p:spPr>
          <a:xfrm>
            <a:off x="103517" y="3762824"/>
            <a:ext cx="6650966" cy="5312165"/>
          </a:xfrm>
        </p:spPr>
        <p:txBody>
          <a:bodyPr/>
          <a:lstStyle/>
          <a:p>
            <a:pPr>
              <a:spcBef>
                <a:spcPts val="600"/>
              </a:spcBef>
              <a:spcAft>
                <a:spcPts val="600"/>
              </a:spcAft>
            </a:pPr>
            <a:r>
              <a:rPr lang="en-US" sz="950" dirty="0"/>
              <a:t>Any time an employee’s duties significantly change, there are new</a:t>
            </a:r>
            <a:r>
              <a:rPr lang="en-US" sz="950" baseline="0" dirty="0"/>
              <a:t> possibilities for financial conflicts of interest (see 18 USC 208 and 5 CFR Subpart D – Conflicting Financial Interests) and other ethics concerns.</a:t>
            </a:r>
          </a:p>
          <a:p>
            <a:pPr marL="628650" lvl="1" indent="-171450">
              <a:spcBef>
                <a:spcPts val="600"/>
              </a:spcBef>
              <a:spcAft>
                <a:spcPts val="600"/>
              </a:spcAft>
              <a:buFont typeface="Arial" panose="020B0604020202020204" pitchFamily="34" charset="0"/>
              <a:buChar char="•"/>
            </a:pPr>
            <a:r>
              <a:rPr lang="en-US" sz="950" dirty="0"/>
              <a:t>D</a:t>
            </a:r>
            <a:r>
              <a:rPr lang="en-US" sz="950" baseline="0" dirty="0"/>
              <a:t>epending on the employee’s previous position and how long they may temporarily serve in the higher-level position, they may have new financial disclosure requirements to fulfill. For example, they may have previously been a confidential financial disclosure report filer, and their new position requires they file a public financial disclosure report</a:t>
            </a:r>
            <a:r>
              <a:rPr lang="en-US" sz="950" dirty="0"/>
              <a:t>, or they may not have filed a financial disclosure report at all. Either way, b</a:t>
            </a:r>
            <a:r>
              <a:rPr lang="en-US" sz="950" baseline="0" dirty="0"/>
              <a:t>ecause there is a potential for new financial conflicts of interest, the employee, along with their ethics officials, should review their most recent financial disclosure report, whether new or previously certified, considering their new duties.</a:t>
            </a:r>
          </a:p>
          <a:p>
            <a:pPr marL="628650" lvl="1" indent="-171450">
              <a:spcBef>
                <a:spcPts val="600"/>
              </a:spcBef>
              <a:spcAft>
                <a:spcPts val="600"/>
              </a:spcAft>
              <a:buFont typeface="Arial" panose="020B0604020202020204" pitchFamily="34" charset="0"/>
              <a:buChar char="•"/>
            </a:pPr>
            <a:r>
              <a:rPr lang="en-US" sz="950" dirty="0"/>
              <a:t>If now required to file a public financial disclosure report, the employee</a:t>
            </a:r>
            <a:r>
              <a:rPr lang="en-US" sz="950" baseline="0" dirty="0"/>
              <a:t> may have a new notification requirement to follow when negotiating for other employment (see 5 CFR Subpart F – Seeking Other Employment).</a:t>
            </a:r>
          </a:p>
          <a:p>
            <a:pPr>
              <a:spcBef>
                <a:spcPts val="600"/>
              </a:spcBef>
              <a:spcAft>
                <a:spcPts val="600"/>
              </a:spcAft>
            </a:pPr>
            <a:r>
              <a:rPr lang="en-US" sz="950" baseline="0" dirty="0"/>
              <a:t>Since the employee will be serving in a higher-level position, they should be reminded of the restrictions on gifts. Supervisors are restricted in ways that staff members are not (see 5 CFR Subpart C – Gifts Between Employees). The employee may also receive more invitations or gifts from outside sources in their new position (see also 5 CFR Subpart B – Gifts From Outside Sources).</a:t>
            </a:r>
          </a:p>
          <a:p>
            <a:pPr marL="628650" lvl="1" indent="-171450">
              <a:spcBef>
                <a:spcPts val="600"/>
              </a:spcBef>
              <a:spcAft>
                <a:spcPts val="600"/>
              </a:spcAft>
              <a:buFont typeface="Arial" panose="020B0604020202020204" pitchFamily="34" charset="0"/>
              <a:buChar char="•"/>
            </a:pPr>
            <a:r>
              <a:rPr lang="en-US" sz="950" baseline="0" dirty="0"/>
              <a:t>Consider discussing the “personal relationship” exception for gifts from outside sources (see </a:t>
            </a:r>
            <a:r>
              <a:rPr lang="en-US" sz="950" b="0" i="0" dirty="0">
                <a:solidFill>
                  <a:srgbClr val="333333"/>
                </a:solidFill>
                <a:effectLst/>
              </a:rPr>
              <a:t>5 CFR 2635.204(b)).</a:t>
            </a:r>
          </a:p>
          <a:p>
            <a:pPr marL="628650" lvl="1" indent="-171450">
              <a:spcBef>
                <a:spcPts val="600"/>
              </a:spcBef>
              <a:spcAft>
                <a:spcPts val="600"/>
              </a:spcAft>
              <a:buFont typeface="Arial" panose="020B0604020202020204" pitchFamily="34" charset="0"/>
              <a:buChar char="•"/>
            </a:pPr>
            <a:r>
              <a:rPr lang="en-US" sz="950" baseline="0" dirty="0"/>
              <a:t>Consider discussing the process for receiving “widely attended gathering (WAG)” approval (see 5 CFR 2635.204(g)).</a:t>
            </a:r>
          </a:p>
          <a:p>
            <a:pPr marR="0" lvl="0" algn="l" defTabSz="914400" rtl="0" eaLnBrk="1" fontAlgn="auto" latinLnBrk="0" hangingPunct="1">
              <a:spcBef>
                <a:spcPts val="600"/>
              </a:spcBef>
              <a:spcAft>
                <a:spcPts val="600"/>
              </a:spcAft>
              <a:buClrTx/>
              <a:buSzTx/>
              <a:tabLst/>
              <a:defRPr/>
            </a:pPr>
            <a:r>
              <a:rPr lang="en-US" sz="950" baseline="0" dirty="0"/>
              <a:t>The employee may be asked to participate in hiring and personnel decisions, as well as contracting decisions, for the first time. They should remember not to misuse their position nor disclose non-public information (see 5 CFR Subpart G – Misuse of Position) and to consider appearances before participating in such decisions (see 5 CFR Subpart E – Impartiality in Performing Official Duties).</a:t>
            </a:r>
          </a:p>
          <a:p>
            <a:pPr marL="628650" lvl="1" indent="-171450">
              <a:spcBef>
                <a:spcPts val="600"/>
              </a:spcBef>
              <a:spcAft>
                <a:spcPts val="600"/>
              </a:spcAft>
              <a:buFont typeface="Arial" panose="020B0604020202020204" pitchFamily="34" charset="0"/>
              <a:buChar char="•"/>
              <a:defRPr/>
            </a:pPr>
            <a:r>
              <a:rPr lang="en-US" sz="950" baseline="0" dirty="0"/>
              <a:t>In general, the employee may have access to more non-public information, which they will need to safeguard.</a:t>
            </a:r>
          </a:p>
          <a:p>
            <a:pPr marR="0" lvl="0" algn="l" defTabSz="914400" rtl="0" eaLnBrk="1" fontAlgn="auto" latinLnBrk="0" hangingPunct="1">
              <a:spcBef>
                <a:spcPts val="600"/>
              </a:spcBef>
              <a:spcAft>
                <a:spcPts val="600"/>
              </a:spcAft>
              <a:buClrTx/>
              <a:buSzTx/>
              <a:tabLst/>
              <a:defRPr/>
            </a:pPr>
            <a:r>
              <a:rPr lang="en-US" sz="950" dirty="0"/>
              <a:t>Additionally, the employee may have</a:t>
            </a:r>
            <a:r>
              <a:rPr lang="en-US" sz="950" baseline="0" dirty="0"/>
              <a:t> new post-employment ethics restrictions to understand if leaving the government after having served temporarily in a “senior,” or “very senior,” level position (see 18 USC 207 and 5 CFR 2641 for definitions and prohibitions). They should also keep these restrictions in mind regarding any interactions with their former boss.</a:t>
            </a:r>
          </a:p>
          <a:p>
            <a:pPr marL="171450" lvl="0" indent="-171450">
              <a:buFont typeface="Arial" panose="020B0604020202020204" pitchFamily="34" charset="0"/>
              <a:buChar char="•"/>
            </a:pPr>
            <a:endParaRPr lang="en-US" sz="950" baseline="0" dirty="0"/>
          </a:p>
          <a:p>
            <a:pPr marL="0" indent="0">
              <a:buFont typeface="Arial" panose="020B0604020202020204" pitchFamily="34" charset="0"/>
              <a:buNone/>
            </a:pPr>
            <a:endParaRPr lang="en-US" sz="950"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AA6FD39-6AF9-400B-8896-D8859FBD6747}" type="slidenum">
              <a:rPr kumimoji="0" lang="en-US"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332872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2"/>
      </p:bgRef>
    </p:bg>
    <p:spTree>
      <p:nvGrpSpPr>
        <p:cNvPr id="1" name=""/>
        <p:cNvGrpSpPr/>
        <p:nvPr/>
      </p:nvGrpSpPr>
      <p:grpSpPr>
        <a:xfrm>
          <a:off x="0" y="0"/>
          <a:ext cx="0" cy="0"/>
          <a:chOff x="0" y="0"/>
          <a:chExt cx="0" cy="0"/>
        </a:xfrm>
      </p:grpSpPr>
      <p:sp>
        <p:nvSpPr>
          <p:cNvPr id="12" name="Freeform 6"/>
          <p:cNvSpPr/>
          <p:nvPr/>
        </p:nvSpPr>
        <p:spPr bwMode="auto">
          <a:xfrm>
            <a:off x="8838008" y="1189204"/>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1" y="-361966"/>
            <a:ext cx="7624581" cy="1549106"/>
          </a:xfrm>
        </p:spPr>
        <p:txBody>
          <a:bodyPr anchor="t">
            <a:normAutofit/>
          </a:bodyPr>
          <a:lstStyle>
            <a:lvl1pPr algn="l">
              <a:lnSpc>
                <a:spcPct val="85000"/>
              </a:lnSpc>
              <a:defRPr sz="2400" i="0" cap="all" baseline="0">
                <a:solidFill>
                  <a:schemeClr val="bg1"/>
                </a:solidFill>
                <a:latin typeface="Aharoni" panose="02010803020104030203" pitchFamily="2" charset="-79"/>
                <a:cs typeface="Aharoni" panose="02010803020104030203" pitchFamily="2" charset="-79"/>
              </a:defRPr>
            </a:lvl1pPr>
          </a:lstStyle>
          <a:p>
            <a:r>
              <a:rPr lang="en-US"/>
              <a:t>Click to edit Master title style</a:t>
            </a:r>
          </a:p>
        </p:txBody>
      </p:sp>
      <p:sp>
        <p:nvSpPr>
          <p:cNvPr id="3" name="Subtitle 2"/>
          <p:cNvSpPr>
            <a:spLocks noGrp="1"/>
          </p:cNvSpPr>
          <p:nvPr>
            <p:ph type="subTitle" idx="1" hasCustomPrompt="1"/>
          </p:nvPr>
        </p:nvSpPr>
        <p:spPr>
          <a:xfrm>
            <a:off x="752978" y="1781344"/>
            <a:ext cx="7912445" cy="3607087"/>
          </a:xfrm>
        </p:spPr>
        <p:txBody>
          <a:bodyPr>
            <a:noAutofit/>
          </a:bodyPr>
          <a:lstStyle>
            <a:lvl1pPr marL="0" indent="0" algn="l">
              <a:lnSpc>
                <a:spcPct val="100000"/>
              </a:lnSpc>
              <a:spcBef>
                <a:spcPts val="0"/>
              </a:spcBef>
              <a:buNone/>
              <a:defRPr sz="8000" b="0" i="0" baseline="0">
                <a:solidFill>
                  <a:schemeClr val="tx2"/>
                </a:solidFill>
                <a:latin typeface="Aharoni" panose="02010803020104030203" pitchFamily="2" charset="-79"/>
                <a:cs typeface="Aharoni" panose="02010803020104030203" pitchFamily="2" charset="-79"/>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Slide Number Placeholder 5"/>
          <p:cNvSpPr>
            <a:spLocks noGrp="1"/>
          </p:cNvSpPr>
          <p:nvPr>
            <p:ph type="sldNum" sz="quarter" idx="12"/>
          </p:nvPr>
        </p:nvSpPr>
        <p:spPr>
          <a:xfrm>
            <a:off x="8838008" y="1416219"/>
            <a:ext cx="305991" cy="365125"/>
          </a:xfrm>
        </p:spPr>
        <p:txBody>
          <a:bodyPr/>
          <a:lstStyle>
            <a:lvl1pPr algn="r">
              <a:defRPr>
                <a:solidFill>
                  <a:schemeClr val="bg2"/>
                </a:solidFill>
              </a:defRPr>
            </a:lvl1pPr>
          </a:lstStyle>
          <a:p>
            <a:fld id="{FC1B147F-F87E-410F-B779-986FBFEFC4CA}" type="slidenum">
              <a:rPr lang="en-US" smtClean="0">
                <a:solidFill>
                  <a:srgbClr val="1D1A1D"/>
                </a:solidFill>
              </a:rPr>
              <a:pPr/>
              <a:t>‹#›</a:t>
            </a:fld>
            <a:endParaRPr lang="en-US">
              <a:solidFill>
                <a:srgbClr val="1D1A1D"/>
              </a:solidFill>
            </a:endParaRPr>
          </a:p>
        </p:txBody>
      </p:sp>
      <p:cxnSp>
        <p:nvCxnSpPr>
          <p:cNvPr id="9" name="Straight Connector 8"/>
          <p:cNvCxnSpPr/>
          <p:nvPr/>
        </p:nvCxnSpPr>
        <p:spPr>
          <a:xfrm>
            <a:off x="580391"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92FC8D20-8339-1E2A-926E-A873A640C50B}"/>
              </a:ext>
            </a:extLst>
          </p:cNvPr>
          <p:cNvSpPr>
            <a:spLocks noGrp="1"/>
          </p:cNvSpPr>
          <p:nvPr>
            <p:ph type="body" sz="quarter" idx="13" hasCustomPrompt="1"/>
          </p:nvPr>
        </p:nvSpPr>
        <p:spPr>
          <a:xfrm>
            <a:off x="752475" y="5573713"/>
            <a:ext cx="7913688" cy="1001712"/>
          </a:xfrm>
        </p:spPr>
        <p:txBody>
          <a:bodyPr/>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3829789817"/>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69214" y="557263"/>
            <a:ext cx="2880360" cy="1919239"/>
          </a:xfrm>
        </p:spPr>
        <p:txBody>
          <a:bodyPr anchor="t">
            <a:noAutofit/>
          </a:bodyPr>
          <a:lstStyle>
            <a:lvl1pPr>
              <a:lnSpc>
                <a:spcPct val="93000"/>
              </a:lnSpc>
              <a:defRPr sz="4000" baseline="0"/>
            </a:lvl1pPr>
          </a:lstStyle>
          <a:p>
            <a:r>
              <a:rPr lang="en-US"/>
              <a:t>Click to edit Master title style</a:t>
            </a:r>
          </a:p>
        </p:txBody>
      </p:sp>
      <p:sp>
        <p:nvSpPr>
          <p:cNvPr id="3" name="Picture Placeholder 2"/>
          <p:cNvSpPr>
            <a:spLocks noGrp="1" noChangeAspect="1"/>
          </p:cNvSpPr>
          <p:nvPr>
            <p:ph type="pic" idx="1"/>
          </p:nvPr>
        </p:nvSpPr>
        <p:spPr>
          <a:xfrm>
            <a:off x="3943350" y="3"/>
            <a:ext cx="4629150"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569214" y="2621512"/>
            <a:ext cx="2880360" cy="3236976"/>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6" name="Footer Placeholder 5"/>
          <p:cNvSpPr>
            <a:spLocks noGrp="1"/>
          </p:cNvSpPr>
          <p:nvPr>
            <p:ph type="ftr" sz="quarter" idx="11"/>
          </p:nvPr>
        </p:nvSpPr>
        <p:spPr/>
        <p:txBody>
          <a:bodyPr/>
          <a:lstStyle/>
          <a:p>
            <a:endParaRPr lang="en-US">
              <a:solidFill>
                <a:prstClr val="black">
                  <a:lumMod val="85000"/>
                  <a:lumOff val="15000"/>
                </a:prstClr>
              </a:solidFill>
            </a:endParaRPr>
          </a:p>
        </p:txBody>
      </p:sp>
      <p:sp>
        <p:nvSpPr>
          <p:cNvPr id="7" name="Slide Number Placeholder 6"/>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2080019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3886201" y="640080"/>
            <a:ext cx="4686299" cy="558414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5" name="Footer Placeholder 4"/>
          <p:cNvSpPr>
            <a:spLocks noGrp="1"/>
          </p:cNvSpPr>
          <p:nvPr>
            <p:ph type="ftr" sz="quarter" idx="11"/>
          </p:nvPr>
        </p:nvSpPr>
        <p:spPr/>
        <p:txBody>
          <a:bodyPr/>
          <a:lstStyle/>
          <a:p>
            <a:endParaRPr lang="en-US">
              <a:solidFill>
                <a:prstClr val="black">
                  <a:lumMod val="85000"/>
                  <a:lumOff val="15000"/>
                </a:prstClr>
              </a:solidFill>
            </a:endParaRPr>
          </a:p>
        </p:txBody>
      </p:sp>
      <p:sp>
        <p:nvSpPr>
          <p:cNvPr id="6" name="Slide Number Placeholder 5"/>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7552022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2" name="Freeform 6"/>
          <p:cNvSpPr/>
          <p:nvPr/>
        </p:nvSpPr>
        <p:spPr bwMode="auto">
          <a:xfrm>
            <a:off x="8838008" y="5380580"/>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rgbClr val="262626"/>
          </a:solidFill>
          <a:ln w="0">
            <a:noFill/>
            <a:prstDash val="solid"/>
            <a:round/>
            <a:headEnd/>
            <a:tailEnd/>
          </a:ln>
        </p:spPr>
      </p:sp>
      <p:sp>
        <p:nvSpPr>
          <p:cNvPr id="2" name="Vertical Title 1"/>
          <p:cNvSpPr>
            <a:spLocks noGrp="1"/>
          </p:cNvSpPr>
          <p:nvPr>
            <p:ph type="title" orient="vert"/>
          </p:nvPr>
        </p:nvSpPr>
        <p:spPr>
          <a:xfrm>
            <a:off x="5993075" y="642931"/>
            <a:ext cx="1835003" cy="4678106"/>
          </a:xfrm>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628651" y="642935"/>
            <a:ext cx="5303009" cy="46781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902140" y="5927134"/>
            <a:ext cx="2861142" cy="365125"/>
          </a:xfrm>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5" name="Footer Placeholder 4"/>
          <p:cNvSpPr>
            <a:spLocks noGrp="1"/>
          </p:cNvSpPr>
          <p:nvPr>
            <p:ph type="ftr" sz="quarter" idx="11"/>
          </p:nvPr>
        </p:nvSpPr>
        <p:spPr>
          <a:xfrm>
            <a:off x="4902140" y="6315952"/>
            <a:ext cx="2861142" cy="365125"/>
          </a:xfrm>
        </p:spPr>
        <p:txBody>
          <a:bodyPr/>
          <a:lstStyle/>
          <a:p>
            <a:endParaRPr lang="en-US">
              <a:solidFill>
                <a:prstClr val="black">
                  <a:lumMod val="85000"/>
                  <a:lumOff val="15000"/>
                </a:prstClr>
              </a:solidFill>
            </a:endParaRPr>
          </a:p>
        </p:txBody>
      </p:sp>
      <p:sp>
        <p:nvSpPr>
          <p:cNvPr id="6" name="Slide Number Placeholder 5"/>
          <p:cNvSpPr>
            <a:spLocks noGrp="1"/>
          </p:cNvSpPr>
          <p:nvPr>
            <p:ph type="sldNum" sz="quarter" idx="12"/>
          </p:nvPr>
        </p:nvSpPr>
        <p:spPr>
          <a:xfrm>
            <a:off x="8838008" y="5607595"/>
            <a:ext cx="305991" cy="365125"/>
          </a:xfrm>
        </p:spPr>
        <p:txBody>
          <a:bodyPr/>
          <a:lstStyle/>
          <a:p>
            <a:fld id="{FC1B147F-F87E-410F-B779-986FBFEFC4CA}" type="slidenum">
              <a:rPr lang="en-US" smtClean="0">
                <a:solidFill>
                  <a:srgbClr val="F5F5F5"/>
                </a:solidFill>
              </a:rPr>
              <a:pPr/>
              <a:t>‹#›</a:t>
            </a:fld>
            <a:endParaRPr lang="en-US">
              <a:solidFill>
                <a:srgbClr val="F5F5F5"/>
              </a:solidFill>
            </a:endParaRPr>
          </a:p>
        </p:txBody>
      </p:sp>
      <p:cxnSp>
        <p:nvCxnSpPr>
          <p:cNvPr id="13" name="Straight Connector 12"/>
          <p:cNvCxnSpPr/>
          <p:nvPr/>
        </p:nvCxnSpPr>
        <p:spPr>
          <a:xfrm>
            <a:off x="1" y="6199730"/>
            <a:ext cx="7695008"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8379421"/>
      </p:ext>
    </p:extLst>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Ref idx="1001">
        <a:schemeClr val="bg2"/>
      </p:bgRef>
    </p:bg>
    <p:spTree>
      <p:nvGrpSpPr>
        <p:cNvPr id="1" name=""/>
        <p:cNvGrpSpPr/>
        <p:nvPr/>
      </p:nvGrpSpPr>
      <p:grpSpPr>
        <a:xfrm>
          <a:off x="0" y="0"/>
          <a:ext cx="0" cy="0"/>
          <a:chOff x="0" y="0"/>
          <a:chExt cx="0" cy="0"/>
        </a:xfrm>
      </p:grpSpPr>
      <p:sp>
        <p:nvSpPr>
          <p:cNvPr id="12" name="Freeform 6"/>
          <p:cNvSpPr/>
          <p:nvPr/>
        </p:nvSpPr>
        <p:spPr bwMode="auto">
          <a:xfrm>
            <a:off x="8838008" y="1189204"/>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816685" y="1143296"/>
            <a:ext cx="5275772" cy="4268965"/>
          </a:xfrm>
        </p:spPr>
        <p:txBody>
          <a:bodyPr anchor="t">
            <a:normAutofit/>
          </a:bodyPr>
          <a:lstStyle>
            <a:lvl1pPr algn="l">
              <a:lnSpc>
                <a:spcPct val="85000"/>
              </a:lnSpc>
              <a:defRPr sz="7700" cap="all" baseline="0">
                <a:solidFill>
                  <a:schemeClr val="tx2"/>
                </a:solidFill>
              </a:defRPr>
            </a:lvl1pPr>
          </a:lstStyle>
          <a:p>
            <a:r>
              <a:rPr lang="en-US"/>
              <a:t>Click to edit Master title style</a:t>
            </a:r>
          </a:p>
        </p:txBody>
      </p:sp>
      <p:sp>
        <p:nvSpPr>
          <p:cNvPr id="3" name="Subtitle 2"/>
          <p:cNvSpPr>
            <a:spLocks noGrp="1"/>
          </p:cNvSpPr>
          <p:nvPr>
            <p:ph type="subTitle" idx="1"/>
          </p:nvPr>
        </p:nvSpPr>
        <p:spPr>
          <a:xfrm>
            <a:off x="816685" y="5537928"/>
            <a:ext cx="5275772" cy="706355"/>
          </a:xfrm>
        </p:spPr>
        <p:txBody>
          <a:bodyPr>
            <a:normAutofit/>
          </a:bodyPr>
          <a:lstStyle>
            <a:lvl1pPr marL="0" indent="0" algn="l">
              <a:lnSpc>
                <a:spcPct val="114000"/>
              </a:lnSpc>
              <a:spcBef>
                <a:spcPts val="0"/>
              </a:spcBef>
              <a:buNone/>
              <a:defRPr sz="20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16686" y="6314443"/>
            <a:ext cx="1197467" cy="365125"/>
          </a:xfrm>
        </p:spPr>
        <p:txBody>
          <a:bodyPr/>
          <a:lstStyle>
            <a:lvl1pPr algn="l">
              <a:defRPr sz="1200">
                <a:solidFill>
                  <a:schemeClr val="tx2"/>
                </a:solidFill>
              </a:defRPr>
            </a:lvl1pPr>
          </a:lstStyle>
          <a:p>
            <a:fld id="{C86E9DD2-A713-4E35-8CEC-CF06A693EBDE}" type="datetimeFigureOut">
              <a:rPr lang="en-US" smtClean="0">
                <a:solidFill>
                  <a:srgbClr val="F5F5F5"/>
                </a:solidFill>
              </a:rPr>
              <a:pPr/>
              <a:t>2/10/2025</a:t>
            </a:fld>
            <a:endParaRPr lang="en-US">
              <a:solidFill>
                <a:srgbClr val="F5F5F5"/>
              </a:solidFill>
            </a:endParaRPr>
          </a:p>
        </p:txBody>
      </p:sp>
      <p:sp>
        <p:nvSpPr>
          <p:cNvPr id="5" name="Footer Placeholder 4"/>
          <p:cNvSpPr>
            <a:spLocks noGrp="1"/>
          </p:cNvSpPr>
          <p:nvPr>
            <p:ph type="ftr" sz="quarter" idx="11"/>
          </p:nvPr>
        </p:nvSpPr>
        <p:spPr>
          <a:xfrm>
            <a:off x="2250445" y="6314443"/>
            <a:ext cx="3842012" cy="365125"/>
          </a:xfrm>
        </p:spPr>
        <p:txBody>
          <a:bodyPr/>
          <a:lstStyle>
            <a:lvl1pPr algn="l">
              <a:defRPr b="0">
                <a:solidFill>
                  <a:schemeClr val="tx2"/>
                </a:solidFill>
              </a:defRPr>
            </a:lvl1pPr>
          </a:lstStyle>
          <a:p>
            <a:endParaRPr lang="en-US">
              <a:solidFill>
                <a:srgbClr val="F5F5F5"/>
              </a:solidFill>
            </a:endParaRPr>
          </a:p>
        </p:txBody>
      </p:sp>
      <p:sp>
        <p:nvSpPr>
          <p:cNvPr id="6" name="Slide Number Placeholder 5"/>
          <p:cNvSpPr>
            <a:spLocks noGrp="1"/>
          </p:cNvSpPr>
          <p:nvPr>
            <p:ph type="sldNum" sz="quarter" idx="12"/>
          </p:nvPr>
        </p:nvSpPr>
        <p:spPr>
          <a:xfrm>
            <a:off x="8838008" y="1416219"/>
            <a:ext cx="305991" cy="365125"/>
          </a:xfrm>
        </p:spPr>
        <p:txBody>
          <a:bodyPr/>
          <a:lstStyle>
            <a:lvl1pPr algn="r">
              <a:defRPr>
                <a:solidFill>
                  <a:schemeClr val="bg2"/>
                </a:solidFill>
              </a:defRPr>
            </a:lvl1pPr>
          </a:lstStyle>
          <a:p>
            <a:fld id="{FC1B147F-F87E-410F-B779-986FBFEFC4CA}" type="slidenum">
              <a:rPr lang="en-US" smtClean="0">
                <a:solidFill>
                  <a:srgbClr val="1D1A1D"/>
                </a:solidFill>
              </a:rPr>
              <a:pPr/>
              <a:t>‹#›</a:t>
            </a:fld>
            <a:endParaRPr lang="en-US">
              <a:solidFill>
                <a:srgbClr val="1D1A1D"/>
              </a:solidFill>
            </a:endParaRPr>
          </a:p>
        </p:txBody>
      </p:sp>
      <p:cxnSp>
        <p:nvCxnSpPr>
          <p:cNvPr id="9" name="Straight Connector 8"/>
          <p:cNvCxnSpPr/>
          <p:nvPr/>
        </p:nvCxnSpPr>
        <p:spPr>
          <a:xfrm>
            <a:off x="580391"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6229224"/>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5" name="Footer Placeholder 4"/>
          <p:cNvSpPr>
            <a:spLocks noGrp="1"/>
          </p:cNvSpPr>
          <p:nvPr>
            <p:ph type="ftr" sz="quarter" idx="11"/>
          </p:nvPr>
        </p:nvSpPr>
        <p:spPr/>
        <p:txBody>
          <a:bodyPr/>
          <a:lstStyle/>
          <a:p>
            <a:endParaRPr lang="en-US">
              <a:solidFill>
                <a:prstClr val="black">
                  <a:lumMod val="85000"/>
                  <a:lumOff val="15000"/>
                </a:prstClr>
              </a:solidFill>
            </a:endParaRPr>
          </a:p>
        </p:txBody>
      </p:sp>
      <p:sp>
        <p:nvSpPr>
          <p:cNvPr id="6" name="Slide Number Placeholder 5"/>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3878067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p:cNvSpPr/>
          <p:nvPr/>
        </p:nvSpPr>
        <p:spPr bwMode="auto">
          <a:xfrm>
            <a:off x="8838008" y="1393748"/>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460756" y="2571725"/>
            <a:ext cx="6222491" cy="3286153"/>
          </a:xfrm>
        </p:spPr>
        <p:txBody>
          <a:bodyPr anchor="t">
            <a:normAutofit/>
          </a:bodyPr>
          <a:lstStyle>
            <a:lvl1pPr>
              <a:lnSpc>
                <a:spcPct val="85000"/>
              </a:lnSpc>
              <a:defRPr sz="7700" cap="all" baseline="0">
                <a:solidFill>
                  <a:schemeClr val="tx1">
                    <a:lumMod val="85000"/>
                    <a:lumOff val="15000"/>
                  </a:schemeClr>
                </a:solidFill>
              </a:defRPr>
            </a:lvl1pPr>
          </a:lstStyle>
          <a:p>
            <a:r>
              <a:rPr lang="en-US"/>
              <a:t>Click to edit Master title style</a:t>
            </a:r>
          </a:p>
        </p:txBody>
      </p:sp>
      <p:sp>
        <p:nvSpPr>
          <p:cNvPr id="3" name="Text Placeholder 2"/>
          <p:cNvSpPr>
            <a:spLocks noGrp="1"/>
          </p:cNvSpPr>
          <p:nvPr>
            <p:ph type="body" idx="1"/>
          </p:nvPr>
        </p:nvSpPr>
        <p:spPr>
          <a:xfrm>
            <a:off x="1460755" y="1393748"/>
            <a:ext cx="6301072" cy="819150"/>
          </a:xfrm>
        </p:spPr>
        <p:txBody>
          <a:bodyPr anchor="ctr">
            <a:normAutofit/>
          </a:bodyPr>
          <a:lstStyle>
            <a:lvl1pPr marL="0" indent="0" algn="r">
              <a:lnSpc>
                <a:spcPct val="113000"/>
              </a:lnSpc>
              <a:spcBef>
                <a:spcPts val="0"/>
              </a:spcBef>
              <a:buNone/>
              <a:defRPr sz="2000" b="0" i="1" baseline="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557217" y="6314442"/>
            <a:ext cx="1197467" cy="365125"/>
          </a:xfrm>
        </p:spPr>
        <p:txBody>
          <a:bodyPr/>
          <a:lstStyle>
            <a:lvl1pPr>
              <a:defRPr sz="1200">
                <a:solidFill>
                  <a:schemeClr val="tx1">
                    <a:lumMod val="85000"/>
                    <a:lumOff val="15000"/>
                  </a:schemeClr>
                </a:solidFill>
              </a:defRPr>
            </a:lvl1p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5" name="Footer Placeholder 4"/>
          <p:cNvSpPr>
            <a:spLocks noGrp="1"/>
          </p:cNvSpPr>
          <p:nvPr>
            <p:ph type="ftr" sz="quarter" idx="11"/>
          </p:nvPr>
        </p:nvSpPr>
        <p:spPr>
          <a:xfrm>
            <a:off x="1460755" y="6314443"/>
            <a:ext cx="4860170" cy="365125"/>
          </a:xfrm>
        </p:spPr>
        <p:txBody>
          <a:bodyPr/>
          <a:lstStyle>
            <a:lvl1pPr>
              <a:defRPr b="0">
                <a:solidFill>
                  <a:schemeClr val="tx1">
                    <a:lumMod val="85000"/>
                    <a:lumOff val="15000"/>
                  </a:schemeClr>
                </a:solidFill>
              </a:defRPr>
            </a:lvl1pPr>
          </a:lstStyle>
          <a:p>
            <a:endParaRPr lang="en-US">
              <a:solidFill>
                <a:prstClr val="black">
                  <a:lumMod val="85000"/>
                  <a:lumOff val="15000"/>
                </a:prstClr>
              </a:solidFill>
            </a:endParaRPr>
          </a:p>
        </p:txBody>
      </p:sp>
      <p:sp>
        <p:nvSpPr>
          <p:cNvPr id="6" name="Slide Number Placeholder 5"/>
          <p:cNvSpPr>
            <a:spLocks noGrp="1"/>
          </p:cNvSpPr>
          <p:nvPr>
            <p:ph type="sldNum" sz="quarter" idx="12"/>
          </p:nvPr>
        </p:nvSpPr>
        <p:spPr>
          <a:xfrm>
            <a:off x="8838008" y="1620763"/>
            <a:ext cx="305991" cy="365125"/>
          </a:xfrm>
        </p:spPr>
        <p:txBody>
          <a:bodyPr/>
          <a:lstStyle>
            <a:lvl1pPr>
              <a:defRPr>
                <a:solidFill>
                  <a:schemeClr val="bg2"/>
                </a:solidFill>
              </a:defRPr>
            </a:lvl1pPr>
          </a:lstStyle>
          <a:p>
            <a:fld id="{FC1B147F-F87E-410F-B779-986FBFEFC4CA}" type="slidenum">
              <a:rPr lang="en-US" smtClean="0">
                <a:solidFill>
                  <a:srgbClr val="F5F5F5"/>
                </a:solidFill>
              </a:rPr>
              <a:pPr/>
              <a:t>‹#›</a:t>
            </a:fld>
            <a:endParaRPr lang="en-US">
              <a:solidFill>
                <a:srgbClr val="F5F5F5"/>
              </a:solidFill>
            </a:endParaRPr>
          </a:p>
        </p:txBody>
      </p:sp>
      <p:cxnSp>
        <p:nvCxnSpPr>
          <p:cNvPr id="10" name="Straight Connector 9"/>
          <p:cNvCxnSpPr/>
          <p:nvPr/>
        </p:nvCxnSpPr>
        <p:spPr>
          <a:xfrm flipH="1">
            <a:off x="2" y="6178167"/>
            <a:ext cx="7683245"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5780125"/>
      </p:ext>
    </p:extLst>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86200" y="540628"/>
            <a:ext cx="4686300" cy="24889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886200" y="3712467"/>
            <a:ext cx="4686300" cy="24822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6" name="Footer Placeholder 5"/>
          <p:cNvSpPr>
            <a:spLocks noGrp="1"/>
          </p:cNvSpPr>
          <p:nvPr>
            <p:ph type="ftr" sz="quarter" idx="11"/>
          </p:nvPr>
        </p:nvSpPr>
        <p:spPr/>
        <p:txBody>
          <a:bodyPr/>
          <a:lstStyle/>
          <a:p>
            <a:endParaRPr lang="en-US">
              <a:solidFill>
                <a:prstClr val="black">
                  <a:lumMod val="85000"/>
                  <a:lumOff val="15000"/>
                </a:prstClr>
              </a:solidFill>
            </a:endParaRPr>
          </a:p>
        </p:txBody>
      </p:sp>
      <p:sp>
        <p:nvSpPr>
          <p:cNvPr id="7" name="Slide Number Placeholder 6"/>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1892669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557784"/>
            <a:ext cx="2873502" cy="4956048"/>
          </a:xfrm>
        </p:spPr>
        <p:txBody>
          <a:bodyPr/>
          <a:lstStyle/>
          <a:p>
            <a:r>
              <a:rPr lang="en-US"/>
              <a:t>Click to edit Master title style</a:t>
            </a:r>
          </a:p>
        </p:txBody>
      </p:sp>
      <p:sp>
        <p:nvSpPr>
          <p:cNvPr id="3" name="Text Placeholder 2"/>
          <p:cNvSpPr>
            <a:spLocks noGrp="1"/>
          </p:cNvSpPr>
          <p:nvPr>
            <p:ph type="body" idx="1"/>
          </p:nvPr>
        </p:nvSpPr>
        <p:spPr>
          <a:xfrm>
            <a:off x="3886200" y="558065"/>
            <a:ext cx="4684014"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86200" y="1526671"/>
            <a:ext cx="4684014" cy="1755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886200" y="3700826"/>
            <a:ext cx="4686300" cy="914400"/>
          </a:xfrm>
        </p:spPr>
        <p:txBody>
          <a:bodyPr anchor="b">
            <a:normAutofit/>
          </a:bodyPr>
          <a:lstStyle>
            <a:lvl1pPr marL="0" indent="0">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86200" y="4669432"/>
            <a:ext cx="4684014" cy="1755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8" name="Footer Placeholder 7"/>
          <p:cNvSpPr>
            <a:spLocks noGrp="1"/>
          </p:cNvSpPr>
          <p:nvPr>
            <p:ph type="ftr" sz="quarter" idx="11"/>
          </p:nvPr>
        </p:nvSpPr>
        <p:spPr/>
        <p:txBody>
          <a:bodyPr/>
          <a:lstStyle/>
          <a:p>
            <a:endParaRPr lang="en-US">
              <a:solidFill>
                <a:prstClr val="black">
                  <a:lumMod val="85000"/>
                  <a:lumOff val="15000"/>
                </a:prstClr>
              </a:solidFill>
            </a:endParaRPr>
          </a:p>
        </p:txBody>
      </p:sp>
      <p:sp>
        <p:nvSpPr>
          <p:cNvPr id="9" name="Slide Number Placeholder 8"/>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3377900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4" name="Footer Placeholder 3"/>
          <p:cNvSpPr>
            <a:spLocks noGrp="1"/>
          </p:cNvSpPr>
          <p:nvPr>
            <p:ph type="ftr" sz="quarter" idx="11"/>
          </p:nvPr>
        </p:nvSpPr>
        <p:spPr/>
        <p:txBody>
          <a:bodyPr/>
          <a:lstStyle/>
          <a:p>
            <a:endParaRPr lang="en-US">
              <a:solidFill>
                <a:prstClr val="black">
                  <a:lumMod val="85000"/>
                  <a:lumOff val="15000"/>
                </a:prstClr>
              </a:solidFill>
            </a:endParaRPr>
          </a:p>
        </p:txBody>
      </p:sp>
      <p:sp>
        <p:nvSpPr>
          <p:cNvPr id="5" name="Slide Number Placeholder 4"/>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2848078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3" name="Footer Placeholder 2"/>
          <p:cNvSpPr>
            <a:spLocks noGrp="1"/>
          </p:cNvSpPr>
          <p:nvPr>
            <p:ph type="ftr" sz="quarter" idx="11"/>
          </p:nvPr>
        </p:nvSpPr>
        <p:spPr/>
        <p:txBody>
          <a:bodyPr/>
          <a:lstStyle/>
          <a:p>
            <a:endParaRPr lang="en-US">
              <a:solidFill>
                <a:prstClr val="black">
                  <a:lumMod val="85000"/>
                  <a:lumOff val="15000"/>
                </a:prstClr>
              </a:solidFill>
            </a:endParaRPr>
          </a:p>
        </p:txBody>
      </p:sp>
      <p:sp>
        <p:nvSpPr>
          <p:cNvPr id="4" name="Slide Number Placeholder 3"/>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1015820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71500" y="555479"/>
            <a:ext cx="2879082" cy="1921022"/>
          </a:xfrm>
        </p:spPr>
        <p:txBody>
          <a:bodyPr anchor="t">
            <a:noAutofit/>
          </a:bodyPr>
          <a:lstStyle>
            <a:lvl1pPr>
              <a:lnSpc>
                <a:spcPct val="93000"/>
              </a:lnSpc>
              <a:defRPr sz="4000"/>
            </a:lvl1pPr>
          </a:lstStyle>
          <a:p>
            <a:r>
              <a:rPr lang="en-US"/>
              <a:t>Click to edit Master title style</a:t>
            </a:r>
          </a:p>
        </p:txBody>
      </p:sp>
      <p:sp>
        <p:nvSpPr>
          <p:cNvPr id="3" name="Content Placeholder 2"/>
          <p:cNvSpPr>
            <a:spLocks noGrp="1"/>
          </p:cNvSpPr>
          <p:nvPr>
            <p:ph idx="1"/>
          </p:nvPr>
        </p:nvSpPr>
        <p:spPr>
          <a:xfrm>
            <a:off x="3886200" y="564147"/>
            <a:ext cx="46863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71500" y="2621515"/>
            <a:ext cx="2879082" cy="3239537"/>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6" name="Footer Placeholder 5"/>
          <p:cNvSpPr>
            <a:spLocks noGrp="1"/>
          </p:cNvSpPr>
          <p:nvPr>
            <p:ph type="ftr" sz="quarter" idx="11"/>
          </p:nvPr>
        </p:nvSpPr>
        <p:spPr/>
        <p:txBody>
          <a:bodyPr/>
          <a:lstStyle/>
          <a:p>
            <a:endParaRPr lang="en-US">
              <a:solidFill>
                <a:prstClr val="black">
                  <a:lumMod val="85000"/>
                  <a:lumOff val="15000"/>
                </a:prstClr>
              </a:solidFill>
            </a:endParaRPr>
          </a:p>
        </p:txBody>
      </p:sp>
      <p:sp>
        <p:nvSpPr>
          <p:cNvPr id="7" name="Slide Number Placeholder 6"/>
          <p:cNvSpPr>
            <a:spLocks noGrp="1"/>
          </p:cNvSpPr>
          <p:nvPr>
            <p:ph type="sldNum" sz="quarter" idx="12"/>
          </p:nvPr>
        </p:nvSpPr>
        <p:spPr/>
        <p:txBody>
          <a:bodyPr/>
          <a:lstStyle/>
          <a:p>
            <a:fld id="{FC1B147F-F87E-410F-B779-986FBFEFC4CA}" type="slidenum">
              <a:rPr lang="en-US" smtClean="0">
                <a:solidFill>
                  <a:srgbClr val="F5F5F5"/>
                </a:solidFill>
              </a:rPr>
              <a:pPr/>
              <a:t>‹#›</a:t>
            </a:fld>
            <a:endParaRPr lang="en-US">
              <a:solidFill>
                <a:srgbClr val="F5F5F5"/>
              </a:solidFill>
            </a:endParaRPr>
          </a:p>
        </p:txBody>
      </p:sp>
    </p:spTree>
    <p:extLst>
      <p:ext uri="{BB962C8B-B14F-4D97-AF65-F5344CB8AC3E}">
        <p14:creationId xmlns:p14="http://schemas.microsoft.com/office/powerpoint/2010/main" val="963095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p:cNvSpPr/>
          <p:nvPr/>
        </p:nvSpPr>
        <p:spPr bwMode="auto">
          <a:xfrm>
            <a:off x="8838008" y="5380580"/>
            <a:ext cx="305991"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571501" y="559678"/>
            <a:ext cx="2875430" cy="4952492"/>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3886201" y="569066"/>
            <a:ext cx="4686299" cy="565515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71501" y="5930063"/>
            <a:ext cx="2861142" cy="365125"/>
          </a:xfrm>
          <a:prstGeom prst="rect">
            <a:avLst/>
          </a:prstGeom>
        </p:spPr>
        <p:txBody>
          <a:bodyPr vert="horz" lIns="91440" tIns="45720" rIns="91440" bIns="45720" rtlCol="0" anchor="t"/>
          <a:lstStyle>
            <a:lvl1pPr algn="r">
              <a:defRPr sz="1000" b="0" i="1" baseline="0">
                <a:solidFill>
                  <a:schemeClr val="tx1">
                    <a:lumMod val="85000"/>
                    <a:lumOff val="15000"/>
                  </a:schemeClr>
                </a:solidFill>
                <a:latin typeface="+mj-lt"/>
              </a:defRPr>
            </a:lvl1pPr>
          </a:lstStyle>
          <a:p>
            <a:fld id="{C86E9DD2-A713-4E35-8CEC-CF06A693EBDE}" type="datetimeFigureOut">
              <a:rPr lang="en-US" smtClean="0">
                <a:solidFill>
                  <a:prstClr val="black">
                    <a:lumMod val="85000"/>
                    <a:lumOff val="15000"/>
                  </a:prstClr>
                </a:solidFill>
              </a:rPr>
              <a:pPr/>
              <a:t>2/10/2025</a:t>
            </a:fld>
            <a:endParaRPr lang="en-US">
              <a:solidFill>
                <a:prstClr val="black">
                  <a:lumMod val="85000"/>
                  <a:lumOff val="15000"/>
                </a:prstClr>
              </a:solidFill>
            </a:endParaRPr>
          </a:p>
        </p:txBody>
      </p:sp>
      <p:sp>
        <p:nvSpPr>
          <p:cNvPr id="5" name="Footer Placeholder 4"/>
          <p:cNvSpPr>
            <a:spLocks noGrp="1"/>
          </p:cNvSpPr>
          <p:nvPr>
            <p:ph type="ftr" sz="quarter" idx="3"/>
          </p:nvPr>
        </p:nvSpPr>
        <p:spPr>
          <a:xfrm>
            <a:off x="571501" y="6314443"/>
            <a:ext cx="2861142" cy="365125"/>
          </a:xfrm>
          <a:prstGeom prst="rect">
            <a:avLst/>
          </a:prstGeom>
        </p:spPr>
        <p:txBody>
          <a:bodyPr vert="horz" lIns="91440" tIns="45720" rIns="91440" bIns="45720" rtlCol="0" anchor="t"/>
          <a:lstStyle>
            <a:lvl1pPr algn="r">
              <a:defRPr sz="1200" b="1" i="1" baseline="0">
                <a:solidFill>
                  <a:schemeClr val="tx1">
                    <a:lumMod val="85000"/>
                    <a:lumOff val="15000"/>
                  </a:schemeClr>
                </a:solidFill>
                <a:latin typeface="+mj-lt"/>
              </a:defRPr>
            </a:lvl1pPr>
          </a:lstStyle>
          <a:p>
            <a:endParaRPr lang="en-US">
              <a:solidFill>
                <a:prstClr val="black">
                  <a:lumMod val="85000"/>
                  <a:lumOff val="15000"/>
                </a:prstClr>
              </a:solidFill>
            </a:endParaRPr>
          </a:p>
        </p:txBody>
      </p:sp>
      <p:sp>
        <p:nvSpPr>
          <p:cNvPr id="6" name="Slide Number Placeholder 5"/>
          <p:cNvSpPr>
            <a:spLocks noGrp="1"/>
          </p:cNvSpPr>
          <p:nvPr>
            <p:ph type="sldNum" sz="quarter" idx="4"/>
          </p:nvPr>
        </p:nvSpPr>
        <p:spPr>
          <a:xfrm>
            <a:off x="8838008" y="5607595"/>
            <a:ext cx="305991"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FC1B147F-F87E-410F-B779-986FBFEFC4CA}" type="slidenum">
              <a:rPr lang="en-US" smtClean="0">
                <a:solidFill>
                  <a:srgbClr val="F5F5F5"/>
                </a:solidFill>
              </a:rPr>
              <a:pPr/>
              <a:t>‹#›</a:t>
            </a:fld>
            <a:endParaRPr lang="en-US">
              <a:solidFill>
                <a:srgbClr val="F5F5F5"/>
              </a:solidFill>
            </a:endParaRPr>
          </a:p>
        </p:txBody>
      </p:sp>
      <p:cxnSp>
        <p:nvCxnSpPr>
          <p:cNvPr id="10" name="Straight Connector 9"/>
          <p:cNvCxnSpPr/>
          <p:nvPr/>
        </p:nvCxnSpPr>
        <p:spPr>
          <a:xfrm>
            <a:off x="0" y="6199730"/>
            <a:ext cx="337185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280999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p:titleStyle>
    <p:body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32">
          <p15:clr>
            <a:srgbClr val="F26B43"/>
          </p15:clr>
        </p15:guide>
        <p15:guide id="2" pos="480">
          <p15:clr>
            <a:srgbClr val="F26B43"/>
          </p15:clr>
        </p15:guide>
        <p15:guide id="3" orient="horz" pos="432">
          <p15:clr>
            <a:srgbClr val="F26B43"/>
          </p15:clr>
        </p15:guide>
        <p15:guide id="4" pos="7200">
          <p15:clr>
            <a:srgbClr val="F26B43"/>
          </p15:clr>
        </p15:guide>
        <p15:guide id="5" pos="32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281098"/>
            <a:ext cx="8617176" cy="2746483"/>
          </a:xfrm>
        </p:spPr>
        <p:txBody>
          <a:bodyPr>
            <a:noAutofit/>
          </a:bodyPr>
          <a:lstStyle/>
          <a:p>
            <a:pPr>
              <a:lnSpc>
                <a:spcPts val="5800"/>
              </a:lnSpc>
            </a:pPr>
            <a:r>
              <a:rPr lang="en-US" sz="2000" b="1" dirty="0">
                <a:solidFill>
                  <a:srgbClr val="00B0F0"/>
                </a:solidFill>
              </a:rPr>
              <a:t>Scenario [9]:</a:t>
            </a:r>
            <a:br>
              <a:rPr lang="en-US" sz="2000" b="1" dirty="0">
                <a:solidFill>
                  <a:srgbClr val="00B0F0"/>
                </a:solidFill>
              </a:rPr>
            </a:br>
            <a:r>
              <a:rPr lang="en-US" sz="8000" b="1" dirty="0">
                <a:solidFill>
                  <a:schemeClr val="tx1"/>
                </a:solidFill>
              </a:rPr>
              <a:t>What do </a:t>
            </a:r>
            <a:r>
              <a:rPr lang="en-US" sz="7200" b="1" dirty="0">
                <a:solidFill>
                  <a:schemeClr val="tx1"/>
                </a:solidFill>
              </a:rPr>
              <a:t>you </a:t>
            </a:r>
            <a:r>
              <a:rPr lang="en-US" sz="7200" b="1" dirty="0">
                <a:solidFill>
                  <a:srgbClr val="00B0F0"/>
                </a:solidFill>
              </a:rPr>
              <a:t>Think</a:t>
            </a:r>
            <a:r>
              <a:rPr lang="en-US" sz="11500" b="1" dirty="0">
                <a:solidFill>
                  <a:srgbClr val="00B0F0"/>
                </a:solidFill>
              </a:rPr>
              <a:t>?</a:t>
            </a:r>
          </a:p>
        </p:txBody>
      </p:sp>
      <p:sp>
        <p:nvSpPr>
          <p:cNvPr id="4" name="Rectangle 3">
            <a:extLst>
              <a:ext uri="{C183D7F6-B498-43B3-948B-1728B52AA6E4}">
                <adec:decorative xmlns:adec="http://schemas.microsoft.com/office/drawing/2017/decorative" val="1"/>
              </a:ext>
            </a:extLst>
          </p:cNvPr>
          <p:cNvSpPr/>
          <p:nvPr/>
        </p:nvSpPr>
        <p:spPr>
          <a:xfrm>
            <a:off x="312939" y="5681712"/>
            <a:ext cx="8831063" cy="13316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B0F0"/>
              </a:solidFill>
              <a:effectLst/>
              <a:uLnTx/>
              <a:uFillTx/>
              <a:latin typeface="Corbel"/>
              <a:ea typeface="+mn-ea"/>
              <a:cs typeface="+mn-cs"/>
            </a:endParaRPr>
          </a:p>
        </p:txBody>
      </p:sp>
      <p:sp>
        <p:nvSpPr>
          <p:cNvPr id="3" name="Subtitle 2">
            <a:extLst>
              <a:ext uri="{FF2B5EF4-FFF2-40B4-BE49-F238E27FC236}">
                <a16:creationId xmlns:a16="http://schemas.microsoft.com/office/drawing/2014/main" id="{EDD01A95-1954-842E-01B8-02D4B1650FA6}"/>
              </a:ext>
            </a:extLst>
          </p:cNvPr>
          <p:cNvSpPr>
            <a:spLocks noGrp="1"/>
          </p:cNvSpPr>
          <p:nvPr>
            <p:ph type="subTitle" idx="1"/>
          </p:nvPr>
        </p:nvSpPr>
        <p:spPr>
          <a:xfrm>
            <a:off x="914402" y="3496788"/>
            <a:ext cx="7912445" cy="3607087"/>
          </a:xfrm>
        </p:spPr>
        <p:txBody>
          <a:bodyPr/>
          <a:lstStyle/>
          <a:p>
            <a:pPr>
              <a:defRPr/>
            </a:pPr>
            <a:r>
              <a:rPr lang="en-US" sz="2800" b="1" dirty="0">
                <a:solidFill>
                  <a:schemeClr val="tx1"/>
                </a:solidFill>
              </a:rPr>
              <a:t>Your boss finds an opportunity in the private sector and leaves government service. You are assigned to act in their stead while your agency looks for a replacement.</a:t>
            </a:r>
            <a:endParaRPr lang="en-US" sz="2800" dirty="0">
              <a:solidFill>
                <a:schemeClr val="tx1"/>
              </a:solidFill>
            </a:endParaRPr>
          </a:p>
        </p:txBody>
      </p:sp>
    </p:spTree>
    <p:extLst>
      <p:ext uri="{BB962C8B-B14F-4D97-AF65-F5344CB8AC3E}">
        <p14:creationId xmlns:p14="http://schemas.microsoft.com/office/powerpoint/2010/main" val="32895176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9282" y="1263514"/>
            <a:ext cx="8617176" cy="2746483"/>
          </a:xfrm>
        </p:spPr>
        <p:txBody>
          <a:bodyPr>
            <a:noAutofit/>
          </a:bodyPr>
          <a:lstStyle/>
          <a:p>
            <a:pPr>
              <a:lnSpc>
                <a:spcPts val="5800"/>
              </a:lnSpc>
            </a:pPr>
            <a:r>
              <a:rPr lang="en-US" sz="2000" b="1" dirty="0">
                <a:solidFill>
                  <a:srgbClr val="00B0F0"/>
                </a:solidFill>
              </a:rPr>
              <a:t>Scenario [9]:</a:t>
            </a:r>
            <a:br>
              <a:rPr lang="en-US" sz="2000" b="1" dirty="0">
                <a:solidFill>
                  <a:srgbClr val="00B0F0"/>
                </a:solidFill>
              </a:rPr>
            </a:br>
            <a:r>
              <a:rPr lang="en-US" sz="8000" b="1" dirty="0">
                <a:solidFill>
                  <a:schemeClr val="tx1"/>
                </a:solidFill>
              </a:rPr>
              <a:t>What do </a:t>
            </a:r>
            <a:r>
              <a:rPr lang="en-US" sz="7200" b="1" dirty="0">
                <a:solidFill>
                  <a:schemeClr val="tx1"/>
                </a:solidFill>
              </a:rPr>
              <a:t>you </a:t>
            </a:r>
            <a:r>
              <a:rPr lang="en-US" sz="7200" b="1" dirty="0">
                <a:solidFill>
                  <a:srgbClr val="00B0F0"/>
                </a:solidFill>
              </a:rPr>
              <a:t>do</a:t>
            </a:r>
            <a:r>
              <a:rPr lang="en-US" sz="11500" b="1" dirty="0">
                <a:solidFill>
                  <a:srgbClr val="00B0F0"/>
                </a:solidFill>
              </a:rPr>
              <a:t>?</a:t>
            </a:r>
          </a:p>
        </p:txBody>
      </p:sp>
      <p:sp>
        <p:nvSpPr>
          <p:cNvPr id="4" name="Rectangle 3">
            <a:extLst>
              <a:ext uri="{C183D7F6-B498-43B3-948B-1728B52AA6E4}">
                <adec:decorative xmlns:adec="http://schemas.microsoft.com/office/drawing/2017/decorative" val="1"/>
              </a:ext>
            </a:extLst>
          </p:cNvPr>
          <p:cNvSpPr/>
          <p:nvPr/>
        </p:nvSpPr>
        <p:spPr>
          <a:xfrm>
            <a:off x="312939" y="5681712"/>
            <a:ext cx="8831063" cy="133165"/>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B0F0"/>
              </a:solidFill>
              <a:effectLst/>
              <a:uLnTx/>
              <a:uFillTx/>
              <a:latin typeface="Corbel"/>
              <a:ea typeface="+mn-ea"/>
              <a:cs typeface="+mn-cs"/>
            </a:endParaRPr>
          </a:p>
        </p:txBody>
      </p:sp>
      <p:sp>
        <p:nvSpPr>
          <p:cNvPr id="3" name="Subtitle 2">
            <a:extLst>
              <a:ext uri="{FF2B5EF4-FFF2-40B4-BE49-F238E27FC236}">
                <a16:creationId xmlns:a16="http://schemas.microsoft.com/office/drawing/2014/main" id="{43B837DB-13C5-F2CA-A977-66DFFB32D655}"/>
              </a:ext>
            </a:extLst>
          </p:cNvPr>
          <p:cNvSpPr>
            <a:spLocks noGrp="1"/>
          </p:cNvSpPr>
          <p:nvPr>
            <p:ph type="subTitle" idx="1"/>
          </p:nvPr>
        </p:nvSpPr>
        <p:spPr>
          <a:xfrm>
            <a:off x="772247" y="3489231"/>
            <a:ext cx="7912445" cy="3607087"/>
          </a:xfrm>
        </p:spPr>
        <p:txBody>
          <a:bodyPr/>
          <a:lstStyle/>
          <a:p>
            <a:pPr>
              <a:defRPr/>
            </a:pPr>
            <a:r>
              <a:rPr lang="en-US" sz="2800" b="1" dirty="0">
                <a:solidFill>
                  <a:schemeClr val="tx1"/>
                </a:solidFill>
              </a:rPr>
              <a:t>Your boss finds an opportunity in the private sector and leaves government service. You are assigned to act in their stead while your agency looks for a replacement.</a:t>
            </a:r>
            <a:endParaRPr lang="en-US" sz="2800" dirty="0">
              <a:solidFill>
                <a:schemeClr val="tx1"/>
              </a:solidFill>
            </a:endParaRPr>
          </a:p>
        </p:txBody>
      </p:sp>
    </p:spTree>
    <p:extLst>
      <p:ext uri="{BB962C8B-B14F-4D97-AF65-F5344CB8AC3E}">
        <p14:creationId xmlns:p14="http://schemas.microsoft.com/office/powerpoint/2010/main" val="162810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5513A-2876-781B-5B0E-FB2D0F065F42}"/>
              </a:ext>
            </a:extLst>
          </p:cNvPr>
          <p:cNvSpPr>
            <a:spLocks noGrp="1"/>
          </p:cNvSpPr>
          <p:nvPr>
            <p:ph type="ctrTitle"/>
          </p:nvPr>
        </p:nvSpPr>
        <p:spPr>
          <a:xfrm>
            <a:off x="0" y="-507853"/>
            <a:ext cx="7624581" cy="1549106"/>
          </a:xfrm>
        </p:spPr>
        <p:txBody>
          <a:bodyPr/>
          <a:lstStyle/>
          <a:p>
            <a:r>
              <a:rPr lang="en-US" sz="3600" dirty="0">
                <a:solidFill>
                  <a:srgbClr val="000000"/>
                </a:solidFill>
              </a:rPr>
              <a:t>SCENARIO [9] – ETHICS PRINCIPLES</a:t>
            </a:r>
            <a:endParaRPr lang="en-US" dirty="0"/>
          </a:p>
        </p:txBody>
      </p:sp>
      <p:sp>
        <p:nvSpPr>
          <p:cNvPr id="3" name="Subtitle 2">
            <a:extLst>
              <a:ext uri="{FF2B5EF4-FFF2-40B4-BE49-F238E27FC236}">
                <a16:creationId xmlns:a16="http://schemas.microsoft.com/office/drawing/2014/main" id="{678B3F59-FB22-7D07-2BA4-FC7A5383AA90}"/>
              </a:ext>
            </a:extLst>
          </p:cNvPr>
          <p:cNvSpPr>
            <a:spLocks noGrp="1"/>
          </p:cNvSpPr>
          <p:nvPr>
            <p:ph type="subTitle" idx="1"/>
          </p:nvPr>
        </p:nvSpPr>
        <p:spPr>
          <a:xfrm>
            <a:off x="840992" y="572220"/>
            <a:ext cx="7912445" cy="3607087"/>
          </a:xfrm>
        </p:spPr>
        <p:txBody>
          <a:bodyPr/>
          <a:lstStyle/>
          <a:p>
            <a:pPr>
              <a:defRPr/>
            </a:pPr>
            <a:r>
              <a:rPr lang="en-US" sz="2800" b="1" dirty="0">
                <a:solidFill>
                  <a:schemeClr val="tx1"/>
                </a:solidFill>
              </a:rPr>
              <a:t>Your boss finds an opportunity in the private sector and leaves government service. You are assigned to act in their stead while your agency looks for a replacement.</a:t>
            </a:r>
            <a:endParaRPr lang="en-US" sz="2800" dirty="0">
              <a:solidFill>
                <a:schemeClr val="tx1"/>
              </a:solidFill>
            </a:endParaRPr>
          </a:p>
        </p:txBody>
      </p:sp>
      <p:sp>
        <p:nvSpPr>
          <p:cNvPr id="10" name="TextBox 9"/>
          <p:cNvSpPr txBox="1"/>
          <p:nvPr/>
        </p:nvSpPr>
        <p:spPr>
          <a:xfrm>
            <a:off x="978437" y="2811732"/>
            <a:ext cx="3305266"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haroni" panose="02010803020104030203" pitchFamily="2" charset="-79"/>
                <a:ea typeface="+mn-ea"/>
                <a:cs typeface="Aharoni" panose="02010803020104030203" pitchFamily="2" charset="-79"/>
              </a:rPr>
              <a:t>ETHICS PRINCIPLES</a:t>
            </a:r>
          </a:p>
        </p:txBody>
      </p:sp>
      <p:sp>
        <p:nvSpPr>
          <p:cNvPr id="11" name="Rounded Rectangle 10">
            <a:extLst>
              <a:ext uri="{C183D7F6-B498-43B3-948B-1728B52AA6E4}">
                <adec:decorative xmlns:adec="http://schemas.microsoft.com/office/drawing/2017/decorative" val="1"/>
              </a:ext>
            </a:extLst>
          </p:cNvPr>
          <p:cNvSpPr/>
          <p:nvPr/>
        </p:nvSpPr>
        <p:spPr>
          <a:xfrm>
            <a:off x="843888" y="2590800"/>
            <a:ext cx="3574364" cy="3352800"/>
          </a:xfrm>
          <a:prstGeom prst="round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B0F0"/>
              </a:solidFill>
              <a:effectLst/>
              <a:uLnTx/>
              <a:uFillTx/>
              <a:latin typeface="Corbel"/>
              <a:ea typeface="+mn-ea"/>
              <a:cs typeface="+mn-cs"/>
            </a:endParaRPr>
          </a:p>
        </p:txBody>
      </p:sp>
      <p:sp>
        <p:nvSpPr>
          <p:cNvPr id="14" name="TextBox 13">
            <a:extLst>
              <a:ext uri="{C183D7F6-B498-43B3-948B-1728B52AA6E4}">
                <adec:decorative xmlns:adec="http://schemas.microsoft.com/office/drawing/2017/decorative" val="1"/>
              </a:ext>
            </a:extLst>
          </p:cNvPr>
          <p:cNvSpPr txBox="1"/>
          <p:nvPr/>
        </p:nvSpPr>
        <p:spPr>
          <a:xfrm>
            <a:off x="5106326" y="2811731"/>
            <a:ext cx="3305266"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Aharoni" panose="02010803020104030203" pitchFamily="2" charset="-79"/>
                <a:ea typeface="+mn-ea"/>
                <a:cs typeface="Aharoni" panose="02010803020104030203" pitchFamily="2" charset="-79"/>
              </a:rPr>
              <a:t>ETHICS RULES</a:t>
            </a:r>
          </a:p>
        </p:txBody>
      </p:sp>
      <p:sp>
        <p:nvSpPr>
          <p:cNvPr id="17" name="Rounded Rectangle 16">
            <a:extLst>
              <a:ext uri="{C183D7F6-B498-43B3-948B-1728B52AA6E4}">
                <adec:decorative xmlns:adec="http://schemas.microsoft.com/office/drawing/2017/decorative" val="1"/>
              </a:ext>
            </a:extLst>
          </p:cNvPr>
          <p:cNvSpPr/>
          <p:nvPr/>
        </p:nvSpPr>
        <p:spPr>
          <a:xfrm>
            <a:off x="4629934" y="2590801"/>
            <a:ext cx="4258052" cy="4071256"/>
          </a:xfrm>
          <a:prstGeom prst="roundRect">
            <a:avLst/>
          </a:prstGeom>
          <a:noFill/>
          <a:ln w="38100">
            <a:solidFill>
              <a:schemeClr val="bg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B0F0"/>
              </a:solidFill>
              <a:effectLst/>
              <a:uLnTx/>
              <a:uFillTx/>
              <a:latin typeface="Corbel"/>
              <a:ea typeface="+mn-ea"/>
              <a:cs typeface="+mn-cs"/>
            </a:endParaRPr>
          </a:p>
        </p:txBody>
      </p:sp>
      <p:sp>
        <p:nvSpPr>
          <p:cNvPr id="18" name="TextBox 17"/>
          <p:cNvSpPr txBox="1"/>
          <p:nvPr/>
        </p:nvSpPr>
        <p:spPr>
          <a:xfrm>
            <a:off x="946868" y="3330517"/>
            <a:ext cx="3364319" cy="193899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Loyalty to Law</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orbe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Selfless Service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white"/>
              </a:solidFill>
              <a:effectLst/>
              <a:uLnTx/>
              <a:uFillTx/>
              <a:latin typeface="Corbe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Responsible Stewardship</a:t>
            </a:r>
            <a:endParaRPr kumimoji="0" lang="en-US" sz="1600" b="0" i="0" u="none" strike="noStrike" kern="1200" cap="none" spc="0" normalizeH="0" baseline="0" noProof="0" dirty="0">
              <a:ln>
                <a:noFill/>
              </a:ln>
              <a:solidFill>
                <a:prstClr val="white"/>
              </a:solidFill>
              <a:effectLst/>
              <a:uLnTx/>
              <a:uFillTx/>
              <a:latin typeface="Corbel"/>
              <a:ea typeface="+mn-ea"/>
              <a:cs typeface="+mn-cs"/>
            </a:endParaRPr>
          </a:p>
        </p:txBody>
      </p:sp>
      <p:sp>
        <p:nvSpPr>
          <p:cNvPr id="23" name="TextBox 22">
            <a:extLst>
              <a:ext uri="{C183D7F6-B498-43B3-948B-1728B52AA6E4}">
                <adec:decorative xmlns:adec="http://schemas.microsoft.com/office/drawing/2017/decorative" val="1"/>
              </a:ext>
            </a:extLst>
          </p:cNvPr>
          <p:cNvSpPr txBox="1"/>
          <p:nvPr/>
        </p:nvSpPr>
        <p:spPr>
          <a:xfrm>
            <a:off x="4797214" y="3174307"/>
            <a:ext cx="4420529" cy="34163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18 USC 208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Post-Employment Restrictions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18 USC 207, 5 CFR Part 2641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Subpart B</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Subpart C</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Subpart 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Subpart 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Subpart F</a:t>
            </a:r>
            <a:b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b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Financial Disclosure</a:t>
            </a:r>
          </a:p>
        </p:txBody>
      </p:sp>
    </p:spTree>
    <p:extLst>
      <p:ext uri="{BB962C8B-B14F-4D97-AF65-F5344CB8AC3E}">
        <p14:creationId xmlns:p14="http://schemas.microsoft.com/office/powerpoint/2010/main" val="3722002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86B91-A67C-2663-440A-9AF61FA8F23B}"/>
              </a:ext>
            </a:extLst>
          </p:cNvPr>
          <p:cNvSpPr>
            <a:spLocks noGrp="1"/>
          </p:cNvSpPr>
          <p:nvPr>
            <p:ph type="ctrTitle"/>
          </p:nvPr>
        </p:nvSpPr>
        <p:spPr>
          <a:xfrm>
            <a:off x="0" y="-511186"/>
            <a:ext cx="7624581" cy="1549106"/>
          </a:xfrm>
        </p:spPr>
        <p:txBody>
          <a:bodyPr/>
          <a:lstStyle/>
          <a:p>
            <a:r>
              <a:rPr lang="en-US" sz="3600" dirty="0">
                <a:solidFill>
                  <a:srgbClr val="000000"/>
                </a:solidFill>
              </a:rPr>
              <a:t>SCENARIO [9] – ETHICS rules</a:t>
            </a:r>
            <a:endParaRPr lang="en-US" dirty="0"/>
          </a:p>
        </p:txBody>
      </p:sp>
      <p:sp>
        <p:nvSpPr>
          <p:cNvPr id="18" name="TextBox 17">
            <a:extLst>
              <a:ext uri="{C183D7F6-B498-43B3-948B-1728B52AA6E4}">
                <adec:decorative xmlns:adec="http://schemas.microsoft.com/office/drawing/2017/decorative" val="1"/>
              </a:ext>
            </a:extLst>
          </p:cNvPr>
          <p:cNvSpPr txBox="1"/>
          <p:nvPr/>
        </p:nvSpPr>
        <p:spPr>
          <a:xfrm>
            <a:off x="975530" y="2818659"/>
            <a:ext cx="3305266" cy="461665"/>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Aharoni" panose="02010803020104030203" pitchFamily="2" charset="-79"/>
                <a:ea typeface="+mn-ea"/>
                <a:cs typeface="Aharoni" panose="02010803020104030203" pitchFamily="2" charset="-79"/>
              </a:rPr>
              <a:t>ETHICS PRINCIPLES</a:t>
            </a:r>
          </a:p>
        </p:txBody>
      </p:sp>
      <p:sp>
        <p:nvSpPr>
          <p:cNvPr id="19" name="Rounded Rectangle 18">
            <a:extLst>
              <a:ext uri="{C183D7F6-B498-43B3-948B-1728B52AA6E4}">
                <adec:decorative xmlns:adec="http://schemas.microsoft.com/office/drawing/2017/decorative" val="1"/>
              </a:ext>
            </a:extLst>
          </p:cNvPr>
          <p:cNvSpPr/>
          <p:nvPr/>
        </p:nvSpPr>
        <p:spPr>
          <a:xfrm>
            <a:off x="843888" y="2590800"/>
            <a:ext cx="3574364" cy="3352800"/>
          </a:xfrm>
          <a:prstGeom prst="roundRect">
            <a:avLst/>
          </a:prstGeom>
          <a:noFill/>
          <a:ln w="38100">
            <a:solidFill>
              <a:schemeClr val="bg2">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1D1A1D">
                  <a:lumMod val="75000"/>
                  <a:lumOff val="25000"/>
                </a:srgbClr>
              </a:solidFill>
              <a:effectLst/>
              <a:uLnTx/>
              <a:uFillTx/>
              <a:latin typeface="Corbel"/>
              <a:ea typeface="+mn-ea"/>
              <a:cs typeface="+mn-cs"/>
            </a:endParaRPr>
          </a:p>
        </p:txBody>
      </p:sp>
      <p:sp>
        <p:nvSpPr>
          <p:cNvPr id="3" name="Subtitle 2">
            <a:extLst>
              <a:ext uri="{FF2B5EF4-FFF2-40B4-BE49-F238E27FC236}">
                <a16:creationId xmlns:a16="http://schemas.microsoft.com/office/drawing/2014/main" id="{A4BCEB22-9037-575E-FA6D-29A8353522BB}"/>
              </a:ext>
            </a:extLst>
          </p:cNvPr>
          <p:cNvSpPr>
            <a:spLocks noGrp="1"/>
          </p:cNvSpPr>
          <p:nvPr>
            <p:ph type="subTitle" idx="1"/>
          </p:nvPr>
        </p:nvSpPr>
        <p:spPr>
          <a:xfrm>
            <a:off x="840992" y="559814"/>
            <a:ext cx="7912445" cy="3607087"/>
          </a:xfrm>
        </p:spPr>
        <p:txBody>
          <a:bodyPr/>
          <a:lstStyle/>
          <a:p>
            <a:pPr>
              <a:defRPr/>
            </a:pPr>
            <a:r>
              <a:rPr lang="en-US" sz="2800" b="1" dirty="0">
                <a:solidFill>
                  <a:schemeClr val="tx1"/>
                </a:solidFill>
              </a:rPr>
              <a:t>Your boss finds an opportunity in the private sector and leaves government service. You are assigned to act in their stead while your agency looks for a replacement.</a:t>
            </a:r>
            <a:endParaRPr lang="en-US" sz="2800" dirty="0">
              <a:solidFill>
                <a:schemeClr val="tx1"/>
              </a:solidFill>
            </a:endParaRPr>
          </a:p>
        </p:txBody>
      </p:sp>
      <p:sp>
        <p:nvSpPr>
          <p:cNvPr id="22" name="TextBox 21">
            <a:extLst>
              <a:ext uri="{C183D7F6-B498-43B3-948B-1728B52AA6E4}">
                <adec:decorative xmlns:adec="http://schemas.microsoft.com/office/drawing/2017/decorative" val="1"/>
              </a:ext>
            </a:extLst>
          </p:cNvPr>
          <p:cNvSpPr txBox="1"/>
          <p:nvPr/>
        </p:nvSpPr>
        <p:spPr>
          <a:xfrm>
            <a:off x="946005" y="3298905"/>
            <a:ext cx="3364319" cy="1938992"/>
          </a:xfrm>
          <a:prstGeom prst="rect">
            <a:avLst/>
          </a:prstGeom>
          <a:noFill/>
          <a:ln>
            <a:no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Loyalty to Law</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Selfless Service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1D1A1D">
                    <a:lumMod val="50000"/>
                    <a:lumOff val="50000"/>
                  </a:srgbClr>
                </a:solidFill>
                <a:effectLst/>
                <a:uLnTx/>
                <a:uFillTx/>
                <a:latin typeface="Corbel"/>
                <a:ea typeface="+mn-ea"/>
                <a:cs typeface="+mn-cs"/>
              </a:rPr>
              <a:t>Responsible Stewardship</a:t>
            </a:r>
            <a:endParaRPr kumimoji="0" lang="en-US" sz="1600" b="0" i="0" u="none" strike="noStrike" kern="1200" cap="none" spc="0" normalizeH="0" baseline="0" noProof="0" dirty="0">
              <a:ln>
                <a:noFill/>
              </a:ln>
              <a:solidFill>
                <a:srgbClr val="1D1A1D">
                  <a:lumMod val="50000"/>
                  <a:lumOff val="50000"/>
                </a:srgbClr>
              </a:solidFill>
              <a:effectLst/>
              <a:uLnTx/>
              <a:uFillTx/>
              <a:latin typeface="Corbel"/>
              <a:ea typeface="+mn-ea"/>
              <a:cs typeface="+mn-cs"/>
            </a:endParaRPr>
          </a:p>
        </p:txBody>
      </p:sp>
      <p:sp>
        <p:nvSpPr>
          <p:cNvPr id="5" name="TextBox 4">
            <a:extLst>
              <a:ext uri="{FF2B5EF4-FFF2-40B4-BE49-F238E27FC236}">
                <a16:creationId xmlns:a16="http://schemas.microsoft.com/office/drawing/2014/main" id="{5F53FC69-5F78-1E03-CA1D-9A4DCC84EF93}"/>
              </a:ext>
              <a:ext uri="{C183D7F6-B498-43B3-948B-1728B52AA6E4}">
                <adec:decorative xmlns:adec="http://schemas.microsoft.com/office/drawing/2017/decorative" val="1"/>
              </a:ext>
            </a:extLst>
          </p:cNvPr>
          <p:cNvSpPr txBox="1"/>
          <p:nvPr/>
        </p:nvSpPr>
        <p:spPr>
          <a:xfrm>
            <a:off x="5106326" y="2811731"/>
            <a:ext cx="3305266"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haroni" panose="02010803020104030203" pitchFamily="2" charset="-79"/>
                <a:ea typeface="+mn-ea"/>
                <a:cs typeface="Aharoni" panose="02010803020104030203" pitchFamily="2" charset="-79"/>
              </a:rPr>
              <a:t>ETHICS RULES</a:t>
            </a:r>
          </a:p>
        </p:txBody>
      </p:sp>
      <p:sp>
        <p:nvSpPr>
          <p:cNvPr id="6" name="Rounded Rectangle 16">
            <a:extLst>
              <a:ext uri="{FF2B5EF4-FFF2-40B4-BE49-F238E27FC236}">
                <a16:creationId xmlns:a16="http://schemas.microsoft.com/office/drawing/2014/main" id="{F53A9527-04A5-7ED3-4321-C80A292653BA}"/>
              </a:ext>
              <a:ext uri="{C183D7F6-B498-43B3-948B-1728B52AA6E4}">
                <adec:decorative xmlns:adec="http://schemas.microsoft.com/office/drawing/2017/decorative" val="1"/>
              </a:ext>
            </a:extLst>
          </p:cNvPr>
          <p:cNvSpPr/>
          <p:nvPr/>
        </p:nvSpPr>
        <p:spPr>
          <a:xfrm>
            <a:off x="4629934" y="2590801"/>
            <a:ext cx="4258052" cy="4071256"/>
          </a:xfrm>
          <a:prstGeom prst="roundRect">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B0F0"/>
              </a:solidFill>
              <a:effectLst/>
              <a:uLnTx/>
              <a:uFillTx/>
              <a:latin typeface="Corbel"/>
              <a:ea typeface="+mn-ea"/>
              <a:cs typeface="+mn-cs"/>
            </a:endParaRPr>
          </a:p>
        </p:txBody>
      </p:sp>
      <p:sp>
        <p:nvSpPr>
          <p:cNvPr id="7" name="TextBox 6">
            <a:extLst>
              <a:ext uri="{FF2B5EF4-FFF2-40B4-BE49-F238E27FC236}">
                <a16:creationId xmlns:a16="http://schemas.microsoft.com/office/drawing/2014/main" id="{C10A9D19-B659-4A6D-128D-C2A3A25F25F9}"/>
              </a:ext>
              <a:ext uri="{C183D7F6-B498-43B3-948B-1728B52AA6E4}">
                <adec:decorative xmlns:adec="http://schemas.microsoft.com/office/drawing/2017/decorative" val="1"/>
              </a:ext>
            </a:extLst>
          </p:cNvPr>
          <p:cNvSpPr txBox="1"/>
          <p:nvPr/>
        </p:nvSpPr>
        <p:spPr>
          <a:xfrm>
            <a:off x="4797214" y="3174307"/>
            <a:ext cx="4420529" cy="34163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18 USC 208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Post-Employment Restrictions</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18 USC 207, 5 CFR Part 2641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Subpart B</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Subpart C</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Subpart 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Subpart 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orbel"/>
                <a:ea typeface="+mn-ea"/>
                <a:cs typeface="+mn-cs"/>
              </a:rPr>
              <a:t>Subpart F</a:t>
            </a:r>
            <a:br>
              <a:rPr kumimoji="0" lang="en-US" sz="2400" b="0" i="0" u="none" strike="noStrike" kern="1200" cap="none" spc="0" normalizeH="0" baseline="0" noProof="0" dirty="0">
                <a:ln>
                  <a:noFill/>
                </a:ln>
                <a:solidFill>
                  <a:prstClr val="white"/>
                </a:solidFill>
                <a:effectLst/>
                <a:uLnTx/>
                <a:uFillTx/>
                <a:latin typeface="Corbel"/>
                <a:ea typeface="+mn-ea"/>
                <a:cs typeface="+mn-cs"/>
              </a:rPr>
            </a:br>
            <a:r>
              <a:rPr kumimoji="0" lang="en-US" sz="2400" b="0" i="0" u="none" strike="noStrike" kern="1200" cap="none" spc="0" normalizeH="0" baseline="0" noProof="0" dirty="0">
                <a:ln>
                  <a:noFill/>
                </a:ln>
                <a:solidFill>
                  <a:prstClr val="white"/>
                </a:solidFill>
                <a:effectLst/>
                <a:uLnTx/>
                <a:uFillTx/>
                <a:latin typeface="Corbel"/>
                <a:ea typeface="+mn-ea"/>
                <a:cs typeface="+mn-cs"/>
              </a:rPr>
              <a:t>Financial Disclosure</a:t>
            </a:r>
          </a:p>
        </p:txBody>
      </p:sp>
    </p:spTree>
    <p:extLst>
      <p:ext uri="{BB962C8B-B14F-4D97-AF65-F5344CB8AC3E}">
        <p14:creationId xmlns:p14="http://schemas.microsoft.com/office/powerpoint/2010/main" val="2733161339"/>
      </p:ext>
    </p:extLst>
  </p:cSld>
  <p:clrMapOvr>
    <a:masterClrMapping/>
  </p:clrMapOvr>
</p:sld>
</file>

<file path=ppt/theme/theme1.xml><?xml version="1.0" encoding="utf-8"?>
<a:theme xmlns:a="http://schemas.openxmlformats.org/drawingml/2006/main" name="Headlines">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 id="{3841520A-25F2-4EB8-BE4C-611DB5ABEED9}" vid="{ECD25A4C-D97E-4C12-84B1-63580BFFAEE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934</Words>
  <Application>Microsoft Office PowerPoint</Application>
  <PresentationFormat>On-screen Show (4:3)</PresentationFormat>
  <Paragraphs>64</Paragraphs>
  <Slides>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Aharoni</vt:lpstr>
      <vt:lpstr>Aptos</vt:lpstr>
      <vt:lpstr>Arial</vt:lpstr>
      <vt:lpstr>Century Schoolbook</vt:lpstr>
      <vt:lpstr>Corbel</vt:lpstr>
      <vt:lpstr>Headlines</vt:lpstr>
      <vt:lpstr>Scenario [9]: What do you Think?</vt:lpstr>
      <vt:lpstr>Scenario [9]: What do you do?</vt:lpstr>
      <vt:lpstr>SCENARIO [9] – ETHICS PRINCIPLES</vt:lpstr>
      <vt:lpstr>SCENARIO [9] – ETHICS rules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Megan Kunkle</dc:creator>
  <cp:lastModifiedBy>Megan Kunkle</cp:lastModifiedBy>
  <cp:revision>1</cp:revision>
  <dcterms:created xsi:type="dcterms:W3CDTF">2025-02-10T23:39:29Z</dcterms:created>
  <dcterms:modified xsi:type="dcterms:W3CDTF">2025-02-10T23:39:56Z</dcterms:modified>
</cp:coreProperties>
</file>