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94" r:id="rId2"/>
    <p:sldId id="291" r:id="rId3"/>
    <p:sldId id="292" r:id="rId4"/>
    <p:sldId id="293"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94660"/>
  </p:normalViewPr>
  <p:slideViewPr>
    <p:cSldViewPr snapToGrid="0">
      <p:cViewPr varScale="1">
        <p:scale>
          <a:sx n="112" d="100"/>
          <a:sy n="112" d="100"/>
        </p:scale>
        <p:origin x="187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74F4E9-B8C7-4194-9453-75540BA8671C}" type="datetimeFigureOut">
              <a:rPr lang="en-US" smtClean="0"/>
              <a:t>2/10/2025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C9629A-96EB-4EE9-B65C-D802F04569C7}" type="slidenum">
              <a:rPr lang="en-US" smtClean="0"/>
              <a:t>‹#›</a:t>
            </a:fld>
            <a:endParaRPr lang="en-US"/>
          </a:p>
        </p:txBody>
      </p:sp>
    </p:spTree>
    <p:extLst>
      <p:ext uri="{BB962C8B-B14F-4D97-AF65-F5344CB8AC3E}">
        <p14:creationId xmlns:p14="http://schemas.microsoft.com/office/powerpoint/2010/main" val="4049497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Imagine that you find yourself</a:t>
            </a:r>
            <a:r>
              <a:rPr lang="en-US" baseline="0" dirty="0"/>
              <a:t> in this situation. Do you see a reason to seek ethics advice?</a:t>
            </a:r>
          </a:p>
          <a:p>
            <a:pPr>
              <a:spcBef>
                <a:spcPts val="600"/>
              </a:spcBef>
              <a:spcAft>
                <a:spcPts val="600"/>
              </a:spcAft>
            </a:pPr>
            <a:r>
              <a:rPr lang="en-US" baseline="0" dirty="0"/>
              <a:t>If so, what questions might you ask?</a:t>
            </a:r>
          </a:p>
          <a:p>
            <a:pPr>
              <a:spcBef>
                <a:spcPts val="600"/>
              </a:spcBef>
              <a:spcAft>
                <a:spcPts val="600"/>
              </a:spcAft>
            </a:pPr>
            <a:r>
              <a:rPr lang="en-US" baseline="0" dirty="0"/>
              <a:t>Do any of the Principles or Standards of Ethical Conduct or the Criminal Conflict of Interest Laws, all summarized in the Ethics and Public Service document, seem to be implicated by this scenario?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502985-288E-4FB7-9950-46EEACE3201C}"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617349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What steps</a:t>
            </a:r>
            <a:r>
              <a:rPr lang="en-US" baseline="0" dirty="0"/>
              <a:t> do you take to manage this situation?</a:t>
            </a:r>
          </a:p>
          <a:p>
            <a:pPr>
              <a:spcBef>
                <a:spcPts val="600"/>
              </a:spcBef>
              <a:spcAft>
                <a:spcPts val="600"/>
              </a:spcAft>
            </a:pPr>
            <a:r>
              <a:rPr lang="en-US" baseline="0" dirty="0"/>
              <a:t>What questions do you ask?</a:t>
            </a:r>
          </a:p>
          <a:p>
            <a:pPr>
              <a:spcBef>
                <a:spcPts val="600"/>
              </a:spcBef>
              <a:spcAft>
                <a:spcPts val="600"/>
              </a:spcAft>
            </a:pPr>
            <a:r>
              <a:rPr lang="en-US" baseline="0" dirty="0"/>
              <a:t>If you seek ethics advice, what information do you provide to your ethics official?</a:t>
            </a:r>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502985-288E-4FB7-9950-46EEACE3201C}"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229614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When</a:t>
            </a:r>
            <a:r>
              <a:rPr lang="en-US" baseline="0" dirty="0"/>
              <a:t> an employee has a significant change in their financial holdings, we find new possibilities for financial conflicts of interest. This could cause ethics issues related to upholding the principles of selfless service.</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502985-288E-4FB7-9950-46EEACE3201C}"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518309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When an employee’s financial situation</a:t>
            </a:r>
            <a:r>
              <a:rPr lang="en-US" baseline="0" dirty="0"/>
              <a:t> changes significantly, they should seek updated advice on avoiding financial conflicts of interest (see 18 USC 208 and also 5 CFR Subpart D – Conflicting Financial Interests). If a filer, they should also review and prepare to update their most recent financial disclosure report. It may not be time for them to officially update their report, but there is no need to wait until the annual filing cycle to solicit updated advice to avoid financial conflicts of interest.</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502985-288E-4FB7-9950-46EEACE3201C}"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741552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sp>
        <p:nvSpPr>
          <p:cNvPr id="12" name="Freeform 6"/>
          <p:cNvSpPr/>
          <p:nvPr/>
        </p:nvSpPr>
        <p:spPr bwMode="auto">
          <a:xfrm>
            <a:off x="8838008" y="1189204"/>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 y="-361966"/>
            <a:ext cx="7624581" cy="1549106"/>
          </a:xfrm>
        </p:spPr>
        <p:txBody>
          <a:bodyPr anchor="t">
            <a:normAutofit/>
          </a:bodyPr>
          <a:lstStyle>
            <a:lvl1pPr algn="l">
              <a:lnSpc>
                <a:spcPct val="85000"/>
              </a:lnSpc>
              <a:defRPr sz="2400" i="0" cap="all" baseline="0">
                <a:solidFill>
                  <a:schemeClr val="bg1"/>
                </a:solidFill>
                <a:latin typeface="Aharoni" panose="02010803020104030203" pitchFamily="2" charset="-79"/>
                <a:cs typeface="Aharoni" panose="02010803020104030203" pitchFamily="2" charset="-79"/>
              </a:defRPr>
            </a:lvl1pPr>
          </a:lstStyle>
          <a:p>
            <a:r>
              <a:rPr lang="en-US"/>
              <a:t>Click to edit Master title style</a:t>
            </a:r>
          </a:p>
        </p:txBody>
      </p:sp>
      <p:sp>
        <p:nvSpPr>
          <p:cNvPr id="3" name="Subtitle 2"/>
          <p:cNvSpPr>
            <a:spLocks noGrp="1"/>
          </p:cNvSpPr>
          <p:nvPr>
            <p:ph type="subTitle" idx="1" hasCustomPrompt="1"/>
          </p:nvPr>
        </p:nvSpPr>
        <p:spPr>
          <a:xfrm>
            <a:off x="752978" y="1781344"/>
            <a:ext cx="7912445" cy="3607087"/>
          </a:xfrm>
        </p:spPr>
        <p:txBody>
          <a:bodyPr>
            <a:noAutofit/>
          </a:bodyPr>
          <a:lstStyle>
            <a:lvl1pPr marL="0" indent="0" algn="l">
              <a:lnSpc>
                <a:spcPct val="100000"/>
              </a:lnSpc>
              <a:spcBef>
                <a:spcPts val="0"/>
              </a:spcBef>
              <a:buNone/>
              <a:defRPr sz="8000" b="0" i="0" baseline="0">
                <a:solidFill>
                  <a:schemeClr val="tx2"/>
                </a:solidFill>
                <a:latin typeface="Aharoni" panose="02010803020104030203" pitchFamily="2" charset="-79"/>
                <a:cs typeface="Aharoni" panose="02010803020104030203" pitchFamily="2" charset="-79"/>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a:xfrm>
            <a:off x="8838008" y="1416219"/>
            <a:ext cx="305991" cy="365125"/>
          </a:xfrm>
        </p:spPr>
        <p:txBody>
          <a:bodyPr/>
          <a:lstStyle>
            <a:lvl1pPr algn="r">
              <a:defRPr>
                <a:solidFill>
                  <a:schemeClr val="bg2"/>
                </a:solidFill>
              </a:defRPr>
            </a:lvl1pPr>
          </a:lstStyle>
          <a:p>
            <a:fld id="{FC1B147F-F87E-410F-B779-986FBFEFC4CA}" type="slidenum">
              <a:rPr lang="en-US" smtClean="0">
                <a:solidFill>
                  <a:srgbClr val="1D1A1D"/>
                </a:solidFill>
              </a:rPr>
              <a:pPr/>
              <a:t>‹#›</a:t>
            </a:fld>
            <a:endParaRPr lang="en-US">
              <a:solidFill>
                <a:srgbClr val="1D1A1D"/>
              </a:solidFill>
            </a:endParaRPr>
          </a:p>
        </p:txBody>
      </p:sp>
      <p:cxnSp>
        <p:nvCxnSpPr>
          <p:cNvPr id="9" name="Straight Connector 8"/>
          <p:cNvCxnSpPr/>
          <p:nvPr/>
        </p:nvCxnSpPr>
        <p:spPr>
          <a:xfrm>
            <a:off x="580391"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92FC8D20-8339-1E2A-926E-A873A640C50B}"/>
              </a:ext>
            </a:extLst>
          </p:cNvPr>
          <p:cNvSpPr>
            <a:spLocks noGrp="1"/>
          </p:cNvSpPr>
          <p:nvPr>
            <p:ph type="body" sz="quarter" idx="13" hasCustomPrompt="1"/>
          </p:nvPr>
        </p:nvSpPr>
        <p:spPr>
          <a:xfrm>
            <a:off x="752475" y="5573713"/>
            <a:ext cx="7913688" cy="1001712"/>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84203363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69214" y="557263"/>
            <a:ext cx="2880360" cy="1919239"/>
          </a:xfrm>
        </p:spPr>
        <p:txBody>
          <a:bodyPr anchor="t">
            <a:noAutofit/>
          </a:bodyPr>
          <a:lstStyle>
            <a:lvl1pPr>
              <a:lnSpc>
                <a:spcPct val="93000"/>
              </a:lnSpc>
              <a:defRPr sz="4000" baseline="0"/>
            </a:lvl1pPr>
          </a:lstStyle>
          <a:p>
            <a:r>
              <a:rPr lang="en-US"/>
              <a:t>Click to edit Master title style</a:t>
            </a:r>
          </a:p>
        </p:txBody>
      </p:sp>
      <p:sp>
        <p:nvSpPr>
          <p:cNvPr id="3" name="Picture Placeholder 2"/>
          <p:cNvSpPr>
            <a:spLocks noGrp="1" noChangeAspect="1"/>
          </p:cNvSpPr>
          <p:nvPr>
            <p:ph type="pic" idx="1"/>
          </p:nvPr>
        </p:nvSpPr>
        <p:spPr>
          <a:xfrm>
            <a:off x="3943350" y="3"/>
            <a:ext cx="462915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569214" y="2621512"/>
            <a:ext cx="288036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726406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3886201" y="640080"/>
            <a:ext cx="4686299" cy="55841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11"/>
          </p:nvPr>
        </p:nvSpPr>
        <p:spPr/>
        <p:txBody>
          <a:body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3965290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p:cNvSpPr/>
          <p:nvPr/>
        </p:nvSpPr>
        <p:spPr bwMode="auto">
          <a:xfrm>
            <a:off x="8838008" y="5380580"/>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5993075" y="642931"/>
            <a:ext cx="1835003" cy="4678106"/>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628651" y="642935"/>
            <a:ext cx="5303009" cy="46781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902140" y="5927134"/>
            <a:ext cx="2861142" cy="365125"/>
          </a:xfrm>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11"/>
          </p:nvPr>
        </p:nvSpPr>
        <p:spPr>
          <a:xfrm>
            <a:off x="4902140" y="6315952"/>
            <a:ext cx="2861142" cy="365125"/>
          </a:xfrm>
        </p:spPr>
        <p:txBody>
          <a:body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a:xfrm>
            <a:off x="8838008" y="5607595"/>
            <a:ext cx="305991" cy="365125"/>
          </a:xfrm>
        </p:spPr>
        <p:txBody>
          <a:bodyPr/>
          <a:lstStyle/>
          <a:p>
            <a:fld id="{FC1B147F-F87E-410F-B779-986FBFEFC4CA}" type="slidenum">
              <a:rPr lang="en-US" smtClean="0">
                <a:solidFill>
                  <a:srgbClr val="F5F5F5"/>
                </a:solidFill>
              </a:rPr>
              <a:pPr/>
              <a:t>‹#›</a:t>
            </a:fld>
            <a:endParaRPr lang="en-US">
              <a:solidFill>
                <a:srgbClr val="F5F5F5"/>
              </a:solidFill>
            </a:endParaRPr>
          </a:p>
        </p:txBody>
      </p:sp>
      <p:cxnSp>
        <p:nvCxnSpPr>
          <p:cNvPr id="13" name="Straight Connector 12"/>
          <p:cNvCxnSpPr/>
          <p:nvPr/>
        </p:nvCxnSpPr>
        <p:spPr>
          <a:xfrm>
            <a:off x="1" y="6199730"/>
            <a:ext cx="7695008"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5813798"/>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Ref idx="1001">
        <a:schemeClr val="bg2"/>
      </p:bgRef>
    </p:bg>
    <p:spTree>
      <p:nvGrpSpPr>
        <p:cNvPr id="1" name=""/>
        <p:cNvGrpSpPr/>
        <p:nvPr/>
      </p:nvGrpSpPr>
      <p:grpSpPr>
        <a:xfrm>
          <a:off x="0" y="0"/>
          <a:ext cx="0" cy="0"/>
          <a:chOff x="0" y="0"/>
          <a:chExt cx="0" cy="0"/>
        </a:xfrm>
      </p:grpSpPr>
      <p:sp>
        <p:nvSpPr>
          <p:cNvPr id="12" name="Freeform 6"/>
          <p:cNvSpPr/>
          <p:nvPr/>
        </p:nvSpPr>
        <p:spPr bwMode="auto">
          <a:xfrm>
            <a:off x="8838008" y="1189204"/>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816685" y="1143296"/>
            <a:ext cx="5275772" cy="4268965"/>
          </a:xfrm>
        </p:spPr>
        <p:txBody>
          <a:bodyPr anchor="t">
            <a:normAutofit/>
          </a:bodyPr>
          <a:lstStyle>
            <a:lvl1pPr algn="l">
              <a:lnSpc>
                <a:spcPct val="85000"/>
              </a:lnSpc>
              <a:defRPr sz="7700" cap="all" baseline="0">
                <a:solidFill>
                  <a:schemeClr val="tx2"/>
                </a:solidFill>
              </a:defRPr>
            </a:lvl1pPr>
          </a:lstStyle>
          <a:p>
            <a:r>
              <a:rPr lang="en-US"/>
              <a:t>Click to edit Master title style</a:t>
            </a:r>
          </a:p>
        </p:txBody>
      </p:sp>
      <p:sp>
        <p:nvSpPr>
          <p:cNvPr id="3" name="Subtitle 2"/>
          <p:cNvSpPr>
            <a:spLocks noGrp="1"/>
          </p:cNvSpPr>
          <p:nvPr>
            <p:ph type="subTitle" idx="1"/>
          </p:nvPr>
        </p:nvSpPr>
        <p:spPr>
          <a:xfrm>
            <a:off x="816685" y="5537928"/>
            <a:ext cx="527577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16686" y="6314443"/>
            <a:ext cx="1197467" cy="365125"/>
          </a:xfrm>
        </p:spPr>
        <p:txBody>
          <a:bodyPr/>
          <a:lstStyle>
            <a:lvl1pPr algn="l">
              <a:defRPr sz="1200">
                <a:solidFill>
                  <a:schemeClr val="tx2"/>
                </a:solidFill>
              </a:defRPr>
            </a:lvl1pPr>
          </a:lstStyle>
          <a:p>
            <a:fld id="{C86E9DD2-A713-4E35-8CEC-CF06A693EBDE}" type="datetimeFigureOut">
              <a:rPr lang="en-US" smtClean="0">
                <a:solidFill>
                  <a:srgbClr val="F5F5F5"/>
                </a:solidFill>
              </a:rPr>
              <a:pPr/>
              <a:t>2/10/2025</a:t>
            </a:fld>
            <a:endParaRPr lang="en-US">
              <a:solidFill>
                <a:srgbClr val="F5F5F5"/>
              </a:solidFill>
            </a:endParaRPr>
          </a:p>
        </p:txBody>
      </p:sp>
      <p:sp>
        <p:nvSpPr>
          <p:cNvPr id="5" name="Footer Placeholder 4"/>
          <p:cNvSpPr>
            <a:spLocks noGrp="1"/>
          </p:cNvSpPr>
          <p:nvPr>
            <p:ph type="ftr" sz="quarter" idx="11"/>
          </p:nvPr>
        </p:nvSpPr>
        <p:spPr>
          <a:xfrm>
            <a:off x="2250445" y="6314443"/>
            <a:ext cx="3842012" cy="365125"/>
          </a:xfrm>
        </p:spPr>
        <p:txBody>
          <a:bodyPr/>
          <a:lstStyle>
            <a:lvl1pPr algn="l">
              <a:defRPr b="0">
                <a:solidFill>
                  <a:schemeClr val="tx2"/>
                </a:solidFill>
              </a:defRPr>
            </a:lvl1pPr>
          </a:lstStyle>
          <a:p>
            <a:endParaRPr lang="en-US">
              <a:solidFill>
                <a:srgbClr val="F5F5F5"/>
              </a:solidFill>
            </a:endParaRPr>
          </a:p>
        </p:txBody>
      </p:sp>
      <p:sp>
        <p:nvSpPr>
          <p:cNvPr id="6" name="Slide Number Placeholder 5"/>
          <p:cNvSpPr>
            <a:spLocks noGrp="1"/>
          </p:cNvSpPr>
          <p:nvPr>
            <p:ph type="sldNum" sz="quarter" idx="12"/>
          </p:nvPr>
        </p:nvSpPr>
        <p:spPr>
          <a:xfrm>
            <a:off x="8838008" y="1416219"/>
            <a:ext cx="305991" cy="365125"/>
          </a:xfrm>
        </p:spPr>
        <p:txBody>
          <a:bodyPr/>
          <a:lstStyle>
            <a:lvl1pPr algn="r">
              <a:defRPr>
                <a:solidFill>
                  <a:schemeClr val="bg2"/>
                </a:solidFill>
              </a:defRPr>
            </a:lvl1pPr>
          </a:lstStyle>
          <a:p>
            <a:fld id="{FC1B147F-F87E-410F-B779-986FBFEFC4CA}" type="slidenum">
              <a:rPr lang="en-US" smtClean="0">
                <a:solidFill>
                  <a:srgbClr val="1D1A1D"/>
                </a:solidFill>
              </a:rPr>
              <a:pPr/>
              <a:t>‹#›</a:t>
            </a:fld>
            <a:endParaRPr lang="en-US">
              <a:solidFill>
                <a:srgbClr val="1D1A1D"/>
              </a:solidFill>
            </a:endParaRPr>
          </a:p>
        </p:txBody>
      </p:sp>
      <p:cxnSp>
        <p:nvCxnSpPr>
          <p:cNvPr id="9" name="Straight Connector 8"/>
          <p:cNvCxnSpPr/>
          <p:nvPr/>
        </p:nvCxnSpPr>
        <p:spPr>
          <a:xfrm>
            <a:off x="580391"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5781545"/>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11"/>
          </p:nvPr>
        </p:nvSpPr>
        <p:spPr/>
        <p:txBody>
          <a:body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2552823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p:cNvSpPr/>
          <p:nvPr/>
        </p:nvSpPr>
        <p:spPr bwMode="auto">
          <a:xfrm>
            <a:off x="8838008" y="1393748"/>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460756" y="2571725"/>
            <a:ext cx="6222491" cy="3286153"/>
          </a:xfrm>
        </p:spPr>
        <p:txBody>
          <a:bodyPr anchor="t">
            <a:normAutofit/>
          </a:bodyPr>
          <a:lstStyle>
            <a:lvl1pPr>
              <a:lnSpc>
                <a:spcPct val="85000"/>
              </a:lnSpc>
              <a:defRPr sz="7700" cap="all" baseline="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460755" y="1393748"/>
            <a:ext cx="6301072"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557217" y="6314442"/>
            <a:ext cx="1197467" cy="365125"/>
          </a:xfrm>
        </p:spPr>
        <p:txBody>
          <a:bodyPr/>
          <a:lstStyle>
            <a:lvl1pPr>
              <a:defRPr sz="1200">
                <a:solidFill>
                  <a:schemeClr val="tx1">
                    <a:lumMod val="85000"/>
                    <a:lumOff val="15000"/>
                  </a:schemeClr>
                </a:solidFill>
              </a:defRPr>
            </a:lvl1p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11"/>
          </p:nvPr>
        </p:nvSpPr>
        <p:spPr>
          <a:xfrm>
            <a:off x="1460755" y="6314443"/>
            <a:ext cx="4860170" cy="365125"/>
          </a:xfrm>
        </p:spPr>
        <p:txBody>
          <a:bodyPr/>
          <a:lstStyle>
            <a:lvl1pPr>
              <a:defRPr b="0">
                <a:solidFill>
                  <a:schemeClr val="tx1">
                    <a:lumMod val="85000"/>
                    <a:lumOff val="15000"/>
                  </a:schemeClr>
                </a:solidFill>
              </a:defRPr>
            </a:lvl1p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a:xfrm>
            <a:off x="8838008" y="1620763"/>
            <a:ext cx="305991" cy="365125"/>
          </a:xfrm>
        </p:spPr>
        <p:txBody>
          <a:bodyPr/>
          <a:lstStyle>
            <a:lvl1pPr>
              <a:defRPr>
                <a:solidFill>
                  <a:schemeClr val="bg2"/>
                </a:solidFill>
              </a:defRPr>
            </a:lvl1pPr>
          </a:lstStyle>
          <a:p>
            <a:fld id="{FC1B147F-F87E-410F-B779-986FBFEFC4CA}" type="slidenum">
              <a:rPr lang="en-US" smtClean="0">
                <a:solidFill>
                  <a:srgbClr val="F5F5F5"/>
                </a:solidFill>
              </a:rPr>
              <a:pPr/>
              <a:t>‹#›</a:t>
            </a:fld>
            <a:endParaRPr lang="en-US">
              <a:solidFill>
                <a:srgbClr val="F5F5F5"/>
              </a:solidFill>
            </a:endParaRPr>
          </a:p>
        </p:txBody>
      </p:sp>
      <p:cxnSp>
        <p:nvCxnSpPr>
          <p:cNvPr id="10" name="Straight Connector 9"/>
          <p:cNvCxnSpPr/>
          <p:nvPr/>
        </p:nvCxnSpPr>
        <p:spPr>
          <a:xfrm flipH="1">
            <a:off x="2" y="6178167"/>
            <a:ext cx="7683245"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9195118"/>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86200" y="540628"/>
            <a:ext cx="4686300" cy="24889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886200" y="3712467"/>
            <a:ext cx="4686300" cy="24822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1793915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7784"/>
            <a:ext cx="2873502" cy="4956048"/>
          </a:xfrm>
        </p:spPr>
        <p:txBody>
          <a:bodyPr/>
          <a:lstStyle/>
          <a:p>
            <a:r>
              <a:rPr lang="en-US"/>
              <a:t>Click to edit Master title style</a:t>
            </a:r>
          </a:p>
        </p:txBody>
      </p:sp>
      <p:sp>
        <p:nvSpPr>
          <p:cNvPr id="3" name="Text Placeholder 2"/>
          <p:cNvSpPr>
            <a:spLocks noGrp="1"/>
          </p:cNvSpPr>
          <p:nvPr>
            <p:ph type="body" idx="1"/>
          </p:nvPr>
        </p:nvSpPr>
        <p:spPr>
          <a:xfrm>
            <a:off x="3886200" y="558065"/>
            <a:ext cx="4684014"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0" y="1526671"/>
            <a:ext cx="4684014"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886200" y="3700826"/>
            <a:ext cx="46863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86200" y="4669432"/>
            <a:ext cx="4684014"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8" name="Footer Placeholder 7"/>
          <p:cNvSpPr>
            <a:spLocks noGrp="1"/>
          </p:cNvSpPr>
          <p:nvPr>
            <p:ph type="ftr" sz="quarter" idx="11"/>
          </p:nvPr>
        </p:nvSpPr>
        <p:spPr/>
        <p:txBody>
          <a:bodyPr/>
          <a:lstStyle/>
          <a:p>
            <a:endParaRPr lang="en-US">
              <a:solidFill>
                <a:prstClr val="black">
                  <a:lumMod val="85000"/>
                  <a:lumOff val="15000"/>
                </a:prstClr>
              </a:solidFill>
            </a:endParaRPr>
          </a:p>
        </p:txBody>
      </p:sp>
      <p:sp>
        <p:nvSpPr>
          <p:cNvPr id="9" name="Slide Number Placeholder 8"/>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2255835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4" name="Footer Placeholder 3"/>
          <p:cNvSpPr>
            <a:spLocks noGrp="1"/>
          </p:cNvSpPr>
          <p:nvPr>
            <p:ph type="ftr" sz="quarter" idx="11"/>
          </p:nvPr>
        </p:nvSpPr>
        <p:spPr/>
        <p:txBody>
          <a:bodyPr/>
          <a:lstStyle/>
          <a:p>
            <a:endParaRPr lang="en-US">
              <a:solidFill>
                <a:prstClr val="black">
                  <a:lumMod val="85000"/>
                  <a:lumOff val="15000"/>
                </a:prstClr>
              </a:solidFill>
            </a:endParaRPr>
          </a:p>
        </p:txBody>
      </p:sp>
      <p:sp>
        <p:nvSpPr>
          <p:cNvPr id="5" name="Slide Number Placeholder 4"/>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1090420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3" name="Footer Placeholder 2"/>
          <p:cNvSpPr>
            <a:spLocks noGrp="1"/>
          </p:cNvSpPr>
          <p:nvPr>
            <p:ph type="ftr" sz="quarter" idx="11"/>
          </p:nvPr>
        </p:nvSpPr>
        <p:spPr/>
        <p:txBody>
          <a:bodyPr/>
          <a:lstStyle/>
          <a:p>
            <a:endParaRPr lang="en-US">
              <a:solidFill>
                <a:prstClr val="black">
                  <a:lumMod val="85000"/>
                  <a:lumOff val="15000"/>
                </a:prstClr>
              </a:solidFill>
            </a:endParaRPr>
          </a:p>
        </p:txBody>
      </p:sp>
      <p:sp>
        <p:nvSpPr>
          <p:cNvPr id="4" name="Slide Number Placeholder 3"/>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1270178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5479"/>
            <a:ext cx="2879082" cy="1921022"/>
          </a:xfrm>
        </p:spPr>
        <p:txBody>
          <a:bodyPr anchor="t">
            <a:noAutofit/>
          </a:bodyPr>
          <a:lstStyle>
            <a:lvl1pPr>
              <a:lnSpc>
                <a:spcPct val="93000"/>
              </a:lnSpc>
              <a:defRPr sz="4000"/>
            </a:lvl1pPr>
          </a:lstStyle>
          <a:p>
            <a:r>
              <a:rPr lang="en-US"/>
              <a:t>Click to edit Master title style</a:t>
            </a:r>
          </a:p>
        </p:txBody>
      </p:sp>
      <p:sp>
        <p:nvSpPr>
          <p:cNvPr id="3" name="Content Placeholder 2"/>
          <p:cNvSpPr>
            <a:spLocks noGrp="1"/>
          </p:cNvSpPr>
          <p:nvPr>
            <p:ph idx="1"/>
          </p:nvPr>
        </p:nvSpPr>
        <p:spPr>
          <a:xfrm>
            <a:off x="3886200" y="564147"/>
            <a:ext cx="46863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71500" y="2621515"/>
            <a:ext cx="2879082"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1783866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p:cNvSpPr/>
          <p:nvPr/>
        </p:nvSpPr>
        <p:spPr bwMode="auto">
          <a:xfrm>
            <a:off x="8838008" y="5380580"/>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571501" y="559678"/>
            <a:ext cx="2875430" cy="4952492"/>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3886201" y="569066"/>
            <a:ext cx="4686299" cy="565515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71501" y="5930063"/>
            <a:ext cx="2861142"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3"/>
          </p:nvPr>
        </p:nvSpPr>
        <p:spPr>
          <a:xfrm>
            <a:off x="571501" y="6314443"/>
            <a:ext cx="2861142"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a:solidFill>
                <a:prstClr val="black">
                  <a:lumMod val="85000"/>
                  <a:lumOff val="15000"/>
                </a:prstClr>
              </a:solidFill>
            </a:endParaRPr>
          </a:p>
        </p:txBody>
      </p:sp>
      <p:sp>
        <p:nvSpPr>
          <p:cNvPr id="6" name="Slide Number Placeholder 5"/>
          <p:cNvSpPr>
            <a:spLocks noGrp="1"/>
          </p:cNvSpPr>
          <p:nvPr>
            <p:ph type="sldNum" sz="quarter" idx="4"/>
          </p:nvPr>
        </p:nvSpPr>
        <p:spPr>
          <a:xfrm>
            <a:off x="8838008" y="5607595"/>
            <a:ext cx="305991"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FC1B147F-F87E-410F-B779-986FBFEFC4CA}" type="slidenum">
              <a:rPr lang="en-US" smtClean="0">
                <a:solidFill>
                  <a:srgbClr val="F5F5F5"/>
                </a:solidFill>
              </a:rPr>
              <a:pPr/>
              <a:t>‹#›</a:t>
            </a:fld>
            <a:endParaRPr lang="en-US">
              <a:solidFill>
                <a:srgbClr val="F5F5F5"/>
              </a:solidFill>
            </a:endParaRPr>
          </a:p>
        </p:txBody>
      </p:sp>
      <p:cxnSp>
        <p:nvCxnSpPr>
          <p:cNvPr id="10" name="Straight Connector 9"/>
          <p:cNvCxnSpPr/>
          <p:nvPr/>
        </p:nvCxnSpPr>
        <p:spPr>
          <a:xfrm>
            <a:off x="0" y="6199730"/>
            <a:ext cx="337185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90629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9711" y="1513693"/>
            <a:ext cx="7624581" cy="1549106"/>
          </a:xfrm>
        </p:spPr>
        <p:txBody>
          <a:bodyPr>
            <a:noAutofit/>
          </a:bodyPr>
          <a:lstStyle/>
          <a:p>
            <a:pPr>
              <a:lnSpc>
                <a:spcPts val="5800"/>
              </a:lnSpc>
            </a:pPr>
            <a:r>
              <a:rPr lang="en-US" sz="2000" b="1" dirty="0">
                <a:solidFill>
                  <a:srgbClr val="00B0F0"/>
                </a:solidFill>
              </a:rPr>
              <a:t>Scenario [2]:</a:t>
            </a:r>
            <a:br>
              <a:rPr lang="en-US" sz="2000" b="1" dirty="0">
                <a:solidFill>
                  <a:srgbClr val="00B0F0"/>
                </a:solidFill>
              </a:rPr>
            </a:br>
            <a:r>
              <a:rPr lang="en-US" sz="8000" b="1" dirty="0">
                <a:solidFill>
                  <a:schemeClr val="tx1"/>
                </a:solidFill>
              </a:rPr>
              <a:t>What do </a:t>
            </a:r>
            <a:r>
              <a:rPr lang="en-US" sz="7200" b="1" dirty="0">
                <a:solidFill>
                  <a:schemeClr val="tx1"/>
                </a:solidFill>
              </a:rPr>
              <a:t>you </a:t>
            </a:r>
            <a:r>
              <a:rPr lang="en-US" sz="7200" b="1" dirty="0">
                <a:solidFill>
                  <a:srgbClr val="00B0F0"/>
                </a:solidFill>
              </a:rPr>
              <a:t>Think</a:t>
            </a:r>
            <a:r>
              <a:rPr lang="en-US" sz="11500" b="1" dirty="0">
                <a:solidFill>
                  <a:srgbClr val="00B0F0"/>
                </a:solidFill>
              </a:rPr>
              <a:t>?</a:t>
            </a: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3" name="Subtitle 2">
            <a:extLst>
              <a:ext uri="{FF2B5EF4-FFF2-40B4-BE49-F238E27FC236}">
                <a16:creationId xmlns:a16="http://schemas.microsoft.com/office/drawing/2014/main" id="{DB5AC99F-4B78-4A3C-5848-316C37FCA070}"/>
              </a:ext>
            </a:extLst>
          </p:cNvPr>
          <p:cNvSpPr>
            <a:spLocks noGrp="1"/>
          </p:cNvSpPr>
          <p:nvPr>
            <p:ph type="subTitle" idx="1"/>
          </p:nvPr>
        </p:nvSpPr>
        <p:spPr>
          <a:xfrm>
            <a:off x="759711" y="3737144"/>
            <a:ext cx="7912445" cy="3607087"/>
          </a:xfrm>
        </p:spPr>
        <p:txBody>
          <a:bodyPr/>
          <a:lstStyle/>
          <a:p>
            <a:r>
              <a:rPr lang="en-US" sz="3200" b="1" dirty="0">
                <a:solidFill>
                  <a:schemeClr val="tx1"/>
                </a:solidFill>
              </a:rPr>
              <a:t>Your favorite great aunt passes away and leaves you with a significant inheritance.</a:t>
            </a:r>
            <a:endParaRPr lang="en-US" sz="3200" dirty="0">
              <a:solidFill>
                <a:schemeClr val="tx1"/>
              </a:solidFill>
            </a:endParaRPr>
          </a:p>
        </p:txBody>
      </p:sp>
    </p:spTree>
    <p:extLst>
      <p:ext uri="{BB962C8B-B14F-4D97-AF65-F5344CB8AC3E}">
        <p14:creationId xmlns:p14="http://schemas.microsoft.com/office/powerpoint/2010/main" val="2541918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1626" y="1524747"/>
            <a:ext cx="7624581" cy="1549106"/>
          </a:xfrm>
        </p:spPr>
        <p:txBody>
          <a:bodyPr>
            <a:noAutofit/>
          </a:bodyPr>
          <a:lstStyle/>
          <a:p>
            <a:pPr>
              <a:lnSpc>
                <a:spcPts val="5800"/>
              </a:lnSpc>
            </a:pPr>
            <a:r>
              <a:rPr lang="en-US" sz="2000" b="1" dirty="0">
                <a:solidFill>
                  <a:srgbClr val="00B0F0"/>
                </a:solidFill>
              </a:rPr>
              <a:t>Scenario [2]: </a:t>
            </a:r>
            <a:br>
              <a:rPr lang="en-US" sz="2000" b="1" dirty="0">
                <a:solidFill>
                  <a:srgbClr val="00B0F0"/>
                </a:solidFill>
              </a:rPr>
            </a:br>
            <a:r>
              <a:rPr lang="en-US" sz="8000" b="1" dirty="0">
                <a:solidFill>
                  <a:schemeClr val="tx1"/>
                </a:solidFill>
              </a:rPr>
              <a:t>What do </a:t>
            </a:r>
            <a:r>
              <a:rPr lang="en-US" sz="7200" b="1" dirty="0">
                <a:solidFill>
                  <a:schemeClr val="tx1"/>
                </a:solidFill>
              </a:rPr>
              <a:t>you </a:t>
            </a:r>
            <a:r>
              <a:rPr lang="en-US" sz="7200" b="1" dirty="0">
                <a:solidFill>
                  <a:srgbClr val="00B0F0"/>
                </a:solidFill>
              </a:rPr>
              <a:t>do</a:t>
            </a:r>
            <a:r>
              <a:rPr lang="en-US" sz="11500" b="1" dirty="0">
                <a:solidFill>
                  <a:srgbClr val="00B0F0"/>
                </a:solidFill>
              </a:rPr>
              <a:t>?</a:t>
            </a: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3" name="Subtitle 2">
            <a:extLst>
              <a:ext uri="{FF2B5EF4-FFF2-40B4-BE49-F238E27FC236}">
                <a16:creationId xmlns:a16="http://schemas.microsoft.com/office/drawing/2014/main" id="{65120693-609D-3824-D69D-40E7C53C0832}"/>
              </a:ext>
            </a:extLst>
          </p:cNvPr>
          <p:cNvSpPr>
            <a:spLocks noGrp="1"/>
          </p:cNvSpPr>
          <p:nvPr>
            <p:ph type="subTitle" idx="1"/>
          </p:nvPr>
        </p:nvSpPr>
        <p:spPr>
          <a:xfrm>
            <a:off x="772247" y="3784150"/>
            <a:ext cx="7912445" cy="3607087"/>
          </a:xfrm>
        </p:spPr>
        <p:txBody>
          <a:bodyPr/>
          <a:lstStyle/>
          <a:p>
            <a:r>
              <a:rPr lang="en-US" sz="3200" b="1" dirty="0">
                <a:solidFill>
                  <a:schemeClr val="tx1"/>
                </a:solidFill>
              </a:rPr>
              <a:t>Your favorite great aunt passes away and leaves you with a significant inheritance.</a:t>
            </a:r>
            <a:endParaRPr lang="en-US" sz="3200" dirty="0">
              <a:solidFill>
                <a:schemeClr val="tx1"/>
              </a:solidFill>
            </a:endParaRPr>
          </a:p>
        </p:txBody>
      </p:sp>
    </p:spTree>
    <p:extLst>
      <p:ext uri="{BB962C8B-B14F-4D97-AF65-F5344CB8AC3E}">
        <p14:creationId xmlns:p14="http://schemas.microsoft.com/office/powerpoint/2010/main" val="2829550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1464D-138B-5D14-39FA-8EC50E61DBBD}"/>
              </a:ext>
            </a:extLst>
          </p:cNvPr>
          <p:cNvSpPr>
            <a:spLocks noGrp="1"/>
          </p:cNvSpPr>
          <p:nvPr>
            <p:ph type="ctrTitle"/>
          </p:nvPr>
        </p:nvSpPr>
        <p:spPr>
          <a:xfrm>
            <a:off x="-1" y="-523581"/>
            <a:ext cx="7762875" cy="1243373"/>
          </a:xfrm>
        </p:spPr>
        <p:txBody>
          <a:bodyPr/>
          <a:lstStyle/>
          <a:p>
            <a:r>
              <a:rPr lang="en-US" sz="3600" dirty="0">
                <a:solidFill>
                  <a:srgbClr val="000000"/>
                </a:solidFill>
              </a:rPr>
              <a:t>SCENARIO [2] – ETHICS PRINCIPLES</a:t>
            </a:r>
            <a:endParaRPr lang="en-US" dirty="0"/>
          </a:p>
        </p:txBody>
      </p:sp>
      <p:sp>
        <p:nvSpPr>
          <p:cNvPr id="3" name="Subtitle 2">
            <a:extLst>
              <a:ext uri="{FF2B5EF4-FFF2-40B4-BE49-F238E27FC236}">
                <a16:creationId xmlns:a16="http://schemas.microsoft.com/office/drawing/2014/main" id="{74B847A4-10E1-C0E4-2021-CAEAB7209F75}"/>
              </a:ext>
            </a:extLst>
          </p:cNvPr>
          <p:cNvSpPr>
            <a:spLocks noGrp="1"/>
          </p:cNvSpPr>
          <p:nvPr>
            <p:ph type="subTitle" idx="1"/>
          </p:nvPr>
        </p:nvSpPr>
        <p:spPr>
          <a:xfrm>
            <a:off x="840992" y="660115"/>
            <a:ext cx="7912445" cy="3607087"/>
          </a:xfrm>
        </p:spPr>
        <p:txBody>
          <a:bodyPr/>
          <a:lstStyle/>
          <a:p>
            <a:r>
              <a:rPr lang="en-US" sz="3200" b="1" dirty="0">
                <a:solidFill>
                  <a:schemeClr val="tx1"/>
                </a:solidFill>
              </a:rPr>
              <a:t>Your favorite great aunt passes away and leaves you with a significant inheritance.</a:t>
            </a:r>
            <a:endParaRPr lang="en-US" sz="3200" dirty="0">
              <a:solidFill>
                <a:schemeClr val="tx1"/>
              </a:solidFill>
            </a:endParaRPr>
          </a:p>
        </p:txBody>
      </p:sp>
      <p:sp>
        <p:nvSpPr>
          <p:cNvPr id="10" name="TextBox 9"/>
          <p:cNvSpPr txBox="1"/>
          <p:nvPr/>
        </p:nvSpPr>
        <p:spPr>
          <a:xfrm>
            <a:off x="1027640" y="2811102"/>
            <a:ext cx="330526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haroni" panose="02010803020104030203" pitchFamily="2" charset="-79"/>
                <a:ea typeface="+mn-ea"/>
                <a:cs typeface="Aharoni" panose="02010803020104030203" pitchFamily="2" charset="-79"/>
              </a:rPr>
              <a:t>ETHICS PRINCIPLES</a:t>
            </a:r>
          </a:p>
        </p:txBody>
      </p:sp>
      <p:sp>
        <p:nvSpPr>
          <p:cNvPr id="11" name="Rounded Rectangle 10">
            <a:extLst>
              <a:ext uri="{C183D7F6-B498-43B3-948B-1728B52AA6E4}">
                <adec:decorative xmlns:adec="http://schemas.microsoft.com/office/drawing/2017/decorative" val="1"/>
              </a:ext>
            </a:extLst>
          </p:cNvPr>
          <p:cNvSpPr/>
          <p:nvPr/>
        </p:nvSpPr>
        <p:spPr>
          <a:xfrm>
            <a:off x="843888" y="2590800"/>
            <a:ext cx="3574364" cy="3352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14" name="TextBox 13">
            <a:extLst>
              <a:ext uri="{C183D7F6-B498-43B3-948B-1728B52AA6E4}">
                <adec:decorative xmlns:adec="http://schemas.microsoft.com/office/drawing/2017/decorative" val="1"/>
              </a:ext>
            </a:extLst>
          </p:cNvPr>
          <p:cNvSpPr txBox="1"/>
          <p:nvPr/>
        </p:nvSpPr>
        <p:spPr>
          <a:xfrm>
            <a:off x="4764482" y="2811102"/>
            <a:ext cx="330526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Aharoni" panose="02010803020104030203" pitchFamily="2" charset="-79"/>
                <a:ea typeface="+mn-ea"/>
                <a:cs typeface="Aharoni" panose="02010803020104030203" pitchFamily="2" charset="-79"/>
              </a:rPr>
              <a:t>ETHICS RULES</a:t>
            </a:r>
          </a:p>
        </p:txBody>
      </p:sp>
      <p:sp>
        <p:nvSpPr>
          <p:cNvPr id="17" name="Rounded Rectangle 16">
            <a:extLst>
              <a:ext uri="{C183D7F6-B498-43B3-948B-1728B52AA6E4}">
                <adec:decorative xmlns:adec="http://schemas.microsoft.com/office/drawing/2017/decorative" val="1"/>
              </a:ext>
            </a:extLst>
          </p:cNvPr>
          <p:cNvSpPr/>
          <p:nvPr/>
        </p:nvSpPr>
        <p:spPr>
          <a:xfrm>
            <a:off x="4629933" y="2590800"/>
            <a:ext cx="3574364" cy="3352800"/>
          </a:xfrm>
          <a:prstGeom prst="roundRect">
            <a:avLst/>
          </a:prstGeom>
          <a:noFill/>
          <a:ln w="38100">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18" name="TextBox 17"/>
          <p:cNvSpPr txBox="1"/>
          <p:nvPr/>
        </p:nvSpPr>
        <p:spPr>
          <a:xfrm>
            <a:off x="939705" y="3429000"/>
            <a:ext cx="3364319" cy="193899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Loyalty to Law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orbe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Selfless Service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orbe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Responsible Stewardship</a:t>
            </a:r>
            <a:endParaRPr kumimoji="0" lang="en-US" sz="1600" b="0" i="0" u="none" strike="noStrike" kern="1200" cap="none" spc="0" normalizeH="0" baseline="0" noProof="0" dirty="0">
              <a:ln>
                <a:noFill/>
              </a:ln>
              <a:solidFill>
                <a:srgbClr val="1D1A1D">
                  <a:lumMod val="50000"/>
                  <a:lumOff val="50000"/>
                </a:srgbClr>
              </a:solidFill>
              <a:effectLst/>
              <a:uLnTx/>
              <a:uFillTx/>
              <a:latin typeface="Corbel"/>
              <a:ea typeface="+mn-ea"/>
              <a:cs typeface="+mn-cs"/>
            </a:endParaRPr>
          </a:p>
        </p:txBody>
      </p:sp>
      <p:sp>
        <p:nvSpPr>
          <p:cNvPr id="23" name="TextBox 22">
            <a:extLst>
              <a:ext uri="{C183D7F6-B498-43B3-948B-1728B52AA6E4}">
                <adec:decorative xmlns:adec="http://schemas.microsoft.com/office/drawing/2017/decorative" val="1"/>
              </a:ext>
            </a:extLst>
          </p:cNvPr>
          <p:cNvSpPr txBox="1"/>
          <p:nvPr/>
        </p:nvSpPr>
        <p:spPr>
          <a:xfrm>
            <a:off x="4863206" y="3429002"/>
            <a:ext cx="4420529"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18 USC 208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Subpart 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Financial Disclosure</a:t>
            </a:r>
          </a:p>
        </p:txBody>
      </p:sp>
    </p:spTree>
    <p:extLst>
      <p:ext uri="{BB962C8B-B14F-4D97-AF65-F5344CB8AC3E}">
        <p14:creationId xmlns:p14="http://schemas.microsoft.com/office/powerpoint/2010/main" val="205405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D8601-FD33-3F1C-5157-AD1EC05387B8}"/>
              </a:ext>
            </a:extLst>
          </p:cNvPr>
          <p:cNvSpPr>
            <a:spLocks noGrp="1"/>
          </p:cNvSpPr>
          <p:nvPr>
            <p:ph type="ctrTitle"/>
          </p:nvPr>
        </p:nvSpPr>
        <p:spPr>
          <a:xfrm>
            <a:off x="0" y="-558167"/>
            <a:ext cx="7624581" cy="1549106"/>
          </a:xfrm>
        </p:spPr>
        <p:txBody>
          <a:bodyPr/>
          <a:lstStyle/>
          <a:p>
            <a:r>
              <a:rPr lang="en-US" sz="3600" dirty="0">
                <a:solidFill>
                  <a:srgbClr val="000000"/>
                </a:solidFill>
              </a:rPr>
              <a:t>SCENARIO [2] – ETHICS rules</a:t>
            </a:r>
            <a:endParaRPr lang="en-US" dirty="0"/>
          </a:p>
        </p:txBody>
      </p:sp>
      <p:sp>
        <p:nvSpPr>
          <p:cNvPr id="18" name="TextBox 17">
            <a:extLst>
              <a:ext uri="{C183D7F6-B498-43B3-948B-1728B52AA6E4}">
                <adec:decorative xmlns:adec="http://schemas.microsoft.com/office/drawing/2017/decorative" val="1"/>
              </a:ext>
            </a:extLst>
          </p:cNvPr>
          <p:cNvSpPr txBox="1"/>
          <p:nvPr/>
        </p:nvSpPr>
        <p:spPr>
          <a:xfrm>
            <a:off x="975530" y="2814936"/>
            <a:ext cx="3305266" cy="461665"/>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Aharoni" panose="02010803020104030203" pitchFamily="2" charset="-79"/>
                <a:ea typeface="+mn-ea"/>
                <a:cs typeface="Aharoni" panose="02010803020104030203" pitchFamily="2" charset="-79"/>
              </a:rPr>
              <a:t>ETHICS PRINCIPLES</a:t>
            </a:r>
          </a:p>
        </p:txBody>
      </p:sp>
      <p:sp>
        <p:nvSpPr>
          <p:cNvPr id="19" name="Rounded Rectangle 18">
            <a:extLst>
              <a:ext uri="{C183D7F6-B498-43B3-948B-1728B52AA6E4}">
                <adec:decorative xmlns:adec="http://schemas.microsoft.com/office/drawing/2017/decorative" val="1"/>
              </a:ext>
            </a:extLst>
          </p:cNvPr>
          <p:cNvSpPr/>
          <p:nvPr/>
        </p:nvSpPr>
        <p:spPr>
          <a:xfrm>
            <a:off x="843888" y="2590800"/>
            <a:ext cx="3574364" cy="3352800"/>
          </a:xfrm>
          <a:prstGeom prst="roundRect">
            <a:avLst/>
          </a:prstGeom>
          <a:noFill/>
          <a:ln w="38100">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1D1A1D">
                  <a:lumMod val="50000"/>
                  <a:lumOff val="50000"/>
                </a:srgbClr>
              </a:solidFill>
              <a:effectLst/>
              <a:uLnTx/>
              <a:uFillTx/>
              <a:latin typeface="Corbel"/>
              <a:ea typeface="+mn-ea"/>
              <a:cs typeface="+mn-cs"/>
            </a:endParaRPr>
          </a:p>
        </p:txBody>
      </p:sp>
      <p:sp>
        <p:nvSpPr>
          <p:cNvPr id="3" name="Subtitle 2">
            <a:extLst>
              <a:ext uri="{FF2B5EF4-FFF2-40B4-BE49-F238E27FC236}">
                <a16:creationId xmlns:a16="http://schemas.microsoft.com/office/drawing/2014/main" id="{857F4E9B-B822-A00E-8E69-D51867578CB2}"/>
              </a:ext>
            </a:extLst>
          </p:cNvPr>
          <p:cNvSpPr>
            <a:spLocks noGrp="1"/>
          </p:cNvSpPr>
          <p:nvPr>
            <p:ph type="subTitle" idx="1"/>
          </p:nvPr>
        </p:nvSpPr>
        <p:spPr>
          <a:xfrm>
            <a:off x="838202" y="787258"/>
            <a:ext cx="7912445" cy="3607087"/>
          </a:xfrm>
        </p:spPr>
        <p:txBody>
          <a:bodyPr/>
          <a:lstStyle/>
          <a:p>
            <a:r>
              <a:rPr lang="en-US" sz="3200" b="1" dirty="0">
                <a:solidFill>
                  <a:schemeClr val="tx1"/>
                </a:solidFill>
              </a:rPr>
              <a:t>Your favorite great aunt passes away and leaves you with a significant inheritance.</a:t>
            </a:r>
            <a:endParaRPr lang="en-US" sz="3200" dirty="0">
              <a:solidFill>
                <a:schemeClr val="tx1"/>
              </a:solidFill>
            </a:endParaRPr>
          </a:p>
        </p:txBody>
      </p:sp>
      <p:sp>
        <p:nvSpPr>
          <p:cNvPr id="20" name="TextBox 19"/>
          <p:cNvSpPr txBox="1"/>
          <p:nvPr/>
        </p:nvSpPr>
        <p:spPr>
          <a:xfrm>
            <a:off x="4764482" y="2814936"/>
            <a:ext cx="330526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haroni" panose="02010803020104030203" pitchFamily="2" charset="-79"/>
                <a:ea typeface="+mn-ea"/>
                <a:cs typeface="Aharoni" panose="02010803020104030203" pitchFamily="2" charset="-79"/>
              </a:rPr>
              <a:t>ETHICS RULES</a:t>
            </a:r>
          </a:p>
        </p:txBody>
      </p:sp>
      <p:sp>
        <p:nvSpPr>
          <p:cNvPr id="21" name="Rounded Rectangle 20">
            <a:extLst>
              <a:ext uri="{C183D7F6-B498-43B3-948B-1728B52AA6E4}">
                <adec:decorative xmlns:adec="http://schemas.microsoft.com/office/drawing/2017/decorative" val="1"/>
              </a:ext>
            </a:extLst>
          </p:cNvPr>
          <p:cNvSpPr/>
          <p:nvPr/>
        </p:nvSpPr>
        <p:spPr>
          <a:xfrm>
            <a:off x="4629933" y="2590800"/>
            <a:ext cx="3574364" cy="3352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22" name="TextBox 21">
            <a:extLst>
              <a:ext uri="{C183D7F6-B498-43B3-948B-1728B52AA6E4}">
                <adec:decorative xmlns:adec="http://schemas.microsoft.com/office/drawing/2017/decorative" val="1"/>
              </a:ext>
            </a:extLst>
          </p:cNvPr>
          <p:cNvSpPr txBox="1"/>
          <p:nvPr/>
        </p:nvSpPr>
        <p:spPr>
          <a:xfrm>
            <a:off x="924672" y="3429000"/>
            <a:ext cx="3364319" cy="1938992"/>
          </a:xfrm>
          <a:prstGeom prst="rect">
            <a:avLst/>
          </a:prstGeom>
          <a:noFill/>
          <a:ln>
            <a:no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Loyalty to Law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Selfless Service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Responsible Stewardship</a:t>
            </a:r>
            <a:endParaRPr kumimoji="0" lang="en-US" sz="1600" b="0" i="0" u="none" strike="noStrike" kern="1200" cap="none" spc="0" normalizeH="0" baseline="0" noProof="0" dirty="0">
              <a:ln>
                <a:noFill/>
              </a:ln>
              <a:solidFill>
                <a:srgbClr val="1D1A1D">
                  <a:lumMod val="50000"/>
                  <a:lumOff val="50000"/>
                </a:srgbClr>
              </a:solidFill>
              <a:effectLst/>
              <a:uLnTx/>
              <a:uFillTx/>
              <a:latin typeface="Corbel"/>
              <a:ea typeface="+mn-ea"/>
              <a:cs typeface="+mn-cs"/>
            </a:endParaRPr>
          </a:p>
        </p:txBody>
      </p:sp>
      <p:sp>
        <p:nvSpPr>
          <p:cNvPr id="28" name="TextBox 27"/>
          <p:cNvSpPr txBox="1"/>
          <p:nvPr/>
        </p:nvSpPr>
        <p:spPr>
          <a:xfrm>
            <a:off x="4794424" y="3429002"/>
            <a:ext cx="4420529"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18 USC 208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Subpart 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Financial Disclosure</a:t>
            </a:r>
          </a:p>
        </p:txBody>
      </p:sp>
    </p:spTree>
    <p:extLst>
      <p:ext uri="{BB962C8B-B14F-4D97-AF65-F5344CB8AC3E}">
        <p14:creationId xmlns:p14="http://schemas.microsoft.com/office/powerpoint/2010/main" val="67154462"/>
      </p:ext>
    </p:extLst>
  </p:cSld>
  <p:clrMapOvr>
    <a:masterClrMapping/>
  </p:clrMapOvr>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352</Words>
  <Application>Microsoft Office PowerPoint</Application>
  <PresentationFormat>On-screen Show (4:3)</PresentationFormat>
  <Paragraphs>40</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Aharoni</vt:lpstr>
      <vt:lpstr>Aptos</vt:lpstr>
      <vt:lpstr>Arial</vt:lpstr>
      <vt:lpstr>Century Schoolbook</vt:lpstr>
      <vt:lpstr>Corbel</vt:lpstr>
      <vt:lpstr>Headlines</vt:lpstr>
      <vt:lpstr>Scenario [2]: What do you Think?</vt:lpstr>
      <vt:lpstr>Scenario [2]:  What do you do?</vt:lpstr>
      <vt:lpstr>SCENARIO [2] – ETHICS PRINCIPLES</vt:lpstr>
      <vt:lpstr>SCENARIO [2] – ETHICS rules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Megan Kunkle</dc:creator>
  <cp:lastModifiedBy>Megan Kunkle</cp:lastModifiedBy>
  <cp:revision>1</cp:revision>
  <dcterms:created xsi:type="dcterms:W3CDTF">2025-02-10T23:33:34Z</dcterms:created>
  <dcterms:modified xsi:type="dcterms:W3CDTF">2025-02-10T23:34:02Z</dcterms:modified>
</cp:coreProperties>
</file>