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8"/>
  </p:notesMasterIdLst>
  <p:sldIdLst>
    <p:sldId id="256" r:id="rId2"/>
    <p:sldId id="268" r:id="rId3"/>
    <p:sldId id="288" r:id="rId4"/>
    <p:sldId id="281" r:id="rId5"/>
    <p:sldId id="264" r:id="rId6"/>
    <p:sldId id="306" r:id="rId7"/>
    <p:sldId id="301" r:id="rId8"/>
    <p:sldId id="294" r:id="rId9"/>
    <p:sldId id="282" r:id="rId10"/>
    <p:sldId id="283" r:id="rId11"/>
    <p:sldId id="285" r:id="rId12"/>
    <p:sldId id="289" r:id="rId13"/>
    <p:sldId id="313" r:id="rId14"/>
    <p:sldId id="303" r:id="rId15"/>
    <p:sldId id="305" r:id="rId16"/>
    <p:sldId id="258" r:id="rId17"/>
    <p:sldId id="308" r:id="rId18"/>
    <p:sldId id="309" r:id="rId19"/>
    <p:sldId id="310" r:id="rId20"/>
    <p:sldId id="312" r:id="rId21"/>
    <p:sldId id="314" r:id="rId22"/>
    <p:sldId id="304" r:id="rId23"/>
    <p:sldId id="292" r:id="rId24"/>
    <p:sldId id="262" r:id="rId25"/>
    <p:sldId id="26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B3B8B"/>
    <a:srgbClr val="518557"/>
    <a:srgbClr val="D105AA"/>
    <a:srgbClr val="961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533" autoAdjust="0"/>
  </p:normalViewPr>
  <p:slideViewPr>
    <p:cSldViewPr snapToGrid="0">
      <p:cViewPr varScale="1">
        <p:scale>
          <a:sx n="65" d="100"/>
          <a:sy n="65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59CBF-09F9-4D9C-A668-5B197D6DD86E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3D578-551D-489F-8541-57D217E8C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9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D578-551D-489F-8541-57D217E8C0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0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D578-551D-489F-8541-57D217E8C0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D578-551D-489F-8541-57D217E8C0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9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D578-551D-489F-8541-57D217E8C0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7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D578-551D-489F-8541-57D217E8C0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Things to consider:</a:t>
            </a:r>
          </a:p>
          <a:p>
            <a:pPr lvl="2"/>
            <a:r>
              <a:rPr lang="en-US" dirty="0" smtClean="0"/>
              <a:t>Are the examples you create, and the question you ask relevant to the work being performed? Do they reflect the experience of your audience?</a:t>
            </a:r>
          </a:p>
          <a:p>
            <a:pPr lvl="2"/>
            <a:r>
              <a:rPr lang="en-US" dirty="0" smtClean="0"/>
              <a:t>Is the diversity of the audience reflected in the content (names, images, examples, language etc.) ?</a:t>
            </a:r>
          </a:p>
          <a:p>
            <a:pPr lvl="2"/>
            <a:r>
              <a:rPr lang="en-US" dirty="0" smtClean="0"/>
              <a:t>Do the instructors understand the needs of the audience, and are they able to effectively and credibly communicate them?</a:t>
            </a:r>
          </a:p>
          <a:p>
            <a:pPr lvl="2"/>
            <a:r>
              <a:rPr lang="en-US" dirty="0" smtClean="0"/>
              <a:t>Do the delivery methods vary to accommodate different learning styles?</a:t>
            </a:r>
          </a:p>
          <a:p>
            <a:pPr lvl="2"/>
            <a:r>
              <a:rPr lang="en-US" dirty="0" smtClean="0"/>
              <a:t>Are you materials accessable?</a:t>
            </a:r>
          </a:p>
          <a:p>
            <a:pPr lvl="2"/>
            <a:r>
              <a:rPr lang="en-US" dirty="0" smtClean="0"/>
              <a:t>Do you provide materials in advance,…..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D578-551D-489F-8541-57D217E8C0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D578-551D-489F-8541-57D217E8C0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4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97D-B646-458B-A93A-3A28E5C33FD0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5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CCA-C007-4CDB-ABBA-EE6EE29724F6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9C2A-4802-4074-8B1C-A8A60EC9CFD8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827D-91CF-488E-907E-BFC587313F3F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0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E7E2-3120-4148-A08E-99EF8236733C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9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144C-64C1-44F8-B8BC-30420B0D8253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2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677-35E3-471B-B484-95E6061D4A3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3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31AB-15F0-4D70-8486-80E9D6A7DEA8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95AA-B01B-4A37-96C4-FE8C749E820F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6C79-803D-4CC9-B116-F4B043FC46BC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08AC-3E86-4C4D-BCEB-E003ACFD14C2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2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6022-140E-41F1-AC17-2936E78AB5FD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1483-364D-4CE2-965D-B815C77B7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8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bility.gov/what-and-why/accessibility.html" TargetMode="External"/><Relationship Id="rId7" Type="http://schemas.openxmlformats.org/officeDocument/2006/relationships/hyperlink" Target="https://developer.paciellogroup.com/color-contrast-checker/" TargetMode="External"/><Relationship Id="rId2" Type="http://schemas.openxmlformats.org/officeDocument/2006/relationships/hyperlink" Target="https://www.opm.gov/policy-data-oversight/diversity-equity-inclusion-and-accessibil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ction508.gov/training/presentations/creating-powerpoint-templates/" TargetMode="External"/><Relationship Id="rId5" Type="http://schemas.openxmlformats.org/officeDocument/2006/relationships/hyperlink" Target="https://www.ssa.gov/accessibility/checklists/docs/PrintablePowerPointCheckSheet.pdf" TargetMode="External"/><Relationship Id="rId4" Type="http://schemas.openxmlformats.org/officeDocument/2006/relationships/hyperlink" Target="https://www.section508.gov/manage/deia-guidance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work/quotes/711483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065" y="727442"/>
            <a:ext cx="9704634" cy="422699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 </a:t>
            </a:r>
            <a:r>
              <a:rPr lang="en-US" sz="4800" b="1" dirty="0" smtClean="0">
                <a:latin typeface="+mn-lt"/>
              </a:rPr>
              <a:t>OGE Inclusivity &amp; Accessibility Workshop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>
                <a:latin typeface="+mn-lt"/>
              </a:rPr>
              <a:t>Developing and Delivering Effective Ethics Education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2023</a:t>
            </a:r>
            <a:endParaRPr lang="en-US" sz="36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9585" y="6314147"/>
            <a:ext cx="2743200" cy="365125"/>
          </a:xfrm>
        </p:spPr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Post Breakout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Tell us about it. 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2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Accessibility</a:t>
            </a:r>
            <a:endParaRPr lang="en-US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690" y="1832035"/>
            <a:ext cx="8849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“I </a:t>
            </a:r>
            <a:r>
              <a:rPr lang="en-US" sz="3200" b="1" dirty="0" smtClean="0"/>
              <a:t>wish more people understood that you can’t just tell by looking at a person if they are disabled or not.”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― </a:t>
            </a:r>
            <a:r>
              <a:rPr lang="en-US" sz="3200" dirty="0" smtClean="0"/>
              <a:t>Sammi Hampton, Independent Living Coordinator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b="1" dirty="0" smtClean="0"/>
              <a:t>“</a:t>
            </a:r>
            <a:r>
              <a:rPr lang="en-US" sz="3200" b="1" dirty="0" smtClean="0"/>
              <a:t>We need to make every single thing accessible to every single person with a disability</a:t>
            </a:r>
            <a:r>
              <a:rPr lang="en-US" sz="3200" b="1" dirty="0" smtClean="0"/>
              <a:t>.”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― </a:t>
            </a:r>
            <a:r>
              <a:rPr lang="en-US" sz="3200" dirty="0" smtClean="0"/>
              <a:t>Stevie Wonder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0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286603"/>
            <a:ext cx="11704320" cy="1450757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Accessibility: Key Concepts of Ethics Education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760" y="2140374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your audience?</a:t>
            </a:r>
          </a:p>
          <a:p>
            <a:r>
              <a:rPr lang="en-US" sz="3200" dirty="0" smtClean="0"/>
              <a:t>How engaging is your content and delivery? </a:t>
            </a:r>
          </a:p>
          <a:p>
            <a:r>
              <a:rPr lang="en-US" sz="3200" b="1" dirty="0" smtClean="0">
                <a:solidFill>
                  <a:srgbClr val="9B3B8B"/>
                </a:solidFill>
              </a:rPr>
              <a:t>Is it accessible?</a:t>
            </a:r>
          </a:p>
          <a:p>
            <a:r>
              <a:rPr lang="en-US" sz="3200" dirty="0" smtClean="0"/>
              <a:t>How effective is your training overall?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6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42" y="66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Brainstorming: Accessibility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564" y="1573939"/>
            <a:ext cx="10515600" cy="55694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42" y="66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Accessibility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564" y="1573939"/>
            <a:ext cx="10515600" cy="55694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5" y="2076449"/>
            <a:ext cx="9950068" cy="37677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993" y="622854"/>
            <a:ext cx="6387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20" y="2729153"/>
            <a:ext cx="4301906" cy="28500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98"/>
            <a:ext cx="10515600" cy="105919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Are Your Training Materials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Accessible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530" y="1855304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Things to consider</a:t>
            </a:r>
            <a:r>
              <a:rPr lang="en-US" sz="3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Are you using ALT text to describe images and graphics?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 you provide materials in </a:t>
            </a:r>
            <a:r>
              <a:rPr lang="en-US" sz="3200" dirty="0" smtClean="0"/>
              <a:t>advance?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Is the color contrast ratio between text and background sufficient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Is your font size consistent of 20-24 pts or greater?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Are you using a sans serif font such as Arial</a:t>
            </a:r>
            <a:r>
              <a:rPr lang="en-US" sz="3200" dirty="0" smtClean="0">
                <a:cs typeface="Arial" panose="020B0604020202020204" pitchFamily="34" charset="0"/>
              </a:rPr>
              <a:t>, Calibri, or Tahoma?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Is there enough white space on the slide?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Have you used PowerPoints built-in accessibility checker ?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29" y="-241104"/>
            <a:ext cx="12620629" cy="70991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5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5" y="449848"/>
            <a:ext cx="11232517" cy="60890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8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" y="138319"/>
            <a:ext cx="10968382" cy="61697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Let’s Meet!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480" y="5638800"/>
            <a:ext cx="9926320" cy="40402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Hello my name is (Pink) | Just because Cards &amp; Quotes | Send real postcards  onlin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20272" r="21432" b="26577"/>
          <a:stretch/>
        </p:blipFill>
        <p:spPr bwMode="auto">
          <a:xfrm>
            <a:off x="4041058" y="2172016"/>
            <a:ext cx="4442542" cy="3029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654"/>
            <a:ext cx="12388948" cy="64100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accessible training website tour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1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Breakout!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1528763"/>
            <a:ext cx="10487025" cy="462915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sz="6700" dirty="0"/>
          </a:p>
          <a:p>
            <a:r>
              <a:rPr lang="en-US" sz="5800" dirty="0"/>
              <a:t>W</a:t>
            </a:r>
            <a:r>
              <a:rPr lang="en-US" sz="6700" dirty="0" smtClean="0"/>
              <a:t>ho </a:t>
            </a:r>
            <a:r>
              <a:rPr lang="en-US" sz="6700" dirty="0"/>
              <a:t>is your audience?</a:t>
            </a:r>
          </a:p>
          <a:p>
            <a:r>
              <a:rPr lang="en-US" sz="6700" dirty="0"/>
              <a:t>How relevant and engaging is your content delivery? </a:t>
            </a:r>
          </a:p>
          <a:p>
            <a:r>
              <a:rPr lang="en-US" sz="6700" dirty="0"/>
              <a:t>Is </a:t>
            </a:r>
            <a:r>
              <a:rPr lang="en-US" sz="6700" dirty="0" smtClean="0"/>
              <a:t>it accessible?</a:t>
            </a:r>
            <a:endParaRPr lang="en-US" sz="6700" dirty="0"/>
          </a:p>
          <a:p>
            <a:r>
              <a:rPr lang="en-US" sz="6700" dirty="0"/>
              <a:t>How effective is your program?</a:t>
            </a:r>
          </a:p>
          <a:p>
            <a:pPr marL="0" indent="0">
              <a:buNone/>
            </a:pPr>
            <a:r>
              <a:rPr lang="en-US" sz="6700" dirty="0" smtClean="0"/>
              <a:t/>
            </a:r>
            <a:br>
              <a:rPr lang="en-US" sz="6700" dirty="0" smtClean="0"/>
            </a:br>
            <a:endParaRPr lang="en-US" sz="67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3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Post Breakout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Tell us about it. 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2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70390" y="370389"/>
            <a:ext cx="11516810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How inclusive and accessible is your program? </a:t>
            </a:r>
          </a:p>
          <a:p>
            <a:endParaRPr lang="en-US" sz="2800" dirty="0"/>
          </a:p>
          <a:p>
            <a:r>
              <a:rPr lang="en-US" sz="3200" dirty="0" smtClean="0"/>
              <a:t>Here are some tools you can use to take the pulse of your program: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Needs assessment surveys (supervisors and employees).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Informal discussions with groups of managers and groups of employees.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Meeting with a Section 508 compliance coordinator and your agency’s DEIA Team.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Post-education evaluations that assess relevance, inclusivity and accessibility.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Discussions with agency leaders and employees to evaluate whether the training they received supported them.</a:t>
            </a:r>
          </a:p>
          <a:p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Resources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956"/>
            <a:ext cx="10770704" cy="547314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U.S</a:t>
            </a:r>
            <a:r>
              <a:rPr lang="en-US" sz="3200" dirty="0"/>
              <a:t>. Office of Personnel Management Diversity, Equity, Inclusion, and </a:t>
            </a:r>
            <a:r>
              <a:rPr lang="en-US" sz="3200" dirty="0" smtClean="0"/>
              <a:t>Accessibility: </a:t>
            </a:r>
            <a:r>
              <a:rPr lang="en-US" sz="3200" dirty="0">
                <a:hlinkClick r:id="rId2"/>
              </a:rPr>
              <a:t>https://www.opm.gov/policy-data-oversight/diversity-equity-inclusion-and-accessibility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r>
              <a:rPr lang="en-US" sz="3200" dirty="0" smtClean="0"/>
              <a:t>Accessibility </a:t>
            </a:r>
            <a:r>
              <a:rPr lang="en-US" sz="3200" dirty="0"/>
              <a:t>Practices: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www.usability.gov/what-and-why/accessibility.html</a:t>
            </a:r>
            <a:endParaRPr lang="en-US" sz="3200" dirty="0" smtClean="0"/>
          </a:p>
          <a:p>
            <a:r>
              <a:rPr lang="en-US" sz="3200" dirty="0" smtClean="0"/>
              <a:t>DEIA Guidance: </a:t>
            </a:r>
            <a:r>
              <a:rPr lang="en-US" sz="3200" u="sng" dirty="0">
                <a:hlinkClick r:id="rId4"/>
              </a:rPr>
              <a:t>https://www.section508.gov/manage/deia-guidance/</a:t>
            </a:r>
            <a:endParaRPr lang="en-US" sz="3200" dirty="0"/>
          </a:p>
          <a:p>
            <a:r>
              <a:rPr lang="en-US" sz="3200" dirty="0" smtClean="0"/>
              <a:t>Section 508 PowerPoint Checklist</a:t>
            </a:r>
            <a:r>
              <a:rPr lang="en-US" sz="3200" dirty="0"/>
              <a:t>: </a:t>
            </a:r>
            <a:r>
              <a:rPr lang="en-US" sz="3200" dirty="0">
                <a:hlinkClick r:id="rId5"/>
              </a:rPr>
              <a:t>https://</a:t>
            </a:r>
            <a:r>
              <a:rPr lang="en-US" sz="3200" dirty="0" smtClean="0">
                <a:hlinkClick r:id="rId5"/>
              </a:rPr>
              <a:t>www.ssa.gov/accessibility/checklists/docs/PrintablePowerPointCheckSheet.pdf</a:t>
            </a:r>
            <a:endParaRPr lang="en-US" sz="3200" dirty="0" smtClean="0"/>
          </a:p>
          <a:p>
            <a:r>
              <a:rPr lang="en-US" sz="3200" dirty="0" smtClean="0"/>
              <a:t>Creating PowerPoint Templates: </a:t>
            </a:r>
            <a:r>
              <a:rPr lang="en-US" sz="3200" dirty="0" smtClean="0">
                <a:hlinkClick r:id="rId6"/>
              </a:rPr>
              <a:t>https://www.section508.gov/training/presentations/creating-powerpoint-templates/</a:t>
            </a:r>
            <a:endParaRPr lang="en-US" sz="3200" dirty="0"/>
          </a:p>
          <a:p>
            <a:r>
              <a:rPr lang="en-US" sz="3200" dirty="0" smtClean="0"/>
              <a:t>Color Contrast Analyzer (CCA): </a:t>
            </a:r>
            <a:r>
              <a:rPr lang="en-US" sz="3200" dirty="0" smtClean="0">
                <a:hlinkClick r:id="rId7"/>
              </a:rPr>
              <a:t>https://developer.paciellogroup.com/color-contrast-checker/</a:t>
            </a:r>
            <a:endParaRPr lang="en-US" sz="3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243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THANK YOU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b="1" dirty="0"/>
              <a:t>My father literally fought his entire life to ensure the inclusion</a:t>
            </a:r>
            <a:br>
              <a:rPr lang="en-US" sz="3800" b="1" dirty="0"/>
            </a:br>
            <a:r>
              <a:rPr lang="en-US" sz="3800" b="1" dirty="0"/>
              <a:t>of all people because he understood that we are intertwined and connected together in humanity.</a:t>
            </a:r>
            <a:br>
              <a:rPr lang="en-US" sz="3800" b="1" dirty="0"/>
            </a:br>
            <a:endParaRPr lang="en-US" sz="3800" b="1" dirty="0"/>
          </a:p>
          <a:p>
            <a:pPr marL="201168" lvl="1" indent="0">
              <a:buNone/>
            </a:pPr>
            <a:r>
              <a:rPr lang="en-US" sz="3800" dirty="0"/>
              <a:t>― Bernice King</a:t>
            </a:r>
          </a:p>
          <a:p>
            <a:endParaRPr lang="en-US" sz="3800" b="1" dirty="0"/>
          </a:p>
          <a:p>
            <a:r>
              <a:rPr lang="en-US" sz="3800" b="1" dirty="0"/>
              <a:t>“Part of the problem is that we tend to think that equality is about treating everyone the same, when it’s not. It’s about fairness. It’s about equity of access.”</a:t>
            </a:r>
            <a:br>
              <a:rPr lang="en-US" sz="3800" b="1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― Judith Heumann, Disability Rights Activist. From </a:t>
            </a:r>
            <a:r>
              <a:rPr lang="en-US" sz="3800" dirty="0">
                <a:solidFill>
                  <a:schemeClr val="tx1"/>
                </a:solidFill>
                <a:hlinkClick r:id="rId2"/>
              </a:rPr>
              <a:t>Being Heumann: An Unrepentant Memoir of a Disability Rights Activist</a:t>
            </a:r>
            <a:endParaRPr lang="en-US" sz="3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26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Workshop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480" y="5638800"/>
            <a:ext cx="9926320" cy="40402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5840" y="2967335"/>
            <a:ext cx="10322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Developing and Delivering Effective Ethics Education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Inclusivity</a:t>
            </a:r>
            <a:endParaRPr lang="en-US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7040" y="2753360"/>
            <a:ext cx="884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</a:t>
            </a:r>
            <a:r>
              <a:rPr lang="en-US" sz="3200" b="1" dirty="0"/>
              <a:t>Diversity is a mix and inclusion is making the mix work.”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– Andrés Tapia, Global Diversity and Inclusion Strategist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6603"/>
            <a:ext cx="11097260" cy="1450757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Inclusivity: Key </a:t>
            </a:r>
            <a:r>
              <a:rPr lang="en-US" b="1" dirty="0">
                <a:latin typeface="+mn-lt"/>
              </a:rPr>
              <a:t>Concepts of Ethics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760" y="2140374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your audience?</a:t>
            </a:r>
          </a:p>
          <a:p>
            <a:r>
              <a:rPr lang="en-US" sz="3200" dirty="0" smtClean="0"/>
              <a:t>How relevant and engaging is your content delivery? </a:t>
            </a:r>
          </a:p>
          <a:p>
            <a:r>
              <a:rPr lang="en-US" sz="3200" b="1" dirty="0" smtClean="0">
                <a:solidFill>
                  <a:srgbClr val="961A96"/>
                </a:solidFill>
              </a:rPr>
              <a:t>Is it inclusive?</a:t>
            </a:r>
          </a:p>
          <a:p>
            <a:r>
              <a:rPr lang="en-US" sz="3200" dirty="0" smtClean="0"/>
              <a:t>How effective is your program?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42" y="66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Brainstorming: Inclusivity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0044"/>
            <a:ext cx="12192000" cy="55694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42" y="66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Inclusivity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754"/>
            <a:ext cx="11999742" cy="6119446"/>
          </a:xfrm>
        </p:spPr>
        <p:txBody>
          <a:bodyPr numCol="1">
            <a:no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●Race                   					●Language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●Gender              					●Age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●Sexuality           			 			●Socio Economic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      </a:t>
            </a:r>
            <a:r>
              <a:rPr lang="en-US" sz="3200" dirty="0" smtClean="0">
                <a:solidFill>
                  <a:prstClr val="black"/>
                </a:solidFill>
              </a:rPr>
              <a:t>●Identity                                                               ●Culture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●</a:t>
            </a:r>
            <a:r>
              <a:rPr lang="en-US" sz="3200" dirty="0"/>
              <a:t>Religion                                                              </a:t>
            </a:r>
            <a:r>
              <a:rPr lang="en-US" sz="3200" dirty="0" smtClean="0"/>
              <a:t> ●Pronouns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●Learning </a:t>
            </a:r>
            <a:r>
              <a:rPr lang="en-US" sz="3200" dirty="0"/>
              <a:t>Difference                                          </a:t>
            </a:r>
            <a:r>
              <a:rPr lang="en-US" sz="3200" dirty="0" smtClean="0"/>
              <a:t>●Bias                                                                                      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●</a:t>
            </a:r>
            <a:r>
              <a:rPr lang="en-US" sz="3200" dirty="0"/>
              <a:t>Disability                                                             </a:t>
            </a:r>
            <a:r>
              <a:rPr lang="en-US" sz="3200" dirty="0" smtClean="0"/>
              <a:t>●Discrimination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●</a:t>
            </a:r>
            <a:r>
              <a:rPr lang="en-US" sz="3200" dirty="0" smtClean="0"/>
              <a:t>Career/</a:t>
            </a:r>
            <a:r>
              <a:rPr lang="en-US" sz="3200" dirty="0" smtClean="0">
                <a:solidFill>
                  <a:schemeClr val="tx1"/>
                </a:solidFill>
              </a:rPr>
              <a:t>Profession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42" y="66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Inclusivity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564" y="1573939"/>
            <a:ext cx="10515600" cy="55694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61" y="3831655"/>
            <a:ext cx="8873119" cy="270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87" y="1199997"/>
            <a:ext cx="6151468" cy="27651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Breakout!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1528763"/>
            <a:ext cx="10487025" cy="462915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sz="6700" dirty="0"/>
          </a:p>
          <a:p>
            <a:r>
              <a:rPr lang="en-US" sz="5800" dirty="0"/>
              <a:t>W</a:t>
            </a:r>
            <a:r>
              <a:rPr lang="en-US" sz="6700" dirty="0" smtClean="0"/>
              <a:t>ho </a:t>
            </a:r>
            <a:r>
              <a:rPr lang="en-US" sz="6700" dirty="0"/>
              <a:t>is your audience?</a:t>
            </a:r>
          </a:p>
          <a:p>
            <a:r>
              <a:rPr lang="en-US" sz="6700" dirty="0"/>
              <a:t>How relevant and engaging is your content delivery? </a:t>
            </a:r>
          </a:p>
          <a:p>
            <a:r>
              <a:rPr lang="en-US" sz="6700" dirty="0"/>
              <a:t>Is it inclusive?</a:t>
            </a:r>
          </a:p>
          <a:p>
            <a:r>
              <a:rPr lang="en-US" sz="6700" dirty="0"/>
              <a:t>How effective is your program?</a:t>
            </a:r>
          </a:p>
          <a:p>
            <a:pPr marL="0" indent="0">
              <a:buNone/>
            </a:pPr>
            <a:r>
              <a:rPr lang="en-US" sz="6700" dirty="0" smtClean="0"/>
              <a:t/>
            </a:r>
            <a:br>
              <a:rPr lang="en-US" sz="6700" dirty="0" smtClean="0"/>
            </a:br>
            <a:endParaRPr lang="en-US" sz="67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483-364D-4CE2-965D-B815C77B7650}" type="slidenum">
              <a:rPr lang="en-US" sz="1800" b="1" smtClean="0">
                <a:solidFill>
                  <a:schemeClr val="tx1"/>
                </a:solidFill>
              </a:rPr>
              <a:pPr/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1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555</Words>
  <Application>Microsoft Office PowerPoint</Application>
  <PresentationFormat>Widescreen</PresentationFormat>
  <Paragraphs>160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  OGE Inclusivity &amp; Accessibility Workshop  Developing and Delivering Effective Ethics Education  2023</vt:lpstr>
      <vt:lpstr>Let’s Meet!  </vt:lpstr>
      <vt:lpstr>Workshop Overview </vt:lpstr>
      <vt:lpstr>Inclusivity</vt:lpstr>
      <vt:lpstr>Inclusivity: Key Concepts of Ethics Education</vt:lpstr>
      <vt:lpstr>Brainstorming: Inclusivity</vt:lpstr>
      <vt:lpstr>Inclusivity</vt:lpstr>
      <vt:lpstr>Inclusivity</vt:lpstr>
      <vt:lpstr>Breakout!</vt:lpstr>
      <vt:lpstr>Post Breakout</vt:lpstr>
      <vt:lpstr>Accessibility</vt:lpstr>
      <vt:lpstr>Accessibility: Key Concepts of Ethics Education</vt:lpstr>
      <vt:lpstr>Brainstorming: Accessibility</vt:lpstr>
      <vt:lpstr>Accessibility</vt:lpstr>
      <vt:lpstr>PowerPoint Presentation</vt:lpstr>
      <vt:lpstr>Are Your Training Materials Accessible </vt:lpstr>
      <vt:lpstr>PowerPoint Presentation</vt:lpstr>
      <vt:lpstr>PowerPoint Presentation</vt:lpstr>
      <vt:lpstr>PowerPoint Presentation</vt:lpstr>
      <vt:lpstr>PowerPoint Presentation</vt:lpstr>
      <vt:lpstr>Creating accessible training website tour</vt:lpstr>
      <vt:lpstr>Breakout!</vt:lpstr>
      <vt:lpstr>Post Breakout</vt:lpstr>
      <vt:lpstr>PowerPoint Presentation</vt:lpstr>
      <vt:lpstr>Resources</vt:lpstr>
      <vt:lpstr>THANK YOU</vt:lpstr>
    </vt:vector>
  </TitlesOfParts>
  <Company>USOGE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Ethics Training</dc:title>
  <dc:creator>Michele Worthington</dc:creator>
  <cp:lastModifiedBy>Michele Worthington</cp:lastModifiedBy>
  <cp:revision>148</cp:revision>
  <dcterms:created xsi:type="dcterms:W3CDTF">2023-03-03T14:39:48Z</dcterms:created>
  <dcterms:modified xsi:type="dcterms:W3CDTF">2023-08-18T19:59:29Z</dcterms:modified>
</cp:coreProperties>
</file>