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84" r:id="rId2"/>
    <p:sldId id="257" r:id="rId3"/>
    <p:sldId id="259" r:id="rId4"/>
    <p:sldId id="258" r:id="rId5"/>
    <p:sldId id="294" r:id="rId6"/>
    <p:sldId id="260" r:id="rId7"/>
    <p:sldId id="261" r:id="rId8"/>
    <p:sldId id="262" r:id="rId9"/>
    <p:sldId id="289" r:id="rId10"/>
    <p:sldId id="263" r:id="rId11"/>
    <p:sldId id="285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86" r:id="rId20"/>
    <p:sldId id="271" r:id="rId21"/>
    <p:sldId id="272" r:id="rId22"/>
    <p:sldId id="273" r:id="rId23"/>
    <p:sldId id="287" r:id="rId24"/>
    <p:sldId id="290" r:id="rId25"/>
    <p:sldId id="275" r:id="rId26"/>
    <p:sldId id="276" r:id="rId27"/>
    <p:sldId id="291" r:id="rId28"/>
    <p:sldId id="292" r:id="rId29"/>
    <p:sldId id="277" r:id="rId30"/>
    <p:sldId id="278" r:id="rId31"/>
    <p:sldId id="279" r:id="rId32"/>
    <p:sldId id="288" r:id="rId33"/>
    <p:sldId id="293" r:id="rId34"/>
    <p:sldId id="295" r:id="rId35"/>
    <p:sldId id="280" r:id="rId36"/>
    <p:sldId id="281" r:id="rId37"/>
    <p:sldId id="282" r:id="rId38"/>
    <p:sldId id="283" r:id="rId39"/>
  </p:sldIdLst>
  <p:sldSz cx="9144000" cy="6858000" type="screen4x3"/>
  <p:notesSz cx="6858000" cy="9144000"/>
  <p:custDataLst>
    <p:tags r:id="rId4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58432" autoAdjust="0"/>
  </p:normalViewPr>
  <p:slideViewPr>
    <p:cSldViewPr>
      <p:cViewPr varScale="1">
        <p:scale>
          <a:sx n="67" d="100"/>
          <a:sy n="67" d="100"/>
        </p:scale>
        <p:origin x="-29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379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2BFD2E-89E9-4484-ACAC-430741C8F493}" type="doc">
      <dgm:prSet loTypeId="urn:microsoft.com/office/officeart/2005/8/layout/pyramid3" loCatId="pyramid" qsTypeId="urn:microsoft.com/office/officeart/2005/8/quickstyle/simple1" qsCatId="simple" csTypeId="urn:microsoft.com/office/officeart/2005/8/colors/accent1_2" csCatId="accent1" phldr="1"/>
      <dgm:spPr/>
    </dgm:pt>
    <dgm:pt modelId="{2EFAE2C1-ED04-4206-9D40-16F7C560F6E1}">
      <dgm:prSet phldrT="[Text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sz="4400" dirty="0" smtClean="0"/>
            <a:t>Matter</a:t>
          </a:r>
          <a:endParaRPr lang="en-US" sz="4400" dirty="0"/>
        </a:p>
      </dgm:t>
    </dgm:pt>
    <dgm:pt modelId="{DDC76BE7-F956-4705-B462-E97C1F6FE65D}" type="parTrans" cxnId="{7A720619-B51B-4931-A781-6BC2B95B7E01}">
      <dgm:prSet/>
      <dgm:spPr/>
      <dgm:t>
        <a:bodyPr/>
        <a:lstStyle/>
        <a:p>
          <a:endParaRPr lang="en-US"/>
        </a:p>
      </dgm:t>
    </dgm:pt>
    <dgm:pt modelId="{5602DE55-C6B5-418C-BA44-03F5A5311BB0}" type="sibTrans" cxnId="{7A720619-B51B-4931-A781-6BC2B95B7E01}">
      <dgm:prSet/>
      <dgm:spPr/>
      <dgm:t>
        <a:bodyPr/>
        <a:lstStyle/>
        <a:p>
          <a:endParaRPr lang="en-US"/>
        </a:p>
      </dgm:t>
    </dgm:pt>
    <dgm:pt modelId="{CD87985D-5DD4-4FB8-B6AF-4C65F9FE0251}">
      <dgm:prSet phldrT="[Text]" custT="1"/>
      <dgm:spPr/>
      <dgm:t>
        <a:bodyPr/>
        <a:lstStyle/>
        <a:p>
          <a:r>
            <a:rPr lang="en-US" sz="3200" dirty="0" smtClean="0"/>
            <a:t>General Applicability</a:t>
          </a:r>
          <a:endParaRPr lang="en-US" sz="3200" dirty="0"/>
        </a:p>
      </dgm:t>
    </dgm:pt>
    <dgm:pt modelId="{B7F285C8-D8D1-4575-8697-D5FE3C64EF15}" type="parTrans" cxnId="{0B37D6BC-30A1-4D00-A8A7-2AC1F4B97357}">
      <dgm:prSet/>
      <dgm:spPr/>
      <dgm:t>
        <a:bodyPr/>
        <a:lstStyle/>
        <a:p>
          <a:endParaRPr lang="en-US"/>
        </a:p>
      </dgm:t>
    </dgm:pt>
    <dgm:pt modelId="{BC4A7260-8C10-44D3-A727-063702D36A53}" type="sibTrans" cxnId="{0B37D6BC-30A1-4D00-A8A7-2AC1F4B97357}">
      <dgm:prSet/>
      <dgm:spPr/>
      <dgm:t>
        <a:bodyPr/>
        <a:lstStyle/>
        <a:p>
          <a:endParaRPr lang="en-US"/>
        </a:p>
      </dgm:t>
    </dgm:pt>
    <dgm:pt modelId="{EC584A23-0877-4C4F-BDDE-33B71C369187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 smtClean="0"/>
            <a:t>Specific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dirty="0" smtClean="0"/>
            <a:t>party</a:t>
          </a:r>
          <a:endParaRPr lang="en-US" sz="2400" b="1" dirty="0"/>
        </a:p>
      </dgm:t>
    </dgm:pt>
    <dgm:pt modelId="{F5042BBC-C97B-4A34-8F96-99273CEBE4D8}" type="parTrans" cxnId="{96FAD430-B2FA-4114-9D21-8A7D66DC9815}">
      <dgm:prSet/>
      <dgm:spPr/>
      <dgm:t>
        <a:bodyPr/>
        <a:lstStyle/>
        <a:p>
          <a:endParaRPr lang="en-US"/>
        </a:p>
      </dgm:t>
    </dgm:pt>
    <dgm:pt modelId="{36F0C4E1-796E-4FD7-96CC-3A8A2E62720F}" type="sibTrans" cxnId="{96FAD430-B2FA-4114-9D21-8A7D66DC9815}">
      <dgm:prSet/>
      <dgm:spPr/>
      <dgm:t>
        <a:bodyPr/>
        <a:lstStyle/>
        <a:p>
          <a:endParaRPr lang="en-US"/>
        </a:p>
      </dgm:t>
    </dgm:pt>
    <dgm:pt modelId="{763F0518-65BF-4825-ADF5-801D2A7E4505}" type="pres">
      <dgm:prSet presAssocID="{2B2BFD2E-89E9-4484-ACAC-430741C8F493}" presName="Name0" presStyleCnt="0">
        <dgm:presLayoutVars>
          <dgm:dir/>
          <dgm:animLvl val="lvl"/>
          <dgm:resizeHandles val="exact"/>
        </dgm:presLayoutVars>
      </dgm:prSet>
      <dgm:spPr/>
    </dgm:pt>
    <dgm:pt modelId="{B7DFEC4B-F610-47E2-8ACB-58D8F7C12490}" type="pres">
      <dgm:prSet presAssocID="{2EFAE2C1-ED04-4206-9D40-16F7C560F6E1}" presName="Name8" presStyleCnt="0"/>
      <dgm:spPr/>
    </dgm:pt>
    <dgm:pt modelId="{44DA3898-7C6B-4134-AC87-1462B9752B00}" type="pres">
      <dgm:prSet presAssocID="{2EFAE2C1-ED04-4206-9D40-16F7C560F6E1}" presName="level" presStyleLbl="node1" presStyleIdx="0" presStyleCnt="3" custScaleY="9813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88EBE6-F066-402D-A819-4AA3E092A002}" type="pres">
      <dgm:prSet presAssocID="{2EFAE2C1-ED04-4206-9D40-16F7C560F6E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3CC5BB-4A6C-4EAA-AE81-5E94F545785F}" type="pres">
      <dgm:prSet presAssocID="{CD87985D-5DD4-4FB8-B6AF-4C65F9FE0251}" presName="Name8" presStyleCnt="0"/>
      <dgm:spPr/>
    </dgm:pt>
    <dgm:pt modelId="{1078C542-C979-4A62-999B-0CC8F0C4D1B3}" type="pres">
      <dgm:prSet presAssocID="{CD87985D-5DD4-4FB8-B6AF-4C65F9FE0251}" presName="level" presStyleLbl="node1" presStyleIdx="1" presStyleCnt="3" custScaleX="103645" custScaleY="10414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6727D7-6E5C-477B-BADC-EBA52B4917D7}" type="pres">
      <dgm:prSet presAssocID="{CD87985D-5DD4-4FB8-B6AF-4C65F9FE025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4D7CDA-3A25-480D-8259-3A3BEFA25E23}" type="pres">
      <dgm:prSet presAssocID="{EC584A23-0877-4C4F-BDDE-33B71C369187}" presName="Name8" presStyleCnt="0"/>
      <dgm:spPr/>
    </dgm:pt>
    <dgm:pt modelId="{263E2A1E-D776-4ED6-8758-C63E0FE49245}" type="pres">
      <dgm:prSet presAssocID="{EC584A23-0877-4C4F-BDDE-33B71C369187}" presName="level" presStyleLbl="node1" presStyleIdx="2" presStyleCnt="3" custScaleX="104568" custScaleY="152808" custLinFactNeighborY="665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3BC0F1-7B28-414B-9074-DE0FF9BF1327}" type="pres">
      <dgm:prSet presAssocID="{EC584A23-0877-4C4F-BDDE-33B71C36918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801178-1CF4-4AEE-A013-03745E8FCE60}" type="presOf" srcId="{2B2BFD2E-89E9-4484-ACAC-430741C8F493}" destId="{763F0518-65BF-4825-ADF5-801D2A7E4505}" srcOrd="0" destOrd="0" presId="urn:microsoft.com/office/officeart/2005/8/layout/pyramid3"/>
    <dgm:cxn modelId="{EE1D333E-7A47-498D-98B4-BD9FCDC71D12}" type="presOf" srcId="{CD87985D-5DD4-4FB8-B6AF-4C65F9FE0251}" destId="{D76727D7-6E5C-477B-BADC-EBA52B4917D7}" srcOrd="1" destOrd="0" presId="urn:microsoft.com/office/officeart/2005/8/layout/pyramid3"/>
    <dgm:cxn modelId="{1C6FC8DF-FE8A-40C2-AF52-5490203CD53A}" type="presOf" srcId="{EC584A23-0877-4C4F-BDDE-33B71C369187}" destId="{263E2A1E-D776-4ED6-8758-C63E0FE49245}" srcOrd="0" destOrd="0" presId="urn:microsoft.com/office/officeart/2005/8/layout/pyramid3"/>
    <dgm:cxn modelId="{15B59504-A258-4E80-8A22-9709F5A67769}" type="presOf" srcId="{2EFAE2C1-ED04-4206-9D40-16F7C560F6E1}" destId="{AA88EBE6-F066-402D-A819-4AA3E092A002}" srcOrd="1" destOrd="0" presId="urn:microsoft.com/office/officeart/2005/8/layout/pyramid3"/>
    <dgm:cxn modelId="{0B37D6BC-30A1-4D00-A8A7-2AC1F4B97357}" srcId="{2B2BFD2E-89E9-4484-ACAC-430741C8F493}" destId="{CD87985D-5DD4-4FB8-B6AF-4C65F9FE0251}" srcOrd="1" destOrd="0" parTransId="{B7F285C8-D8D1-4575-8697-D5FE3C64EF15}" sibTransId="{BC4A7260-8C10-44D3-A727-063702D36A53}"/>
    <dgm:cxn modelId="{3C66F774-B6CC-4289-A53D-ACC3FEEDD195}" type="presOf" srcId="{CD87985D-5DD4-4FB8-B6AF-4C65F9FE0251}" destId="{1078C542-C979-4A62-999B-0CC8F0C4D1B3}" srcOrd="0" destOrd="0" presId="urn:microsoft.com/office/officeart/2005/8/layout/pyramid3"/>
    <dgm:cxn modelId="{96FAD430-B2FA-4114-9D21-8A7D66DC9815}" srcId="{2B2BFD2E-89E9-4484-ACAC-430741C8F493}" destId="{EC584A23-0877-4C4F-BDDE-33B71C369187}" srcOrd="2" destOrd="0" parTransId="{F5042BBC-C97B-4A34-8F96-99273CEBE4D8}" sibTransId="{36F0C4E1-796E-4FD7-96CC-3A8A2E62720F}"/>
    <dgm:cxn modelId="{7A720619-B51B-4931-A781-6BC2B95B7E01}" srcId="{2B2BFD2E-89E9-4484-ACAC-430741C8F493}" destId="{2EFAE2C1-ED04-4206-9D40-16F7C560F6E1}" srcOrd="0" destOrd="0" parTransId="{DDC76BE7-F956-4705-B462-E97C1F6FE65D}" sibTransId="{5602DE55-C6B5-418C-BA44-03F5A5311BB0}"/>
    <dgm:cxn modelId="{CB6FC75D-538A-4E8B-B23B-55F5990D2BBF}" type="presOf" srcId="{2EFAE2C1-ED04-4206-9D40-16F7C560F6E1}" destId="{44DA3898-7C6B-4134-AC87-1462B9752B00}" srcOrd="0" destOrd="0" presId="urn:microsoft.com/office/officeart/2005/8/layout/pyramid3"/>
    <dgm:cxn modelId="{CA1A22FD-29E7-4FA5-91E9-DA61D641060C}" type="presOf" srcId="{EC584A23-0877-4C4F-BDDE-33B71C369187}" destId="{5E3BC0F1-7B28-414B-9074-DE0FF9BF1327}" srcOrd="1" destOrd="0" presId="urn:microsoft.com/office/officeart/2005/8/layout/pyramid3"/>
    <dgm:cxn modelId="{C505B8CA-E99A-43E2-90EF-D596CD70AA81}" type="presParOf" srcId="{763F0518-65BF-4825-ADF5-801D2A7E4505}" destId="{B7DFEC4B-F610-47E2-8ACB-58D8F7C12490}" srcOrd="0" destOrd="0" presId="urn:microsoft.com/office/officeart/2005/8/layout/pyramid3"/>
    <dgm:cxn modelId="{544257E4-AA9B-4492-AC31-29BA00364D8F}" type="presParOf" srcId="{B7DFEC4B-F610-47E2-8ACB-58D8F7C12490}" destId="{44DA3898-7C6B-4134-AC87-1462B9752B00}" srcOrd="0" destOrd="0" presId="urn:microsoft.com/office/officeart/2005/8/layout/pyramid3"/>
    <dgm:cxn modelId="{D5211446-DF69-48B7-A892-45367163A910}" type="presParOf" srcId="{B7DFEC4B-F610-47E2-8ACB-58D8F7C12490}" destId="{AA88EBE6-F066-402D-A819-4AA3E092A002}" srcOrd="1" destOrd="0" presId="urn:microsoft.com/office/officeart/2005/8/layout/pyramid3"/>
    <dgm:cxn modelId="{08213753-84E0-4898-830B-7AA081C8EE13}" type="presParOf" srcId="{763F0518-65BF-4825-ADF5-801D2A7E4505}" destId="{DD3CC5BB-4A6C-4EAA-AE81-5E94F545785F}" srcOrd="1" destOrd="0" presId="urn:microsoft.com/office/officeart/2005/8/layout/pyramid3"/>
    <dgm:cxn modelId="{D5B93CA6-3B4F-4802-BF51-98DF013EA39F}" type="presParOf" srcId="{DD3CC5BB-4A6C-4EAA-AE81-5E94F545785F}" destId="{1078C542-C979-4A62-999B-0CC8F0C4D1B3}" srcOrd="0" destOrd="0" presId="urn:microsoft.com/office/officeart/2005/8/layout/pyramid3"/>
    <dgm:cxn modelId="{EB0EEB91-677B-4AB0-BA28-EAF5CF38961C}" type="presParOf" srcId="{DD3CC5BB-4A6C-4EAA-AE81-5E94F545785F}" destId="{D76727D7-6E5C-477B-BADC-EBA52B4917D7}" srcOrd="1" destOrd="0" presId="urn:microsoft.com/office/officeart/2005/8/layout/pyramid3"/>
    <dgm:cxn modelId="{C9E53AB9-4ABF-445F-917B-2749A5A36AE7}" type="presParOf" srcId="{763F0518-65BF-4825-ADF5-801D2A7E4505}" destId="{964D7CDA-3A25-480D-8259-3A3BEFA25E23}" srcOrd="2" destOrd="0" presId="urn:microsoft.com/office/officeart/2005/8/layout/pyramid3"/>
    <dgm:cxn modelId="{28D976B3-072D-4751-83C7-656FFEE2B98D}" type="presParOf" srcId="{964D7CDA-3A25-480D-8259-3A3BEFA25E23}" destId="{263E2A1E-D776-4ED6-8758-C63E0FE49245}" srcOrd="0" destOrd="0" presId="urn:microsoft.com/office/officeart/2005/8/layout/pyramid3"/>
    <dgm:cxn modelId="{AD7CCFE1-0A6E-4FB7-AC6F-5D70159D75BA}" type="presParOf" srcId="{964D7CDA-3A25-480D-8259-3A3BEFA25E23}" destId="{5E3BC0F1-7B28-414B-9074-DE0FF9BF1327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DA3898-7C6B-4134-AC87-1462B9752B00}">
      <dsp:nvSpPr>
        <dsp:cNvPr id="0" name=""/>
        <dsp:cNvSpPr/>
      </dsp:nvSpPr>
      <dsp:spPr>
        <a:xfrm rot="10800000">
          <a:off x="0" y="0"/>
          <a:ext cx="6096000" cy="1123192"/>
        </a:xfrm>
        <a:prstGeom prst="trapezoid">
          <a:avLst>
            <a:gd name="adj" fmla="val 75000"/>
          </a:avLst>
        </a:prstGeom>
        <a:solidFill>
          <a:schemeClr val="bg2">
            <a:lumMod val="75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Matter</a:t>
          </a:r>
          <a:endParaRPr lang="en-US" sz="4400" kern="1200" dirty="0"/>
        </a:p>
      </dsp:txBody>
      <dsp:txXfrm>
        <a:off x="1066799" y="0"/>
        <a:ext cx="3962400" cy="1123192"/>
      </dsp:txXfrm>
    </dsp:sp>
    <dsp:sp modelId="{1078C542-C979-4A62-999B-0CC8F0C4D1B3}">
      <dsp:nvSpPr>
        <dsp:cNvPr id="0" name=""/>
        <dsp:cNvSpPr/>
      </dsp:nvSpPr>
      <dsp:spPr>
        <a:xfrm rot="10800000">
          <a:off x="761999" y="1123192"/>
          <a:ext cx="4572000" cy="1191897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General Applicability</a:t>
          </a:r>
          <a:endParaRPr lang="en-US" sz="3200" kern="1200" dirty="0"/>
        </a:p>
      </dsp:txBody>
      <dsp:txXfrm>
        <a:off x="1562099" y="1123192"/>
        <a:ext cx="2971800" cy="1191897"/>
      </dsp:txXfrm>
    </dsp:sp>
    <dsp:sp modelId="{263E2A1E-D776-4ED6-8758-C63E0FE49245}">
      <dsp:nvSpPr>
        <dsp:cNvPr id="0" name=""/>
        <dsp:cNvSpPr/>
      </dsp:nvSpPr>
      <dsp:spPr>
        <a:xfrm rot="10800000">
          <a:off x="1676399" y="2315089"/>
          <a:ext cx="2743200" cy="1748910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/>
            <a:t>Specific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/>
            <a:t>party</a:t>
          </a:r>
          <a:endParaRPr lang="en-US" sz="2400" b="1" kern="1200" dirty="0"/>
        </a:p>
      </dsp:txBody>
      <dsp:txXfrm>
        <a:off x="1676399" y="2315089"/>
        <a:ext cx="2743200" cy="1748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2F1B3E-5FA4-4BCA-A5A8-D376A816D2C5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7B372-D99F-48F8-B4E1-3C09736109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BF31FD-6E0F-412A-9157-6D26903CF9A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7B372-D99F-48F8-B4E1-3C09736109A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912C1A-3239-4F3E-8295-52767CD01157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3C8FBA-DDE2-4DBC-A3BB-AB219AB134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912C1A-3239-4F3E-8295-52767CD01157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3C8FBA-DDE2-4DBC-A3BB-AB219AB134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912C1A-3239-4F3E-8295-52767CD01157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3C8FBA-DDE2-4DBC-A3BB-AB219AB134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912C1A-3239-4F3E-8295-52767CD01157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3C8FBA-DDE2-4DBC-A3BB-AB219AB134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912C1A-3239-4F3E-8295-52767CD01157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3C8FBA-DDE2-4DBC-A3BB-AB219AB134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912C1A-3239-4F3E-8295-52767CD01157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3C8FBA-DDE2-4DBC-A3BB-AB219AB134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912C1A-3239-4F3E-8295-52767CD01157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3C8FBA-DDE2-4DBC-A3BB-AB219AB134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912C1A-3239-4F3E-8295-52767CD01157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3C8FBA-DDE2-4DBC-A3BB-AB219AB134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912C1A-3239-4F3E-8295-52767CD01157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3C8FBA-DDE2-4DBC-A3BB-AB219AB134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9912C1A-3239-4F3E-8295-52767CD01157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3C8FBA-DDE2-4DBC-A3BB-AB219AB134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912C1A-3239-4F3E-8295-52767CD01157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3C8FBA-DDE2-4DBC-A3BB-AB219AB134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9912C1A-3239-4F3E-8295-52767CD01157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93C8FBA-DDE2-4DBC-A3BB-AB219AB134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Impartiality in Performing Official Duties</a:t>
            </a:r>
          </a:p>
          <a:p>
            <a:r>
              <a:rPr lang="en-US" smtClean="0"/>
              <a:t>5 CFR section 2635.502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b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b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solidFill>
                  <a:schemeClr val="accent3"/>
                </a:solidFill>
              </a:rPr>
              <a:t>Particular matter involving specific parties? 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Covered </a:t>
            </a:r>
            <a:r>
              <a:rPr lang="en-US" sz="2800" dirty="0" smtClean="0"/>
              <a:t>relationship?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Covered relationship is or represents a party?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Question by reasonable person?</a:t>
            </a:r>
          </a:p>
        </p:txBody>
      </p:sp>
      <p:sp>
        <p:nvSpPr>
          <p:cNvPr id="819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78D9B5-B070-4019-A3B2-EC6B4C3ED0E0}" type="slidenum">
              <a:rPr lang="en-US" smtClean="0">
                <a:latin typeface="Tahoma" pitchFamily="34" charset="0"/>
              </a:rPr>
              <a:pPr/>
              <a:t>10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200" u="sng" dirty="0" smtClean="0"/>
              <a:t>Analyzing the Covered Relationship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1676400" y="762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38600" y="1219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ight Arrow Callout 7"/>
          <p:cNvSpPr/>
          <p:nvPr/>
        </p:nvSpPr>
        <p:spPr>
          <a:xfrm>
            <a:off x="762000" y="1905000"/>
            <a:ext cx="2438400" cy="27432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Particular Matters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5257800"/>
            <a:ext cx="8940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See:</a:t>
            </a:r>
            <a:r>
              <a:rPr lang="en-US" dirty="0" smtClean="0"/>
              <a:t> </a:t>
            </a:r>
            <a:r>
              <a:rPr lang="en-US" i="1" dirty="0" smtClean="0"/>
              <a:t>Particular Matter Involving Specific Parties, Particular Matter, and Matter. </a:t>
            </a:r>
          </a:p>
          <a:p>
            <a:r>
              <a:rPr lang="en-US" b="1" dirty="0" smtClean="0"/>
              <a:t>OGE Advisory Memo 06x9 of October 4, 2006.</a:t>
            </a:r>
            <a:endParaRPr 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55837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Particular matter involving specific parties?</a:t>
            </a:r>
          </a:p>
          <a:p>
            <a:pPr eaLnBrk="1" hangingPunct="1">
              <a:buFont typeface="Wingdings" pitchFamily="2" charset="2"/>
              <a:buNone/>
            </a:pPr>
            <a:endParaRPr lang="en-US" sz="1400" dirty="0" smtClean="0"/>
          </a:p>
          <a:p>
            <a:pPr eaLnBrk="1" hangingPunct="1"/>
            <a:r>
              <a:rPr lang="en-US" b="1" dirty="0" smtClean="0">
                <a:solidFill>
                  <a:schemeClr val="accent3"/>
                </a:solidFill>
              </a:rPr>
              <a:t>Covered relationship? </a:t>
            </a:r>
          </a:p>
          <a:p>
            <a:pPr eaLnBrk="1" hangingPunct="1">
              <a:buFont typeface="Wingdings" pitchFamily="2" charset="2"/>
              <a:buNone/>
            </a:pPr>
            <a:endParaRPr lang="en-US" sz="1400" b="1" dirty="0" smtClean="0">
              <a:solidFill>
                <a:schemeClr val="hlink"/>
              </a:solidFill>
            </a:endParaRPr>
          </a:p>
          <a:p>
            <a:pPr eaLnBrk="1" hangingPunct="1"/>
            <a:r>
              <a:rPr lang="en-US" dirty="0" smtClean="0"/>
              <a:t>Covered relationship is or represents a party?</a:t>
            </a:r>
          </a:p>
          <a:p>
            <a:pPr eaLnBrk="1" hangingPunct="1">
              <a:buFont typeface="Wingdings" pitchFamily="2" charset="2"/>
              <a:buNone/>
            </a:pPr>
            <a:endParaRPr lang="en-US" sz="1400" dirty="0" smtClean="0"/>
          </a:p>
          <a:p>
            <a:pPr eaLnBrk="1" hangingPunct="1"/>
            <a:r>
              <a:rPr lang="en-US" dirty="0" smtClean="0"/>
              <a:t>Question by reasonable person?</a:t>
            </a:r>
          </a:p>
        </p:txBody>
      </p:sp>
      <p:sp>
        <p:nvSpPr>
          <p:cNvPr id="829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8C2E64-3B13-4821-AFCA-C6485074D573}" type="slidenum">
              <a:rPr lang="en-US" smtClean="0">
                <a:latin typeface="Tahoma" pitchFamily="34" charset="0"/>
              </a:rPr>
              <a:pPr/>
              <a:t>12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200" u="sng" dirty="0" smtClean="0"/>
              <a:t>Analyzing the Covered Relationship Rule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1400" dirty="0" smtClean="0"/>
          </a:p>
          <a:p>
            <a:pPr eaLnBrk="1" hangingPunct="1"/>
            <a:r>
              <a:rPr lang="en-US" dirty="0" smtClean="0"/>
              <a:t>Business, contractual, or other financial relationships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Close relatives 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Member of household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839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31D962-6DEA-4E4E-8EC7-37842255ED5C}" type="slidenum">
              <a:rPr lang="en-US" smtClean="0">
                <a:latin typeface="Tahoma" pitchFamily="34" charset="0"/>
              </a:rPr>
              <a:pPr/>
              <a:t>13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u="sng" dirty="0" smtClean="0"/>
              <a:t>Covered Relationships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Spouses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Children living at home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Parents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Roommates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Live-in girlfriends and boyfriends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i="1" dirty="0" smtClean="0"/>
              <a:t>Not brief visitors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  <p:sp>
        <p:nvSpPr>
          <p:cNvPr id="849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B0FC41-77E8-4867-AA33-E012764BE95D}" type="slidenum">
              <a:rPr lang="en-US" smtClean="0">
                <a:latin typeface="Tahoma" pitchFamily="34" charset="0"/>
              </a:rPr>
              <a:pPr/>
              <a:t>14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u="sng" dirty="0" smtClean="0"/>
              <a:t>Household Member?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5908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Person for whom employee’s spouse, parent, or dependent child serves or seeks to serve in various capacities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860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7B1854-0A11-48AE-849B-83ADC7FE56E8}" type="slidenum">
              <a:rPr lang="en-US" smtClean="0">
                <a:latin typeface="Tahoma" pitchFamily="34" charset="0"/>
              </a:rPr>
              <a:pPr/>
              <a:t>15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200" u="sng" dirty="0" smtClean="0"/>
              <a:t>More Covered Relationships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79637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Person for whom the employee served in certain capacities within the last year</a:t>
            </a:r>
          </a:p>
          <a:p>
            <a:pPr eaLnBrk="1" hangingPunct="1"/>
            <a:endParaRPr lang="en-US" dirty="0" smtClean="0"/>
          </a:p>
        </p:txBody>
      </p:sp>
      <p:sp>
        <p:nvSpPr>
          <p:cNvPr id="870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F92117-36AF-473E-AD06-BB26F5A54485}" type="slidenum">
              <a:rPr lang="en-US" smtClean="0">
                <a:latin typeface="Tahoma" pitchFamily="34" charset="0"/>
              </a:rPr>
              <a:pPr/>
              <a:t>16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 eaLnBrk="1" hangingPunct="1"/>
            <a:r>
              <a:rPr lang="en-US" sz="4200" u="sng" dirty="0" smtClean="0"/>
              <a:t>More Covered Relationships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22437"/>
            <a:ext cx="8229600" cy="4525963"/>
          </a:xfrm>
          <a:noFill/>
        </p:spPr>
        <p:txBody>
          <a:bodyPr anchor="ctr"/>
          <a:lstStyle/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Organizations where employee actively participates: e.g. </a:t>
            </a:r>
          </a:p>
          <a:p>
            <a:pPr eaLnBrk="1" hangingPunct="1">
              <a:buFont typeface="Wingdings" pitchFamily="2" charset="2"/>
              <a:buNone/>
            </a:pPr>
            <a:endParaRPr lang="en-US" sz="1400" dirty="0" smtClean="0"/>
          </a:p>
          <a:p>
            <a:pPr eaLnBrk="1" hangingPunct="1"/>
            <a:r>
              <a:rPr lang="en-US" dirty="0" smtClean="0"/>
              <a:t>Official, chairperson, spokesperson</a:t>
            </a:r>
          </a:p>
          <a:p>
            <a:pPr eaLnBrk="1" hangingPunct="1">
              <a:buFont typeface="Wingdings" pitchFamily="2" charset="2"/>
              <a:buNone/>
            </a:pPr>
            <a:endParaRPr lang="en-US" sz="1400" dirty="0" smtClean="0"/>
          </a:p>
          <a:p>
            <a:pPr eaLnBrk="1" hangingPunct="1"/>
            <a:r>
              <a:rPr lang="en-US" dirty="0" smtClean="0"/>
              <a:t>Directing activities</a:t>
            </a:r>
          </a:p>
          <a:p>
            <a:pPr eaLnBrk="1" hangingPunct="1">
              <a:buFont typeface="Wingdings" pitchFamily="2" charset="2"/>
              <a:buNone/>
            </a:pPr>
            <a:endParaRPr lang="en-US" sz="1400" dirty="0" smtClean="0"/>
          </a:p>
          <a:p>
            <a:pPr eaLnBrk="1" hangingPunct="1"/>
            <a:r>
              <a:rPr lang="en-US" dirty="0" smtClean="0"/>
              <a:t>Promoting specific programs</a:t>
            </a:r>
          </a:p>
        </p:txBody>
      </p:sp>
      <p:sp>
        <p:nvSpPr>
          <p:cNvPr id="880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79E7E5-CD14-432E-9723-46532F8E3DBB}" type="slidenum">
              <a:rPr lang="en-US" smtClean="0">
                <a:latin typeface="Tahoma" pitchFamily="34" charset="0"/>
              </a:rPr>
              <a:pPr/>
              <a:t>17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200" u="sng" dirty="0" smtClean="0"/>
              <a:t>More Covered Relationships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55837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Particular matter involving specific parties? </a:t>
            </a:r>
          </a:p>
          <a:p>
            <a:pPr eaLnBrk="1" hangingPunct="1">
              <a:buFont typeface="Wingdings" pitchFamily="2" charset="2"/>
              <a:buNone/>
            </a:pPr>
            <a:endParaRPr lang="en-US" sz="1400" dirty="0" smtClean="0"/>
          </a:p>
          <a:p>
            <a:pPr eaLnBrk="1" hangingPunct="1"/>
            <a:r>
              <a:rPr lang="en-US" dirty="0" smtClean="0"/>
              <a:t>Covered relationship?</a:t>
            </a:r>
          </a:p>
          <a:p>
            <a:pPr eaLnBrk="1" hangingPunct="1">
              <a:buFont typeface="Wingdings" pitchFamily="2" charset="2"/>
              <a:buNone/>
            </a:pPr>
            <a:endParaRPr lang="en-US" sz="1400" dirty="0" smtClean="0"/>
          </a:p>
          <a:p>
            <a:pPr eaLnBrk="1" hangingPunct="1"/>
            <a:r>
              <a:rPr lang="en-US" b="1" dirty="0" smtClean="0">
                <a:solidFill>
                  <a:schemeClr val="accent3"/>
                </a:solidFill>
              </a:rPr>
              <a:t>Covered relationship is or represents a party?</a:t>
            </a:r>
          </a:p>
          <a:p>
            <a:pPr eaLnBrk="1" hangingPunct="1">
              <a:buFont typeface="Wingdings" pitchFamily="2" charset="2"/>
              <a:buNone/>
            </a:pPr>
            <a:endParaRPr lang="en-US" sz="1400" b="1" dirty="0" smtClean="0">
              <a:solidFill>
                <a:schemeClr val="hlink"/>
              </a:solidFill>
            </a:endParaRPr>
          </a:p>
          <a:p>
            <a:pPr eaLnBrk="1" hangingPunct="1"/>
            <a:r>
              <a:rPr lang="en-US" dirty="0" smtClean="0"/>
              <a:t>Question by reasonable person?</a:t>
            </a:r>
          </a:p>
        </p:txBody>
      </p:sp>
      <p:sp>
        <p:nvSpPr>
          <p:cNvPr id="890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2ADA0D-B7B4-4DBE-8BDE-C849C1B3097D}" type="slidenum">
              <a:rPr lang="en-US" smtClean="0">
                <a:latin typeface="Tahoma" pitchFamily="34" charset="0"/>
              </a:rPr>
              <a:pPr/>
              <a:t>18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200" u="sng" dirty="0" smtClean="0"/>
              <a:t>Analyzing the Covered Relationship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200" dirty="0" smtClean="0"/>
              <a:t>Is the person/entity </a:t>
            </a:r>
            <a:r>
              <a:rPr lang="en-US" sz="3200" b="1" u="sng" dirty="0" smtClean="0"/>
              <a:t>involved</a:t>
            </a:r>
            <a:r>
              <a:rPr lang="en-US" sz="3200" dirty="0" smtClean="0"/>
              <a:t> in the matter?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It does </a:t>
            </a:r>
            <a:r>
              <a:rPr lang="en-US" sz="3600" b="1" u="sng" dirty="0" smtClean="0"/>
              <a:t>NOT</a:t>
            </a:r>
            <a:r>
              <a:rPr lang="en-US" sz="3600" b="1" dirty="0" smtClean="0"/>
              <a:t> </a:t>
            </a:r>
            <a:r>
              <a:rPr lang="en-US" sz="3200" dirty="0" smtClean="0"/>
              <a:t>mean</a:t>
            </a:r>
            <a:endParaRPr lang="en-US" sz="4000" dirty="0" smtClean="0"/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r>
              <a:rPr lang="en-US" dirty="0" smtClean="0"/>
              <a:t>Is the person/entity </a:t>
            </a:r>
            <a:r>
              <a:rPr lang="en-US" i="1" dirty="0" smtClean="0"/>
              <a:t>affected financially </a:t>
            </a:r>
            <a:r>
              <a:rPr lang="en-US" dirty="0" smtClean="0"/>
              <a:t>by the matter?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Is or Represents a Party Means</a:t>
            </a:r>
            <a:endParaRPr lang="en-US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3949891"/>
          </a:xfrm>
          <a:noFill/>
        </p:spPr>
        <p:txBody>
          <a:bodyPr anchor="ctr"/>
          <a:lstStyle/>
          <a:p>
            <a:pPr eaLnBrk="1" hangingPunct="1"/>
            <a:r>
              <a:rPr lang="en-US" sz="3600" dirty="0" smtClean="0"/>
              <a:t>Acting in Government’s interests</a:t>
            </a:r>
          </a:p>
          <a:p>
            <a:pPr eaLnBrk="1" hangingPunct="1">
              <a:buFont typeface="Wingdings" pitchFamily="2" charset="2"/>
              <a:buNone/>
            </a:pPr>
            <a:endParaRPr lang="en-US" sz="3600" dirty="0" smtClean="0"/>
          </a:p>
          <a:p>
            <a:pPr eaLnBrk="1" hangingPunct="1"/>
            <a:r>
              <a:rPr lang="en-US" sz="3600" dirty="0" smtClean="0"/>
              <a:t>No bias toward persons or organizations</a:t>
            </a:r>
          </a:p>
        </p:txBody>
      </p:sp>
      <p:sp>
        <p:nvSpPr>
          <p:cNvPr id="757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BC1B01-4999-4737-9C2D-8B3BB3439CE1}" type="slidenum">
              <a:rPr lang="en-US" smtClean="0">
                <a:latin typeface="Tahoma" pitchFamily="34" charset="0"/>
              </a:rPr>
              <a:pPr/>
              <a:t>2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  <a:ln>
            <a:noFill/>
            <a:prstDash val="solid"/>
          </a:ln>
        </p:spPr>
        <p:txBody>
          <a:bodyPr/>
          <a:lstStyle/>
          <a:p>
            <a:pPr eaLnBrk="1" hangingPunct="1"/>
            <a:r>
              <a:rPr lang="en-US" u="sng" dirty="0" smtClean="0"/>
              <a:t>Impartiality/Appearance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55837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Particular matter involving specific parties?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Covered relationship?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Covered relationship is or represents a party?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chemeClr val="accent3"/>
                </a:solidFill>
              </a:rPr>
              <a:t>Question by reasonable person?</a:t>
            </a:r>
          </a:p>
        </p:txBody>
      </p:sp>
      <p:sp>
        <p:nvSpPr>
          <p:cNvPr id="901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E1A81A-2329-495F-921F-8C0CA2B697B8}" type="slidenum">
              <a:rPr lang="en-US" smtClean="0">
                <a:latin typeface="Tahoma" pitchFamily="34" charset="0"/>
              </a:rPr>
              <a:pPr/>
              <a:t>20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200" u="sng" dirty="0" smtClean="0"/>
              <a:t>Analyzing the Covered Relationship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sz="2800" dirty="0" smtClean="0"/>
              <a:t>Reasonable person armed with relevant facts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Not the employee’s honesty and integrity</a:t>
            </a:r>
          </a:p>
        </p:txBody>
      </p:sp>
      <p:sp>
        <p:nvSpPr>
          <p:cNvPr id="911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63A3B5-6A40-484A-817B-883B145BFA1A}" type="slidenum">
              <a:rPr lang="en-US" smtClean="0">
                <a:latin typeface="Tahoma" pitchFamily="34" charset="0"/>
              </a:rPr>
              <a:pPr/>
              <a:t>21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u="sng" dirty="0" smtClean="0"/>
              <a:t>Basis for Answering Reasonable Person Question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anchor="ctr"/>
          <a:lstStyle/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sz="3200" dirty="0" smtClean="0"/>
              <a:t>No bright line test</a:t>
            </a:r>
          </a:p>
          <a:p>
            <a:pPr eaLnBrk="1" hangingPunct="1">
              <a:buFont typeface="Wingdings" pitchFamily="2" charset="2"/>
              <a:buNone/>
            </a:pPr>
            <a:endParaRPr lang="en-US" sz="3200" dirty="0" smtClean="0"/>
          </a:p>
          <a:p>
            <a:pPr eaLnBrk="1" hangingPunct="1"/>
            <a:r>
              <a:rPr lang="en-US" sz="3200" dirty="0" smtClean="0"/>
              <a:t>Risk assessment for the agency</a:t>
            </a:r>
            <a:endParaRPr lang="en-US" sz="3200" dirty="0" smtClean="0"/>
          </a:p>
          <a:p>
            <a:pPr eaLnBrk="1" hangingPunct="1">
              <a:buFont typeface="Wingdings" pitchFamily="2" charset="2"/>
              <a:buNone/>
            </a:pPr>
            <a:endParaRPr lang="en-US" sz="3600" dirty="0" smtClean="0"/>
          </a:p>
        </p:txBody>
      </p:sp>
      <p:sp>
        <p:nvSpPr>
          <p:cNvPr id="921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FCA1CE-5965-4AD4-9569-0D6BE4D9270C}" type="slidenum">
              <a:rPr lang="en-US" smtClean="0">
                <a:latin typeface="Tahoma" pitchFamily="34" charset="0"/>
              </a:rPr>
              <a:pPr/>
              <a:t>22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 eaLnBrk="1" hangingPunct="1"/>
            <a:r>
              <a:rPr lang="en-US" sz="4200" u="sng" dirty="0" smtClean="0"/>
              <a:t>Reasonable Person Guidance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0999" y="990601"/>
          <a:ext cx="8382002" cy="4874960"/>
        </p:xfrm>
        <a:graphic>
          <a:graphicData uri="http://schemas.openxmlformats.org/drawingml/2006/table">
            <a:tbl>
              <a:tblPr/>
              <a:tblGrid>
                <a:gridCol w="2374900"/>
                <a:gridCol w="1385250"/>
                <a:gridCol w="1253383"/>
                <a:gridCol w="1488394"/>
                <a:gridCol w="1880075"/>
              </a:tblGrid>
              <a:tr h="99244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800" dirty="0">
                        <a:latin typeface="Times New Roman"/>
                        <a:ea typeface="PMingLiU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latin typeface="Arial"/>
                          <a:ea typeface="PMingLiU"/>
                        </a:rPr>
                        <a:t>Scenario</a:t>
                      </a:r>
                      <a:endParaRPr lang="en-US" sz="1800" dirty="0">
                        <a:latin typeface="Times New Roman"/>
                        <a:ea typeface="PMingLiU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latin typeface="Arial"/>
                          <a:ea typeface="PMingLiU"/>
                        </a:rPr>
                        <a:t>Covered Relationship with Whom?</a:t>
                      </a:r>
                      <a:endParaRPr lang="en-US" sz="1800" dirty="0">
                        <a:latin typeface="Times New Roman"/>
                        <a:ea typeface="PMingLiU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latin typeface="Arial"/>
                          <a:ea typeface="PMingLiU"/>
                        </a:rPr>
                        <a:t>Particular Matter Involving Specific Party(</a:t>
                      </a:r>
                      <a:r>
                        <a:rPr lang="en-US" sz="1400" b="1" dirty="0" err="1">
                          <a:latin typeface="Arial"/>
                          <a:ea typeface="PMingLiU"/>
                        </a:rPr>
                        <a:t>ies</a:t>
                      </a:r>
                      <a:r>
                        <a:rPr lang="en-US" sz="1400" b="1" dirty="0">
                          <a:latin typeface="Arial"/>
                          <a:ea typeface="PMingLiU"/>
                        </a:rPr>
                        <a:t>)?</a:t>
                      </a:r>
                      <a:endParaRPr lang="en-US" sz="1800" dirty="0">
                        <a:latin typeface="Times New Roman"/>
                        <a:ea typeface="PMingLiU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800" dirty="0">
                        <a:latin typeface="Times New Roman"/>
                        <a:ea typeface="PMingLiU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latin typeface="Arial"/>
                          <a:ea typeface="PMingLiU"/>
                        </a:rPr>
                        <a:t>Covered</a:t>
                      </a:r>
                      <a:endParaRPr lang="en-US" sz="1800" dirty="0">
                        <a:latin typeface="Times New Roman"/>
                        <a:ea typeface="PMingLiU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latin typeface="Arial"/>
                          <a:ea typeface="PMingLiU"/>
                        </a:rPr>
                        <a:t>Relationship</a:t>
                      </a:r>
                      <a:endParaRPr lang="en-US" sz="1800" dirty="0">
                        <a:latin typeface="Times New Roman"/>
                        <a:ea typeface="PMingLiU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latin typeface="Arial"/>
                          <a:ea typeface="PMingLiU"/>
                        </a:rPr>
                        <a:t>Would a </a:t>
                      </a:r>
                      <a:endParaRPr lang="en-US" sz="1800" dirty="0">
                        <a:latin typeface="Times New Roman"/>
                        <a:ea typeface="PMingLiU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>
                          <a:latin typeface="Arial"/>
                          <a:ea typeface="PMingLiU"/>
                        </a:rPr>
                        <a:t>Reasonable Person </a:t>
                      </a:r>
                      <a:endParaRPr lang="en-US" sz="1800" dirty="0">
                        <a:latin typeface="Times New Roman"/>
                        <a:ea typeface="PMingLiU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1400" b="1" dirty="0" smtClean="0">
                          <a:latin typeface="Arial"/>
                          <a:ea typeface="PMingLiU"/>
                        </a:rPr>
                        <a:t>Question</a:t>
                      </a:r>
                      <a:endParaRPr lang="en-US" sz="1800" dirty="0">
                        <a:latin typeface="Times New Roman"/>
                        <a:ea typeface="PMingLiU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808160">
                <a:tc>
                  <a:txBody>
                    <a:bodyPr/>
                    <a:lstStyle/>
                    <a:p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Marie works as a division head for the Federal Communications Commission (FCC).  Marie came to the FCC eight months ago from a large law firm.  </a:t>
                      </a:r>
                    </a:p>
                    <a:p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Marie is asked to participate in an FCC meeting with representatives of </a:t>
                      </a:r>
                      <a:r>
                        <a:rPr kumimoji="0"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ComCo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to discuss its appeal of a licensing decision.  A partner in her former law firm is representing the company in its appeal. </a:t>
                      </a:r>
                      <a:endParaRPr lang="en-US" sz="1100" b="1" dirty="0">
                        <a:latin typeface="Times New Roman"/>
                        <a:ea typeface="PMingLiU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1200"/>
                        </a:spcAft>
                        <a:tabLst>
                          <a:tab pos="228600" algn="l"/>
                          <a:tab pos="457200" algn="l"/>
                        </a:tabLst>
                      </a:pPr>
                      <a:endParaRPr lang="en-US" sz="1400" dirty="0">
                        <a:latin typeface="Arial"/>
                        <a:ea typeface="PMingLiU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PMingLiU"/>
                        <a:cs typeface="Arial"/>
                      </a:endParaRPr>
                    </a:p>
                    <a:p>
                      <a:pPr marL="268605" marR="0" indent="-26860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PMingLiU"/>
                          <a:cs typeface="Arial"/>
                        </a:rPr>
                        <a:t>    </a:t>
                      </a:r>
                      <a:r>
                        <a:rPr lang="en-US" sz="1400" dirty="0" smtClean="0">
                          <a:latin typeface="Arial"/>
                          <a:ea typeface="PMingLiU"/>
                          <a:cs typeface="Arial"/>
                          <a:sym typeface="Wingdings"/>
                        </a:rPr>
                        <a:t></a:t>
                      </a:r>
                      <a:r>
                        <a:rPr lang="en-US" sz="1400" dirty="0" smtClean="0">
                          <a:latin typeface="Arial"/>
                          <a:ea typeface="PMingLiU"/>
                          <a:cs typeface="Arial"/>
                        </a:rPr>
                        <a:t>  </a:t>
                      </a:r>
                      <a:r>
                        <a:rPr lang="en-US" sz="1400" dirty="0">
                          <a:latin typeface="Arial"/>
                          <a:ea typeface="PMingLiU"/>
                          <a:cs typeface="Arial"/>
                        </a:rPr>
                        <a:t>Yes </a:t>
                      </a:r>
                      <a:endParaRPr lang="en-US" sz="12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PMingLiU"/>
                          <a:cs typeface="Arial"/>
                        </a:rPr>
                        <a:t>    </a:t>
                      </a:r>
                      <a:r>
                        <a:rPr lang="en-US" sz="1400" dirty="0">
                          <a:latin typeface="Arial"/>
                          <a:ea typeface="PMingLiU"/>
                          <a:cs typeface="Arial"/>
                          <a:sym typeface="Wingdings"/>
                        </a:rPr>
                        <a:t></a:t>
                      </a:r>
                      <a:r>
                        <a:rPr lang="en-US" sz="1400" dirty="0">
                          <a:latin typeface="Arial"/>
                          <a:ea typeface="PMingLiU"/>
                          <a:cs typeface="Arial"/>
                        </a:rPr>
                        <a:t>   No                 </a:t>
                      </a:r>
                      <a:endParaRPr lang="en-US" sz="1200" dirty="0">
                        <a:latin typeface="Arial"/>
                        <a:ea typeface="PMingLiU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PMingLiU"/>
                        <a:cs typeface="Arial"/>
                      </a:endParaRPr>
                    </a:p>
                    <a:p>
                      <a:pPr marL="268605" marR="0" indent="-26860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PMingLiU"/>
                          <a:cs typeface="Arial"/>
                          <a:sym typeface="Wingdings"/>
                        </a:rPr>
                        <a:t></a:t>
                      </a:r>
                      <a:r>
                        <a:rPr lang="en-US" sz="1400" dirty="0">
                          <a:latin typeface="Arial"/>
                          <a:ea typeface="PMingLiU"/>
                          <a:cs typeface="Arial"/>
                        </a:rPr>
                        <a:t>   is a party to the matter</a:t>
                      </a:r>
                      <a:endParaRPr lang="en-US" sz="12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210185" marR="0" indent="-210185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latin typeface="Arial"/>
                          <a:ea typeface="PMingLiU"/>
                          <a:cs typeface="Arial"/>
                          <a:sym typeface="Wingdings"/>
                        </a:rPr>
                        <a:t></a:t>
                      </a:r>
                      <a:r>
                        <a:rPr lang="en-US" sz="1400" dirty="0">
                          <a:latin typeface="Arial"/>
                          <a:ea typeface="PMingLiU"/>
                          <a:cs typeface="Arial"/>
                        </a:rPr>
                        <a:t>   represents a party to   the matter</a:t>
                      </a:r>
                      <a:endParaRPr lang="en-US" sz="12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latin typeface="Arial"/>
                          <a:ea typeface="PMingLiU"/>
                        </a:rPr>
                        <a:t> </a:t>
                      </a:r>
                      <a:r>
                        <a:rPr lang="en-US" sz="1400" dirty="0">
                          <a:latin typeface="Arial"/>
                          <a:ea typeface="PMingLiU"/>
                          <a:cs typeface="Arial"/>
                          <a:sym typeface="Wingdings"/>
                        </a:rPr>
                        <a:t></a:t>
                      </a:r>
                      <a:r>
                        <a:rPr lang="en-US" sz="1400" dirty="0">
                          <a:latin typeface="Arial"/>
                          <a:ea typeface="PMingLiU"/>
                        </a:rPr>
                        <a:t>   N/A       </a:t>
                      </a:r>
                      <a:endParaRPr lang="en-US" sz="1400" dirty="0">
                        <a:latin typeface="Times New Roman"/>
                        <a:ea typeface="PMingLiU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PMingLiU"/>
                        <a:cs typeface="Arial"/>
                      </a:endParaRPr>
                    </a:p>
                    <a:p>
                      <a:pPr marL="268605" marR="0" indent="-26860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PMingLiU"/>
                          <a:cs typeface="Arial"/>
                        </a:rPr>
                        <a:t>      </a:t>
                      </a:r>
                      <a:r>
                        <a:rPr lang="en-US" sz="1400" dirty="0">
                          <a:latin typeface="Arial"/>
                          <a:ea typeface="PMingLiU"/>
                          <a:cs typeface="Arial"/>
                          <a:sym typeface="Wingdings"/>
                        </a:rPr>
                        <a:t></a:t>
                      </a:r>
                      <a:r>
                        <a:rPr lang="en-US" sz="1400" dirty="0">
                          <a:latin typeface="Arial"/>
                          <a:ea typeface="PMingLiU"/>
                          <a:cs typeface="Arial"/>
                        </a:rPr>
                        <a:t>   Yes, because </a:t>
                      </a:r>
                      <a:endParaRPr lang="en-US" sz="12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PMingLiU"/>
                          <a:cs typeface="Arial"/>
                        </a:rPr>
                        <a:t>     </a:t>
                      </a:r>
                      <a:endParaRPr lang="en-US" sz="12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PMingLiU"/>
                          <a:cs typeface="Arial"/>
                        </a:rPr>
                        <a:t>      </a:t>
                      </a:r>
                      <a:endParaRPr lang="en-US" sz="12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PMingLiU"/>
                          <a:cs typeface="Arial"/>
                        </a:rPr>
                        <a:t>      </a:t>
                      </a:r>
                      <a:r>
                        <a:rPr lang="en-US" sz="1400" dirty="0">
                          <a:latin typeface="Arial"/>
                          <a:ea typeface="PMingLiU"/>
                          <a:cs typeface="Arial"/>
                          <a:sym typeface="Wingdings"/>
                        </a:rPr>
                        <a:t></a:t>
                      </a:r>
                      <a:r>
                        <a:rPr lang="en-US" sz="1400" dirty="0">
                          <a:latin typeface="Arial"/>
                          <a:ea typeface="PMingLiU"/>
                          <a:cs typeface="Arial"/>
                        </a:rPr>
                        <a:t>   No, because  </a:t>
                      </a:r>
                      <a:endParaRPr lang="en-US" sz="12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268605" marR="0" indent="-26860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PMingLiU"/>
                          <a:cs typeface="Arial"/>
                        </a:rPr>
                        <a:t> </a:t>
                      </a:r>
                      <a:endParaRPr lang="en-US" sz="12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PMingLiU"/>
                          <a:cs typeface="Arial"/>
                        </a:rPr>
                        <a:t>      </a:t>
                      </a:r>
                      <a:endParaRPr lang="en-US" sz="12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PMingLiU"/>
                          <a:cs typeface="Arial"/>
                        </a:rPr>
                        <a:t>      </a:t>
                      </a:r>
                      <a:r>
                        <a:rPr lang="en-US" sz="1400" dirty="0">
                          <a:latin typeface="Arial"/>
                          <a:ea typeface="PMingLiU"/>
                          <a:cs typeface="Arial"/>
                          <a:sym typeface="Wingdings"/>
                        </a:rPr>
                        <a:t></a:t>
                      </a:r>
                      <a:r>
                        <a:rPr lang="en-US" sz="1400" dirty="0">
                          <a:latin typeface="Arial"/>
                          <a:ea typeface="PMingLiU"/>
                          <a:cs typeface="Arial"/>
                        </a:rPr>
                        <a:t>   Need to know  </a:t>
                      </a:r>
                      <a:endParaRPr lang="en-US" sz="12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Arial"/>
                          <a:ea typeface="PMingLiU"/>
                          <a:cs typeface="Arial"/>
                        </a:rPr>
                        <a:t>  </a:t>
                      </a:r>
                      <a:endParaRPr lang="en-US" sz="1200" dirty="0">
                        <a:latin typeface="Arial"/>
                        <a:ea typeface="PMingLiU"/>
                        <a:cs typeface="Times New Roman"/>
                      </a:endParaRPr>
                    </a:p>
                  </a:txBody>
                  <a:tcPr marL="46892" marR="468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381000"/>
            <a:ext cx="6227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Exercise  1—Covered relationships</a:t>
            </a:r>
            <a:endParaRPr 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76400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SzPct val="75000"/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  <a:buSzPct val="75000"/>
              <a:buFont typeface="Wingdings" pitchFamily="2" charset="2"/>
              <a:buChar char="ü"/>
            </a:pPr>
            <a:r>
              <a:rPr lang="en-US" sz="2800" dirty="0" smtClean="0"/>
              <a:t>Are there any 208 concerns?</a:t>
            </a:r>
          </a:p>
          <a:p>
            <a:pPr eaLnBrk="1" hangingPunct="1">
              <a:lnSpc>
                <a:spcPct val="90000"/>
              </a:lnSpc>
              <a:buSzPct val="75000"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SzPct val="75000"/>
              <a:buFont typeface="Wingdings" pitchFamily="2" charset="2"/>
              <a:buChar char="ü"/>
            </a:pPr>
            <a:r>
              <a:rPr lang="en-US" sz="2800" dirty="0" smtClean="0"/>
              <a:t>Particular matter involving specific parties?</a:t>
            </a:r>
            <a:endParaRPr lang="en-US" sz="1600" dirty="0" smtClean="0"/>
          </a:p>
          <a:p>
            <a:pPr eaLnBrk="1" hangingPunct="1">
              <a:lnSpc>
                <a:spcPct val="90000"/>
              </a:lnSpc>
              <a:buSzPct val="75000"/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  <a:buSzPct val="75000"/>
              <a:buFont typeface="Wingdings" pitchFamily="2" charset="2"/>
              <a:buChar char="ü"/>
            </a:pPr>
            <a:r>
              <a:rPr lang="en-US" sz="2800" dirty="0" smtClean="0"/>
              <a:t>Covered relationship?</a:t>
            </a:r>
          </a:p>
          <a:p>
            <a:pPr eaLnBrk="1" hangingPunct="1">
              <a:lnSpc>
                <a:spcPct val="90000"/>
              </a:lnSpc>
              <a:buSzPct val="75000"/>
              <a:buFont typeface="Wingdings" pitchFamily="2" charset="2"/>
              <a:buNone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  <a:buSzPct val="75000"/>
              <a:buFont typeface="Wingdings" pitchFamily="2" charset="2"/>
              <a:buChar char="ü"/>
            </a:pPr>
            <a:r>
              <a:rPr lang="en-US" sz="2800" dirty="0" smtClean="0"/>
              <a:t>Covered relationship is or represents a party?</a:t>
            </a:r>
          </a:p>
          <a:p>
            <a:pPr eaLnBrk="1" hangingPunct="1">
              <a:lnSpc>
                <a:spcPct val="90000"/>
              </a:lnSpc>
              <a:buSzPct val="75000"/>
              <a:buFont typeface="Wingdings" pitchFamily="2" charset="2"/>
              <a:buNone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  <a:buSzPct val="75000"/>
              <a:buFont typeface="Wingdings" pitchFamily="2" charset="2"/>
              <a:buChar char="ü"/>
            </a:pPr>
            <a:r>
              <a:rPr lang="en-US" sz="2800" dirty="0" smtClean="0"/>
              <a:t>Question by reasonable person?</a:t>
            </a:r>
          </a:p>
        </p:txBody>
      </p:sp>
      <p:sp>
        <p:nvSpPr>
          <p:cNvPr id="808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3CD0B6-8E89-4CA1-9B80-3194C35761D1}" type="slidenum">
              <a:rPr lang="en-US" smtClean="0">
                <a:latin typeface="Tahoma" pitchFamily="34" charset="0"/>
              </a:rPr>
              <a:pPr/>
              <a:t>24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7630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u="sng" dirty="0" smtClean="0"/>
              <a:t>Analysis Steps for Covered Relationship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79637"/>
            <a:ext cx="8229600" cy="4525963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Covered relationship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b="1" dirty="0" smtClean="0">
                <a:solidFill>
                  <a:schemeClr val="accent3"/>
                </a:solidFill>
              </a:rPr>
              <a:t>502 financial interest</a:t>
            </a:r>
            <a:r>
              <a:rPr lang="en-US" dirty="0" smtClean="0">
                <a:solidFill>
                  <a:schemeClr val="accent3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Other appearances</a:t>
            </a:r>
          </a:p>
        </p:txBody>
      </p:sp>
      <p:sp>
        <p:nvSpPr>
          <p:cNvPr id="942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8939A4-C027-4CD1-B5A2-E078DD728878}" type="slidenum">
              <a:rPr lang="en-US" smtClean="0">
                <a:latin typeface="Tahoma" pitchFamily="34" charset="0"/>
              </a:rPr>
              <a:pPr/>
              <a:t>25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200" u="sng" dirty="0" smtClean="0"/>
              <a:t>Personal and Business Relationships Rules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79637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b="1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 smtClean="0"/>
              <a:t>Are there any 208 concerns?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Particular matter involving specific parties?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Direct and predictable effect likely on household member’s financial interest?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Question by reasonable person?</a:t>
            </a:r>
          </a:p>
        </p:txBody>
      </p:sp>
      <p:sp>
        <p:nvSpPr>
          <p:cNvPr id="952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E9BC1C-C703-48AC-B41A-69D09CBF94A1}" type="slidenum">
              <a:rPr lang="en-US" smtClean="0">
                <a:latin typeface="Tahoma" pitchFamily="34" charset="0"/>
              </a:rPr>
              <a:pPr/>
              <a:t>26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952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200" u="sng" dirty="0" smtClean="0"/>
              <a:t>Analyzing the </a:t>
            </a:r>
            <a:br>
              <a:rPr lang="en-US" sz="4200" u="sng" dirty="0" smtClean="0"/>
            </a:br>
            <a:r>
              <a:rPr lang="en-US" sz="4200" u="sng" dirty="0" smtClean="0"/>
              <a:t>502 Financial Interest Rule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79637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b="1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there any 208 concerns?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Particular matter involving specific parties?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Direct and predictable effect likely on household member’s financial interest?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Question by reasonable person?</a:t>
            </a:r>
          </a:p>
        </p:txBody>
      </p:sp>
      <p:sp>
        <p:nvSpPr>
          <p:cNvPr id="952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E9BC1C-C703-48AC-B41A-69D09CBF94A1}" type="slidenum">
              <a:rPr lang="en-US" smtClean="0">
                <a:latin typeface="Tahoma" pitchFamily="34" charset="0"/>
              </a:rPr>
              <a:pPr/>
              <a:t>27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952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200" u="sng" dirty="0" smtClean="0"/>
              <a:t>Analyzing the </a:t>
            </a:r>
            <a:br>
              <a:rPr lang="en-US" sz="4200" u="sng" dirty="0" smtClean="0"/>
            </a:br>
            <a:r>
              <a:rPr lang="en-US" sz="4200" u="sng" dirty="0" smtClean="0"/>
              <a:t>502 Financial Interest Rule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Spouse and minor child’s financial interests are </a:t>
            </a:r>
            <a:r>
              <a:rPr lang="en-US" u="sng" dirty="0" smtClean="0"/>
              <a:t>ALWAYS</a:t>
            </a:r>
            <a:r>
              <a:rPr lang="en-US" dirty="0" smtClean="0"/>
              <a:t> imputed 208 interests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Dependents (esp. non-minor child) can </a:t>
            </a:r>
            <a:r>
              <a:rPr lang="en-US" u="sng" dirty="0" smtClean="0"/>
              <a:t>sometimes</a:t>
            </a:r>
            <a:r>
              <a:rPr lang="en-US" dirty="0" smtClean="0"/>
              <a:t> </a:t>
            </a:r>
            <a:r>
              <a:rPr lang="en-US" dirty="0" smtClean="0"/>
              <a:t>create 208 interests for employee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Household Member 208 </a:t>
            </a:r>
            <a:r>
              <a:rPr lang="en-US" dirty="0" err="1" smtClean="0"/>
              <a:t>vs</a:t>
            </a:r>
            <a:r>
              <a:rPr lang="en-US" dirty="0" smtClean="0"/>
              <a:t> 502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79637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chemeClr val="accent3"/>
                </a:solidFill>
              </a:rPr>
              <a:t>Particular matter involving specific parties?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Direct and predictable effect likely on household member’s financial interest?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Question by reasonable person?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962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A94033-DC78-4B20-8C37-FEE957613AA1}" type="slidenum">
              <a:rPr lang="en-US" smtClean="0">
                <a:latin typeface="Tahoma" pitchFamily="34" charset="0"/>
              </a:rPr>
              <a:pPr/>
              <a:t>29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200" u="sng" dirty="0" smtClean="0"/>
              <a:t>Analyzing the </a:t>
            </a:r>
            <a:br>
              <a:rPr lang="en-US" sz="4200" u="sng" dirty="0" smtClean="0"/>
            </a:br>
            <a:r>
              <a:rPr lang="en-US" sz="4200" u="sng" dirty="0" smtClean="0"/>
              <a:t>502 Financial Interest Rule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lnSpc>
                <a:spcPct val="85000"/>
              </a:lnSpc>
            </a:pPr>
            <a:r>
              <a:rPr lang="en-US" sz="3400" dirty="0" smtClean="0"/>
              <a:t>Personal and business relationships</a:t>
            </a:r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3400" dirty="0" smtClean="0"/>
              <a:t>	</a:t>
            </a:r>
            <a:r>
              <a:rPr lang="en-US" sz="2800" i="1" dirty="0" smtClean="0"/>
              <a:t>5 CFR 2635.502(a)</a:t>
            </a:r>
            <a:endParaRPr lang="en-US" sz="3400" i="1" dirty="0" smtClean="0"/>
          </a:p>
          <a:p>
            <a:pPr eaLnBrk="1" hangingPunct="1">
              <a:lnSpc>
                <a:spcPct val="85000"/>
              </a:lnSpc>
              <a:buFont typeface="Wingdings" pitchFamily="2" charset="2"/>
              <a:buNone/>
            </a:pPr>
            <a:endParaRPr lang="en-US" sz="3400" dirty="0" smtClean="0"/>
          </a:p>
          <a:p>
            <a:pPr eaLnBrk="1" hangingPunct="1">
              <a:lnSpc>
                <a:spcPct val="85000"/>
              </a:lnSpc>
            </a:pPr>
            <a:r>
              <a:rPr lang="en-US" sz="3400" dirty="0" smtClean="0"/>
              <a:t>Extraordinary payments</a:t>
            </a:r>
          </a:p>
          <a:p>
            <a:pPr eaLnBrk="1" hangingPunct="1">
              <a:lnSpc>
                <a:spcPct val="85000"/>
              </a:lnSpc>
              <a:buNone/>
            </a:pPr>
            <a:r>
              <a:rPr lang="en-US" sz="3400" dirty="0" smtClean="0"/>
              <a:t>	</a:t>
            </a:r>
            <a:r>
              <a:rPr lang="en-US" sz="2800" i="1" dirty="0" smtClean="0"/>
              <a:t>5 CFR 2635.503</a:t>
            </a:r>
            <a:endParaRPr lang="en-US" sz="3400" i="1" dirty="0" smtClean="0"/>
          </a:p>
        </p:txBody>
      </p:sp>
      <p:sp>
        <p:nvSpPr>
          <p:cNvPr id="778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57B7D5-2EE7-4F10-A1D7-2FA33913973D}" type="slidenum">
              <a:rPr lang="en-US" smtClean="0">
                <a:latin typeface="Tahoma" pitchFamily="34" charset="0"/>
              </a:rPr>
              <a:pPr/>
              <a:t>3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200" dirty="0" smtClean="0"/>
              <a:t/>
            </a:r>
            <a:br>
              <a:rPr lang="en-US" sz="4200" dirty="0" smtClean="0"/>
            </a:br>
            <a:r>
              <a:rPr lang="en-US" sz="4200" dirty="0" smtClean="0"/>
              <a:t/>
            </a:r>
            <a:br>
              <a:rPr lang="en-US" sz="4200" dirty="0" smtClean="0"/>
            </a:br>
            <a:r>
              <a:rPr lang="en-US" sz="4200" dirty="0" smtClean="0"/>
              <a:t/>
            </a:r>
            <a:br>
              <a:rPr lang="en-US" sz="4200" dirty="0" smtClean="0"/>
            </a:br>
            <a:r>
              <a:rPr lang="en-US" sz="4200" dirty="0" smtClean="0"/>
              <a:t> </a:t>
            </a:r>
            <a:r>
              <a:rPr lang="en-US" sz="4200" u="sng" dirty="0" smtClean="0"/>
              <a:t>Impartiality Standards </a:t>
            </a:r>
            <a:r>
              <a:rPr lang="en-US" sz="4200" dirty="0" smtClean="0"/>
              <a:t/>
            </a:r>
            <a:br>
              <a:rPr lang="en-US" sz="4200" dirty="0" smtClean="0"/>
            </a:br>
            <a:r>
              <a:rPr lang="en-US" sz="4200" dirty="0" smtClean="0"/>
              <a:t/>
            </a:r>
            <a:br>
              <a:rPr lang="en-US" sz="4200" dirty="0" smtClean="0"/>
            </a:br>
            <a:r>
              <a:rPr lang="en-US" sz="4200" dirty="0" smtClean="0"/>
              <a:t/>
            </a:r>
            <a:br>
              <a:rPr lang="en-US" sz="4200" dirty="0" smtClean="0"/>
            </a:br>
            <a:r>
              <a:rPr lang="en-US" sz="4200" dirty="0" smtClean="0"/>
              <a:t/>
            </a:r>
            <a:br>
              <a:rPr lang="en-US" sz="4200" dirty="0" smtClean="0"/>
            </a:br>
            <a:endParaRPr lang="en-US" sz="4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55837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Particular matter involving specific parties?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b="1" dirty="0" smtClean="0">
                <a:solidFill>
                  <a:schemeClr val="accent3"/>
                </a:solidFill>
              </a:rPr>
              <a:t>Direct and predictable effect likely on household member’s financial interest?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b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Question by reasonable person?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972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7D3D58-6F05-47F7-9351-5625E895587E}" type="slidenum">
              <a:rPr lang="en-US" smtClean="0">
                <a:latin typeface="Tahoma" pitchFamily="34" charset="0"/>
              </a:rPr>
              <a:pPr/>
              <a:t>30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972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200" u="sng" dirty="0" smtClean="0"/>
              <a:t>Analyzing the </a:t>
            </a:r>
            <a:br>
              <a:rPr lang="en-US" sz="4200" u="sng" dirty="0" smtClean="0"/>
            </a:br>
            <a:r>
              <a:rPr lang="en-US" sz="4200" u="sng" dirty="0" smtClean="0"/>
              <a:t>502 Financial Interest Rule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55837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1200" dirty="0" smtClean="0"/>
          </a:p>
          <a:p>
            <a:pPr eaLnBrk="1" hangingPunct="1"/>
            <a:r>
              <a:rPr lang="en-US" dirty="0" smtClean="0"/>
              <a:t>Particular matter involving specific parties?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Direct and predictable effect likely?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b="1" dirty="0" smtClean="0">
                <a:solidFill>
                  <a:schemeClr val="accent3"/>
                </a:solidFill>
              </a:rPr>
              <a:t>Question by reasonable person?</a:t>
            </a:r>
          </a:p>
          <a:p>
            <a:pPr eaLnBrk="1" hangingPunct="1">
              <a:buFont typeface="Wingdings" pitchFamily="2" charset="2"/>
              <a:buNone/>
            </a:pPr>
            <a:endParaRPr lang="en-US" b="1" dirty="0" smtClean="0">
              <a:solidFill>
                <a:schemeClr val="hlink"/>
              </a:solidFill>
            </a:endParaRPr>
          </a:p>
        </p:txBody>
      </p:sp>
      <p:sp>
        <p:nvSpPr>
          <p:cNvPr id="983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E55965-43B5-4B7F-A127-B059F82818D3}" type="slidenum">
              <a:rPr lang="en-US" smtClean="0">
                <a:latin typeface="Tahoma" pitchFamily="34" charset="0"/>
              </a:rPr>
              <a:pPr/>
              <a:t>31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200" u="sng" dirty="0" smtClean="0"/>
              <a:t>Analyzing the </a:t>
            </a:r>
            <a:br>
              <a:rPr lang="en-US" sz="4200" u="sng" dirty="0" smtClean="0"/>
            </a:br>
            <a:r>
              <a:rPr lang="en-US" sz="4200" u="sng" dirty="0" smtClean="0"/>
              <a:t>502 Financial Interest Rule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33400" y="1295400"/>
          <a:ext cx="8153399" cy="4521200"/>
        </p:xfrm>
        <a:graphic>
          <a:graphicData uri="http://schemas.openxmlformats.org/drawingml/2006/table">
            <a:tbl>
              <a:tblPr/>
              <a:tblGrid>
                <a:gridCol w="1237687"/>
                <a:gridCol w="909918"/>
                <a:gridCol w="1071357"/>
                <a:gridCol w="1172458"/>
                <a:gridCol w="1459459"/>
                <a:gridCol w="2302520"/>
              </a:tblGrid>
              <a:tr h="1343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PMingLiU"/>
                          <a:cs typeface="Arial"/>
                        </a:rPr>
                        <a:t>Scenario</a:t>
                      </a: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</a:txBody>
                  <a:tcPr marL="38259" marR="38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PMingLiU"/>
                          <a:cs typeface="Arial"/>
                        </a:rPr>
                        <a:t>Who is the</a:t>
                      </a: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PMingLiU"/>
                          <a:cs typeface="Arial"/>
                        </a:rPr>
                        <a:t>Household Member?</a:t>
                      </a: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</a:txBody>
                  <a:tcPr marL="38259" marR="38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PMingLiU"/>
                          <a:cs typeface="Arial"/>
                        </a:rPr>
                        <a:t>What Is/Are the Household Member’s Financial Interest(s)?</a:t>
                      </a: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</a:txBody>
                  <a:tcPr marL="38259" marR="38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PMingLiU"/>
                          <a:cs typeface="Arial"/>
                        </a:rPr>
                        <a:t>Particular Matter Involving Specific</a:t>
                      </a: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PMingLiU"/>
                          <a:cs typeface="Arial"/>
                        </a:rPr>
                        <a:t>Party(</a:t>
                      </a:r>
                      <a:r>
                        <a:rPr lang="en-US" sz="1200" b="1" dirty="0" err="1">
                          <a:latin typeface="Arial"/>
                          <a:ea typeface="PMingLiU"/>
                          <a:cs typeface="Arial"/>
                        </a:rPr>
                        <a:t>ies</a:t>
                      </a:r>
                      <a:r>
                        <a:rPr lang="en-US" sz="1200" b="1" dirty="0">
                          <a:latin typeface="Arial"/>
                          <a:ea typeface="PMingLiU"/>
                          <a:cs typeface="Arial"/>
                        </a:rPr>
                        <a:t>)?</a:t>
                      </a: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</a:txBody>
                  <a:tcPr marL="38259" marR="38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PMingLiU"/>
                          <a:cs typeface="Arial"/>
                        </a:rPr>
                        <a:t>Likely to Have a Direct and Predictable Effect on a Household Member’s Financial Interest?</a:t>
                      </a: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</a:txBody>
                  <a:tcPr marL="38259" marR="38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PMingLiU"/>
                          <a:cs typeface="Arial"/>
                        </a:rPr>
                        <a:t>Would a Reasonable Person Question?</a:t>
                      </a: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</a:txBody>
                  <a:tcPr marL="38259" marR="38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1780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Arial" pitchFamily="34" charset="0"/>
                          <a:ea typeface="PMingLiU"/>
                          <a:cs typeface="Arial" pitchFamily="34" charset="0"/>
                        </a:rPr>
                        <a:t>Joseph, a N</a:t>
                      </a:r>
                      <a:r>
                        <a:rPr lang="en-US" sz="1200" b="1" dirty="0" smtClean="0">
                          <a:latin typeface="Arial" pitchFamily="34" charset="0"/>
                          <a:cs typeface="Arial" pitchFamily="34" charset="0"/>
                        </a:rPr>
                        <a:t>ational Highway Traffic Safety Administration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Arial" pitchFamily="34" charset="0"/>
                          <a:ea typeface="PMingLiU"/>
                          <a:cs typeface="Arial" pitchFamily="34" charset="0"/>
                        </a:rPr>
                        <a:t>employee, is assigned to a GM recall case</a:t>
                      </a:r>
                      <a:r>
                        <a:rPr lang="en-US" sz="1200" b="0" dirty="0" smtClean="0">
                          <a:latin typeface="Arial" pitchFamily="34" charset="0"/>
                          <a:ea typeface="PMingLiU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latin typeface="Arial" pitchFamily="34" charset="0"/>
                        <a:ea typeface="PMingLiU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Arial" pitchFamily="34" charset="0"/>
                          <a:ea typeface="PMingLiU"/>
                          <a:cs typeface="Arial" pitchFamily="34" charset="0"/>
                        </a:rPr>
                        <a:t>Joseph’s </a:t>
                      </a:r>
                      <a:r>
                        <a:rPr lang="en-US" sz="1200" b="1" dirty="0">
                          <a:latin typeface="Arial" pitchFamily="34" charset="0"/>
                          <a:ea typeface="PMingLiU"/>
                          <a:cs typeface="Arial" pitchFamily="34" charset="0"/>
                        </a:rPr>
                        <a:t>21 year old son lives at home and works </a:t>
                      </a:r>
                      <a:r>
                        <a:rPr lang="en-US" sz="1200" b="1" dirty="0" smtClean="0">
                          <a:latin typeface="Arial" pitchFamily="34" charset="0"/>
                          <a:ea typeface="PMingLiU"/>
                          <a:cs typeface="Arial" pitchFamily="34" charset="0"/>
                        </a:rPr>
                        <a:t>on the line at a GM plant.</a:t>
                      </a:r>
                      <a:endParaRPr lang="en-US" sz="1200" dirty="0">
                        <a:latin typeface="Arial" pitchFamily="34" charset="0"/>
                        <a:ea typeface="PMingLiU"/>
                        <a:cs typeface="Arial" pitchFamily="34" charset="0"/>
                      </a:endParaRPr>
                    </a:p>
                  </a:txBody>
                  <a:tcPr marL="38259" marR="38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Arial"/>
                        <a:ea typeface="PMingLiU"/>
                        <a:cs typeface="Times New Roman"/>
                      </a:endParaRPr>
                    </a:p>
                  </a:txBody>
                  <a:tcPr marL="38259" marR="38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Arial"/>
                        <a:ea typeface="PMingLiU"/>
                        <a:cs typeface="Times New Roman"/>
                      </a:endParaRPr>
                    </a:p>
                  </a:txBody>
                  <a:tcPr marL="38259" marR="38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PMingLiU"/>
                          <a:cs typeface="Arial"/>
                          <a:sym typeface="Wingdings"/>
                        </a:rPr>
                        <a:t></a:t>
                      </a:r>
                      <a:r>
                        <a:rPr lang="en-US" sz="1200">
                          <a:latin typeface="Arial"/>
                          <a:ea typeface="PMingLiU"/>
                          <a:cs typeface="Arial"/>
                        </a:rPr>
                        <a:t>  </a:t>
                      </a:r>
                      <a:r>
                        <a:rPr lang="en-US" sz="1200" b="1">
                          <a:latin typeface="Arial"/>
                          <a:ea typeface="PMingLiU"/>
                          <a:cs typeface="Arial"/>
                        </a:rPr>
                        <a:t>YES</a:t>
                      </a:r>
                      <a:endParaRPr lang="en-US" sz="110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PMingLiU"/>
                          <a:cs typeface="Arial"/>
                          <a:sym typeface="Wingdings"/>
                        </a:rPr>
                        <a:t></a:t>
                      </a:r>
                      <a:r>
                        <a:rPr lang="en-US" sz="1200">
                          <a:latin typeface="Arial"/>
                          <a:ea typeface="PMingLiU"/>
                          <a:cs typeface="Arial"/>
                        </a:rPr>
                        <a:t>  </a:t>
                      </a:r>
                      <a:r>
                        <a:rPr lang="en-US" sz="1200" b="1">
                          <a:latin typeface="Arial"/>
                          <a:ea typeface="PMingLiU"/>
                          <a:cs typeface="Arial"/>
                        </a:rPr>
                        <a:t>NO       </a:t>
                      </a:r>
                      <a:endParaRPr lang="en-US" sz="1100">
                        <a:latin typeface="Arial"/>
                        <a:ea typeface="PMingLiU"/>
                        <a:cs typeface="Times New Roman"/>
                      </a:endParaRPr>
                    </a:p>
                  </a:txBody>
                  <a:tcPr marL="38259" marR="38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PMingLiU"/>
                          <a:cs typeface="Arial"/>
                          <a:sym typeface="Wingdings"/>
                        </a:rPr>
                        <a:t></a:t>
                      </a:r>
                      <a:r>
                        <a:rPr lang="en-US" sz="1200">
                          <a:latin typeface="Arial"/>
                          <a:ea typeface="PMingLiU"/>
                          <a:cs typeface="Arial"/>
                        </a:rPr>
                        <a:t>  </a:t>
                      </a:r>
                      <a:r>
                        <a:rPr lang="en-US" sz="1200" b="1">
                          <a:latin typeface="Arial"/>
                          <a:ea typeface="PMingLiU"/>
                          <a:cs typeface="Arial"/>
                        </a:rPr>
                        <a:t>YES</a:t>
                      </a:r>
                      <a:endParaRPr lang="en-US" sz="110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PMingLiU"/>
                          <a:cs typeface="Arial"/>
                          <a:sym typeface="Wingdings"/>
                        </a:rPr>
                        <a:t></a:t>
                      </a:r>
                      <a:r>
                        <a:rPr lang="en-US" sz="1200">
                          <a:latin typeface="Arial"/>
                          <a:ea typeface="PMingLiU"/>
                          <a:cs typeface="Arial"/>
                        </a:rPr>
                        <a:t>  </a:t>
                      </a:r>
                      <a:r>
                        <a:rPr lang="en-US" sz="1200" b="1">
                          <a:latin typeface="Arial"/>
                          <a:ea typeface="PMingLiU"/>
                          <a:cs typeface="Arial"/>
                        </a:rPr>
                        <a:t>NO       </a:t>
                      </a:r>
                      <a:endParaRPr lang="en-US" sz="1100">
                        <a:latin typeface="Arial"/>
                        <a:ea typeface="PMingLiU"/>
                        <a:cs typeface="Times New Roman"/>
                      </a:endParaRPr>
                    </a:p>
                  </a:txBody>
                  <a:tcPr marL="38259" marR="38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PMingLiU"/>
                          <a:cs typeface="Arial"/>
                          <a:sym typeface="Wingdings"/>
                        </a:rPr>
                        <a:t></a:t>
                      </a:r>
                      <a:r>
                        <a:rPr lang="en-US" sz="1200" dirty="0">
                          <a:latin typeface="Arial"/>
                          <a:ea typeface="PMingLiU"/>
                          <a:cs typeface="Arial"/>
                        </a:rPr>
                        <a:t>   </a:t>
                      </a:r>
                      <a:r>
                        <a:rPr lang="en-US" sz="1200" b="1" dirty="0">
                          <a:latin typeface="Arial"/>
                          <a:ea typeface="PMingLiU"/>
                          <a:cs typeface="Arial"/>
                        </a:rPr>
                        <a:t>Yes, because</a:t>
                      </a: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PMingLiU"/>
                          <a:cs typeface="Arial"/>
                        </a:rPr>
                        <a:t>      </a:t>
                      </a: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PMingLiU"/>
                          <a:cs typeface="Arial"/>
                          <a:sym typeface="Wingdings"/>
                        </a:rPr>
                        <a:t></a:t>
                      </a:r>
                      <a:r>
                        <a:rPr lang="en-US" sz="1200" dirty="0">
                          <a:latin typeface="Arial"/>
                          <a:ea typeface="PMingLiU"/>
                          <a:cs typeface="Arial"/>
                        </a:rPr>
                        <a:t>  </a:t>
                      </a:r>
                      <a:r>
                        <a:rPr lang="en-US" sz="1200" b="1" dirty="0">
                          <a:latin typeface="Arial"/>
                          <a:ea typeface="PMingLiU"/>
                          <a:cs typeface="Arial"/>
                        </a:rPr>
                        <a:t> No, because  </a:t>
                      </a: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268605" marR="0" indent="-26860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PMingLiU"/>
                          <a:cs typeface="Arial"/>
                        </a:rPr>
                        <a:t> </a:t>
                      </a: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PMingLiU"/>
                          <a:cs typeface="Arial"/>
                        </a:rPr>
                        <a:t> </a:t>
                      </a: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PMingLiU"/>
                          <a:cs typeface="Arial"/>
                          <a:sym typeface="Wingdings"/>
                        </a:rPr>
                        <a:t></a:t>
                      </a:r>
                      <a:r>
                        <a:rPr lang="en-US" sz="1200" b="1" dirty="0">
                          <a:latin typeface="Arial"/>
                          <a:ea typeface="PMingLiU"/>
                          <a:cs typeface="Arial"/>
                        </a:rPr>
                        <a:t>   Need to know  </a:t>
                      </a: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PMingLiU"/>
                          <a:cs typeface="Arial"/>
                        </a:rPr>
                        <a:t> </a:t>
                      </a:r>
                      <a:endParaRPr lang="en-US" sz="1100" dirty="0">
                        <a:latin typeface="Arial"/>
                        <a:ea typeface="PMingLiU"/>
                        <a:cs typeface="Times New Roman"/>
                      </a:endParaRPr>
                    </a:p>
                  </a:txBody>
                  <a:tcPr marL="38259" marR="3825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3400" y="381000"/>
            <a:ext cx="7851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Exercise  2—Financial Interest of Household</a:t>
            </a:r>
            <a:endParaRPr lang="en-US" sz="2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b="1" dirty="0" smtClean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sz="3200" dirty="0" smtClean="0"/>
              <a:t>Are there any 208 concerns?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800" dirty="0" smtClean="0"/>
              <a:t>Particular matter involving specific parties?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800" dirty="0" smtClean="0"/>
              <a:t>Direct and predictable effect likely on household member’s financial interest?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2800" dirty="0" smtClean="0"/>
              <a:t>Question by reasonable person?</a:t>
            </a:r>
          </a:p>
        </p:txBody>
      </p:sp>
      <p:sp>
        <p:nvSpPr>
          <p:cNvPr id="952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E9BC1C-C703-48AC-B41A-69D09CBF94A1}" type="slidenum">
              <a:rPr lang="en-US" smtClean="0">
                <a:latin typeface="Tahoma" pitchFamily="34" charset="0"/>
              </a:rPr>
              <a:pPr/>
              <a:t>33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952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u="sng" dirty="0" smtClean="0"/>
              <a:t>Analysis Steps for 502 Financial Interest Rule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0" y="1262063"/>
          <a:ext cx="7924800" cy="4681537"/>
        </p:xfrm>
        <a:graphic>
          <a:graphicData uri="http://schemas.openxmlformats.org/drawingml/2006/table">
            <a:tbl>
              <a:tblPr/>
              <a:tblGrid>
                <a:gridCol w="2246593"/>
                <a:gridCol w="1012202"/>
                <a:gridCol w="1271425"/>
                <a:gridCol w="1468927"/>
                <a:gridCol w="1925653"/>
              </a:tblGrid>
              <a:tr h="6898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Calibri"/>
                          <a:ea typeface="Calibri"/>
                          <a:cs typeface="Times New Roman"/>
                        </a:rPr>
                        <a:t>Exercise 2—Part 2—Covered relationship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33" marR="35133" marT="56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Times New Roman"/>
                        </a:rPr>
                        <a:t>Covered Relationship with Whom?</a:t>
                      </a: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35133" marR="35133" marT="56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Times New Roman"/>
                        </a:rPr>
                        <a:t>Particular Matter Involving Specific Party(ies)?</a:t>
                      </a: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35133" marR="35133" marT="56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Times New Roman"/>
                        </a:rPr>
                        <a:t>Covered</a:t>
                      </a: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Times New Roman"/>
                        </a:rPr>
                        <a:t>Relationship</a:t>
                      </a: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35133" marR="35133" marT="56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Times New Roman"/>
                        </a:rPr>
                        <a:t>Would a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Times New Roman"/>
                        </a:rPr>
                        <a:t>Reasonable Person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Times New Roman"/>
                        </a:rPr>
                        <a:t>Question?</a:t>
                      </a:r>
                      <a:r>
                        <a:rPr lang="en-US" sz="12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35133" marR="35133" marT="56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9916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b="1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Joseph, a National Highway Traffic Safety Administration employee, is assigned to a GM recall case.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Joseph’s 21 year old son lives at home and works on the line at a GM plant.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33" marR="35133" marT="56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b="1">
                        <a:latin typeface="Calibri"/>
                        <a:ea typeface="Times New Roman"/>
                      </a:endParaRPr>
                    </a:p>
                  </a:txBody>
                  <a:tcPr marL="35133" marR="35133" marT="56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</a:t>
                      </a: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  Yes 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</a:t>
                      </a: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   No                 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33" marR="35133" marT="56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</a:t>
                      </a: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   is a party to the matter 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</a:t>
                      </a: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   represents a party to   the matter 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</a:t>
                      </a:r>
                      <a:r>
                        <a:rPr lang="en-US" sz="1400" b="1">
                          <a:latin typeface="Calibri"/>
                          <a:ea typeface="Calibri"/>
                          <a:cs typeface="Times New Roman"/>
                        </a:rPr>
                        <a:t>   N/A       </a:t>
                      </a:r>
                      <a:endParaRPr lang="en-US" sz="12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33" marR="35133" marT="56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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   Yes, because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     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      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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   No, because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      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  <a:sym typeface="Wingdings"/>
                        </a:rPr>
                        <a:t></a:t>
                      </a: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   Need to know  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  </a:t>
                      </a:r>
                      <a:endParaRPr lang="en-U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133" marR="35133" marT="569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381000"/>
            <a:ext cx="61253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Exercise  </a:t>
            </a:r>
            <a:r>
              <a:rPr lang="en-US" sz="2800" dirty="0" smtClean="0"/>
              <a:t>2—Covered Relationship</a:t>
            </a:r>
            <a:endParaRPr lang="en-US" sz="2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anchor="ctr"/>
          <a:lstStyle/>
          <a:p>
            <a:pPr eaLnBrk="1" hangingPunct="1"/>
            <a:r>
              <a:rPr lang="en-US" dirty="0" smtClean="0"/>
              <a:t>Covered relationship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502 financial interest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b="1" dirty="0" smtClean="0">
                <a:solidFill>
                  <a:schemeClr val="accent3"/>
                </a:solidFill>
              </a:rPr>
              <a:t>Other appearances</a:t>
            </a:r>
          </a:p>
          <a:p>
            <a:pPr>
              <a:buNone/>
            </a:pPr>
            <a:r>
              <a:rPr lang="en-US" b="1" dirty="0" smtClean="0">
                <a:solidFill>
                  <a:schemeClr val="accent3"/>
                </a:solidFill>
              </a:rPr>
              <a:t>	</a:t>
            </a:r>
            <a:r>
              <a:rPr lang="en-US" sz="2400" i="1" dirty="0" smtClean="0"/>
              <a:t>5 CFR 2635.502(a)(2)</a:t>
            </a:r>
            <a:endParaRPr lang="en-US" i="1" dirty="0" smtClean="0"/>
          </a:p>
          <a:p>
            <a:pPr eaLnBrk="1" hangingPunct="1">
              <a:buNone/>
            </a:pPr>
            <a:endParaRPr lang="en-US" b="1" dirty="0" smtClean="0">
              <a:solidFill>
                <a:schemeClr val="accent3"/>
              </a:solidFill>
            </a:endParaRPr>
          </a:p>
        </p:txBody>
      </p:sp>
      <p:sp>
        <p:nvSpPr>
          <p:cNvPr id="993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07250D-E18B-4D67-A1CE-7694D42DC863}" type="slidenum">
              <a:rPr lang="en-US" smtClean="0">
                <a:latin typeface="Tahoma" pitchFamily="34" charset="0"/>
              </a:rPr>
              <a:pPr/>
              <a:t>35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200" u="sng" dirty="0" smtClean="0"/>
              <a:t>Personal and Business Relationships Rules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anchor="ctr"/>
          <a:lstStyle/>
          <a:p>
            <a:pPr eaLnBrk="1" hangingPunct="1"/>
            <a:r>
              <a:rPr lang="en-US" dirty="0" smtClean="0"/>
              <a:t>Catch all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Option to use the reasonable person question</a:t>
            </a:r>
          </a:p>
        </p:txBody>
      </p:sp>
      <p:sp>
        <p:nvSpPr>
          <p:cNvPr id="1003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B16C0E-00FE-47EE-A9C4-6BA82CE2219B}" type="slidenum">
              <a:rPr lang="en-US" smtClean="0">
                <a:latin typeface="Tahoma" pitchFamily="34" charset="0"/>
              </a:rPr>
              <a:pPr/>
              <a:t>36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200" u="sng" dirty="0" smtClean="0"/>
              <a:t>Analyzing the Other Appearances Rule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Disqualification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smtClean="0"/>
              <a:t>(</a:t>
            </a:r>
            <a:r>
              <a:rPr lang="en-US" sz="2400" i="1" dirty="0" smtClean="0"/>
              <a:t>5 C.F.R. §2635.502(e)</a:t>
            </a:r>
            <a:r>
              <a:rPr lang="en-US" sz="2400" dirty="0" smtClean="0"/>
              <a:t>)</a:t>
            </a:r>
            <a:endParaRPr lang="en-US" sz="2800" dirty="0" smtClean="0"/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sz="1800" dirty="0" smtClean="0"/>
          </a:p>
          <a:p>
            <a:pPr eaLnBrk="1" hangingPunct="1"/>
            <a:r>
              <a:rPr lang="en-US" dirty="0" smtClean="0"/>
              <a:t>Impartiality authorization</a:t>
            </a:r>
          </a:p>
          <a:p>
            <a:pPr lvl="1">
              <a:buNone/>
            </a:pPr>
            <a:r>
              <a:rPr lang="en-US" sz="2400" i="1" dirty="0" smtClean="0"/>
              <a:t>(5 C.F.R.§2635.502(d))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013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B8F507-9173-47C7-AF7F-A4421B5B5A7B}" type="slidenum">
              <a:rPr lang="en-US" smtClean="0">
                <a:latin typeface="Tahoma" pitchFamily="34" charset="0"/>
              </a:rPr>
              <a:pPr/>
              <a:t>37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pPr eaLnBrk="1" hangingPunct="1"/>
            <a:r>
              <a:rPr lang="en-US" u="sng" dirty="0" smtClean="0"/>
              <a:t>Impartiality Remedies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55837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Participation does not violate § 208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Determination by agency only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Government interests outweigh reasonable person concern</a:t>
            </a:r>
          </a:p>
        </p:txBody>
      </p:sp>
      <p:sp>
        <p:nvSpPr>
          <p:cNvPr id="1024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F61512-0342-4765-A45C-B2781800CFDC}" type="slidenum">
              <a:rPr lang="en-US" smtClean="0">
                <a:latin typeface="Tahoma" pitchFamily="34" charset="0"/>
              </a:rPr>
              <a:pPr/>
              <a:t>38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eaLnBrk="1" hangingPunct="1"/>
            <a:r>
              <a:rPr lang="en-US" sz="4200" u="sng" dirty="0" smtClean="0"/>
              <a:t>Impartiality Authorization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sz="2800" dirty="0" smtClean="0"/>
              <a:t>Employee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Supervisor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Agency Designee</a:t>
            </a:r>
          </a:p>
          <a:p>
            <a:pPr eaLnBrk="1" hangingPunct="1">
              <a:buNone/>
            </a:pPr>
            <a:r>
              <a:rPr lang="en-US" sz="2800" dirty="0" smtClean="0"/>
              <a:t>	</a:t>
            </a:r>
            <a:r>
              <a:rPr lang="en-US" sz="2400" i="1" dirty="0" smtClean="0"/>
              <a:t>5 CFR 2635.102(b)</a:t>
            </a:r>
            <a:endParaRPr lang="en-US" sz="2800" i="1" dirty="0" smtClean="0"/>
          </a:p>
        </p:txBody>
      </p:sp>
      <p:sp>
        <p:nvSpPr>
          <p:cNvPr id="768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EC257C-6876-4AC8-A39D-B31231B855DF}" type="slidenum">
              <a:rPr lang="en-US" smtClean="0">
                <a:latin typeface="Tahoma" pitchFamily="34" charset="0"/>
              </a:rPr>
              <a:pPr/>
              <a:t>4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200" u="sng" dirty="0" smtClean="0"/>
              <a:t>Appearance Problem </a:t>
            </a:r>
            <a:r>
              <a:rPr lang="en-US" sz="4200" dirty="0" smtClean="0"/>
              <a:t>– </a:t>
            </a:r>
            <a:br>
              <a:rPr lang="en-US" sz="4200" dirty="0" smtClean="0"/>
            </a:br>
            <a:r>
              <a:rPr lang="en-US" sz="4200" dirty="0" smtClean="0"/>
              <a:t>					</a:t>
            </a:r>
            <a:r>
              <a:rPr lang="en-US" sz="4200" u="sng" dirty="0" smtClean="0"/>
              <a:t>Who Decides?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 prongs/provisions: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1.	Financial interest of member of household;  </a:t>
            </a:r>
            <a:r>
              <a:rPr lang="en-US" b="1" u="sng" dirty="0" smtClean="0"/>
              <a:t>OR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2.	Person with whom employee has a covered relationship is or represents a party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502(a)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anchor="ctr"/>
          <a:lstStyle/>
          <a:p>
            <a:pPr eaLnBrk="1" hangingPunct="1">
              <a:buFont typeface="Wingdings" pitchFamily="2" charset="2"/>
              <a:buNone/>
            </a:pPr>
            <a:endParaRPr lang="en-US" sz="1600" dirty="0" smtClean="0"/>
          </a:p>
          <a:p>
            <a:pPr eaLnBrk="1" hangingPunct="1"/>
            <a:r>
              <a:rPr lang="en-US" sz="3200" dirty="0" smtClean="0"/>
              <a:t>Covered relationship </a:t>
            </a:r>
            <a:endParaRPr lang="en-US" sz="3200" dirty="0" smtClean="0">
              <a:solidFill>
                <a:srgbClr val="FF0000"/>
              </a:solidFill>
            </a:endParaRPr>
          </a:p>
          <a:p>
            <a:pPr eaLnBrk="1" hangingPunct="1"/>
            <a:endParaRPr lang="en-US" sz="3200" dirty="0" smtClean="0"/>
          </a:p>
          <a:p>
            <a:pPr eaLnBrk="1" hangingPunct="1"/>
            <a:r>
              <a:rPr lang="en-US" sz="3200" dirty="0" smtClean="0"/>
              <a:t>502 financial interest</a:t>
            </a:r>
          </a:p>
          <a:p>
            <a:pPr eaLnBrk="1" hangingPunct="1">
              <a:buFont typeface="Wingdings" pitchFamily="2" charset="2"/>
              <a:buNone/>
            </a:pPr>
            <a:endParaRPr lang="en-US" sz="3200" dirty="0" smtClean="0"/>
          </a:p>
          <a:p>
            <a:pPr eaLnBrk="1" hangingPunct="1"/>
            <a:r>
              <a:rPr lang="en-US" sz="3200" dirty="0" smtClean="0"/>
              <a:t>Other appearances</a:t>
            </a:r>
            <a:endParaRPr lang="en-US" dirty="0" smtClean="0"/>
          </a:p>
        </p:txBody>
      </p:sp>
      <p:sp>
        <p:nvSpPr>
          <p:cNvPr id="788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01E488-BC36-4D28-B337-5F0B900CCED6}" type="slidenum">
              <a:rPr lang="en-US" smtClean="0">
                <a:latin typeface="Tahoma" pitchFamily="34" charset="0"/>
              </a:rPr>
              <a:pPr/>
              <a:t>6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200" u="sng" dirty="0" smtClean="0"/>
              <a:t>Personal and Business Relationships Rules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A2F9D7-7B10-4FE5-895A-0D757E8E7D07}" type="slidenum">
              <a:rPr lang="en-US" smtClean="0">
                <a:latin typeface="Tahoma" pitchFamily="34" charset="0"/>
              </a:rPr>
              <a:pPr/>
              <a:t>7</a:t>
            </a:fld>
            <a:endParaRPr lang="en-US" smtClean="0">
              <a:latin typeface="Tahoma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31750"/>
          <a:ext cx="9143999" cy="6826250"/>
        </p:xfrm>
        <a:graphic>
          <a:graphicData uri="http://schemas.openxmlformats.org/drawingml/2006/table">
            <a:tbl>
              <a:tblPr/>
              <a:tblGrid>
                <a:gridCol w="2955457"/>
                <a:gridCol w="3259134"/>
                <a:gridCol w="2929408"/>
              </a:tblGrid>
              <a:tr h="898116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PMingLiU"/>
                      </a:endParaRPr>
                    </a:p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1800"/>
                        </a:spcAft>
                      </a:pPr>
                      <a:r>
                        <a:rPr lang="en-US" sz="2400" b="1" dirty="0">
                          <a:latin typeface="Arial"/>
                          <a:ea typeface="PMingLiU"/>
                        </a:rPr>
                        <a:t>Personal and Business Relationships</a:t>
                      </a:r>
                      <a:endParaRPr lang="en-US" sz="2400" dirty="0">
                        <a:latin typeface="Times New Roman"/>
                        <a:ea typeface="PMingLiU"/>
                      </a:endParaRPr>
                    </a:p>
                  </a:txBody>
                  <a:tcPr marL="48707" marR="48707" marT="60990" marB="60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8948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Arial"/>
                          <a:ea typeface="PMingLiU"/>
                        </a:rPr>
                        <a:t>Covered </a:t>
                      </a: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Arial"/>
                          <a:ea typeface="PMingLiU"/>
                        </a:rPr>
                        <a:t>Relationships</a:t>
                      </a:r>
                      <a:endParaRPr lang="en-US" sz="1800" dirty="0">
                        <a:solidFill>
                          <a:srgbClr val="FFFFFF"/>
                        </a:solidFill>
                        <a:latin typeface="Times New Roman"/>
                        <a:ea typeface="PMingLiU"/>
                      </a:endParaRPr>
                    </a:p>
                    <a:p>
                      <a:pPr marL="0" marR="0"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  <a:latin typeface="Arial"/>
                          <a:ea typeface="PMingLiU"/>
                        </a:rPr>
                        <a:t>5 CFR </a:t>
                      </a: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Arial"/>
                          <a:ea typeface="PMingLiU"/>
                        </a:rPr>
                        <a:t>§ 2635.502(a</a:t>
                      </a:r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Arial"/>
                          <a:ea typeface="PMingLiU"/>
                        </a:rPr>
                        <a:t>)</a:t>
                      </a:r>
                      <a:endParaRPr lang="en-US" sz="1800" dirty="0">
                        <a:solidFill>
                          <a:srgbClr val="FFFFFF"/>
                        </a:solidFill>
                        <a:latin typeface="Times New Roman"/>
                        <a:ea typeface="PMingLiU"/>
                      </a:endParaRPr>
                    </a:p>
                  </a:txBody>
                  <a:tcPr marL="48707" marR="48707" marT="60990" marB="60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Arial"/>
                          <a:ea typeface="PMingLiU"/>
                        </a:rPr>
                        <a:t>502 Financial Interests</a:t>
                      </a:r>
                      <a:endParaRPr lang="en-US" sz="1800" dirty="0">
                        <a:solidFill>
                          <a:srgbClr val="FFFFFF"/>
                        </a:solidFill>
                        <a:latin typeface="Times New Roman"/>
                        <a:ea typeface="PMingLiU"/>
                      </a:endParaRPr>
                    </a:p>
                    <a:p>
                      <a:pPr marL="0" marR="0"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FFFFFF"/>
                          </a:solidFill>
                          <a:latin typeface="Arial"/>
                          <a:ea typeface="PMingLiU"/>
                        </a:rPr>
                        <a:t>5 CFR </a:t>
                      </a: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Arial"/>
                          <a:ea typeface="PMingLiU"/>
                        </a:rPr>
                        <a:t>§ 2635.502(a</a:t>
                      </a:r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Arial"/>
                          <a:ea typeface="PMingLiU"/>
                        </a:rPr>
                        <a:t>)</a:t>
                      </a:r>
                      <a:endParaRPr lang="en-US" sz="1800" dirty="0">
                        <a:solidFill>
                          <a:srgbClr val="FFFFFF"/>
                        </a:solidFill>
                        <a:latin typeface="Times New Roman"/>
                        <a:ea typeface="PMingLiU"/>
                      </a:endParaRPr>
                    </a:p>
                  </a:txBody>
                  <a:tcPr marL="48707" marR="48707" marT="60990" marB="6099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Arial"/>
                          <a:ea typeface="PMingLiU"/>
                        </a:rPr>
                        <a:t>Other Appearances</a:t>
                      </a:r>
                      <a:endParaRPr lang="en-US" sz="1800" dirty="0">
                        <a:solidFill>
                          <a:srgbClr val="FFFFFF"/>
                        </a:solidFill>
                        <a:latin typeface="Times New Roman"/>
                        <a:ea typeface="PMingLiU"/>
                      </a:endParaRPr>
                    </a:p>
                    <a:p>
                      <a:pPr marL="0" marR="0"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Arial"/>
                          <a:ea typeface="PMingLiU"/>
                        </a:rPr>
                        <a:t>5 </a:t>
                      </a:r>
                      <a:r>
                        <a:rPr lang="en-US" sz="1600" b="1" dirty="0" smtClean="0">
                          <a:solidFill>
                            <a:srgbClr val="FFFFFF"/>
                          </a:solidFill>
                          <a:latin typeface="Arial"/>
                          <a:ea typeface="PMingLiU"/>
                        </a:rPr>
                        <a:t>CFR § </a:t>
                      </a: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Arial"/>
                          <a:ea typeface="PMingLiU"/>
                        </a:rPr>
                        <a:t>2635.502(a</a:t>
                      </a:r>
                      <a:r>
                        <a:rPr lang="en-US" sz="1800" b="1" dirty="0">
                          <a:solidFill>
                            <a:srgbClr val="FFFFFF"/>
                          </a:solidFill>
                          <a:latin typeface="Arial"/>
                          <a:ea typeface="PMingLiU"/>
                        </a:rPr>
                        <a:t>)(2)</a:t>
                      </a:r>
                      <a:endParaRPr lang="en-US" sz="1800" dirty="0">
                        <a:solidFill>
                          <a:srgbClr val="FFFFFF"/>
                        </a:solidFill>
                        <a:latin typeface="Times New Roman"/>
                        <a:ea typeface="PMingLiU"/>
                      </a:endParaRPr>
                    </a:p>
                  </a:txBody>
                  <a:tcPr marL="48707" marR="48707" marT="60990" marB="6099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789485">
                <a:tc>
                  <a:txBody>
                    <a:bodyPr/>
                    <a:lstStyle/>
                    <a:p>
                      <a:pPr marL="0" marR="0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PMingLiU"/>
                        </a:rPr>
                        <a:t>Is </a:t>
                      </a:r>
                      <a:r>
                        <a:rPr lang="en-US" sz="1600" dirty="0">
                          <a:latin typeface="Arial"/>
                          <a:ea typeface="PMingLiU"/>
                        </a:rPr>
                        <a:t>there a particular matter involving specific parties?</a:t>
                      </a:r>
                      <a:endParaRPr lang="en-US" sz="1600" dirty="0">
                        <a:latin typeface="Times New Roman"/>
                        <a:ea typeface="PMingLiU"/>
                      </a:endParaRPr>
                    </a:p>
                  </a:txBody>
                  <a:tcPr marL="48707" marR="48707" marT="60990" marB="60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PMingLiU"/>
                        </a:rPr>
                        <a:t>Is </a:t>
                      </a:r>
                      <a:r>
                        <a:rPr lang="en-US" sz="1600" dirty="0">
                          <a:latin typeface="Arial"/>
                          <a:ea typeface="PMingLiU"/>
                        </a:rPr>
                        <a:t>there a particular matter involving specific parties?</a:t>
                      </a:r>
                      <a:endParaRPr lang="en-US" sz="1600" dirty="0">
                        <a:latin typeface="Times New Roman"/>
                        <a:ea typeface="PMingLiU"/>
                      </a:endParaRPr>
                    </a:p>
                  </a:txBody>
                  <a:tcPr marL="48707" marR="48707" marT="60990" marB="60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Arial"/>
                        <a:ea typeface="PMingLiU"/>
                      </a:endParaRPr>
                    </a:p>
                  </a:txBody>
                  <a:tcPr marL="48707" marR="48707" marT="60990" marB="60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15646">
                <a:tc>
                  <a:txBody>
                    <a:bodyPr/>
                    <a:lstStyle/>
                    <a:p>
                      <a:pPr marL="0" marR="0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PMingLiU"/>
                        </a:rPr>
                        <a:t>Is </a:t>
                      </a:r>
                      <a:r>
                        <a:rPr lang="en-US" sz="1600" dirty="0">
                          <a:latin typeface="Arial"/>
                          <a:ea typeface="PMingLiU"/>
                        </a:rPr>
                        <a:t>there a covered relationship?</a:t>
                      </a:r>
                      <a:endParaRPr lang="en-US" sz="1600" dirty="0">
                        <a:latin typeface="Times New Roman"/>
                        <a:ea typeface="PMingLiU"/>
                      </a:endParaRPr>
                    </a:p>
                  </a:txBody>
                  <a:tcPr marL="48707" marR="48707" marT="60990" marB="60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PMingLiU"/>
                        </a:rPr>
                        <a:t>Is </a:t>
                      </a:r>
                      <a:r>
                        <a:rPr lang="en-US" sz="1600" dirty="0">
                          <a:latin typeface="Arial"/>
                          <a:ea typeface="PMingLiU"/>
                        </a:rPr>
                        <a:t>the matter likely to have a direct and predictable effect on household member’s financial interest?</a:t>
                      </a:r>
                      <a:endParaRPr lang="en-US" sz="1600" dirty="0">
                        <a:latin typeface="Times New Roman"/>
                        <a:ea typeface="PMingLiU"/>
                      </a:endParaRPr>
                    </a:p>
                  </a:txBody>
                  <a:tcPr marL="48707" marR="48707" marT="60990" marB="60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28449">
                <a:tc>
                  <a:txBody>
                    <a:bodyPr/>
                    <a:lstStyle/>
                    <a:p>
                      <a:pPr marL="0" marR="0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PMingLiU"/>
                        </a:rPr>
                        <a:t>Is </a:t>
                      </a:r>
                      <a:r>
                        <a:rPr lang="en-US" sz="1600" dirty="0">
                          <a:latin typeface="Arial"/>
                          <a:ea typeface="PMingLiU"/>
                        </a:rPr>
                        <a:t>the person with whom the employee has a covered relationship a party to the matter?  </a:t>
                      </a:r>
                      <a:endParaRPr lang="en-US" sz="1600" dirty="0">
                        <a:latin typeface="Times New Roman"/>
                        <a:ea typeface="PMingLiU"/>
                      </a:endParaRPr>
                    </a:p>
                    <a:p>
                      <a:pPr marL="0" marR="0" algn="ctr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latin typeface="Arial"/>
                          <a:ea typeface="PMingLiU"/>
                        </a:rPr>
                        <a:t>OR</a:t>
                      </a:r>
                      <a:endParaRPr lang="en-US" sz="1600" dirty="0">
                        <a:latin typeface="Times New Roman"/>
                        <a:ea typeface="PMingLiU"/>
                      </a:endParaRPr>
                    </a:p>
                    <a:p>
                      <a:pPr marL="0" marR="0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PMingLiU"/>
                        </a:rPr>
                        <a:t>Does the person with whom the employee has a covered relationship represent a party to the matter?</a:t>
                      </a:r>
                      <a:endParaRPr lang="en-US" sz="1600" dirty="0">
                        <a:latin typeface="Times New Roman"/>
                        <a:ea typeface="PMingLiU"/>
                      </a:endParaRPr>
                    </a:p>
                  </a:txBody>
                  <a:tcPr marL="48707" marR="48707" marT="60990" marB="60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05069">
                <a:tc>
                  <a:txBody>
                    <a:bodyPr/>
                    <a:lstStyle/>
                    <a:p>
                      <a:pPr marL="0" marR="0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PMingLiU"/>
                        </a:rPr>
                        <a:t>Would </a:t>
                      </a:r>
                      <a:r>
                        <a:rPr lang="en-US" sz="1600" dirty="0">
                          <a:latin typeface="Arial"/>
                          <a:ea typeface="PMingLiU"/>
                        </a:rPr>
                        <a:t>a reasonable person with knowledge of the relevant facts question the employee’s impartiality?</a:t>
                      </a:r>
                      <a:endParaRPr lang="en-US" sz="1600" dirty="0">
                        <a:latin typeface="Times New Roman"/>
                        <a:ea typeface="PMingLiU"/>
                      </a:endParaRPr>
                    </a:p>
                  </a:txBody>
                  <a:tcPr marL="48707" marR="48707" marT="60990" marB="60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PMingLiU"/>
                        </a:rPr>
                        <a:t>Would </a:t>
                      </a:r>
                      <a:r>
                        <a:rPr lang="en-US" sz="1600" dirty="0">
                          <a:latin typeface="Arial"/>
                          <a:ea typeface="PMingLiU"/>
                        </a:rPr>
                        <a:t>a reasonable person with knowledge of the relevant facts question the employee’s impartiality?</a:t>
                      </a:r>
                      <a:endParaRPr lang="en-US" sz="1600" dirty="0">
                        <a:latin typeface="Times New Roman"/>
                        <a:ea typeface="PMingLiU"/>
                      </a:endParaRPr>
                    </a:p>
                  </a:txBody>
                  <a:tcPr marL="48707" marR="48707" marT="60990" marB="60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Arial"/>
                          <a:ea typeface="PMingLiU"/>
                        </a:rPr>
                        <a:t>Would </a:t>
                      </a:r>
                      <a:r>
                        <a:rPr lang="en-US" sz="1600" dirty="0">
                          <a:latin typeface="Arial"/>
                          <a:ea typeface="PMingLiU"/>
                        </a:rPr>
                        <a:t>a reasonable person with knowledge of the relevant facts question the employee’s impartiality?  (optional)</a:t>
                      </a:r>
                      <a:endParaRPr lang="en-US" sz="1600" dirty="0">
                        <a:latin typeface="Times New Roman"/>
                        <a:ea typeface="PMingLiU"/>
                      </a:endParaRPr>
                    </a:p>
                  </a:txBody>
                  <a:tcPr marL="48707" marR="48707" marT="60990" marB="6099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133600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Are there any 208 concerns?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Particular matter involving specific parties?</a:t>
            </a:r>
            <a:endParaRPr lang="en-US" sz="16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Covered relationship?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Covered relationship is or represents a party?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Question by reasonable person?</a:t>
            </a:r>
          </a:p>
        </p:txBody>
      </p:sp>
      <p:sp>
        <p:nvSpPr>
          <p:cNvPr id="808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3CD0B6-8E89-4CA1-9B80-3194C35761D1}" type="slidenum">
              <a:rPr lang="en-US" smtClean="0">
                <a:latin typeface="Tahoma" pitchFamily="34" charset="0"/>
              </a:rPr>
              <a:pPr/>
              <a:t>8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200" u="sng" dirty="0" smtClean="0"/>
              <a:t>Analyzing the Covered Relationship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133600"/>
            <a:ext cx="7772400" cy="4114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Are there any 208 concerns?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Particular matter involving specific parties?</a:t>
            </a:r>
            <a:endParaRPr lang="en-US" sz="16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Covered relationship?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Covered relationship is or represents a party?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Question by reasonable person?</a:t>
            </a:r>
          </a:p>
        </p:txBody>
      </p:sp>
      <p:sp>
        <p:nvSpPr>
          <p:cNvPr id="808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3CD0B6-8E89-4CA1-9B80-3194C35761D1}" type="slidenum">
              <a:rPr lang="en-US" smtClean="0">
                <a:latin typeface="Tahoma" pitchFamily="34" charset="0"/>
              </a:rPr>
              <a:pPr/>
              <a:t>9</a:t>
            </a:fld>
            <a:endParaRPr lang="en-US" smtClean="0">
              <a:latin typeface="Tahoma" pitchFamily="34" charset="0"/>
            </a:endParaRPr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200" u="sng" dirty="0" smtClean="0"/>
              <a:t>Analyzing the Covered Relationship Rule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380</TotalTime>
  <Words>1220</Words>
  <Application>Microsoft Office PowerPoint</Application>
  <PresentationFormat>On-screen Show (4:3)</PresentationFormat>
  <Paragraphs>423</Paragraphs>
  <Slides>38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Concourse</vt:lpstr>
      <vt:lpstr>Slide 1</vt:lpstr>
      <vt:lpstr>Impartiality/Appearance</vt:lpstr>
      <vt:lpstr>    Impartiality Standards     </vt:lpstr>
      <vt:lpstr>Appearance Problem –       Who Decides?  </vt:lpstr>
      <vt:lpstr>Reading 502(a)</vt:lpstr>
      <vt:lpstr>Personal and Business Relationships Rules</vt:lpstr>
      <vt:lpstr>Slide 7</vt:lpstr>
      <vt:lpstr>Analyzing the Covered Relationship Rule</vt:lpstr>
      <vt:lpstr>Analyzing the Covered Relationship Rule</vt:lpstr>
      <vt:lpstr>Analyzing the Covered Relationship Rule</vt:lpstr>
      <vt:lpstr>Slide 11</vt:lpstr>
      <vt:lpstr>Analyzing the Covered Relationship Rule</vt:lpstr>
      <vt:lpstr>Covered Relationships</vt:lpstr>
      <vt:lpstr>Household Member?</vt:lpstr>
      <vt:lpstr>More Covered Relationships</vt:lpstr>
      <vt:lpstr>More Covered Relationships</vt:lpstr>
      <vt:lpstr>More Covered Relationships</vt:lpstr>
      <vt:lpstr>Analyzing the Covered Relationship Rule</vt:lpstr>
      <vt:lpstr>Is or Represents a Party Means</vt:lpstr>
      <vt:lpstr>Analyzing the Covered Relationship Rule</vt:lpstr>
      <vt:lpstr>Basis for Answering Reasonable Person Question</vt:lpstr>
      <vt:lpstr>Reasonable Person Guidance</vt:lpstr>
      <vt:lpstr>Slide 23</vt:lpstr>
      <vt:lpstr>Analysis Steps for Covered Relationship Rule</vt:lpstr>
      <vt:lpstr>Personal and Business Relationships Rules</vt:lpstr>
      <vt:lpstr>Analyzing the  502 Financial Interest Rule</vt:lpstr>
      <vt:lpstr>Analyzing the  502 Financial Interest Rule</vt:lpstr>
      <vt:lpstr>Household Member 208 vs 502</vt:lpstr>
      <vt:lpstr>Analyzing the  502 Financial Interest Rule</vt:lpstr>
      <vt:lpstr>Analyzing the  502 Financial Interest Rule</vt:lpstr>
      <vt:lpstr>Analyzing the  502 Financial Interest Rule</vt:lpstr>
      <vt:lpstr>Slide 32</vt:lpstr>
      <vt:lpstr>Analysis Steps for 502 Financial Interest Rule</vt:lpstr>
      <vt:lpstr>Slide 34</vt:lpstr>
      <vt:lpstr>Personal and Business Relationships Rules</vt:lpstr>
      <vt:lpstr>Analyzing the Other Appearances Rule</vt:lpstr>
      <vt:lpstr>Impartiality Remedies</vt:lpstr>
      <vt:lpstr>Impartiality Authorization</vt:lpstr>
    </vt:vector>
  </TitlesOfParts>
  <Company>US Office of Government Ethics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clkanepi</dc:creator>
  <cp:lastModifiedBy>clkanepi</cp:lastModifiedBy>
  <cp:revision>49</cp:revision>
  <dcterms:created xsi:type="dcterms:W3CDTF">2012-01-18T19:13:33Z</dcterms:created>
  <dcterms:modified xsi:type="dcterms:W3CDTF">2014-04-10T01:24:31Z</dcterms:modified>
</cp:coreProperties>
</file>