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rts/chartEx3.xml" ContentType="application/vnd.ms-office.chartex+xml"/>
  <Override PartName="/ppt/charts/chartEx4.xml" ContentType="application/vnd.ms-office.chartex+xml"/>
  <Override PartName="/ppt/charts/colors30.xml" ContentType="application/vnd.ms-office.chartcolorstyle+xml"/>
  <Override PartName="/ppt/charts/style30.xml" ContentType="application/vnd.ms-office.chartstyle+xml"/>
  <Override PartName="/ppt/charts/colors40.xml" ContentType="application/vnd.ms-office.chartcolorstyle+xml"/>
  <Override PartName="/ppt/charts/style40.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4" r:id="rId3"/>
    <p:sldId id="275" r:id="rId4"/>
    <p:sldId id="276" r:id="rId5"/>
    <p:sldId id="262" r:id="rId6"/>
    <p:sldId id="271" r:id="rId7"/>
    <p:sldId id="273" r:id="rId8"/>
    <p:sldId id="281" r:id="rId9"/>
    <p:sldId id="282" r:id="rId10"/>
    <p:sldId id="284" r:id="rId11"/>
    <p:sldId id="283" r:id="rId12"/>
    <p:sldId id="279" r:id="rId13"/>
    <p:sldId id="280" r:id="rId14"/>
    <p:sldId id="277" r:id="rId15"/>
    <p:sldId id="285" r:id="rId16"/>
    <p:sldId id="260" r:id="rId17"/>
    <p:sldId id="261" r:id="rId18"/>
    <p:sldId id="278" r:id="rId19"/>
    <p:sldId id="263" r:id="rId20"/>
    <p:sldId id="26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ke2" initials="T" lastIdx="1" clrIdx="0">
    <p:extLst>
      <p:ext uri="{19B8F6BF-5375-455C-9EA6-DF929625EA0E}">
        <p15:presenceInfo xmlns:p15="http://schemas.microsoft.com/office/powerpoint/2012/main" userId="Take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1576" autoAdjust="0"/>
  </p:normalViewPr>
  <p:slideViewPr>
    <p:cSldViewPr snapToGrid="0">
      <p:cViewPr varScale="1">
        <p:scale>
          <a:sx n="37" d="100"/>
          <a:sy n="37" d="100"/>
        </p:scale>
        <p:origin x="1788" y="24"/>
      </p:cViewPr>
      <p:guideLst/>
    </p:cSldViewPr>
  </p:slideViewPr>
  <p:notesTextViewPr>
    <p:cViewPr>
      <p:scale>
        <a:sx n="1" d="1"/>
        <a:sy n="1" d="1"/>
      </p:scale>
      <p:origin x="0" y="0"/>
    </p:cViewPr>
  </p:notesTextViewPr>
  <p:sorterViewPr>
    <p:cViewPr>
      <p:scale>
        <a:sx n="50" d="100"/>
        <a:sy n="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int-prifsc05\shared\Annual%20Questionnaire\2019%20Annual%20Q\summer%20presentation\Q11%20agency%20self%20assessment.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file:///\\int-prifsc05\shared\Annual%20Questionnaire\2019%20Annual%20Q\Data%20Analysis\Q22%20(Risk%20assessmen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int-prifsc05\shared\Annual%20Questionnaire\2019%20Annual%20Q\Data%20Analysis\Q23%20evaluate%20education.xlsx" TargetMode="External"/><Relationship Id="rId2" Type="http://schemas.microsoft.com/office/2011/relationships/chartColorStyle" Target="colors3.xml"/><Relationship Id="rId1" Type="http://schemas.microsoft.com/office/2011/relationships/chartStyle" Target="style3.xml"/></Relationships>
</file>

<file path=ppt/charts/_rels/chartEx3.xml.rels><?xml version="1.0" encoding="UTF-8" standalone="yes"?>
<Relationships xmlns="http://schemas.openxmlformats.org/package/2006/relationships"><Relationship Id="rId3" Type="http://schemas.microsoft.com/office/2011/relationships/chartColorStyle" Target="colors30.xml"/><Relationship Id="rId2" Type="http://schemas.microsoft.com/office/2011/relationships/chartStyle" Target="style30.xml"/><Relationship Id="rId1" Type="http://schemas.openxmlformats.org/officeDocument/2006/relationships/oleObject" Target="file:///C:\Users\Take2\Downloads\box%20plot%20data.xlsx" TargetMode="External"/></Relationships>
</file>

<file path=ppt/charts/_rels/chartEx4.xml.rels><?xml version="1.0" encoding="UTF-8" standalone="yes"?>
<Relationships xmlns="http://schemas.openxmlformats.org/package/2006/relationships"><Relationship Id="rId3" Type="http://schemas.microsoft.com/office/2011/relationships/chartColorStyle" Target="colors40.xml"/><Relationship Id="rId2" Type="http://schemas.microsoft.com/office/2011/relationships/chartStyle" Target="style40.xml"/><Relationship Id="rId1" Type="http://schemas.openxmlformats.org/officeDocument/2006/relationships/oleObject" Target="file:///C:\Users\Take2\Downloads\box%20plot%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800" dirty="0"/>
              <a:t>Did you agency evaluate any aspect of the ethics program in 2019?</a:t>
            </a:r>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Lbls>
            <c:dLbl>
              <c:idx val="0"/>
              <c:layout>
                <c:manualLayout>
                  <c:x val="-0.16288350934122717"/>
                  <c:y val="9.1260836713592614E-2"/>
                </c:manualLayout>
              </c:layout>
              <c:dLblPos val="bestFi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16109524659276278"/>
                  <c:y val="-0.15464686232402769"/>
                </c:manualLayout>
              </c:layout>
              <c:dLblPos val="bestFi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Sheet1!$A$8:$A$9</c:f>
              <c:strCache>
                <c:ptCount val="2"/>
                <c:pt idx="0">
                  <c:v>no</c:v>
                </c:pt>
                <c:pt idx="1">
                  <c:v>yes</c:v>
                </c:pt>
              </c:strCache>
            </c:strRef>
          </c:cat>
          <c:val>
            <c:numRef>
              <c:f>Sheet1!$B$8:$B$9</c:f>
              <c:numCache>
                <c:formatCode>0%</c:formatCode>
                <c:ptCount val="2"/>
                <c:pt idx="0">
                  <c:v>0.38405797101449274</c:v>
                </c:pt>
                <c:pt idx="1">
                  <c:v>0.61594202898550721</c:v>
                </c:pt>
              </c:numCache>
            </c:numRef>
          </c:val>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n-US" sz="2800" dirty="0"/>
              <a:t>Methods for Assessing Risk to Inform Ethics Education &amp; Communication</a:t>
            </a:r>
          </a:p>
        </c:rich>
      </c:tx>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Sheet1!$A$9:$A$15</c:f>
              <c:strCache>
                <c:ptCount val="7"/>
                <c:pt idx="0">
                  <c:v>My agency did not assess risk</c:v>
                </c:pt>
                <c:pt idx="1">
                  <c:v>Other</c:v>
                </c:pt>
                <c:pt idx="2">
                  <c:v>Conducted surveys to identify common and emerging ethics risks</c:v>
                </c:pt>
                <c:pt idx="3">
                  <c:v>Discussed upcoming work and agency priorities with senior staff</c:v>
                </c:pt>
                <c:pt idx="4">
                  <c:v>Reviewed advice logs for common issues</c:v>
                </c:pt>
                <c:pt idx="5">
                  <c:v>Talked to program managers about risks inherent in their work</c:v>
                </c:pt>
                <c:pt idx="6">
                  <c:v>Talked to employees about the ethics concerns they encounter in the workplace.</c:v>
                </c:pt>
              </c:strCache>
            </c:strRef>
          </c:cat>
          <c:val>
            <c:numRef>
              <c:f>Sheet1!$B$9:$B$15</c:f>
              <c:numCache>
                <c:formatCode>General</c:formatCode>
                <c:ptCount val="7"/>
                <c:pt idx="0">
                  <c:v>27</c:v>
                </c:pt>
                <c:pt idx="1">
                  <c:v>21</c:v>
                </c:pt>
                <c:pt idx="2">
                  <c:v>15</c:v>
                </c:pt>
                <c:pt idx="3">
                  <c:v>64</c:v>
                </c:pt>
                <c:pt idx="4">
                  <c:v>73</c:v>
                </c:pt>
                <c:pt idx="5">
                  <c:v>59</c:v>
                </c:pt>
                <c:pt idx="6">
                  <c:v>90</c:v>
                </c:pt>
              </c:numCache>
            </c:numRef>
          </c:val>
        </c:ser>
        <c:dLbls>
          <c:showLegendKey val="0"/>
          <c:showVal val="0"/>
          <c:showCatName val="0"/>
          <c:showSerName val="0"/>
          <c:showPercent val="0"/>
          <c:showBubbleSize val="0"/>
        </c:dLbls>
        <c:gapWidth val="182"/>
        <c:axId val="148665584"/>
        <c:axId val="148669896"/>
      </c:barChart>
      <c:catAx>
        <c:axId val="1486655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48669896"/>
        <c:crosses val="autoZero"/>
        <c:auto val="1"/>
        <c:lblAlgn val="ctr"/>
        <c:lblOffset val="100"/>
        <c:noMultiLvlLbl val="0"/>
      </c:catAx>
      <c:valAx>
        <c:axId val="148669896"/>
        <c:scaling>
          <c:orientation val="minMax"/>
        </c:scaling>
        <c:delete val="1"/>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Number of Agencies</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crossAx val="148665584"/>
        <c:crosses val="autoZero"/>
        <c:crossBetween val="between"/>
      </c:valAx>
      <c:spPr>
        <a:noFill/>
        <a:ln>
          <a:noFill/>
        </a:ln>
        <a:effectLst/>
      </c:spPr>
    </c:plotArea>
    <c:plotVisOnly val="1"/>
    <c:dispBlanksAs val="gap"/>
    <c:showDLblsOverMax val="0"/>
  </c:chart>
  <c:spPr>
    <a:noFill/>
    <a:ln>
      <a:noFill/>
    </a:ln>
    <a:effectLst/>
  </c:spPr>
  <c:txPr>
    <a:bodyPr/>
    <a:lstStyle/>
    <a:p>
      <a:pPr>
        <a:defRPr sz="16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en-US" sz="3200" dirty="0"/>
              <a:t>Methods</a:t>
            </a:r>
            <a:r>
              <a:rPr lang="en-US" sz="3200" baseline="0" dirty="0"/>
              <a:t> for Evaluating Effectiveness of </a:t>
            </a:r>
          </a:p>
          <a:p>
            <a:pPr>
              <a:defRPr sz="3200"/>
            </a:pPr>
            <a:r>
              <a:rPr lang="en-US" sz="3200" baseline="0" dirty="0"/>
              <a:t>Ethics Education &amp; Communication</a:t>
            </a:r>
            <a:endParaRPr lang="en-US" sz="3200" dirty="0"/>
          </a:p>
        </c:rich>
      </c:tx>
      <c:layout/>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Sheet1!$A$1:$A$6</c:f>
              <c:strCache>
                <c:ptCount val="6"/>
                <c:pt idx="0">
                  <c:v>My agency did not evaluate the effectiveness of ethics education</c:v>
                </c:pt>
                <c:pt idx="1">
                  <c:v>Other (please describe) </c:v>
                </c:pt>
                <c:pt idx="2">
                  <c:v>Self-assessments to ensure that required employees receive training </c:v>
                </c:pt>
                <c:pt idx="3">
                  <c:v>Post-training evaluations to assess participants' perceptions of the training </c:v>
                </c:pt>
                <c:pt idx="4">
                  <c:v>Reviewed advice logs for increased activity after training and communications </c:v>
                </c:pt>
                <c:pt idx="5">
                  <c:v>Discussions with within agency: does the training/communications support them in managing ethics risks</c:v>
                </c:pt>
              </c:strCache>
            </c:strRef>
          </c:cat>
          <c:val>
            <c:numRef>
              <c:f>Sheet1!$B$1:$B$6</c:f>
              <c:numCache>
                <c:formatCode>General</c:formatCode>
                <c:ptCount val="6"/>
                <c:pt idx="0">
                  <c:v>32</c:v>
                </c:pt>
                <c:pt idx="1">
                  <c:v>21</c:v>
                </c:pt>
                <c:pt idx="2">
                  <c:v>90</c:v>
                </c:pt>
                <c:pt idx="3">
                  <c:v>35</c:v>
                </c:pt>
                <c:pt idx="4">
                  <c:v>48</c:v>
                </c:pt>
                <c:pt idx="5">
                  <c:v>54</c:v>
                </c:pt>
              </c:numCache>
            </c:numRef>
          </c:val>
        </c:ser>
        <c:dLbls>
          <c:dLblPos val="outEnd"/>
          <c:showLegendKey val="0"/>
          <c:showVal val="1"/>
          <c:showCatName val="0"/>
          <c:showSerName val="0"/>
          <c:showPercent val="0"/>
          <c:showBubbleSize val="0"/>
        </c:dLbls>
        <c:gapWidth val="182"/>
        <c:axId val="148667936"/>
        <c:axId val="148669112"/>
      </c:barChart>
      <c:catAx>
        <c:axId val="1486679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t" anchorCtr="0"/>
          <a:lstStyle/>
          <a:p>
            <a:pPr>
              <a:defRPr sz="1500" b="0" i="0" u="none" strike="noStrike" kern="1200" baseline="0">
                <a:solidFill>
                  <a:schemeClr val="tx1">
                    <a:lumMod val="65000"/>
                    <a:lumOff val="35000"/>
                  </a:schemeClr>
                </a:solidFill>
                <a:latin typeface="+mn-lt"/>
                <a:ea typeface="+mn-ea"/>
                <a:cs typeface="+mn-cs"/>
              </a:defRPr>
            </a:pPr>
            <a:endParaRPr lang="en-US"/>
          </a:p>
        </c:txPr>
        <c:crossAx val="148669112"/>
        <c:crosses val="autoZero"/>
        <c:auto val="1"/>
        <c:lblAlgn val="ctr"/>
        <c:lblOffset val="200"/>
        <c:noMultiLvlLbl val="0"/>
      </c:catAx>
      <c:valAx>
        <c:axId val="14866911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86679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'Q34 278s'!$BB$3:$BB$139</cx:f>
        <cx:lvl ptCount="135" formatCode="0">
          <cx:pt idx="0">100</cx:pt>
          <cx:pt idx="1">100</cx:pt>
          <cx:pt idx="2">100</cx:pt>
          <cx:pt idx="3">100</cx:pt>
          <cx:pt idx="4">100</cx:pt>
          <cx:pt idx="5">100</cx:pt>
          <cx:pt idx="6">100</cx:pt>
          <cx:pt idx="7">100</cx:pt>
          <cx:pt idx="8">100</cx:pt>
          <cx:pt idx="9">100</cx:pt>
          <cx:pt idx="10">100</cx:pt>
          <cx:pt idx="11">100</cx:pt>
          <cx:pt idx="12">100</cx:pt>
          <cx:pt idx="13">100</cx:pt>
          <cx:pt idx="14">100</cx:pt>
          <cx:pt idx="15">100</cx:pt>
          <cx:pt idx="16">100</cx:pt>
          <cx:pt idx="17">100</cx:pt>
          <cx:pt idx="18">100</cx:pt>
          <cx:pt idx="19">100</cx:pt>
          <cx:pt idx="20">100</cx:pt>
          <cx:pt idx="21">100</cx:pt>
          <cx:pt idx="22">100</cx:pt>
          <cx:pt idx="23">100</cx:pt>
          <cx:pt idx="24">100</cx:pt>
          <cx:pt idx="25">100</cx:pt>
          <cx:pt idx="26">100</cx:pt>
          <cx:pt idx="27">100</cx:pt>
          <cx:pt idx="28">100</cx:pt>
          <cx:pt idx="29">100</cx:pt>
          <cx:pt idx="30">100</cx:pt>
          <cx:pt idx="31">100</cx:pt>
          <cx:pt idx="32">100</cx:pt>
          <cx:pt idx="33">100</cx:pt>
          <cx:pt idx="34">100</cx:pt>
          <cx:pt idx="35">100</cx:pt>
          <cx:pt idx="36">100</cx:pt>
          <cx:pt idx="37">100</cx:pt>
          <cx:pt idx="38">100</cx:pt>
          <cx:pt idx="39">100</cx:pt>
          <cx:pt idx="40">100</cx:pt>
          <cx:pt idx="41">100</cx:pt>
          <cx:pt idx="42">100</cx:pt>
          <cx:pt idx="43">100</cx:pt>
          <cx:pt idx="44">100</cx:pt>
          <cx:pt idx="45">100</cx:pt>
          <cx:pt idx="46">100</cx:pt>
          <cx:pt idx="47">100</cx:pt>
          <cx:pt idx="48">100</cx:pt>
          <cx:pt idx="49">100</cx:pt>
          <cx:pt idx="50">100</cx:pt>
          <cx:pt idx="51">100</cx:pt>
          <cx:pt idx="52">100</cx:pt>
          <cx:pt idx="53">100</cx:pt>
          <cx:pt idx="54">100</cx:pt>
          <cx:pt idx="55">100</cx:pt>
          <cx:pt idx="56">100</cx:pt>
          <cx:pt idx="57">100</cx:pt>
          <cx:pt idx="58">100</cx:pt>
          <cx:pt idx="59">100</cx:pt>
          <cx:pt idx="60">100</cx:pt>
          <cx:pt idx="61">100</cx:pt>
          <cx:pt idx="62">100</cx:pt>
          <cx:pt idx="63">100</cx:pt>
          <cx:pt idx="64">100</cx:pt>
          <cx:pt idx="65">100</cx:pt>
          <cx:pt idx="66">100</cx:pt>
          <cx:pt idx="67">100</cx:pt>
          <cx:pt idx="68">100</cx:pt>
          <cx:pt idx="69">100</cx:pt>
          <cx:pt idx="70">100</cx:pt>
          <cx:pt idx="71">100</cx:pt>
          <cx:pt idx="72">100</cx:pt>
          <cx:pt idx="73">100</cx:pt>
          <cx:pt idx="74">100</cx:pt>
          <cx:pt idx="75">100</cx:pt>
          <cx:pt idx="76">100</cx:pt>
          <cx:pt idx="77">100</cx:pt>
          <cx:pt idx="78">100</cx:pt>
          <cx:pt idx="79">100</cx:pt>
          <cx:pt idx="80">100</cx:pt>
          <cx:pt idx="81">100</cx:pt>
          <cx:pt idx="82">100</cx:pt>
          <cx:pt idx="83">100</cx:pt>
          <cx:pt idx="84">100</cx:pt>
          <cx:pt idx="85">100</cx:pt>
          <cx:pt idx="86">100</cx:pt>
          <cx:pt idx="87">100</cx:pt>
          <cx:pt idx="88">100</cx:pt>
          <cx:pt idx="89">100</cx:pt>
          <cx:pt idx="90">100</cx:pt>
          <cx:pt idx="91">100</cx:pt>
          <cx:pt idx="92">100</cx:pt>
          <cx:pt idx="93">100</cx:pt>
          <cx:pt idx="94">100</cx:pt>
          <cx:pt idx="95">100</cx:pt>
          <cx:pt idx="96">100</cx:pt>
          <cx:pt idx="97">100</cx:pt>
          <cx:pt idx="98">100</cx:pt>
          <cx:pt idx="99">100</cx:pt>
          <cx:pt idx="100">100</cx:pt>
          <cx:pt idx="101">100</cx:pt>
          <cx:pt idx="102">100</cx:pt>
          <cx:pt idx="103">100</cx:pt>
          <cx:pt idx="104">100</cx:pt>
          <cx:pt idx="105">100</cx:pt>
          <cx:pt idx="106">99.876084262701397</cx:pt>
          <cx:pt idx="107">99.807877041306398</cx:pt>
          <cx:pt idx="108">99.798966111430204</cx:pt>
          <cx:pt idx="109">99.797160243407703</cx:pt>
          <cx:pt idx="110">99.737876802097006</cx:pt>
          <cx:pt idx="111">99.664429530201303</cx:pt>
          <cx:pt idx="112">99.644128113879006</cx:pt>
          <cx:pt idx="113">99.632352941176507</cx:pt>
          <cx:pt idx="114">99.585062240663902</cx:pt>
          <cx:pt idx="115">99.563318777292594</cx:pt>
          <cx:pt idx="116">99.513381995133798</cx:pt>
          <cx:pt idx="117">99.440993788819895</cx:pt>
          <cx:pt idx="118">99.3065187239945</cx:pt>
          <cx:pt idx="119">99.290780141843996</cx:pt>
          <cx:pt idx="120">99.250936329588001</cx:pt>
          <cx:pt idx="121">99.154334038054998</cx:pt>
          <cx:pt idx="122">99.049630411826797</cx:pt>
          <cx:pt idx="123">98.844248761695098</cx:pt>
          <cx:pt idx="124">97.751124437781101</cx:pt>
          <cx:pt idx="125">97.297297297297305</cx:pt>
          <cx:pt idx="126">96.521739130434796</cx:pt>
          <cx:pt idx="127">96.376811594202906</cx:pt>
          <cx:pt idx="128">95.8333333333333</cx:pt>
          <cx:pt idx="129">95.238095238095198</cx:pt>
          <cx:pt idx="130">94.285714285714306</cx:pt>
          <cx:pt idx="131">93.3333333333333</cx:pt>
          <cx:pt idx="132">92.5</cx:pt>
          <cx:pt idx="133">91.304347826086996</cx:pt>
          <cx:pt idx="134">66.6666666666667</cx:pt>
        </cx:lvl>
      </cx:numDim>
    </cx:data>
  </cx:chartData>
  <cx:chart>
    <cx:title pos="t" align="ctr" overlay="0">
      <cx:tx>
        <cx:rich>
          <a:bodyPr spcFirstLastPara="1" vertOverflow="ellipsis" horzOverflow="overflow" wrap="square" lIns="0" tIns="0" rIns="0" bIns="0" anchor="ctr" anchorCtr="1"/>
          <a:lstStyle/>
          <a:p>
            <a:pPr algn="ctr" rtl="0">
              <a:defRPr/>
            </a:pPr>
            <a:r>
              <a:rPr lang="en-US" sz="2800" b="0" i="0" u="none" strike="noStrike" baseline="0" dirty="0">
                <a:solidFill>
                  <a:sysClr val="windowText" lastClr="000000">
                    <a:lumMod val="65000"/>
                    <a:lumOff val="35000"/>
                  </a:sysClr>
                </a:solidFill>
                <a:latin typeface="Calibri" panose="020F0502020204030204"/>
              </a:rPr>
              <a:t>278 </a:t>
            </a:r>
            <a:r>
              <a:rPr lang="en-US" sz="2800" b="0" i="0" u="none" strike="noStrike" baseline="0" dirty="0" err="1">
                <a:solidFill>
                  <a:sysClr val="windowText" lastClr="000000">
                    <a:lumMod val="65000"/>
                    <a:lumOff val="35000"/>
                  </a:sysClr>
                </a:solidFill>
                <a:latin typeface="Calibri" panose="020F0502020204030204"/>
              </a:rPr>
              <a:t>FIlings</a:t>
            </a:r>
            <a:r>
              <a:rPr lang="en-US" sz="2800" b="0" i="0" u="none" strike="noStrike" baseline="0" dirty="0">
                <a:solidFill>
                  <a:sysClr val="windowText" lastClr="000000">
                    <a:lumMod val="65000"/>
                    <a:lumOff val="35000"/>
                  </a:sysClr>
                </a:solidFill>
                <a:latin typeface="Calibri" panose="020F0502020204030204"/>
              </a:rPr>
              <a:t>:</a:t>
            </a:r>
          </a:p>
          <a:p>
            <a:pPr algn="ctr" rtl="0">
              <a:defRPr/>
            </a:pPr>
            <a:r>
              <a:rPr lang="en-US" sz="2800" b="0" i="0" u="none" strike="noStrike" baseline="0" dirty="0">
                <a:solidFill>
                  <a:sysClr val="windowText" lastClr="000000">
                    <a:lumMod val="65000"/>
                    <a:lumOff val="35000"/>
                  </a:sysClr>
                </a:solidFill>
                <a:latin typeface="Calibri" panose="020F0502020204030204"/>
              </a:rPr>
              <a:t>Distribution of Agency Compliance Rates</a:t>
            </a:r>
          </a:p>
        </cx:rich>
      </cx:tx>
    </cx:title>
    <cx:plotArea>
      <cx:plotAreaRegion>
        <cx:series layoutId="clusteredColumn" uniqueId="{8AB25FAC-B47F-4EAC-8365-B902F1501BB1}">
          <cx:tx>
            <cx:txData>
              <cx:f>'Q34 278s'!$BB$1:$BB$2</cx:f>
              <cx:v>Grand Total Compliance Rate one hundred fifty</cx:v>
            </cx:txData>
          </cx:tx>
          <cx:dataLabels pos="outEnd">
            <cx:txPr>
              <a:bodyPr spcFirstLastPara="1" vertOverflow="ellipsis" horzOverflow="overflow" wrap="square" lIns="0" tIns="0" rIns="0" bIns="0" anchor="ctr" anchorCtr="1"/>
              <a:lstStyle/>
              <a:p>
                <a:pPr algn="ctr" rtl="0">
                  <a:defRPr sz="1800"/>
                </a:pPr>
                <a:endParaRPr lang="en-US" sz="1800" b="0" i="0" u="none" strike="noStrike" baseline="0">
                  <a:solidFill>
                    <a:prstClr val="black">
                      <a:lumMod val="65000"/>
                      <a:lumOff val="35000"/>
                    </a:prstClr>
                  </a:solidFill>
                  <a:latin typeface="Calibri" panose="020F0502020204030204"/>
                </a:endParaRPr>
              </a:p>
            </cx:txPr>
            <cx:visibility seriesName="0" categoryName="0" value="1"/>
          </cx:dataLabels>
          <cx:dataId val="0"/>
          <cx:layoutPr>
            <cx:binning intervalClosed="r" underflow="70">
              <cx:binSize val="5"/>
            </cx:binning>
          </cx:layoutPr>
        </cx:series>
      </cx:plotAreaRegion>
      <cx:axis id="0">
        <cx:catScaling gapWidth="0"/>
        <cx:title>
          <cx:tx>
            <cx:txData>
              <cx:v>Compliance Rates (in percentages)</cx:v>
            </cx:txData>
          </cx:tx>
          <cx:txPr>
            <a:bodyPr spcFirstLastPara="1" vertOverflow="ellipsis" horzOverflow="overflow" wrap="square" lIns="0" tIns="0" rIns="0" bIns="0" anchor="ctr" anchorCtr="1"/>
            <a:lstStyle/>
            <a:p>
              <a:pPr algn="ctr" rtl="0">
                <a:defRPr/>
              </a:pPr>
              <a:r>
                <a:rPr lang="en-US" sz="2400" b="0" i="0" u="none" strike="noStrike" baseline="0" dirty="0">
                  <a:solidFill>
                    <a:sysClr val="windowText" lastClr="000000">
                      <a:lumMod val="65000"/>
                      <a:lumOff val="35000"/>
                    </a:sysClr>
                  </a:solidFill>
                  <a:latin typeface="Calibri" panose="020F0502020204030204"/>
                </a:rPr>
                <a:t>Compliance Rates (in percentages)</a:t>
              </a:r>
            </a:p>
          </cx:txPr>
        </cx:title>
        <cx:tickLabels/>
        <cx:txPr>
          <a:bodyPr spcFirstLastPara="1" vertOverflow="ellipsis" horzOverflow="overflow" wrap="square" lIns="0" tIns="0" rIns="0" bIns="0" anchor="ctr" anchorCtr="1"/>
          <a:lstStyle/>
          <a:p>
            <a:pPr algn="ctr" rtl="0">
              <a:defRPr sz="1400"/>
            </a:pPr>
            <a:endParaRPr lang="en-US" sz="1400" b="0" i="0" u="none" strike="noStrike" baseline="0">
              <a:solidFill>
                <a:prstClr val="black">
                  <a:lumMod val="65000"/>
                  <a:lumOff val="35000"/>
                </a:prstClr>
              </a:solidFill>
              <a:latin typeface="Calibri" panose="020F0502020204030204"/>
            </a:endParaRPr>
          </a:p>
        </cx:txPr>
      </cx:axis>
      <cx:axis id="1">
        <cx:valScaling/>
        <cx:title>
          <cx:tx>
            <cx:rich>
              <a:bodyPr spcFirstLastPara="1" vertOverflow="ellipsis" horzOverflow="overflow" wrap="square" lIns="0" tIns="0" rIns="0" bIns="0" anchor="ctr" anchorCtr="1"/>
              <a:lstStyle/>
              <a:p>
                <a:pPr algn="ctr" rtl="0">
                  <a:defRPr/>
                </a:pPr>
                <a:r>
                  <a:rPr lang="en-US" sz="2400" b="0" i="0" u="none" strike="noStrike" baseline="0" dirty="0" err="1">
                    <a:solidFill>
                      <a:prstClr val="black">
                        <a:lumMod val="65000"/>
                        <a:lumOff val="35000"/>
                      </a:prstClr>
                    </a:solidFill>
                    <a:latin typeface="Calibri" panose="020F0502020204030204"/>
                  </a:rPr>
                  <a:t>Agecncies</a:t>
                </a:r>
                <a:endParaRPr lang="en-US" sz="2400" b="0" i="0" u="none" strike="noStrike" baseline="0" dirty="0">
                  <a:solidFill>
                    <a:prstClr val="black">
                      <a:lumMod val="65000"/>
                      <a:lumOff val="35000"/>
                    </a:prstClr>
                  </a:solidFill>
                  <a:latin typeface="Calibri" panose="020F0502020204030204"/>
                </a:endParaRPr>
              </a:p>
            </cx:rich>
          </cx:tx>
        </cx:title>
        <cx:majorGridlines/>
        <cx:tickLabels/>
      </cx:axis>
    </cx:plotArea>
  </cx:chart>
</cx:chartSpace>
</file>

<file path=ppt/charts/chartEx4.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'Q41 450s'!$F$2:$F$139</cx:f>
        <cx:lvl ptCount="126" formatCode="0">
          <cx:pt idx="0">100</cx:pt>
          <cx:pt idx="1">100</cx:pt>
          <cx:pt idx="2">100</cx:pt>
          <cx:pt idx="3">100</cx:pt>
          <cx:pt idx="4">100</cx:pt>
          <cx:pt idx="5">100</cx:pt>
          <cx:pt idx="6">100</cx:pt>
          <cx:pt idx="7">100</cx:pt>
          <cx:pt idx="8">100</cx:pt>
          <cx:pt idx="9">100</cx:pt>
          <cx:pt idx="10">100</cx:pt>
          <cx:pt idx="11">100</cx:pt>
          <cx:pt idx="12">100</cx:pt>
          <cx:pt idx="13">100</cx:pt>
          <cx:pt idx="14">100</cx:pt>
          <cx:pt idx="15">100</cx:pt>
          <cx:pt idx="16">100</cx:pt>
          <cx:pt idx="17">100</cx:pt>
          <cx:pt idx="18">100</cx:pt>
          <cx:pt idx="19">100</cx:pt>
          <cx:pt idx="20">100</cx:pt>
          <cx:pt idx="21">100</cx:pt>
          <cx:pt idx="22">100</cx:pt>
          <cx:pt idx="23">100</cx:pt>
          <cx:pt idx="24">100</cx:pt>
          <cx:pt idx="25">100</cx:pt>
          <cx:pt idx="26">100</cx:pt>
          <cx:pt idx="27">100</cx:pt>
          <cx:pt idx="28">100</cx:pt>
          <cx:pt idx="29">100</cx:pt>
          <cx:pt idx="30">100</cx:pt>
          <cx:pt idx="31">100</cx:pt>
          <cx:pt idx="32">100</cx:pt>
          <cx:pt idx="33">100</cx:pt>
          <cx:pt idx="34">100</cx:pt>
          <cx:pt idx="35">100</cx:pt>
          <cx:pt idx="36">100</cx:pt>
          <cx:pt idx="37">100</cx:pt>
          <cx:pt idx="38">100</cx:pt>
          <cx:pt idx="39">100</cx:pt>
          <cx:pt idx="40">100</cx:pt>
          <cx:pt idx="41">100</cx:pt>
          <cx:pt idx="42">100</cx:pt>
          <cx:pt idx="43">100</cx:pt>
          <cx:pt idx="44">100</cx:pt>
          <cx:pt idx="45">100</cx:pt>
          <cx:pt idx="46">100</cx:pt>
          <cx:pt idx="47">100</cx:pt>
          <cx:pt idx="48">100</cx:pt>
          <cx:pt idx="49">100</cx:pt>
          <cx:pt idx="50">100</cx:pt>
          <cx:pt idx="51">100</cx:pt>
          <cx:pt idx="52">100</cx:pt>
          <cx:pt idx="53">100</cx:pt>
          <cx:pt idx="54">100</cx:pt>
          <cx:pt idx="55">100</cx:pt>
          <cx:pt idx="56">100</cx:pt>
          <cx:pt idx="57">100</cx:pt>
          <cx:pt idx="58">100</cx:pt>
          <cx:pt idx="59">100</cx:pt>
          <cx:pt idx="60">100</cx:pt>
          <cx:pt idx="61">100</cx:pt>
          <cx:pt idx="62">100</cx:pt>
          <cx:pt idx="63">100</cx:pt>
          <cx:pt idx="64">100</cx:pt>
          <cx:pt idx="65">100</cx:pt>
          <cx:pt idx="66">100</cx:pt>
          <cx:pt idx="67">100</cx:pt>
          <cx:pt idx="68">100</cx:pt>
          <cx:pt idx="69">100</cx:pt>
          <cx:pt idx="70">100</cx:pt>
          <cx:pt idx="71">100</cx:pt>
          <cx:pt idx="72">100</cx:pt>
          <cx:pt idx="73">100</cx:pt>
          <cx:pt idx="74">100</cx:pt>
          <cx:pt idx="75">100</cx:pt>
          <cx:pt idx="76">100</cx:pt>
          <cx:pt idx="77">100</cx:pt>
          <cx:pt idx="78">100</cx:pt>
          <cx:pt idx="79">100</cx:pt>
          <cx:pt idx="80">100</cx:pt>
          <cx:pt idx="81">100</cx:pt>
          <cx:pt idx="82">100</cx:pt>
          <cx:pt idx="83">100</cx:pt>
          <cx:pt idx="84">100</cx:pt>
          <cx:pt idx="85">100</cx:pt>
          <cx:pt idx="86">100</cx:pt>
          <cx:pt idx="87">100</cx:pt>
          <cx:pt idx="88">100</cx:pt>
          <cx:pt idx="89">99.989827060020303</cx:pt>
          <cx:pt idx="90">99.9856259882133</cx:pt>
          <cx:pt idx="91">99.973869871962407</cx:pt>
          <cx:pt idx="92">99.929935835976096</cx:pt>
          <cx:pt idx="93">99.883449883449899</cx:pt>
          <cx:pt idx="94">99.880314055917296</cx:pt>
          <cx:pt idx="95">99.851033999299005</cx:pt>
          <cx:pt idx="96">99.833027216563707</cx:pt>
          <cx:pt idx="97">99.798719121683405</cx:pt>
          <cx:pt idx="98">99.759036144578303</cx:pt>
          <cx:pt idx="99">99.7183098591549</cx:pt>
          <cx:pt idx="100">99.710982658959495</cx:pt>
          <cx:pt idx="101">99.622261395114606</cx:pt>
          <cx:pt idx="102">99.490806223479495</cx:pt>
          <cx:pt idx="103">99.463959854014604</cx:pt>
          <cx:pt idx="104">99.336619804028999</cx:pt>
          <cx:pt idx="105">99.288952093147302</cx:pt>
          <cx:pt idx="106">99.224806201550393</cx:pt>
          <cx:pt idx="107">99.009900990098998</cx:pt>
          <cx:pt idx="108">98.916422223195099</cx:pt>
          <cx:pt idx="109">98.820529167994906</cx:pt>
          <cx:pt idx="110">98.668596237337198</cx:pt>
          <cx:pt idx="111">98.584105125345502</cx:pt>
          <cx:pt idx="112">98.5431841831426</cx:pt>
          <cx:pt idx="113">98.507462686567195</cx:pt>
          <cx:pt idx="114">98.328119943911105</cx:pt>
          <cx:pt idx="115">98.319999999999993</cx:pt>
          <cx:pt idx="116">98.220064724919098</cx:pt>
          <cx:pt idx="117">98</cx:pt>
          <cx:pt idx="118">96.506550218340607</cx:pt>
          <cx:pt idx="119">96.100278551532</cx:pt>
          <cx:pt idx="120">94.674556213017794</cx:pt>
          <cx:pt idx="121">93.913043478260903</cx:pt>
          <cx:pt idx="122">93.757503001200504</cx:pt>
          <cx:pt idx="123">92.647058823529406</cx:pt>
          <cx:pt idx="124">88.235294117647101</cx:pt>
          <cx:pt idx="125">79.636431784107899</cx:pt>
        </cx:lvl>
      </cx:numDim>
    </cx:data>
  </cx:chartData>
  <cx:chart>
    <cx:title pos="t" align="ctr" overlay="0">
      <cx:tx>
        <cx:rich>
          <a:bodyPr spcFirstLastPara="1" vertOverflow="ellipsis" horzOverflow="overflow" wrap="square" lIns="0" tIns="0" rIns="0" bIns="0" anchor="ctr" anchorCtr="1"/>
          <a:lstStyle/>
          <a:p>
            <a:pPr algn="ctr" rtl="0">
              <a:defRPr/>
            </a:pPr>
            <a:r>
              <a:rPr lang="en-US" sz="2800" b="0" i="0" u="none" strike="noStrike" baseline="0" dirty="0">
                <a:solidFill>
                  <a:sysClr val="windowText" lastClr="000000">
                    <a:lumMod val="65000"/>
                    <a:lumOff val="35000"/>
                  </a:sysClr>
                </a:solidFill>
                <a:latin typeface="Calibri" panose="020F0502020204030204"/>
              </a:rPr>
              <a:t>450 Filings:</a:t>
            </a:r>
          </a:p>
          <a:p>
            <a:pPr algn="ctr" rtl="0">
              <a:defRPr/>
            </a:pPr>
            <a:r>
              <a:rPr lang="en-US" sz="2800" b="0" i="0" u="none" strike="noStrike" baseline="0" dirty="0">
                <a:solidFill>
                  <a:sysClr val="windowText" lastClr="000000">
                    <a:lumMod val="65000"/>
                    <a:lumOff val="35000"/>
                  </a:sysClr>
                </a:solidFill>
                <a:latin typeface="Calibri" panose="020F0502020204030204"/>
              </a:rPr>
              <a:t>Distribution of Agency Compliance Rates</a:t>
            </a:r>
          </a:p>
        </cx:rich>
      </cx:tx>
    </cx:title>
    <cx:plotArea>
      <cx:plotAreaRegion>
        <cx:series layoutId="clusteredColumn" uniqueId="{E452C979-3B3E-4DA5-A027-CE127F3A1236}">
          <cx:tx>
            <cx:txData>
              <cx:f>'Q41 450s'!$F$1</cx:f>
              <cx:v>Compliance Rate</cx:v>
            </cx:txData>
          </cx:tx>
          <cx:dataLabels>
            <cx:txPr>
              <a:bodyPr spcFirstLastPara="1" vertOverflow="ellipsis" horzOverflow="overflow" wrap="square" lIns="0" tIns="0" rIns="0" bIns="0" anchor="ctr" anchorCtr="1"/>
              <a:lstStyle/>
              <a:p>
                <a:pPr algn="ctr" rtl="0">
                  <a:defRPr sz="1800"/>
                </a:pPr>
                <a:endParaRPr lang="en-US" sz="1800" b="0" i="0" u="none" strike="noStrike" baseline="0">
                  <a:solidFill>
                    <a:prstClr val="black">
                      <a:lumMod val="65000"/>
                      <a:lumOff val="35000"/>
                    </a:prstClr>
                  </a:solidFill>
                  <a:latin typeface="Calibri" panose="020F0502020204030204"/>
                </a:endParaRPr>
              </a:p>
            </cx:txPr>
            <cx:visibility seriesName="0" categoryName="0" value="1"/>
          </cx:dataLabels>
          <cx:dataId val="0"/>
          <cx:layoutPr>
            <cx:binning intervalClosed="r" underflow="80" overflow="95">
              <cx:binSize val="10"/>
            </cx:binning>
          </cx:layoutPr>
        </cx:series>
      </cx:plotAreaRegion>
      <cx:axis id="0">
        <cx:catScaling gapWidth="0"/>
        <cx:title>
          <cx:tx>
            <cx:txData>
              <cx:v>Compliance Ranges (in percentages)</cx:v>
            </cx:txData>
          </cx:tx>
          <cx:txPr>
            <a:bodyPr spcFirstLastPara="1" vertOverflow="ellipsis" horzOverflow="overflow" wrap="square" lIns="0" tIns="0" rIns="0" bIns="0" anchor="ctr" anchorCtr="1"/>
            <a:lstStyle/>
            <a:p>
              <a:pPr algn="ctr" rtl="0">
                <a:defRPr/>
              </a:pPr>
              <a:r>
                <a:rPr lang="en-US" sz="2400" b="0" i="0" u="none" strike="noStrike" baseline="0" dirty="0">
                  <a:solidFill>
                    <a:sysClr val="windowText" lastClr="000000">
                      <a:lumMod val="65000"/>
                      <a:lumOff val="35000"/>
                    </a:sysClr>
                  </a:solidFill>
                  <a:latin typeface="Calibri" panose="020F0502020204030204"/>
                </a:rPr>
                <a:t>Compliance Ranges (in percentages)</a:t>
              </a:r>
            </a:p>
          </cx:txPr>
        </cx:title>
        <cx:tickLabels/>
        <cx:txPr>
          <a:bodyPr spcFirstLastPara="1" vertOverflow="ellipsis" horzOverflow="overflow" wrap="square" lIns="0" tIns="0" rIns="0" bIns="0" anchor="ctr" anchorCtr="1"/>
          <a:lstStyle/>
          <a:p>
            <a:pPr algn="ctr" rtl="0">
              <a:defRPr sz="1400"/>
            </a:pPr>
            <a:endParaRPr lang="en-US" sz="1400" b="0" i="0" u="none" strike="noStrike" baseline="0">
              <a:solidFill>
                <a:prstClr val="black">
                  <a:lumMod val="65000"/>
                  <a:lumOff val="35000"/>
                </a:prstClr>
              </a:solidFill>
              <a:latin typeface="Calibri" panose="020F0502020204030204"/>
            </a:endParaRPr>
          </a:p>
        </cx:txPr>
      </cx:axis>
      <cx:axis id="1">
        <cx:valScaling/>
        <cx:title>
          <cx:tx>
            <cx:rich>
              <a:bodyPr spcFirstLastPara="1" vertOverflow="ellipsis" horzOverflow="overflow" wrap="square" lIns="0" tIns="0" rIns="0" bIns="0" anchor="ctr" anchorCtr="1"/>
              <a:lstStyle/>
              <a:p>
                <a:pPr algn="ctr" rtl="0">
                  <a:defRPr/>
                </a:pPr>
                <a:r>
                  <a:rPr lang="en-US" sz="2400" b="0" i="0" u="none" strike="noStrike" baseline="0" dirty="0">
                    <a:solidFill>
                      <a:prstClr val="black">
                        <a:lumMod val="65000"/>
                        <a:lumOff val="35000"/>
                      </a:prstClr>
                    </a:solidFill>
                    <a:latin typeface="Calibri" panose="020F0502020204030204"/>
                  </a:rPr>
                  <a:t>Agencies</a:t>
                </a:r>
                <a:endParaRPr lang="en-US" sz="900" b="0" i="0" u="none" strike="noStrike" baseline="0" dirty="0">
                  <a:solidFill>
                    <a:prstClr val="black">
                      <a:lumMod val="65000"/>
                      <a:lumOff val="35000"/>
                    </a:prstClr>
                  </a:solidFill>
                  <a:latin typeface="Calibri" panose="020F0502020204030204"/>
                </a:endParaRPr>
              </a:p>
            </cx:rich>
          </cx:tx>
        </cx:title>
        <cx:majorGridlines/>
        <cx:tickLabels/>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40.xml><?xml version="1.0" encoding="utf-8"?>
<cs:chartStyle xmlns:cs="http://schemas.microsoft.com/office/drawing/2012/chartStyle" xmlns:a="http://schemas.openxmlformats.org/drawingml/2006/main" id="36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drawings/drawing1.xml><?xml version="1.0" encoding="utf-8"?>
<c:userShapes xmlns:c="http://schemas.openxmlformats.org/drawingml/2006/chart">
  <cdr:relSizeAnchor xmlns:cdr="http://schemas.openxmlformats.org/drawingml/2006/chartDrawing">
    <cdr:from>
      <cdr:x>0.32841</cdr:x>
      <cdr:y>0.62407</cdr:y>
    </cdr:from>
    <cdr:to>
      <cdr:x>0.44607</cdr:x>
      <cdr:y>0.71586</cdr:y>
    </cdr:to>
    <cdr:sp macro="" textlink="">
      <cdr:nvSpPr>
        <cdr:cNvPr id="2" name="TextBox 1"/>
        <cdr:cNvSpPr txBox="1"/>
      </cdr:nvSpPr>
      <cdr:spPr>
        <a:xfrm xmlns:a="http://schemas.openxmlformats.org/drawingml/2006/main">
          <a:off x="2213958" y="3138557"/>
          <a:ext cx="793215"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2400" dirty="0" smtClean="0"/>
            <a:t>Yes</a:t>
          </a:r>
          <a:endParaRPr lang="en-US" sz="24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9E50E9-D76D-4C3B-B9F6-9B144EC68A82}" type="datetimeFigureOut">
              <a:rPr lang="en-US" smtClean="0"/>
              <a:t>8/4/2020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9F0C16-25C9-4D12-ABC4-1C2FF9EF75F3}" type="slidenum">
              <a:rPr lang="en-US" smtClean="0"/>
              <a:t>‹#›</a:t>
            </a:fld>
            <a:endParaRPr lang="en-US"/>
          </a:p>
        </p:txBody>
      </p:sp>
    </p:spTree>
    <p:extLst>
      <p:ext uri="{BB962C8B-B14F-4D97-AF65-F5344CB8AC3E}">
        <p14:creationId xmlns:p14="http://schemas.microsoft.com/office/powerpoint/2010/main" val="2955967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a:t>
            </a:r>
            <a:endParaRPr lang="en-US" baseline="0" dirty="0" smtClean="0"/>
          </a:p>
        </p:txBody>
      </p:sp>
      <p:sp>
        <p:nvSpPr>
          <p:cNvPr id="4" name="Slide Number Placeholder 3"/>
          <p:cNvSpPr>
            <a:spLocks noGrp="1"/>
          </p:cNvSpPr>
          <p:nvPr>
            <p:ph type="sldNum" sz="quarter" idx="10"/>
          </p:nvPr>
        </p:nvSpPr>
        <p:spPr/>
        <p:txBody>
          <a:bodyPr/>
          <a:lstStyle/>
          <a:p>
            <a:fld id="{0F9F0C16-25C9-4D12-ABC4-1C2FF9EF75F3}" type="slidenum">
              <a:rPr lang="en-US" smtClean="0"/>
              <a:t>1</a:t>
            </a:fld>
            <a:endParaRPr lang="en-US"/>
          </a:p>
        </p:txBody>
      </p:sp>
    </p:spTree>
    <p:extLst>
      <p:ext uri="{BB962C8B-B14F-4D97-AF65-F5344CB8AC3E}">
        <p14:creationId xmlns:p14="http://schemas.microsoft.com/office/powerpoint/2010/main" val="17667985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10</a:t>
            </a:fld>
            <a:endParaRPr lang="en-US"/>
          </a:p>
        </p:txBody>
      </p:sp>
    </p:spTree>
    <p:extLst>
      <p:ext uri="{BB962C8B-B14F-4D97-AF65-F5344CB8AC3E}">
        <p14:creationId xmlns:p14="http://schemas.microsoft.com/office/powerpoint/2010/main" val="3208822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11</a:t>
            </a:fld>
            <a:endParaRPr lang="en-US"/>
          </a:p>
        </p:txBody>
      </p:sp>
    </p:spTree>
    <p:extLst>
      <p:ext uri="{BB962C8B-B14F-4D97-AF65-F5344CB8AC3E}">
        <p14:creationId xmlns:p14="http://schemas.microsoft.com/office/powerpoint/2010/main" val="3065880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12</a:t>
            </a:fld>
            <a:endParaRPr lang="en-US"/>
          </a:p>
        </p:txBody>
      </p:sp>
    </p:spTree>
    <p:extLst>
      <p:ext uri="{BB962C8B-B14F-4D97-AF65-F5344CB8AC3E}">
        <p14:creationId xmlns:p14="http://schemas.microsoft.com/office/powerpoint/2010/main" val="42633536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13</a:t>
            </a:fld>
            <a:endParaRPr lang="en-US"/>
          </a:p>
        </p:txBody>
      </p:sp>
    </p:spTree>
    <p:extLst>
      <p:ext uri="{BB962C8B-B14F-4D97-AF65-F5344CB8AC3E}">
        <p14:creationId xmlns:p14="http://schemas.microsoft.com/office/powerpoint/2010/main" val="4178441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14</a:t>
            </a:fld>
            <a:endParaRPr lang="en-US"/>
          </a:p>
        </p:txBody>
      </p:sp>
    </p:spTree>
    <p:extLst>
      <p:ext uri="{BB962C8B-B14F-4D97-AF65-F5344CB8AC3E}">
        <p14:creationId xmlns:p14="http://schemas.microsoft.com/office/powerpoint/2010/main" val="3913239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15</a:t>
            </a:fld>
            <a:endParaRPr lang="en-US"/>
          </a:p>
        </p:txBody>
      </p:sp>
    </p:spTree>
    <p:extLst>
      <p:ext uri="{BB962C8B-B14F-4D97-AF65-F5344CB8AC3E}">
        <p14:creationId xmlns:p14="http://schemas.microsoft.com/office/powerpoint/2010/main" val="3283267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16</a:t>
            </a:fld>
            <a:endParaRPr lang="en-US"/>
          </a:p>
        </p:txBody>
      </p:sp>
    </p:spTree>
    <p:extLst>
      <p:ext uri="{BB962C8B-B14F-4D97-AF65-F5344CB8AC3E}">
        <p14:creationId xmlns:p14="http://schemas.microsoft.com/office/powerpoint/2010/main" val="704043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17</a:t>
            </a:fld>
            <a:endParaRPr lang="en-US"/>
          </a:p>
        </p:txBody>
      </p:sp>
    </p:spTree>
    <p:extLst>
      <p:ext uri="{BB962C8B-B14F-4D97-AF65-F5344CB8AC3E}">
        <p14:creationId xmlns:p14="http://schemas.microsoft.com/office/powerpoint/2010/main" val="32868492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18</a:t>
            </a:fld>
            <a:endParaRPr lang="en-US"/>
          </a:p>
        </p:txBody>
      </p:sp>
    </p:spTree>
    <p:extLst>
      <p:ext uri="{BB962C8B-B14F-4D97-AF65-F5344CB8AC3E}">
        <p14:creationId xmlns:p14="http://schemas.microsoft.com/office/powerpoint/2010/main" val="130274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F9F0C16-25C9-4D12-ABC4-1C2FF9EF75F3}" type="slidenum">
              <a:rPr lang="en-US" smtClean="0"/>
              <a:t>19</a:t>
            </a:fld>
            <a:endParaRPr lang="en-US"/>
          </a:p>
        </p:txBody>
      </p:sp>
    </p:spTree>
    <p:extLst>
      <p:ext uri="{BB962C8B-B14F-4D97-AF65-F5344CB8AC3E}">
        <p14:creationId xmlns:p14="http://schemas.microsoft.com/office/powerpoint/2010/main" val="2675103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0F9F0C16-25C9-4D12-ABC4-1C2FF9EF75F3}" type="slidenum">
              <a:rPr lang="en-US" smtClean="0"/>
              <a:t>2</a:t>
            </a:fld>
            <a:endParaRPr lang="en-US"/>
          </a:p>
        </p:txBody>
      </p:sp>
    </p:spTree>
    <p:extLst>
      <p:ext uri="{BB962C8B-B14F-4D97-AF65-F5344CB8AC3E}">
        <p14:creationId xmlns:p14="http://schemas.microsoft.com/office/powerpoint/2010/main" val="39332521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Election </a:t>
            </a:r>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20</a:t>
            </a:fld>
            <a:endParaRPr lang="en-US"/>
          </a:p>
        </p:txBody>
      </p:sp>
    </p:spTree>
    <p:extLst>
      <p:ext uri="{BB962C8B-B14F-4D97-AF65-F5344CB8AC3E}">
        <p14:creationId xmlns:p14="http://schemas.microsoft.com/office/powerpoint/2010/main" val="2422937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3</a:t>
            </a:fld>
            <a:endParaRPr lang="en-US"/>
          </a:p>
        </p:txBody>
      </p:sp>
    </p:spTree>
    <p:extLst>
      <p:ext uri="{BB962C8B-B14F-4D97-AF65-F5344CB8AC3E}">
        <p14:creationId xmlns:p14="http://schemas.microsoft.com/office/powerpoint/2010/main" val="15052310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F9F0C16-25C9-4D12-ABC4-1C2FF9EF75F3}" type="slidenum">
              <a:rPr lang="en-US" smtClean="0"/>
              <a:t>4</a:t>
            </a:fld>
            <a:endParaRPr lang="en-US"/>
          </a:p>
        </p:txBody>
      </p:sp>
    </p:spTree>
    <p:extLst>
      <p:ext uri="{BB962C8B-B14F-4D97-AF65-F5344CB8AC3E}">
        <p14:creationId xmlns:p14="http://schemas.microsoft.com/office/powerpoint/2010/main" val="3475726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F9F0C16-25C9-4D12-ABC4-1C2FF9EF75F3}" type="slidenum">
              <a:rPr lang="en-US" smtClean="0"/>
              <a:t>5</a:t>
            </a:fld>
            <a:endParaRPr lang="en-US"/>
          </a:p>
        </p:txBody>
      </p:sp>
    </p:spTree>
    <p:extLst>
      <p:ext uri="{BB962C8B-B14F-4D97-AF65-F5344CB8AC3E}">
        <p14:creationId xmlns:p14="http://schemas.microsoft.com/office/powerpoint/2010/main" val="2007656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0F9F0C16-25C9-4D12-ABC4-1C2FF9EF75F3}" type="slidenum">
              <a:rPr lang="en-US" smtClean="0"/>
              <a:t>6</a:t>
            </a:fld>
            <a:endParaRPr lang="en-US"/>
          </a:p>
        </p:txBody>
      </p:sp>
    </p:spTree>
    <p:extLst>
      <p:ext uri="{BB962C8B-B14F-4D97-AF65-F5344CB8AC3E}">
        <p14:creationId xmlns:p14="http://schemas.microsoft.com/office/powerpoint/2010/main" val="40214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7</a:t>
            </a:fld>
            <a:endParaRPr lang="en-US"/>
          </a:p>
        </p:txBody>
      </p:sp>
    </p:spTree>
    <p:extLst>
      <p:ext uri="{BB962C8B-B14F-4D97-AF65-F5344CB8AC3E}">
        <p14:creationId xmlns:p14="http://schemas.microsoft.com/office/powerpoint/2010/main" val="930789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9F0C16-25C9-4D12-ABC4-1C2FF9EF75F3}" type="slidenum">
              <a:rPr lang="en-US" smtClean="0"/>
              <a:t>8</a:t>
            </a:fld>
            <a:endParaRPr lang="en-US"/>
          </a:p>
        </p:txBody>
      </p:sp>
    </p:spTree>
    <p:extLst>
      <p:ext uri="{BB962C8B-B14F-4D97-AF65-F5344CB8AC3E}">
        <p14:creationId xmlns:p14="http://schemas.microsoft.com/office/powerpoint/2010/main" val="1999393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0F9F0C16-25C9-4D12-ABC4-1C2FF9EF75F3}" type="slidenum">
              <a:rPr lang="en-US" smtClean="0"/>
              <a:t>9</a:t>
            </a:fld>
            <a:endParaRPr lang="en-US"/>
          </a:p>
        </p:txBody>
      </p:sp>
    </p:spTree>
    <p:extLst>
      <p:ext uri="{BB962C8B-B14F-4D97-AF65-F5344CB8AC3E}">
        <p14:creationId xmlns:p14="http://schemas.microsoft.com/office/powerpoint/2010/main" val="4005214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B36C7C-0109-4F86-B347-8A343654BC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3255A2E-89BB-42AA-A18E-8436D864E6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98339186-74CA-4216-A37A-A0AD061AD99C}"/>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5" name="Footer Placeholder 4">
            <a:extLst>
              <a:ext uri="{FF2B5EF4-FFF2-40B4-BE49-F238E27FC236}">
                <a16:creationId xmlns:a16="http://schemas.microsoft.com/office/drawing/2014/main" xmlns="" id="{07960120-E8AC-4328-8680-B82DB114D6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58DCC4E-1AE8-4451-9455-C0D023BA55CE}"/>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2306189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B338DD-35D9-44E8-9D4E-804685BDCAD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2A414530-BAC5-413B-A0A2-AA8D538E35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5F359A5-FA7C-4339-ACFC-2A70CD78015A}"/>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5" name="Footer Placeholder 4">
            <a:extLst>
              <a:ext uri="{FF2B5EF4-FFF2-40B4-BE49-F238E27FC236}">
                <a16:creationId xmlns:a16="http://schemas.microsoft.com/office/drawing/2014/main" xmlns="" id="{62C6E81E-7A39-4625-9414-3EB0BCE3BB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7B1356B-43E8-433F-82DE-58CD7BFCB66E}"/>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2387747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D2F30E2C-A144-429D-BB48-8A95BF0B61A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EF796A4-179F-453E-8572-841EE665C3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3438B90-DF1C-49C5-858D-39B1FBF54030}"/>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5" name="Footer Placeholder 4">
            <a:extLst>
              <a:ext uri="{FF2B5EF4-FFF2-40B4-BE49-F238E27FC236}">
                <a16:creationId xmlns:a16="http://schemas.microsoft.com/office/drawing/2014/main" xmlns="" id="{C03A853F-2581-4534-BA1D-55EED540A5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2544DB9-A480-44E2-AB64-E9F63F507F4D}"/>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2830930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CD403A-EB70-4A9E-936D-02DD889C45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BCC5A3B-A032-4CA9-9656-2D1B277F26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76DC611-9599-4CD8-8B9A-6DC7AD7A91CE}"/>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5" name="Footer Placeholder 4">
            <a:extLst>
              <a:ext uri="{FF2B5EF4-FFF2-40B4-BE49-F238E27FC236}">
                <a16:creationId xmlns:a16="http://schemas.microsoft.com/office/drawing/2014/main" xmlns="" id="{2A2DE7C8-FAE0-4B83-A732-9027E3E776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02A2995-23A2-4687-880D-00D844D0B422}"/>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254310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C5D629-243B-4DC7-90D1-3FB315EB4D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5385BC62-5E6E-4033-82FC-E90FF8BFD1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FC68371-5CDE-49A0-897A-6C99DCE7C0A0}"/>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5" name="Footer Placeholder 4">
            <a:extLst>
              <a:ext uri="{FF2B5EF4-FFF2-40B4-BE49-F238E27FC236}">
                <a16:creationId xmlns:a16="http://schemas.microsoft.com/office/drawing/2014/main" xmlns="" id="{C7CAD7AF-9C6A-4D37-BAAE-0374470C57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7B0B844-8504-4F4A-ABDB-B951FFFF012F}"/>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3890407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9CCB91-3FDF-4F39-BEC2-5BA1B142D8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5780CD09-4453-408C-B7EF-B46BC2C63A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D40F9B2E-7CFB-4EBF-9E92-DD7A895D60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77738148-98D9-4FA5-9AA2-63E5E6989CDD}"/>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6" name="Footer Placeholder 5">
            <a:extLst>
              <a:ext uri="{FF2B5EF4-FFF2-40B4-BE49-F238E27FC236}">
                <a16:creationId xmlns:a16="http://schemas.microsoft.com/office/drawing/2014/main" xmlns="" id="{CE458D6C-6CAE-49AB-AD92-4C48699316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CA71972-7EC1-4D0A-9123-F73F9A846B75}"/>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3403566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37AF59-ABE9-472E-83BD-88D170295E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A8AD202F-531A-474C-947C-DBFFB4A39D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F1584383-AFDD-427E-A0C8-AAFCE9E958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7DB9974-C02C-49A1-92A5-AC32506492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71C97D78-5276-447E-9479-1645247F00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5DD7A4F2-F59C-42E8-8426-C940D3AB5604}"/>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8" name="Footer Placeholder 7">
            <a:extLst>
              <a:ext uri="{FF2B5EF4-FFF2-40B4-BE49-F238E27FC236}">
                <a16:creationId xmlns:a16="http://schemas.microsoft.com/office/drawing/2014/main" xmlns="" id="{CAE934A9-8DE9-49B1-BF6A-8184F3E50F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9CC3F25-FA58-45E3-9716-617D13B5E5C2}"/>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493220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4CF351-6086-472C-AAD5-C563B89206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BCD5C69-6DF9-4972-9C8A-A83B76CD0089}"/>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4" name="Footer Placeholder 3">
            <a:extLst>
              <a:ext uri="{FF2B5EF4-FFF2-40B4-BE49-F238E27FC236}">
                <a16:creationId xmlns:a16="http://schemas.microsoft.com/office/drawing/2014/main" xmlns="" id="{7D63A883-DFBA-4524-BAAF-321E054827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119CCF9D-C62A-4955-8855-DDDE9BA7816F}"/>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698272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2E69EC9-D361-4E53-AAA7-5A39C2A9F68F}"/>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3" name="Footer Placeholder 2">
            <a:extLst>
              <a:ext uri="{FF2B5EF4-FFF2-40B4-BE49-F238E27FC236}">
                <a16:creationId xmlns:a16="http://schemas.microsoft.com/office/drawing/2014/main" xmlns="" id="{B6358580-F73E-425F-BB9F-3E17160992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CF552F8E-FF88-48C5-93D2-50BB061B26D7}"/>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43024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E1F8CE-8A6A-4DC1-A555-DD64921F24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601E7B08-4338-4192-97FA-268CF9E3B6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35FD77C-84C5-43DC-8E81-78EE984BBB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975E1BF-F812-4DF0-9BBD-51995DBD5CCA}"/>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6" name="Footer Placeholder 5">
            <a:extLst>
              <a:ext uri="{FF2B5EF4-FFF2-40B4-BE49-F238E27FC236}">
                <a16:creationId xmlns:a16="http://schemas.microsoft.com/office/drawing/2014/main" xmlns="" id="{899BB3FD-F389-4A04-BC11-841758185F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94D1473-B727-468D-BA49-D6BEDB91BA84}"/>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740867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FC0343-3B82-44EE-AA4D-588860441F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6CD2F608-BBB6-4137-85E9-D8148DEC0B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E28197F-EBF7-42DF-94C4-ECF3A4F6F0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A158E1B-CF9A-4510-8B7C-3D7AA0822766}"/>
              </a:ext>
            </a:extLst>
          </p:cNvPr>
          <p:cNvSpPr>
            <a:spLocks noGrp="1"/>
          </p:cNvSpPr>
          <p:nvPr>
            <p:ph type="dt" sz="half" idx="10"/>
          </p:nvPr>
        </p:nvSpPr>
        <p:spPr/>
        <p:txBody>
          <a:bodyPr/>
          <a:lstStyle/>
          <a:p>
            <a:fld id="{F950D7A8-26D5-4353-9847-8C3ACE2B74E6}" type="datetimeFigureOut">
              <a:rPr lang="en-US" smtClean="0"/>
              <a:t>8/4/2020</a:t>
            </a:fld>
            <a:endParaRPr lang="en-US"/>
          </a:p>
        </p:txBody>
      </p:sp>
      <p:sp>
        <p:nvSpPr>
          <p:cNvPr id="6" name="Footer Placeholder 5">
            <a:extLst>
              <a:ext uri="{FF2B5EF4-FFF2-40B4-BE49-F238E27FC236}">
                <a16:creationId xmlns:a16="http://schemas.microsoft.com/office/drawing/2014/main" xmlns="" id="{2C583EB6-32E1-4E14-960D-B154EBF3E3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7EFE758-5405-4D33-9CD3-6178C5A2504A}"/>
              </a:ext>
            </a:extLst>
          </p:cNvPr>
          <p:cNvSpPr>
            <a:spLocks noGrp="1"/>
          </p:cNvSpPr>
          <p:nvPr>
            <p:ph type="sldNum" sz="quarter" idx="12"/>
          </p:nvPr>
        </p:nvSpPr>
        <p:spPr/>
        <p:txBody>
          <a:bodyPr/>
          <a:lstStyle/>
          <a:p>
            <a:fld id="{A7D6923B-0F85-42EF-888C-0ACDC29C814D}" type="slidenum">
              <a:rPr lang="en-US" smtClean="0"/>
              <a:t>‹#›</a:t>
            </a:fld>
            <a:endParaRPr lang="en-US"/>
          </a:p>
        </p:txBody>
      </p:sp>
    </p:spTree>
    <p:extLst>
      <p:ext uri="{BB962C8B-B14F-4D97-AF65-F5344CB8AC3E}">
        <p14:creationId xmlns:p14="http://schemas.microsoft.com/office/powerpoint/2010/main" val="4129212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A2DF2EA-B154-46C0-98A4-2F2A0A29C3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E25A1169-7C01-4C02-92BF-B8D149A5F8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D8AFA63-1056-4444-BB6A-F1FA3DEDE9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0D7A8-26D5-4353-9847-8C3ACE2B74E6}" type="datetimeFigureOut">
              <a:rPr lang="en-US" smtClean="0"/>
              <a:t>8/4/2020</a:t>
            </a:fld>
            <a:endParaRPr lang="en-US"/>
          </a:p>
        </p:txBody>
      </p:sp>
      <p:sp>
        <p:nvSpPr>
          <p:cNvPr id="5" name="Footer Placeholder 4">
            <a:extLst>
              <a:ext uri="{FF2B5EF4-FFF2-40B4-BE49-F238E27FC236}">
                <a16:creationId xmlns:a16="http://schemas.microsoft.com/office/drawing/2014/main" xmlns="" id="{70E5EFDD-EAD9-4026-A508-352CA9D652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06EEC59C-7FCC-4DC0-B4B1-1DF9F3F69F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D6923B-0F85-42EF-888C-0ACDC29C814D}" type="slidenum">
              <a:rPr lang="en-US" smtClean="0"/>
              <a:t>‹#›</a:t>
            </a:fld>
            <a:endParaRPr lang="en-US"/>
          </a:p>
        </p:txBody>
      </p:sp>
    </p:spTree>
    <p:extLst>
      <p:ext uri="{BB962C8B-B14F-4D97-AF65-F5344CB8AC3E}">
        <p14:creationId xmlns:p14="http://schemas.microsoft.com/office/powerpoint/2010/main" val="183150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14/relationships/chartEx" Target="../charts/chartEx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microsoft.com/office/2014/relationships/chartEx" Target="../charts/chartEx4.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wgpond@oge.gov"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560EAA-83A9-4888-9547-2AA2A1090950}"/>
              </a:ext>
            </a:extLst>
          </p:cNvPr>
          <p:cNvSpPr>
            <a:spLocks noGrp="1"/>
          </p:cNvSpPr>
          <p:nvPr>
            <p:ph type="ctrTitle"/>
          </p:nvPr>
        </p:nvSpPr>
        <p:spPr/>
        <p:txBody>
          <a:bodyPr>
            <a:normAutofit fontScale="90000"/>
          </a:bodyPr>
          <a:lstStyle/>
          <a:p>
            <a:r>
              <a:rPr lang="en-US" dirty="0" smtClean="0"/>
              <a:t>CY19 </a:t>
            </a:r>
            <a:r>
              <a:rPr lang="en-US" dirty="0"/>
              <a:t>Annual Agency Ethics Program </a:t>
            </a:r>
            <a:r>
              <a:rPr lang="en-US" dirty="0" smtClean="0"/>
              <a:t>Questionnaire: </a:t>
            </a:r>
            <a:r>
              <a:rPr lang="en-US" dirty="0" smtClean="0"/>
              <a:t>Benchmark your Program</a:t>
            </a:r>
            <a:endParaRPr lang="en-US" dirty="0"/>
          </a:p>
        </p:txBody>
      </p:sp>
      <p:sp>
        <p:nvSpPr>
          <p:cNvPr id="3" name="Subtitle 2">
            <a:extLst>
              <a:ext uri="{FF2B5EF4-FFF2-40B4-BE49-F238E27FC236}">
                <a16:creationId xmlns:a16="http://schemas.microsoft.com/office/drawing/2014/main" xmlns="" id="{8C4A7F6A-0548-43FE-A4E6-80B557FCE324}"/>
              </a:ext>
            </a:extLst>
          </p:cNvPr>
          <p:cNvSpPr>
            <a:spLocks noGrp="1"/>
          </p:cNvSpPr>
          <p:nvPr>
            <p:ph type="subTitle" idx="1"/>
          </p:nvPr>
        </p:nvSpPr>
        <p:spPr>
          <a:xfrm>
            <a:off x="1524000" y="4582539"/>
            <a:ext cx="9144000" cy="1655762"/>
          </a:xfrm>
        </p:spPr>
        <p:txBody>
          <a:bodyPr/>
          <a:lstStyle/>
          <a:p>
            <a:r>
              <a:rPr lang="en-US" dirty="0" smtClean="0"/>
              <a:t>July 2019</a:t>
            </a:r>
            <a:endParaRPr lang="en-US" dirty="0"/>
          </a:p>
          <a:p>
            <a:r>
              <a:rPr lang="en-US" dirty="0"/>
              <a:t>Wendy Pond, Senior Desk Officer</a:t>
            </a:r>
          </a:p>
          <a:p>
            <a:r>
              <a:rPr lang="en-US" dirty="0"/>
              <a:t>Office of Government Ethics</a:t>
            </a:r>
          </a:p>
          <a:p>
            <a:endParaRPr lang="en-US" dirty="0"/>
          </a:p>
        </p:txBody>
      </p:sp>
    </p:spTree>
    <p:extLst>
      <p:ext uri="{BB962C8B-B14F-4D97-AF65-F5344CB8AC3E}">
        <p14:creationId xmlns:p14="http://schemas.microsoft.com/office/powerpoint/2010/main" val="1576751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Assessment Results</a:t>
            </a:r>
          </a:p>
        </p:txBody>
      </p:sp>
      <p:sp>
        <p:nvSpPr>
          <p:cNvPr id="3" name="Content Placeholder 2"/>
          <p:cNvSpPr>
            <a:spLocks noGrp="1"/>
          </p:cNvSpPr>
          <p:nvPr>
            <p:ph idx="1"/>
          </p:nvPr>
        </p:nvSpPr>
        <p:spPr/>
        <p:txBody>
          <a:bodyPr>
            <a:normAutofit lnSpcReduction="10000"/>
          </a:bodyPr>
          <a:lstStyle/>
          <a:p>
            <a:r>
              <a:rPr lang="en-US" dirty="0" smtClean="0"/>
              <a:t>Staffing</a:t>
            </a:r>
          </a:p>
          <a:p>
            <a:endParaRPr lang="en-US" dirty="0"/>
          </a:p>
          <a:p>
            <a:pPr lvl="1"/>
            <a:r>
              <a:rPr lang="en-US" dirty="0"/>
              <a:t>Assigned additional attorneys to assist with OGE 450 reviews again since last year's first time was determined to be a success.</a:t>
            </a:r>
          </a:p>
          <a:p>
            <a:pPr lvl="1"/>
            <a:endParaRPr lang="en-US" dirty="0" smtClean="0"/>
          </a:p>
          <a:p>
            <a:pPr lvl="1"/>
            <a:r>
              <a:rPr lang="en-US" dirty="0" smtClean="0"/>
              <a:t>The </a:t>
            </a:r>
            <a:r>
              <a:rPr lang="en-US" dirty="0"/>
              <a:t>DAEO made policy changes with regard to which attorneys would be identified as ethics counselors. Only those actually attending ethics training and working ethics issues on a consistent basis would be so designated.</a:t>
            </a:r>
          </a:p>
          <a:p>
            <a:pPr lvl="1"/>
            <a:endParaRPr lang="en-US" dirty="0" smtClean="0"/>
          </a:p>
          <a:p>
            <a:pPr lvl="1"/>
            <a:r>
              <a:rPr lang="en-US" dirty="0" smtClean="0"/>
              <a:t>Agency </a:t>
            </a:r>
            <a:r>
              <a:rPr lang="en-US" dirty="0"/>
              <a:t>leadership has agreed to allow the Ethics Office to recruit various employees from other offices to serve in a temporary capacity until we are able to hire full-time staff to replace staff that separated from the Agency </a:t>
            </a:r>
          </a:p>
          <a:p>
            <a:endParaRPr lang="en-US" dirty="0"/>
          </a:p>
        </p:txBody>
      </p:sp>
    </p:spTree>
    <p:extLst>
      <p:ext uri="{BB962C8B-B14F-4D97-AF65-F5344CB8AC3E}">
        <p14:creationId xmlns:p14="http://schemas.microsoft.com/office/powerpoint/2010/main" val="35603378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Assessment </a:t>
            </a:r>
            <a:r>
              <a:rPr lang="en-US" dirty="0" smtClean="0"/>
              <a:t>Results	</a:t>
            </a:r>
            <a:endParaRPr lang="en-US" dirty="0"/>
          </a:p>
        </p:txBody>
      </p:sp>
      <p:sp>
        <p:nvSpPr>
          <p:cNvPr id="3" name="Content Placeholder 2"/>
          <p:cNvSpPr>
            <a:spLocks noGrp="1"/>
          </p:cNvSpPr>
          <p:nvPr>
            <p:ph idx="1"/>
          </p:nvPr>
        </p:nvSpPr>
        <p:spPr/>
        <p:txBody>
          <a:bodyPr>
            <a:normAutofit lnSpcReduction="10000"/>
          </a:bodyPr>
          <a:lstStyle/>
          <a:p>
            <a:r>
              <a:rPr lang="en-US" dirty="0" smtClean="0"/>
              <a:t>Intra-Agency Coordination</a:t>
            </a:r>
          </a:p>
          <a:p>
            <a:endParaRPr lang="en-US" dirty="0" smtClean="0"/>
          </a:p>
          <a:p>
            <a:pPr lvl="1"/>
            <a:r>
              <a:rPr lang="en-US" dirty="0" smtClean="0"/>
              <a:t>Working to have to </a:t>
            </a:r>
            <a:r>
              <a:rPr lang="en-US" dirty="0"/>
              <a:t>have Compliance and Business Integrity </a:t>
            </a:r>
            <a:r>
              <a:rPr lang="en-US" dirty="0" smtClean="0"/>
              <a:t>staff </a:t>
            </a:r>
            <a:r>
              <a:rPr lang="en-US" dirty="0"/>
              <a:t>serve as ethics advisors on basic government ethics issues. This will leverage assets in place at Medical Centers, increasing access to local ethics advisors. OGC ethics officials will remain the primary government ethics advisors.</a:t>
            </a:r>
          </a:p>
          <a:p>
            <a:pPr lvl="1"/>
            <a:endParaRPr lang="en-US" dirty="0" smtClean="0"/>
          </a:p>
          <a:p>
            <a:pPr lvl="1"/>
            <a:r>
              <a:rPr lang="en-US" dirty="0" smtClean="0"/>
              <a:t>MOU </a:t>
            </a:r>
            <a:r>
              <a:rPr lang="en-US" dirty="0"/>
              <a:t>between the DAEO and HR to notify new employees for training and filing, new supervisors and terminations of OGE 278 and appointments of OGE 278. Also implemented a bi-weekly notices from HR to OGC regarding all new employees to ensure we catch all new filers and track all new training requirements. resulted in…increasing staffing and resources across the ethics program</a:t>
            </a:r>
          </a:p>
          <a:p>
            <a:endParaRPr lang="en-US" dirty="0"/>
          </a:p>
        </p:txBody>
      </p:sp>
    </p:spTree>
    <p:extLst>
      <p:ext uri="{BB962C8B-B14F-4D97-AF65-F5344CB8AC3E}">
        <p14:creationId xmlns:p14="http://schemas.microsoft.com/office/powerpoint/2010/main" val="19899264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474809291"/>
              </p:ext>
            </p:extLst>
          </p:nvPr>
        </p:nvGraphicFramePr>
        <p:xfrm>
          <a:off x="848299" y="738131"/>
          <a:ext cx="10245687" cy="54313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67842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359711748"/>
              </p:ext>
            </p:extLst>
          </p:nvPr>
        </p:nvGraphicFramePr>
        <p:xfrm>
          <a:off x="1090670" y="583894"/>
          <a:ext cx="10421957" cy="59380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92245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Background</a:t>
            </a:r>
          </a:p>
          <a:p>
            <a:endParaRPr lang="en-US" dirty="0" smtClean="0"/>
          </a:p>
          <a:p>
            <a:r>
              <a:rPr lang="en-US" dirty="0"/>
              <a:t>Program Practices: how do other agencies assess and evaluate?</a:t>
            </a:r>
          </a:p>
          <a:p>
            <a:endParaRPr lang="en-US" dirty="0" smtClean="0"/>
          </a:p>
          <a:p>
            <a:r>
              <a:rPr lang="en-US" b="1" u="sng" dirty="0"/>
              <a:t>Benchmarking: key compliance rates</a:t>
            </a:r>
          </a:p>
          <a:p>
            <a:pPr marL="0" indent="0">
              <a:buNone/>
            </a:pPr>
            <a:endParaRPr lang="en-US" dirty="0" smtClean="0"/>
          </a:p>
          <a:p>
            <a:r>
              <a:rPr lang="en-US" dirty="0"/>
              <a:t>OGE consultation for agency-specific benchmarking</a:t>
            </a:r>
          </a:p>
        </p:txBody>
      </p:sp>
    </p:spTree>
    <p:extLst>
      <p:ext uri="{BB962C8B-B14F-4D97-AF65-F5344CB8AC3E}">
        <p14:creationId xmlns:p14="http://schemas.microsoft.com/office/powerpoint/2010/main" val="5811956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6801" y="776378"/>
            <a:ext cx="9878527" cy="5204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06104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cx1="http://schemas.microsoft.com/office/drawing/2015/9/8/chartex" xmlns="" Requires="cx1">
          <p:graphicFrame>
            <p:nvGraphicFramePr>
              <p:cNvPr id="2" name="Chart 1">
                <a:extLst>
                  <a:ext uri="{FF2B5EF4-FFF2-40B4-BE49-F238E27FC236}">
                    <a16:creationId xmlns:a16="http://schemas.microsoft.com/office/drawing/2014/main" id="{309B560B-0A9F-4301-A77A-6E9DDC1C1E58}"/>
                  </a:ext>
                </a:extLst>
              </p:cNvPr>
              <p:cNvGraphicFramePr/>
              <p:nvPr>
                <p:extLst>
                  <p:ext uri="{D42A27DB-BD31-4B8C-83A1-F6EECF244321}">
                    <p14:modId xmlns:p14="http://schemas.microsoft.com/office/powerpoint/2010/main" val="3481206054"/>
                  </p:ext>
                </p:extLst>
              </p:nvPr>
            </p:nvGraphicFramePr>
            <p:xfrm>
              <a:off x="2143125" y="723901"/>
              <a:ext cx="8324850" cy="5343524"/>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2" name="Chart 1">
                <a:extLst>
                  <a:ext uri="{FF2B5EF4-FFF2-40B4-BE49-F238E27FC236}">
                    <a16:creationId xmlns:a16="http://schemas.microsoft.com/office/drawing/2014/main" xmlns="" id="{309B560B-0A9F-4301-A77A-6E9DDC1C1E58}"/>
                  </a:ext>
                </a:extLst>
              </p:cNvPr>
              <p:cNvPicPr>
                <a:picLocks noGrp="1" noRot="1" noChangeAspect="1" noMove="1" noResize="1" noEditPoints="1" noAdjustHandles="1" noChangeArrowheads="1" noChangeShapeType="1"/>
              </p:cNvPicPr>
              <p:nvPr/>
            </p:nvPicPr>
            <p:blipFill>
              <a:blip r:embed="rId4"/>
              <a:stretch>
                <a:fillRect/>
              </a:stretch>
            </p:blipFill>
            <p:spPr>
              <a:xfrm>
                <a:off x="2143125" y="723901"/>
                <a:ext cx="8324850" cy="5343524"/>
              </a:xfrm>
              <a:prstGeom prst="rect">
                <a:avLst/>
              </a:prstGeom>
            </p:spPr>
          </p:pic>
        </mc:Fallback>
      </mc:AlternateContent>
      <p:sp>
        <p:nvSpPr>
          <p:cNvPr id="3" name="Rounded Rectangle 2"/>
          <p:cNvSpPr/>
          <p:nvPr/>
        </p:nvSpPr>
        <p:spPr>
          <a:xfrm>
            <a:off x="6294120" y="949961"/>
            <a:ext cx="45719" cy="4571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1468244" y="6488668"/>
            <a:ext cx="11656742" cy="369332"/>
          </a:xfrm>
          <a:prstGeom prst="rect">
            <a:avLst/>
          </a:prstGeom>
          <a:noFill/>
        </p:spPr>
        <p:txBody>
          <a:bodyPr wrap="square" rtlCol="0">
            <a:spAutoFit/>
          </a:bodyPr>
          <a:lstStyle/>
          <a:p>
            <a:r>
              <a:rPr lang="en-US" i="1" dirty="0" smtClean="0">
                <a:solidFill>
                  <a:schemeClr val="bg2">
                    <a:lumMod val="50000"/>
                  </a:schemeClr>
                </a:solidFill>
              </a:rPr>
              <a:t>* The Questionnaire asks whether 278s were filed, but does not ask whether they were filed timely</a:t>
            </a:r>
            <a:endParaRPr lang="en-US" i="1" dirty="0">
              <a:solidFill>
                <a:schemeClr val="bg2">
                  <a:lumMod val="50000"/>
                </a:schemeClr>
              </a:solidFill>
            </a:endParaRPr>
          </a:p>
        </p:txBody>
      </p:sp>
    </p:spTree>
    <p:extLst>
      <p:ext uri="{BB962C8B-B14F-4D97-AF65-F5344CB8AC3E}">
        <p14:creationId xmlns:p14="http://schemas.microsoft.com/office/powerpoint/2010/main" val="40257317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cx1="http://schemas.microsoft.com/office/drawing/2015/9/8/chartex" xmlns="" Requires="cx1">
          <p:graphicFrame>
            <p:nvGraphicFramePr>
              <p:cNvPr id="2" name="Chart 1">
                <a:extLst>
                  <a:ext uri="{FF2B5EF4-FFF2-40B4-BE49-F238E27FC236}">
                    <a16:creationId xmlns:a16="http://schemas.microsoft.com/office/drawing/2014/main" id="{7388C7A9-1D88-44A3-BFB6-92FCC6A7C9B7}"/>
                  </a:ext>
                </a:extLst>
              </p:cNvPr>
              <p:cNvGraphicFramePr/>
              <p:nvPr>
                <p:extLst>
                  <p:ext uri="{D42A27DB-BD31-4B8C-83A1-F6EECF244321}">
                    <p14:modId xmlns:p14="http://schemas.microsoft.com/office/powerpoint/2010/main" val="3189014050"/>
                  </p:ext>
                </p:extLst>
              </p:nvPr>
            </p:nvGraphicFramePr>
            <p:xfrm>
              <a:off x="1628775" y="838200"/>
              <a:ext cx="8496300" cy="5181599"/>
            </p:xfrm>
            <a:graphic>
              <a:graphicData uri="http://schemas.microsoft.com/office/drawing/2014/chartex">
                <cx:chart xmlns:cx="http://schemas.microsoft.com/office/drawing/2014/chartex" xmlns:r="http://schemas.openxmlformats.org/officeDocument/2006/relationships" r:id="rId3"/>
              </a:graphicData>
            </a:graphic>
          </p:graphicFrame>
        </mc:Choice>
        <mc:Fallback>
          <p:pic>
            <p:nvPicPr>
              <p:cNvPr id="2" name="Chart 1">
                <a:extLst>
                  <a:ext uri="{FF2B5EF4-FFF2-40B4-BE49-F238E27FC236}">
                    <a16:creationId xmlns:a16="http://schemas.microsoft.com/office/drawing/2014/main" xmlns="" id="{7388C7A9-1D88-44A3-BFB6-92FCC6A7C9B7}"/>
                  </a:ext>
                </a:extLst>
              </p:cNvPr>
              <p:cNvPicPr>
                <a:picLocks noGrp="1" noRot="1" noChangeAspect="1" noMove="1" noResize="1" noEditPoints="1" noAdjustHandles="1" noChangeArrowheads="1" noChangeShapeType="1"/>
              </p:cNvPicPr>
              <p:nvPr/>
            </p:nvPicPr>
            <p:blipFill>
              <a:blip r:embed="rId4"/>
              <a:stretch>
                <a:fillRect/>
              </a:stretch>
            </p:blipFill>
            <p:spPr>
              <a:xfrm>
                <a:off x="1628775" y="838200"/>
                <a:ext cx="8496300" cy="5181599"/>
              </a:xfrm>
              <a:prstGeom prst="rect">
                <a:avLst/>
              </a:prstGeom>
            </p:spPr>
          </p:pic>
        </mc:Fallback>
      </mc:AlternateContent>
      <p:sp>
        <p:nvSpPr>
          <p:cNvPr id="3" name="TextBox 2"/>
          <p:cNvSpPr txBox="1"/>
          <p:nvPr/>
        </p:nvSpPr>
        <p:spPr>
          <a:xfrm>
            <a:off x="1468244" y="6488668"/>
            <a:ext cx="11656742" cy="369332"/>
          </a:xfrm>
          <a:prstGeom prst="rect">
            <a:avLst/>
          </a:prstGeom>
          <a:noFill/>
        </p:spPr>
        <p:txBody>
          <a:bodyPr wrap="square" rtlCol="0">
            <a:spAutoFit/>
          </a:bodyPr>
          <a:lstStyle/>
          <a:p>
            <a:r>
              <a:rPr lang="en-US" i="1" dirty="0" smtClean="0">
                <a:solidFill>
                  <a:schemeClr val="bg2">
                    <a:lumMod val="50000"/>
                  </a:schemeClr>
                </a:solidFill>
              </a:rPr>
              <a:t>* The Questionnaire asks whether 450s were filed, but does not ask whether they were filed timely</a:t>
            </a:r>
            <a:endParaRPr lang="en-US" i="1" dirty="0">
              <a:solidFill>
                <a:schemeClr val="bg2">
                  <a:lumMod val="50000"/>
                </a:schemeClr>
              </a:solidFill>
            </a:endParaRPr>
          </a:p>
        </p:txBody>
      </p:sp>
    </p:spTree>
    <p:extLst>
      <p:ext uri="{BB962C8B-B14F-4D97-AF65-F5344CB8AC3E}">
        <p14:creationId xmlns:p14="http://schemas.microsoft.com/office/powerpoint/2010/main" val="37842998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Background</a:t>
            </a:r>
          </a:p>
          <a:p>
            <a:endParaRPr lang="en-US" dirty="0" smtClean="0"/>
          </a:p>
          <a:p>
            <a:r>
              <a:rPr lang="en-US" dirty="0"/>
              <a:t>Program Practices: how do other agencies assess and evaluate?</a:t>
            </a:r>
          </a:p>
          <a:p>
            <a:endParaRPr lang="en-US" dirty="0" smtClean="0"/>
          </a:p>
          <a:p>
            <a:r>
              <a:rPr lang="en-US" dirty="0"/>
              <a:t>Benchmarking: key compliance rates</a:t>
            </a:r>
          </a:p>
          <a:p>
            <a:pPr marL="0" indent="0">
              <a:buNone/>
            </a:pPr>
            <a:endParaRPr lang="en-US" dirty="0" smtClean="0"/>
          </a:p>
          <a:p>
            <a:r>
              <a:rPr lang="en-US" b="1" u="sng" dirty="0"/>
              <a:t>OGE consultation for agency-specific benchmarking</a:t>
            </a:r>
          </a:p>
        </p:txBody>
      </p:sp>
    </p:spTree>
    <p:extLst>
      <p:ext uri="{BB962C8B-B14F-4D97-AF65-F5344CB8AC3E}">
        <p14:creationId xmlns:p14="http://schemas.microsoft.com/office/powerpoint/2010/main" val="18254739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Benchmarking </a:t>
            </a:r>
            <a:r>
              <a:rPr lang="en-US" dirty="0"/>
              <a:t>– what do you want to know? </a:t>
            </a:r>
          </a:p>
        </p:txBody>
      </p:sp>
      <p:sp>
        <p:nvSpPr>
          <p:cNvPr id="4" name="Content Placeholder 3"/>
          <p:cNvSpPr>
            <a:spLocks noGrp="1"/>
          </p:cNvSpPr>
          <p:nvPr>
            <p:ph sz="half" idx="1"/>
          </p:nvPr>
        </p:nvSpPr>
        <p:spPr/>
        <p:txBody>
          <a:bodyPr>
            <a:normAutofit fontScale="85000" lnSpcReduction="20000"/>
          </a:bodyPr>
          <a:lstStyle/>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endParaRPr lang="en-US" dirty="0" smtClean="0"/>
          </a:p>
          <a:p>
            <a:pPr marL="457200" lvl="1" indent="0">
              <a:buNone/>
            </a:pPr>
            <a:endParaRPr lang="en-US" dirty="0"/>
          </a:p>
          <a:p>
            <a:pPr marL="457200" lvl="1" indent="0">
              <a:buNone/>
            </a:pPr>
            <a:r>
              <a:rPr lang="en-US" dirty="0" smtClean="0"/>
              <a:t>For </a:t>
            </a:r>
            <a:r>
              <a:rPr lang="en-US" dirty="0"/>
              <a:t>similarly-sized agencies</a:t>
            </a:r>
          </a:p>
          <a:p>
            <a:pPr marL="457200" lvl="1" indent="0">
              <a:buNone/>
            </a:pPr>
            <a:endParaRPr lang="en-US" dirty="0"/>
          </a:p>
          <a:p>
            <a:pPr marL="457200" lvl="1" indent="0">
              <a:buNone/>
            </a:pPr>
            <a:endParaRPr lang="en-US" dirty="0"/>
          </a:p>
          <a:p>
            <a:pPr marL="457200" lvl="1" indent="0">
              <a:buNone/>
            </a:pPr>
            <a:endParaRPr lang="en-US" dirty="0" smtClean="0"/>
          </a:p>
          <a:p>
            <a:pPr marL="457200" lvl="1" indent="0">
              <a:buNone/>
            </a:pPr>
            <a:r>
              <a:rPr lang="en-US" dirty="0" smtClean="0"/>
              <a:t>For </a:t>
            </a:r>
            <a:r>
              <a:rPr lang="en-US" dirty="0"/>
              <a:t>agencies with similar missions (regulatory, financial, medical, etc.)</a:t>
            </a:r>
          </a:p>
          <a:p>
            <a:endParaRPr lang="en-US" dirty="0"/>
          </a:p>
        </p:txBody>
      </p:sp>
      <p:sp>
        <p:nvSpPr>
          <p:cNvPr id="5" name="Content Placeholder 4"/>
          <p:cNvSpPr>
            <a:spLocks noGrp="1"/>
          </p:cNvSpPr>
          <p:nvPr>
            <p:ph sz="half" idx="2"/>
          </p:nvPr>
        </p:nvSpPr>
        <p:spPr/>
        <p:txBody>
          <a:bodyPr>
            <a:normAutofit fontScale="85000" lnSpcReduction="20000"/>
          </a:bodyPr>
          <a:lstStyle/>
          <a:p>
            <a:pPr lvl="1"/>
            <a:endParaRPr lang="en-US" dirty="0" smtClean="0"/>
          </a:p>
          <a:p>
            <a:pPr lvl="1"/>
            <a:r>
              <a:rPr lang="en-US" dirty="0" smtClean="0"/>
              <a:t>Percent </a:t>
            </a:r>
            <a:r>
              <a:rPr lang="en-US" dirty="0"/>
              <a:t>of time A/DAEOs report spending on ethics?</a:t>
            </a:r>
          </a:p>
          <a:p>
            <a:pPr marL="457200" lvl="1" indent="0">
              <a:buNone/>
            </a:pPr>
            <a:endParaRPr lang="en-US" dirty="0" smtClean="0"/>
          </a:p>
          <a:p>
            <a:pPr lvl="1"/>
            <a:r>
              <a:rPr lang="en-US" dirty="0" smtClean="0"/>
              <a:t>Staffing</a:t>
            </a:r>
            <a:r>
              <a:rPr lang="en-US" dirty="0"/>
              <a:t>? </a:t>
            </a:r>
          </a:p>
          <a:p>
            <a:pPr marL="457200" lvl="1" indent="0">
              <a:buNone/>
            </a:pPr>
            <a:endParaRPr lang="en-US" dirty="0" smtClean="0"/>
          </a:p>
          <a:p>
            <a:pPr lvl="1"/>
            <a:r>
              <a:rPr lang="en-US" dirty="0" smtClean="0"/>
              <a:t>Use </a:t>
            </a:r>
            <a:r>
              <a:rPr lang="en-US" dirty="0"/>
              <a:t>of </a:t>
            </a:r>
            <a:r>
              <a:rPr lang="en-US" dirty="0" smtClean="0"/>
              <a:t>contractors?</a:t>
            </a:r>
            <a:endParaRPr lang="en-US" dirty="0"/>
          </a:p>
          <a:p>
            <a:pPr marL="457200" lvl="1" indent="0">
              <a:buNone/>
            </a:pPr>
            <a:endParaRPr lang="en-US" dirty="0" smtClean="0"/>
          </a:p>
          <a:p>
            <a:pPr lvl="1"/>
            <a:r>
              <a:rPr lang="en-US" dirty="0" smtClean="0"/>
              <a:t>Frequency </a:t>
            </a:r>
            <a:r>
              <a:rPr lang="en-US" dirty="0"/>
              <a:t>of waivers?  </a:t>
            </a:r>
          </a:p>
          <a:p>
            <a:pPr lvl="1"/>
            <a:endParaRPr lang="en-US" dirty="0" smtClean="0"/>
          </a:p>
          <a:p>
            <a:pPr lvl="1"/>
            <a:r>
              <a:rPr lang="en-US" dirty="0" smtClean="0"/>
              <a:t>Frequency </a:t>
            </a:r>
            <a:r>
              <a:rPr lang="en-US" dirty="0"/>
              <a:t>of financial disclosure extensions, fee waivers?  </a:t>
            </a:r>
          </a:p>
          <a:p>
            <a:pPr lvl="1"/>
            <a:endParaRPr lang="en-US" dirty="0" smtClean="0"/>
          </a:p>
          <a:p>
            <a:pPr lvl="1"/>
            <a:r>
              <a:rPr lang="en-US" dirty="0" smtClean="0"/>
              <a:t>SGE </a:t>
            </a:r>
            <a:r>
              <a:rPr lang="en-US" dirty="0"/>
              <a:t>filing </a:t>
            </a:r>
            <a:r>
              <a:rPr lang="en-US" dirty="0" smtClean="0"/>
              <a:t>requirements?</a:t>
            </a:r>
          </a:p>
          <a:p>
            <a:pPr lvl="1"/>
            <a:endParaRPr lang="en-US" dirty="0"/>
          </a:p>
          <a:p>
            <a:pPr lvl="1"/>
            <a:r>
              <a:rPr lang="en-US" dirty="0" smtClean="0"/>
              <a:t>Something else? </a:t>
            </a:r>
            <a:endParaRPr lang="en-US" dirty="0"/>
          </a:p>
          <a:p>
            <a:endParaRPr lang="en-US" dirty="0"/>
          </a:p>
        </p:txBody>
      </p:sp>
      <p:sp>
        <p:nvSpPr>
          <p:cNvPr id="6" name="Left Brace 5"/>
          <p:cNvSpPr/>
          <p:nvPr/>
        </p:nvSpPr>
        <p:spPr>
          <a:xfrm>
            <a:off x="5363738" y="2019042"/>
            <a:ext cx="1260086" cy="4237773"/>
          </a:xfrm>
          <a:prstGeom prst="leftBrace">
            <a:avLst/>
          </a:prstGeom>
          <a:ln w="412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043451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b="1" u="sng" dirty="0" smtClean="0"/>
              <a:t>Background</a:t>
            </a:r>
          </a:p>
          <a:p>
            <a:endParaRPr lang="en-US" dirty="0" smtClean="0"/>
          </a:p>
          <a:p>
            <a:r>
              <a:rPr lang="en-US" dirty="0" smtClean="0"/>
              <a:t>Program Practices: how do other agencies assess and evaluate?</a:t>
            </a:r>
            <a:endParaRPr lang="en-US" dirty="0" smtClean="0"/>
          </a:p>
          <a:p>
            <a:endParaRPr lang="en-US" dirty="0" smtClean="0"/>
          </a:p>
          <a:p>
            <a:r>
              <a:rPr lang="en-US" dirty="0"/>
              <a:t>Benchmarking: key compliance rates</a:t>
            </a:r>
          </a:p>
          <a:p>
            <a:endParaRPr lang="en-US" dirty="0" smtClean="0"/>
          </a:p>
          <a:p>
            <a:r>
              <a:rPr lang="en-US" dirty="0" smtClean="0"/>
              <a:t>OGE consultation for agency-specific benchmarking</a:t>
            </a:r>
            <a:endParaRPr lang="en-US" dirty="0"/>
          </a:p>
        </p:txBody>
      </p:sp>
    </p:spTree>
    <p:extLst>
      <p:ext uri="{BB962C8B-B14F-4D97-AF65-F5344CB8AC3E}">
        <p14:creationId xmlns:p14="http://schemas.microsoft.com/office/powerpoint/2010/main" val="39414757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OGE consultation on benchmarking…</a:t>
            </a:r>
            <a:br>
              <a:rPr lang="en-US" dirty="0" smtClean="0"/>
            </a:br>
            <a:r>
              <a:rPr lang="en-US" sz="2200" dirty="0" smtClean="0"/>
              <a:t> </a:t>
            </a:r>
            <a:r>
              <a:rPr lang="en-US" dirty="0" smtClean="0"/>
              <a:t/>
            </a:r>
            <a:br>
              <a:rPr lang="en-US" dirty="0" smtClean="0"/>
            </a:br>
            <a:r>
              <a:rPr lang="en-US" dirty="0" smtClean="0"/>
              <a:t>What </a:t>
            </a:r>
            <a:r>
              <a:rPr lang="en-US" dirty="0"/>
              <a:t>do you want to know? </a:t>
            </a:r>
          </a:p>
        </p:txBody>
      </p:sp>
      <p:sp>
        <p:nvSpPr>
          <p:cNvPr id="3" name="Subtitle 2"/>
          <p:cNvSpPr>
            <a:spLocks noGrp="1"/>
          </p:cNvSpPr>
          <p:nvPr>
            <p:ph type="subTitle" idx="1"/>
          </p:nvPr>
        </p:nvSpPr>
        <p:spPr>
          <a:xfrm>
            <a:off x="1524000" y="3877459"/>
            <a:ext cx="9144000" cy="1655762"/>
          </a:xfrm>
        </p:spPr>
        <p:txBody>
          <a:bodyPr>
            <a:normAutofit fontScale="40000" lnSpcReduction="20000"/>
          </a:bodyPr>
          <a:lstStyle/>
          <a:p>
            <a:endParaRPr lang="en-US" dirty="0" smtClean="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sz="5900" dirty="0" smtClean="0">
                <a:latin typeface="Calibri" panose="020F0502020204030204" pitchFamily="34" charset="0"/>
                <a:cs typeface="Calibri" panose="020F0502020204030204" pitchFamily="34" charset="0"/>
              </a:rPr>
              <a:t>Wendy </a:t>
            </a:r>
            <a:r>
              <a:rPr lang="en-US" sz="5900" dirty="0">
                <a:latin typeface="Calibri" panose="020F0502020204030204" pitchFamily="34" charset="0"/>
                <a:cs typeface="Calibri" panose="020F0502020204030204" pitchFamily="34" charset="0"/>
              </a:rPr>
              <a:t>Pond</a:t>
            </a:r>
          </a:p>
          <a:p>
            <a:r>
              <a:rPr lang="en-US" sz="5900" dirty="0">
                <a:latin typeface="Calibri" panose="020F0502020204030204" pitchFamily="34" charset="0"/>
                <a:cs typeface="Calibri" panose="020F0502020204030204" pitchFamily="34" charset="0"/>
              </a:rPr>
              <a:t>Senior Desk Officer</a:t>
            </a:r>
          </a:p>
          <a:p>
            <a:r>
              <a:rPr lang="en-US" sz="5900" dirty="0">
                <a:latin typeface="Calibri" panose="020F0502020204030204" pitchFamily="34" charset="0"/>
                <a:cs typeface="Calibri" panose="020F0502020204030204" pitchFamily="34" charset="0"/>
                <a:hlinkClick r:id="rId3"/>
              </a:rPr>
              <a:t>wgpond@oge.gov</a:t>
            </a:r>
            <a:endParaRPr lang="en-US" sz="5900" dirty="0">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384494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a:t>Annual Questionnaire fulfills statutory reporting </a:t>
            </a:r>
            <a:r>
              <a:rPr lang="en-US" dirty="0" smtClean="0"/>
              <a:t>requirement</a:t>
            </a:r>
          </a:p>
          <a:p>
            <a:endParaRPr lang="en-US" dirty="0"/>
          </a:p>
          <a:p>
            <a:r>
              <a:rPr lang="en-US" dirty="0" smtClean="0"/>
              <a:t>Individual responses posted online</a:t>
            </a:r>
          </a:p>
          <a:p>
            <a:endParaRPr lang="en-US" dirty="0"/>
          </a:p>
          <a:p>
            <a:r>
              <a:rPr lang="en-US" dirty="0" smtClean="0"/>
              <a:t>Summary posted online</a:t>
            </a:r>
            <a:endParaRPr lang="en-US" dirty="0"/>
          </a:p>
        </p:txBody>
      </p:sp>
    </p:spTree>
    <p:extLst>
      <p:ext uri="{BB962C8B-B14F-4D97-AF65-F5344CB8AC3E}">
        <p14:creationId xmlns:p14="http://schemas.microsoft.com/office/powerpoint/2010/main" val="1017037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Background</a:t>
            </a:r>
          </a:p>
          <a:p>
            <a:endParaRPr lang="en-US" dirty="0" smtClean="0"/>
          </a:p>
          <a:p>
            <a:r>
              <a:rPr lang="en-US" b="1" u="sng" dirty="0"/>
              <a:t>Program Practices: how do other agencies assess and evaluate?</a:t>
            </a:r>
          </a:p>
          <a:p>
            <a:pPr marL="0" indent="0">
              <a:buNone/>
            </a:pPr>
            <a:endParaRPr lang="en-US" dirty="0" smtClean="0"/>
          </a:p>
          <a:p>
            <a:r>
              <a:rPr lang="en-US" dirty="0" smtClean="0"/>
              <a:t>Benchmarking: key compliance rates</a:t>
            </a:r>
          </a:p>
          <a:p>
            <a:endParaRPr lang="en-US" dirty="0" smtClean="0"/>
          </a:p>
          <a:p>
            <a:r>
              <a:rPr lang="en-US" dirty="0"/>
              <a:t>OGE consultation for agency-specific benchmarking</a:t>
            </a:r>
          </a:p>
        </p:txBody>
      </p:sp>
    </p:spTree>
    <p:extLst>
      <p:ext uri="{BB962C8B-B14F-4D97-AF65-F5344CB8AC3E}">
        <p14:creationId xmlns:p14="http://schemas.microsoft.com/office/powerpoint/2010/main" val="2633076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a:graphicFrameLocks/>
          </p:cNvGraphicFramePr>
          <p:nvPr>
            <p:extLst>
              <p:ext uri="{D42A27DB-BD31-4B8C-83A1-F6EECF244321}">
                <p14:modId xmlns:p14="http://schemas.microsoft.com/office/powerpoint/2010/main" val="2217824821"/>
              </p:ext>
            </p:extLst>
          </p:nvPr>
        </p:nvGraphicFramePr>
        <p:xfrm>
          <a:off x="2909046" y="826994"/>
          <a:ext cx="6741459"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6841474" y="3778786"/>
            <a:ext cx="793215" cy="461665"/>
          </a:xfrm>
          <a:prstGeom prst="rect">
            <a:avLst/>
          </a:prstGeom>
          <a:noFill/>
        </p:spPr>
        <p:txBody>
          <a:bodyPr wrap="square" rtlCol="0">
            <a:spAutoFit/>
          </a:bodyPr>
          <a:lstStyle/>
          <a:p>
            <a:r>
              <a:rPr lang="en-US" sz="2400" dirty="0" smtClean="0"/>
              <a:t>No</a:t>
            </a:r>
            <a:endParaRPr lang="en-US" sz="2400" dirty="0"/>
          </a:p>
        </p:txBody>
      </p:sp>
    </p:spTree>
    <p:extLst>
      <p:ext uri="{BB962C8B-B14F-4D97-AF65-F5344CB8AC3E}">
        <p14:creationId xmlns:p14="http://schemas.microsoft.com/office/powerpoint/2010/main" val="2525987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1399142" y="2258063"/>
            <a:ext cx="8494005" cy="2358086"/>
          </a:xfrm>
          <a:prstGeom prst="rect">
            <a:avLst/>
          </a:prstGeom>
          <a:ln>
            <a:solidFill>
              <a:schemeClr val="tx1"/>
            </a:solidFill>
          </a:ln>
        </p:spPr>
      </p:pic>
      <p:cxnSp>
        <p:nvCxnSpPr>
          <p:cNvPr id="4" name="Straight Arrow Connector 3"/>
          <p:cNvCxnSpPr/>
          <p:nvPr/>
        </p:nvCxnSpPr>
        <p:spPr>
          <a:xfrm flipH="1">
            <a:off x="9055865" y="473725"/>
            <a:ext cx="2401678" cy="3569465"/>
          </a:xfrm>
          <a:prstGeom prst="straightConnector1">
            <a:avLst/>
          </a:prstGeom>
          <a:ln w="12382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p:nvPr>
        </p:nvSpPr>
        <p:spPr>
          <a:xfrm>
            <a:off x="838200" y="365125"/>
            <a:ext cx="10515600" cy="1325563"/>
          </a:xfrm>
        </p:spPr>
        <p:txBody>
          <a:bodyPr/>
          <a:lstStyle/>
          <a:p>
            <a:r>
              <a:rPr lang="en-US" dirty="0" smtClean="0"/>
              <a:t>All responses are in the Summary Report</a:t>
            </a:r>
            <a:endParaRPr lang="en-US" dirty="0"/>
          </a:p>
        </p:txBody>
      </p:sp>
    </p:spTree>
    <p:extLst>
      <p:ext uri="{BB962C8B-B14F-4D97-AF65-F5344CB8AC3E}">
        <p14:creationId xmlns:p14="http://schemas.microsoft.com/office/powerpoint/2010/main" val="332213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Assessment Results</a:t>
            </a:r>
            <a:endParaRPr lang="en-US" dirty="0"/>
          </a:p>
        </p:txBody>
      </p:sp>
      <p:sp>
        <p:nvSpPr>
          <p:cNvPr id="3" name="Content Placeholder 2"/>
          <p:cNvSpPr>
            <a:spLocks noGrp="1"/>
          </p:cNvSpPr>
          <p:nvPr>
            <p:ph idx="1"/>
          </p:nvPr>
        </p:nvSpPr>
        <p:spPr/>
        <p:txBody>
          <a:bodyPr>
            <a:normAutofit/>
          </a:bodyPr>
          <a:lstStyle/>
          <a:p>
            <a:r>
              <a:rPr lang="en-US" dirty="0"/>
              <a:t>Substantive </a:t>
            </a:r>
            <a:r>
              <a:rPr lang="en-US" sz="3200" dirty="0" smtClean="0"/>
              <a:t>determinations</a:t>
            </a:r>
            <a:endParaRPr lang="en-US" sz="3200" dirty="0"/>
          </a:p>
          <a:p>
            <a:pPr lvl="1"/>
            <a:endParaRPr lang="en-US" dirty="0" smtClean="0"/>
          </a:p>
          <a:p>
            <a:pPr lvl="1"/>
            <a:r>
              <a:rPr lang="en-US" dirty="0"/>
              <a:t>Considered adoption of a supplemental ethics rule</a:t>
            </a:r>
          </a:p>
          <a:p>
            <a:pPr marL="457200" lvl="1" indent="0">
              <a:buNone/>
            </a:pPr>
            <a:endParaRPr lang="en-US" dirty="0" smtClean="0"/>
          </a:p>
          <a:p>
            <a:pPr lvl="1"/>
            <a:r>
              <a:rPr lang="en-US" dirty="0" smtClean="0"/>
              <a:t>Officials </a:t>
            </a:r>
            <a:r>
              <a:rPr lang="en-US" dirty="0"/>
              <a:t>considered whether the current recusal policy is too broad </a:t>
            </a:r>
          </a:p>
          <a:p>
            <a:pPr lvl="1"/>
            <a:endParaRPr lang="en-US" dirty="0" smtClean="0"/>
          </a:p>
          <a:p>
            <a:pPr lvl="1"/>
            <a:r>
              <a:rPr lang="en-US" dirty="0" smtClean="0"/>
              <a:t>Updates </a:t>
            </a:r>
            <a:r>
              <a:rPr lang="en-US" dirty="0"/>
              <a:t>related to the application of 18 USC 205 to agency </a:t>
            </a:r>
            <a:r>
              <a:rPr lang="en-US" dirty="0" smtClean="0"/>
              <a:t>activities</a:t>
            </a:r>
            <a:endParaRPr lang="en-US" dirty="0"/>
          </a:p>
          <a:p>
            <a:pPr lvl="1"/>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1305375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Assessment Results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Training</a:t>
            </a:r>
          </a:p>
          <a:p>
            <a:endParaRPr lang="en-US" dirty="0" smtClean="0"/>
          </a:p>
          <a:p>
            <a:pPr lvl="1"/>
            <a:r>
              <a:rPr lang="en-US" dirty="0"/>
              <a:t>For the initial ethics training, the plan is to offer the course three times each month (instead of once a month) to ensure new employees receive the training within 90 </a:t>
            </a:r>
            <a:r>
              <a:rPr lang="en-US" dirty="0" smtClean="0"/>
              <a:t>days</a:t>
            </a:r>
            <a:endParaRPr lang="en-US" dirty="0"/>
          </a:p>
          <a:p>
            <a:pPr lvl="1"/>
            <a:endParaRPr lang="en-US" dirty="0" smtClean="0"/>
          </a:p>
          <a:p>
            <a:pPr lvl="1"/>
            <a:r>
              <a:rPr lang="en-US" dirty="0" smtClean="0"/>
              <a:t>For </a:t>
            </a:r>
            <a:r>
              <a:rPr lang="en-US" dirty="0"/>
              <a:t>the annual training, the </a:t>
            </a:r>
            <a:r>
              <a:rPr lang="en-US" dirty="0" smtClean="0"/>
              <a:t>Directorates…will </a:t>
            </a:r>
            <a:r>
              <a:rPr lang="en-US" dirty="0"/>
              <a:t>conduct "all hands meetings" with leaders assisting representatives from OGC to discuss current ethical concerns and cover the requisite training </a:t>
            </a:r>
            <a:r>
              <a:rPr lang="en-US" dirty="0" smtClean="0"/>
              <a:t>topics</a:t>
            </a:r>
            <a:endParaRPr lang="en-US" dirty="0"/>
          </a:p>
          <a:p>
            <a:pPr lvl="1"/>
            <a:endParaRPr lang="en-US" dirty="0" smtClean="0"/>
          </a:p>
          <a:p>
            <a:pPr lvl="1"/>
            <a:r>
              <a:rPr lang="en-US" dirty="0" smtClean="0"/>
              <a:t>Enterprise </a:t>
            </a:r>
            <a:r>
              <a:rPr lang="en-US" dirty="0"/>
              <a:t>risk management assessment that resulted in revisions to the format and content of annual training, and development of a new ethics communication plan for 2020</a:t>
            </a:r>
          </a:p>
          <a:p>
            <a:endParaRPr lang="en-US" dirty="0" smtClean="0"/>
          </a:p>
          <a:p>
            <a:pPr lvl="1"/>
            <a:endParaRPr lang="en-US" dirty="0"/>
          </a:p>
        </p:txBody>
      </p:sp>
    </p:spTree>
    <p:extLst>
      <p:ext uri="{BB962C8B-B14F-4D97-AF65-F5344CB8AC3E}">
        <p14:creationId xmlns:p14="http://schemas.microsoft.com/office/powerpoint/2010/main" val="36549201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7560"/>
            <a:ext cx="10515600" cy="1325563"/>
          </a:xfrm>
        </p:spPr>
        <p:txBody>
          <a:bodyPr/>
          <a:lstStyle/>
          <a:p>
            <a:r>
              <a:rPr lang="en-US" dirty="0"/>
              <a:t>Examples of Assessment Results</a:t>
            </a:r>
          </a:p>
        </p:txBody>
      </p:sp>
      <p:sp>
        <p:nvSpPr>
          <p:cNvPr id="3" name="Content Placeholder 2"/>
          <p:cNvSpPr>
            <a:spLocks noGrp="1"/>
          </p:cNvSpPr>
          <p:nvPr>
            <p:ph idx="1"/>
          </p:nvPr>
        </p:nvSpPr>
        <p:spPr/>
        <p:txBody>
          <a:bodyPr>
            <a:normAutofit lnSpcReduction="10000"/>
          </a:bodyPr>
          <a:lstStyle/>
          <a:p>
            <a:r>
              <a:rPr lang="en-US" dirty="0" smtClean="0"/>
              <a:t>Technology</a:t>
            </a:r>
          </a:p>
          <a:p>
            <a:endParaRPr lang="en-US" dirty="0"/>
          </a:p>
          <a:p>
            <a:pPr lvl="1"/>
            <a:r>
              <a:rPr lang="en-US" dirty="0"/>
              <a:t>Instituted SharePoint tracker to track incoming requests for ethics advice and opinions. </a:t>
            </a:r>
            <a:endParaRPr lang="en-US" dirty="0" smtClean="0"/>
          </a:p>
          <a:p>
            <a:pPr marL="457200" lvl="1" indent="0">
              <a:buNone/>
            </a:pPr>
            <a:endParaRPr lang="en-US" dirty="0" smtClean="0"/>
          </a:p>
          <a:p>
            <a:pPr lvl="1"/>
            <a:r>
              <a:rPr lang="en-US" dirty="0" smtClean="0"/>
              <a:t>Automating </a:t>
            </a:r>
            <a:r>
              <a:rPr lang="en-US" dirty="0"/>
              <a:t>ethics programs for easy information storage, retrieval, and utilization. Examples include: greater use of </a:t>
            </a:r>
            <a:r>
              <a:rPr lang="en-US" dirty="0" smtClean="0"/>
              <a:t>ethics </a:t>
            </a:r>
            <a:r>
              <a:rPr lang="en-US" dirty="0"/>
              <a:t>inter and intranet websites, connecting different databases such as HR employee records and ethics records tracking </a:t>
            </a:r>
            <a:r>
              <a:rPr lang="en-US" dirty="0" smtClean="0"/>
              <a:t>systems</a:t>
            </a:r>
            <a:endParaRPr lang="en-US" dirty="0"/>
          </a:p>
          <a:p>
            <a:pPr lvl="1"/>
            <a:endParaRPr lang="en-US" dirty="0" smtClean="0"/>
          </a:p>
          <a:p>
            <a:pPr lvl="1"/>
            <a:r>
              <a:rPr lang="en-US" dirty="0" smtClean="0"/>
              <a:t>IT network access will be disabled for any employee who does not complete mandatory ethics training by the required due date</a:t>
            </a:r>
          </a:p>
          <a:p>
            <a:pPr lvl="1"/>
            <a:endParaRPr lang="en-US" dirty="0"/>
          </a:p>
          <a:p>
            <a:pPr lvl="1"/>
            <a:endParaRPr lang="en-US" dirty="0"/>
          </a:p>
          <a:p>
            <a:endParaRPr lang="en-US" dirty="0"/>
          </a:p>
        </p:txBody>
      </p:sp>
    </p:spTree>
    <p:extLst>
      <p:ext uri="{BB962C8B-B14F-4D97-AF65-F5344CB8AC3E}">
        <p14:creationId xmlns:p14="http://schemas.microsoft.com/office/powerpoint/2010/main" val="15502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550</TotalTime>
  <Words>730</Words>
  <Application>Microsoft Office PowerPoint</Application>
  <PresentationFormat>Widescreen</PresentationFormat>
  <Paragraphs>148</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CY19 Annual Agency Ethics Program Questionnaire: Benchmark your Program</vt:lpstr>
      <vt:lpstr>Agenda</vt:lpstr>
      <vt:lpstr>Background</vt:lpstr>
      <vt:lpstr>Agenda</vt:lpstr>
      <vt:lpstr>PowerPoint Presentation</vt:lpstr>
      <vt:lpstr>All responses are in the Summary Report</vt:lpstr>
      <vt:lpstr>Examples of Assessment Results</vt:lpstr>
      <vt:lpstr>Examples of Assessment Results</vt:lpstr>
      <vt:lpstr>Examples of Assessment Results</vt:lpstr>
      <vt:lpstr>Examples of Assessment Results</vt:lpstr>
      <vt:lpstr>Examples of Assessment Results </vt:lpstr>
      <vt:lpstr>PowerPoint Presentation</vt:lpstr>
      <vt:lpstr>PowerPoint Presentation</vt:lpstr>
      <vt:lpstr>Agenda</vt:lpstr>
      <vt:lpstr>PowerPoint Presentation</vt:lpstr>
      <vt:lpstr>PowerPoint Presentation</vt:lpstr>
      <vt:lpstr>PowerPoint Presentation</vt:lpstr>
      <vt:lpstr>Agenda</vt:lpstr>
      <vt:lpstr>Benchmarking – what do you want to know? </vt:lpstr>
      <vt:lpstr>OGE consultation on benchmarking…   What do you want to know?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Take2</dc:creator>
  <cp:lastModifiedBy>Wendy G. Pond</cp:lastModifiedBy>
  <cp:revision>184</cp:revision>
  <dcterms:created xsi:type="dcterms:W3CDTF">2020-07-24T18:52:02Z</dcterms:created>
  <dcterms:modified xsi:type="dcterms:W3CDTF">2020-08-04T14:03:54Z</dcterms:modified>
</cp:coreProperties>
</file>