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5" r:id="rId1"/>
  </p:sldMasterIdLst>
  <p:sldIdLst>
    <p:sldId id="256" r:id="rId2"/>
    <p:sldId id="257" r:id="rId3"/>
    <p:sldId id="258" r:id="rId4"/>
    <p:sldId id="259" r:id="rId5"/>
    <p:sldId id="260" r:id="rId6"/>
    <p:sldId id="288" r:id="rId7"/>
    <p:sldId id="272" r:id="rId8"/>
    <p:sldId id="273" r:id="rId9"/>
    <p:sldId id="274" r:id="rId10"/>
    <p:sldId id="270" r:id="rId11"/>
    <p:sldId id="262" r:id="rId12"/>
    <p:sldId id="275" r:id="rId13"/>
    <p:sldId id="276" r:id="rId14"/>
    <p:sldId id="269" r:id="rId15"/>
    <p:sldId id="277" r:id="rId16"/>
    <p:sldId id="278" r:id="rId17"/>
    <p:sldId id="279" r:id="rId18"/>
    <p:sldId id="280" r:id="rId19"/>
    <p:sldId id="271" r:id="rId20"/>
    <p:sldId id="285" r:id="rId21"/>
    <p:sldId id="281" r:id="rId22"/>
    <p:sldId id="282" r:id="rId23"/>
    <p:sldId id="283" r:id="rId24"/>
    <p:sldId id="284"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9FB8C90-D52C-EED9-1576-792530FC267B}" name="Megan Kunkle" initials="MK" userId="S::mkunkle@oge.gov::dddbce3b-2b89-44ac-b5bd-f1b088a6269b"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808000"/>
    <a:srgbClr val="CF99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4586" autoAdjust="0"/>
    <p:restoredTop sz="96128" autoAdjust="0"/>
  </p:normalViewPr>
  <p:slideViewPr>
    <p:cSldViewPr snapToGrid="0">
      <p:cViewPr varScale="1">
        <p:scale>
          <a:sx n="151" d="100"/>
          <a:sy n="151" d="100"/>
        </p:scale>
        <p:origin x="100" y="540"/>
      </p:cViewPr>
      <p:guideLst/>
    </p:cSldViewPr>
  </p:slideViewPr>
  <p:outlineViewPr>
    <p:cViewPr>
      <p:scale>
        <a:sx n="33" d="100"/>
        <a:sy n="33" d="100"/>
      </p:scale>
      <p:origin x="0" y="-113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8/10/relationships/authors" Targe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370693" y="1769540"/>
            <a:ext cx="9440034" cy="1828801"/>
          </a:xfrm>
        </p:spPr>
        <p:txBody>
          <a:bodyPr anchor="b">
            <a:normAutofit/>
          </a:bodyPr>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370693" y="3598339"/>
            <a:ext cx="9440034" cy="1049867"/>
          </a:xfrm>
        </p:spPr>
        <p:txBody>
          <a:bodyPr anchor="t"/>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E071F0D-F003-42EC-B045-759E66373A40}" type="datetimeFigureOut">
              <a:rPr lang="en-US" smtClean="0"/>
              <a:t>8/27/2025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AE42DF-EE90-41A6-83A9-412D45A04442}" type="slidenum">
              <a:rPr lang="en-US" smtClean="0"/>
              <a:t>‹#›</a:t>
            </a:fld>
            <a:endParaRPr lang="en-US"/>
          </a:p>
        </p:txBody>
      </p:sp>
    </p:spTree>
    <p:extLst>
      <p:ext uri="{BB962C8B-B14F-4D97-AF65-F5344CB8AC3E}">
        <p14:creationId xmlns:p14="http://schemas.microsoft.com/office/powerpoint/2010/main" val="2561416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6" name="Picture 15" descr="Slate-V2-HD-pano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883" y="547807"/>
            <a:ext cx="10141799" cy="3816806"/>
          </a:xfrm>
          <a:prstGeom prst="rect">
            <a:avLst/>
          </a:prstGeom>
        </p:spPr>
      </p:pic>
      <p:sp>
        <p:nvSpPr>
          <p:cNvPr id="2" name="Title 1"/>
          <p:cNvSpPr>
            <a:spLocks noGrp="1"/>
          </p:cNvSpPr>
          <p:nvPr>
            <p:ph type="title"/>
          </p:nvPr>
        </p:nvSpPr>
        <p:spPr>
          <a:xfrm>
            <a:off x="913806" y="4565255"/>
            <a:ext cx="10355326" cy="543472"/>
          </a:xfrm>
        </p:spPr>
        <p:txBody>
          <a:bodyPr anchor="b">
            <a:normAutofit/>
          </a:bodyPr>
          <a:lstStyle>
            <a:lvl1pPr algn="ct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69349" y="695009"/>
            <a:ext cx="9845346" cy="3525671"/>
          </a:xfrm>
          <a:effectLst>
            <a:outerShdw blurRad="38100" dist="25400" dir="4440000">
              <a:srgbClr val="000000">
                <a:alpha val="36000"/>
              </a:srgbClr>
            </a:outerShdw>
          </a:effectLst>
        </p:spPr>
        <p:txBody>
          <a:bodyPr anchor="t">
            <a:normAutofit/>
          </a:bodyPr>
          <a:lstStyle>
            <a:lvl1pPr marL="0" indent="0" algn="ctr">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5" y="5108728"/>
            <a:ext cx="10353762" cy="682472"/>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E071F0D-F003-42EC-B045-759E66373A40}" type="datetimeFigureOut">
              <a:rPr lang="en-US" smtClean="0"/>
              <a:t>8/27/2025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AE42DF-EE90-41A6-83A9-412D45A04442}" type="slidenum">
              <a:rPr lang="en-US" smtClean="0"/>
              <a:t>‹#›</a:t>
            </a:fld>
            <a:endParaRPr lang="en-US"/>
          </a:p>
        </p:txBody>
      </p:sp>
    </p:spTree>
    <p:extLst>
      <p:ext uri="{BB962C8B-B14F-4D97-AF65-F5344CB8AC3E}">
        <p14:creationId xmlns:p14="http://schemas.microsoft.com/office/powerpoint/2010/main" val="9277893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8437"/>
            <a:ext cx="10353762" cy="3534344"/>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4" y="4295180"/>
            <a:ext cx="10353763" cy="150182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E071F0D-F003-42EC-B045-759E66373A40}" type="datetimeFigureOut">
              <a:rPr lang="en-US" smtClean="0"/>
              <a:t>8/27/2025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AE42DF-EE90-41A6-83A9-412D45A04442}" type="slidenum">
              <a:rPr lang="en-US" smtClean="0"/>
              <a:t>‹#›</a:t>
            </a:fld>
            <a:endParaRPr lang="en-US"/>
          </a:p>
        </p:txBody>
      </p:sp>
    </p:spTree>
    <p:extLst>
      <p:ext uri="{BB962C8B-B14F-4D97-AF65-F5344CB8AC3E}">
        <p14:creationId xmlns:p14="http://schemas.microsoft.com/office/powerpoint/2010/main" val="1282030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32749"/>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94" y="4304353"/>
            <a:ext cx="10353763" cy="1489496"/>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E071F0D-F003-42EC-B045-759E66373A40}" type="datetimeFigureOut">
              <a:rPr lang="en-US" smtClean="0"/>
              <a:t>8/27/2025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AE42DF-EE90-41A6-83A9-412D45A04442}" type="slidenum">
              <a:rPr lang="en-US" smtClean="0"/>
              <a:t>‹#›</a:t>
            </a:fld>
            <a:endParaRPr lang="en-US"/>
          </a:p>
        </p:txBody>
      </p:sp>
      <p:sp>
        <p:nvSpPr>
          <p:cNvPr id="11" name="TextBox 10"/>
          <p:cNvSpPr txBox="1"/>
          <p:nvPr/>
        </p:nvSpPr>
        <p:spPr>
          <a:xfrm>
            <a:off x="990600" y="88479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504716" y="292825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956911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794" y="2126942"/>
            <a:ext cx="10353763"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84" y="4650556"/>
            <a:ext cx="1035219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E071F0D-F003-42EC-B045-759E66373A40}" type="datetimeFigureOut">
              <a:rPr lang="en-US" smtClean="0"/>
              <a:t>8/27/2025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AE42DF-EE90-41A6-83A9-412D45A04442}" type="slidenum">
              <a:rPr lang="en-US" smtClean="0"/>
              <a:t>‹#›</a:t>
            </a:fld>
            <a:endParaRPr lang="en-US"/>
          </a:p>
        </p:txBody>
      </p:sp>
    </p:spTree>
    <p:extLst>
      <p:ext uri="{BB962C8B-B14F-4D97-AF65-F5344CB8AC3E}">
        <p14:creationId xmlns:p14="http://schemas.microsoft.com/office/powerpoint/2010/main" val="25385392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5" y="609600"/>
            <a:ext cx="10353762" cy="970450"/>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95"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9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46711"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143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66572"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66572"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CE071F0D-F003-42EC-B045-759E66373A40}" type="datetimeFigureOut">
              <a:rPr lang="en-US" smtClean="0"/>
              <a:t>8/27/2025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7AE42DF-EE90-41A6-83A9-412D45A04442}" type="slidenum">
              <a:rPr lang="en-US" smtClean="0"/>
              <a:t>‹#›</a:t>
            </a:fld>
            <a:endParaRPr lang="en-US"/>
          </a:p>
        </p:txBody>
      </p:sp>
    </p:spTree>
    <p:extLst>
      <p:ext uri="{BB962C8B-B14F-4D97-AF65-F5344CB8AC3E}">
        <p14:creationId xmlns:p14="http://schemas.microsoft.com/office/powerpoint/2010/main" val="17519535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2" name="Picture 1"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7962" y="1818214"/>
            <a:ext cx="3339972" cy="1847851"/>
          </a:xfrm>
          <a:prstGeom prst="rect">
            <a:avLst/>
          </a:prstGeom>
        </p:spPr>
      </p:pic>
      <p:pic>
        <p:nvPicPr>
          <p:cNvPr id="36" name="Picture 35"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03800" y="1818214"/>
            <a:ext cx="3339972" cy="1847851"/>
          </a:xfrm>
          <a:prstGeom prst="rect">
            <a:avLst/>
          </a:prstGeom>
        </p:spPr>
      </p:pic>
      <p:pic>
        <p:nvPicPr>
          <p:cNvPr id="37" name="Picture 36"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36051" y="1818214"/>
            <a:ext cx="3339972" cy="1847851"/>
          </a:xfrm>
          <a:prstGeom prst="rect">
            <a:avLst/>
          </a:prstGeom>
        </p:spPr>
      </p:pic>
      <p:sp>
        <p:nvSpPr>
          <p:cNvPr id="30" name="Title 1"/>
          <p:cNvSpPr>
            <a:spLocks noGrp="1"/>
          </p:cNvSpPr>
          <p:nvPr>
            <p:ph type="title"/>
          </p:nvPr>
        </p:nvSpPr>
        <p:spPr>
          <a:xfrm>
            <a:off x="913794" y="609600"/>
            <a:ext cx="10353763" cy="97045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95"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018102" y="1938918"/>
            <a:ext cx="3092368" cy="160295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95" y="4480368"/>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88"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45743" y="1939094"/>
            <a:ext cx="3092368" cy="160816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435" y="4480367"/>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66697"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075698" y="1934432"/>
            <a:ext cx="3092368" cy="160729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66572" y="4480365"/>
            <a:ext cx="3300984" cy="131083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CE071F0D-F003-42EC-B045-759E66373A40}" type="datetimeFigureOut">
              <a:rPr lang="en-US" smtClean="0"/>
              <a:t>8/27/2025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7AE42DF-EE90-41A6-83A9-412D45A04442}" type="slidenum">
              <a:rPr lang="en-US" smtClean="0"/>
              <a:t>‹#›</a:t>
            </a:fld>
            <a:endParaRPr lang="en-US"/>
          </a:p>
        </p:txBody>
      </p:sp>
    </p:spTree>
    <p:extLst>
      <p:ext uri="{BB962C8B-B14F-4D97-AF65-F5344CB8AC3E}">
        <p14:creationId xmlns:p14="http://schemas.microsoft.com/office/powerpoint/2010/main" val="6725011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071F0D-F003-42EC-B045-759E66373A40}" type="datetimeFigureOut">
              <a:rPr lang="en-US" smtClean="0"/>
              <a:t>8/27/2025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AE42DF-EE90-41A6-83A9-412D45A04442}" type="slidenum">
              <a:rPr lang="en-US" smtClean="0"/>
              <a:t>‹#›</a:t>
            </a:fld>
            <a:endParaRPr lang="en-US"/>
          </a:p>
        </p:txBody>
      </p:sp>
    </p:spTree>
    <p:extLst>
      <p:ext uri="{BB962C8B-B14F-4D97-AF65-F5344CB8AC3E}">
        <p14:creationId xmlns:p14="http://schemas.microsoft.com/office/powerpoint/2010/main" val="18640919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83068" y="609599"/>
            <a:ext cx="2284487"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913796" y="609599"/>
            <a:ext cx="7916872" cy="5181601"/>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071F0D-F003-42EC-B045-759E66373A40}" type="datetimeFigureOut">
              <a:rPr lang="en-US" smtClean="0"/>
              <a:t>8/27/2025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AE42DF-EE90-41A6-83A9-412D45A04442}" type="slidenum">
              <a:rPr lang="en-US" smtClean="0"/>
              <a:t>‹#›</a:t>
            </a:fld>
            <a:endParaRPr lang="en-US"/>
          </a:p>
        </p:txBody>
      </p:sp>
    </p:spTree>
    <p:extLst>
      <p:ext uri="{BB962C8B-B14F-4D97-AF65-F5344CB8AC3E}">
        <p14:creationId xmlns:p14="http://schemas.microsoft.com/office/powerpoint/2010/main" val="6099135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071F0D-F003-42EC-B045-759E66373A40}" type="datetimeFigureOut">
              <a:rPr lang="en-US" smtClean="0"/>
              <a:t>8/27/2025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AE42DF-EE90-41A6-83A9-412D45A04442}" type="slidenum">
              <a:rPr lang="en-US" smtClean="0"/>
              <a:t>‹#›</a:t>
            </a:fld>
            <a:endParaRPr lang="en-US"/>
          </a:p>
        </p:txBody>
      </p:sp>
    </p:spTree>
    <p:extLst>
      <p:ext uri="{BB962C8B-B14F-4D97-AF65-F5344CB8AC3E}">
        <p14:creationId xmlns:p14="http://schemas.microsoft.com/office/powerpoint/2010/main" val="9278351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95401" y="1761067"/>
            <a:ext cx="9590550" cy="1828813"/>
          </a:xfrm>
        </p:spPr>
        <p:txBody>
          <a:bodyPr anchor="b"/>
          <a:lstStyle>
            <a:lvl1pPr algn="ct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295401" y="3589879"/>
            <a:ext cx="9590550" cy="1507054"/>
          </a:xfrm>
        </p:spPr>
        <p:txBody>
          <a:bodyPr anchor="t"/>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071F0D-F003-42EC-B045-759E66373A40}" type="datetimeFigureOut">
              <a:rPr lang="en-US" smtClean="0"/>
              <a:t>8/27/2025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AE42DF-EE90-41A6-83A9-412D45A04442}" type="slidenum">
              <a:rPr lang="en-US" smtClean="0"/>
              <a:t>‹#›</a:t>
            </a:fld>
            <a:endParaRPr lang="en-US"/>
          </a:p>
        </p:txBody>
      </p:sp>
    </p:spTree>
    <p:extLst>
      <p:ext uri="{BB962C8B-B14F-4D97-AF65-F5344CB8AC3E}">
        <p14:creationId xmlns:p14="http://schemas.microsoft.com/office/powerpoint/2010/main" val="11493074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913795" y="1732449"/>
            <a:ext cx="5060497" cy="4058750"/>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2892" y="1732449"/>
            <a:ext cx="5064665" cy="4058751"/>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E071F0D-F003-42EC-B045-759E66373A40}" type="datetimeFigureOut">
              <a:rPr lang="en-US" smtClean="0"/>
              <a:t>8/27/2025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AE42DF-EE90-41A6-83A9-412D45A04442}" type="slidenum">
              <a:rPr lang="en-US" smtClean="0"/>
              <a:t>‹#›</a:t>
            </a:fld>
            <a:endParaRPr lang="en-US"/>
          </a:p>
        </p:txBody>
      </p:sp>
    </p:spTree>
    <p:extLst>
      <p:ext uri="{BB962C8B-B14F-4D97-AF65-F5344CB8AC3E}">
        <p14:creationId xmlns:p14="http://schemas.microsoft.com/office/powerpoint/2010/main" val="20890456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20" name="Picture 19"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795" y="1734506"/>
            <a:ext cx="5089072" cy="4148769"/>
          </a:xfrm>
          <a:prstGeom prst="rect">
            <a:avLst/>
          </a:prstGeom>
        </p:spPr>
      </p:pic>
      <p:pic>
        <p:nvPicPr>
          <p:cNvPr id="21" name="Picture 20"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78485" y="1734506"/>
            <a:ext cx="5089072" cy="4148769"/>
          </a:xfrm>
          <a:prstGeom prst="rect">
            <a:avLst/>
          </a:prstGeom>
        </p:spPr>
      </p:pic>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005872" y="1835254"/>
            <a:ext cx="4876344" cy="544884"/>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05872" y="2380137"/>
            <a:ext cx="4876344"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94967" y="1835254"/>
            <a:ext cx="4895330" cy="544883"/>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94967" y="2380137"/>
            <a:ext cx="4895330"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071F0D-F003-42EC-B045-759E66373A40}" type="datetimeFigureOut">
              <a:rPr lang="en-US" smtClean="0"/>
              <a:t>8/27/2025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7AE42DF-EE90-41A6-83A9-412D45A04442}" type="slidenum">
              <a:rPr lang="en-US" smtClean="0"/>
              <a:t>‹#›</a:t>
            </a:fld>
            <a:endParaRPr lang="en-US"/>
          </a:p>
        </p:txBody>
      </p:sp>
    </p:spTree>
    <p:extLst>
      <p:ext uri="{BB962C8B-B14F-4D97-AF65-F5344CB8AC3E}">
        <p14:creationId xmlns:p14="http://schemas.microsoft.com/office/powerpoint/2010/main" val="8219147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071F0D-F003-42EC-B045-759E66373A40}" type="datetimeFigureOut">
              <a:rPr lang="en-US" smtClean="0"/>
              <a:t>8/27/2025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7AE42DF-EE90-41A6-83A9-412D45A04442}" type="slidenum">
              <a:rPr lang="en-US" smtClean="0"/>
              <a:t>‹#›</a:t>
            </a:fld>
            <a:endParaRPr lang="en-US"/>
          </a:p>
        </p:txBody>
      </p:sp>
    </p:spTree>
    <p:extLst>
      <p:ext uri="{BB962C8B-B14F-4D97-AF65-F5344CB8AC3E}">
        <p14:creationId xmlns:p14="http://schemas.microsoft.com/office/powerpoint/2010/main" val="42613351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071F0D-F003-42EC-B045-759E66373A40}" type="datetimeFigureOut">
              <a:rPr lang="en-US" smtClean="0"/>
              <a:t>8/27/2025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7AE42DF-EE90-41A6-83A9-412D45A04442}" type="slidenum">
              <a:rPr lang="en-US" smtClean="0"/>
              <a:t>‹#›</a:t>
            </a:fld>
            <a:endParaRPr lang="en-US"/>
          </a:p>
        </p:txBody>
      </p:sp>
    </p:spTree>
    <p:extLst>
      <p:ext uri="{BB962C8B-B14F-4D97-AF65-F5344CB8AC3E}">
        <p14:creationId xmlns:p14="http://schemas.microsoft.com/office/powerpoint/2010/main" val="6176992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3706889" cy="1821918"/>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4855633" y="609600"/>
            <a:ext cx="6411924" cy="51816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95" y="2431518"/>
            <a:ext cx="3706889" cy="3359681"/>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E071F0D-F003-42EC-B045-759E66373A40}" type="datetimeFigureOut">
              <a:rPr lang="en-US" smtClean="0"/>
              <a:t>8/27/2025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AE42DF-EE90-41A6-83A9-412D45A04442}" type="slidenum">
              <a:rPr lang="en-US" smtClean="0"/>
              <a:t>‹#›</a:t>
            </a:fld>
            <a:endParaRPr lang="en-US"/>
          </a:p>
        </p:txBody>
      </p:sp>
    </p:spTree>
    <p:extLst>
      <p:ext uri="{BB962C8B-B14F-4D97-AF65-F5344CB8AC3E}">
        <p14:creationId xmlns:p14="http://schemas.microsoft.com/office/powerpoint/2010/main" val="41159796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22" name="Picture 21" descr="Slate-V2-HD-vert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93665" y="609600"/>
            <a:ext cx="3584166" cy="5204832"/>
          </a:xfrm>
          <a:prstGeom prst="rect">
            <a:avLst/>
          </a:prstGeom>
        </p:spPr>
      </p:pic>
      <p:sp>
        <p:nvSpPr>
          <p:cNvPr id="2" name="Title 1"/>
          <p:cNvSpPr>
            <a:spLocks noGrp="1"/>
          </p:cNvSpPr>
          <p:nvPr>
            <p:ph type="title"/>
          </p:nvPr>
        </p:nvSpPr>
        <p:spPr>
          <a:xfrm>
            <a:off x="913795" y="609923"/>
            <a:ext cx="5934949" cy="1829338"/>
          </a:xfrm>
        </p:spPr>
        <p:txBody>
          <a:bodyPr anchor="b">
            <a:noAutofit/>
          </a:bodyPr>
          <a:lstStyle>
            <a:lvl1pPr algn="ct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42551" y="763702"/>
            <a:ext cx="3275751" cy="4912822"/>
          </a:xfr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913795" y="2439261"/>
            <a:ext cx="5934949" cy="337613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E071F0D-F003-42EC-B045-759E66373A40}" type="datetimeFigureOut">
              <a:rPr lang="en-US" smtClean="0"/>
              <a:t>8/27/2025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AE42DF-EE90-41A6-83A9-412D45A04442}" type="slidenum">
              <a:rPr lang="en-US" smtClean="0"/>
              <a:t>‹#›</a:t>
            </a:fld>
            <a:endParaRPr lang="en-US"/>
          </a:p>
        </p:txBody>
      </p:sp>
    </p:spTree>
    <p:extLst>
      <p:ext uri="{BB962C8B-B14F-4D97-AF65-F5344CB8AC3E}">
        <p14:creationId xmlns:p14="http://schemas.microsoft.com/office/powerpoint/2010/main" val="2547929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2" cy="970450"/>
          </a:xfrm>
          <a:prstGeom prst="rect">
            <a:avLst/>
          </a:prstGeom>
          <a:effectLst>
            <a:outerShdw blurRad="25400" dir="17880000">
              <a:srgbClr val="000000">
                <a:alpha val="46000"/>
              </a:srgbClr>
            </a:outerShdw>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95" y="1732449"/>
            <a:ext cx="10353762" cy="4058751"/>
          </a:xfrm>
          <a:prstGeom prst="rect">
            <a:avLst/>
          </a:prstGeom>
          <a:effectLst>
            <a:outerShdw blurRad="25400" dir="17880000">
              <a:srgbClr val="000000">
                <a:alpha val="46000"/>
              </a:srgbClr>
            </a:outerShdw>
          </a:effectLst>
        </p:spPr>
        <p:txBody>
          <a:bodyPr vert="horz" lIns="91440" tIns="45720" rIns="91440" bIns="45720" rtlCol="0"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CE071F0D-F003-42EC-B045-759E66373A40}" type="datetimeFigureOut">
              <a:rPr lang="en-US" smtClean="0"/>
              <a:t>8/27/2025</a:t>
            </a:fld>
            <a:endParaRPr lang="en-US"/>
          </a:p>
        </p:txBody>
      </p:sp>
      <p:sp>
        <p:nvSpPr>
          <p:cNvPr id="5" name="Footer Placeholder 4"/>
          <p:cNvSpPr>
            <a:spLocks noGrp="1"/>
          </p:cNvSpPr>
          <p:nvPr>
            <p:ph type="ftr" sz="quarter" idx="3"/>
          </p:nvPr>
        </p:nvSpPr>
        <p:spPr>
          <a:xfrm>
            <a:off x="913795" y="5883275"/>
            <a:ext cx="6672865" cy="365125"/>
          </a:xfrm>
          <a:prstGeom prst="rect">
            <a:avLst/>
          </a:prstGeom>
        </p:spPr>
        <p:txBody>
          <a:bodyPr vert="horz" lIns="91440" tIns="45720" rIns="91440" bIns="45720" rtlCol="0" anchor="ctr"/>
          <a:lstStyle>
            <a:lvl1pPr algn="l">
              <a:defRPr sz="1000">
                <a:solidFill>
                  <a:schemeClr val="tx1">
                    <a:lumMod val="95000"/>
                  </a:schemeClr>
                </a:solidFill>
                <a:effectLst>
                  <a:outerShdw blurRad="50800" dist="38100" dir="2700000" algn="tl" rotWithShape="0">
                    <a:schemeClr val="bg1">
                      <a:alpha val="43000"/>
                    </a:schemeClr>
                  </a:outerShdw>
                </a:effectLst>
              </a:defRPr>
            </a:lvl1pPr>
          </a:lstStyle>
          <a:p>
            <a:endParaRPr lang="en-US"/>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77AE42DF-EE90-41A6-83A9-412D45A04442}" type="slidenum">
              <a:rPr lang="en-US" smtClean="0"/>
              <a:t>‹#›</a:t>
            </a:fld>
            <a:endParaRPr lang="en-US"/>
          </a:p>
        </p:txBody>
      </p:sp>
    </p:spTree>
    <p:extLst>
      <p:ext uri="{BB962C8B-B14F-4D97-AF65-F5344CB8AC3E}">
        <p14:creationId xmlns:p14="http://schemas.microsoft.com/office/powerpoint/2010/main" val="3117795226"/>
      </p:ext>
    </p:extLst>
  </p:cSld>
  <p:clrMap bg1="dk1" tx1="lt1" bg2="dk2" tx2="lt2" accent1="accent1" accent2="accent2" accent3="accent3" accent4="accent4" accent5="accent5" accent6="accent6" hlink="hlink" folHlink="folHlink"/>
  <p:sldLayoutIdLst>
    <p:sldLayoutId id="2147483876" r:id="rId1"/>
    <p:sldLayoutId id="2147483877" r:id="rId2"/>
    <p:sldLayoutId id="2147483878" r:id="rId3"/>
    <p:sldLayoutId id="2147483879" r:id="rId4"/>
    <p:sldLayoutId id="2147483880" r:id="rId5"/>
    <p:sldLayoutId id="2147483881" r:id="rId6"/>
    <p:sldLayoutId id="2147483882" r:id="rId7"/>
    <p:sldLayoutId id="2147483883" r:id="rId8"/>
    <p:sldLayoutId id="2147483884" r:id="rId9"/>
    <p:sldLayoutId id="2147483885" r:id="rId10"/>
    <p:sldLayoutId id="2147483886" r:id="rId11"/>
    <p:sldLayoutId id="2147483887" r:id="rId12"/>
    <p:sldLayoutId id="2147483888" r:id="rId13"/>
    <p:sldLayoutId id="2147483889" r:id="rId14"/>
    <p:sldLayoutId id="2147483890" r:id="rId15"/>
    <p:sldLayoutId id="2147483891" r:id="rId16"/>
    <p:sldLayoutId id="2147483892" r:id="rId17"/>
  </p:sldLayoutIdLst>
  <p:txStyles>
    <p:titleStyle>
      <a:lvl1pPr algn="ctr" defTabSz="457200" rtl="0" eaLnBrk="1" latinLnBrk="0" hangingPunct="1">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45265" y="445735"/>
            <a:ext cx="10572000" cy="2971051"/>
          </a:xfrm>
        </p:spPr>
        <p:txBody>
          <a:bodyPr/>
          <a:lstStyle/>
          <a:p>
            <a:r>
              <a:rPr lang="en-US" dirty="0">
                <a:solidFill>
                  <a:schemeClr val="tx1">
                    <a:lumMod val="95000"/>
                  </a:schemeClr>
                </a:solidFill>
              </a:rPr>
              <a:t>Avoiding Conflict of Interest and Appearance Concerns Arising from Spousal Employment </a:t>
            </a:r>
          </a:p>
        </p:txBody>
      </p:sp>
      <p:sp>
        <p:nvSpPr>
          <p:cNvPr id="4" name="TextBox 3"/>
          <p:cNvSpPr txBox="1"/>
          <p:nvPr/>
        </p:nvSpPr>
        <p:spPr>
          <a:xfrm>
            <a:off x="922688" y="5211936"/>
            <a:ext cx="10394577" cy="1200329"/>
          </a:xfrm>
          <a:prstGeom prst="rect">
            <a:avLst/>
          </a:prstGeom>
          <a:noFill/>
        </p:spPr>
        <p:txBody>
          <a:bodyPr wrap="square" rtlCol="0">
            <a:spAutoFit/>
          </a:bodyPr>
          <a:lstStyle/>
          <a:p>
            <a:pPr algn="r"/>
            <a:r>
              <a:rPr lang="en-US" sz="2400" dirty="0">
                <a:solidFill>
                  <a:schemeClr val="tx1">
                    <a:lumMod val="95000"/>
                  </a:schemeClr>
                </a:solidFill>
              </a:rPr>
              <a:t>Christie Chung</a:t>
            </a:r>
          </a:p>
          <a:p>
            <a:pPr algn="r"/>
            <a:r>
              <a:rPr lang="en-US" sz="2400" dirty="0">
                <a:solidFill>
                  <a:schemeClr val="tx1">
                    <a:lumMod val="95000"/>
                  </a:schemeClr>
                </a:solidFill>
              </a:rPr>
              <a:t>Assistant Counsel</a:t>
            </a:r>
          </a:p>
          <a:p>
            <a:pPr algn="r"/>
            <a:r>
              <a:rPr lang="en-US" sz="2400" dirty="0">
                <a:solidFill>
                  <a:schemeClr val="tx1">
                    <a:lumMod val="95000"/>
                  </a:schemeClr>
                </a:solidFill>
              </a:rPr>
              <a:t>U.S. Office of Government Ethics</a:t>
            </a:r>
          </a:p>
        </p:txBody>
      </p:sp>
    </p:spTree>
    <p:extLst>
      <p:ext uri="{BB962C8B-B14F-4D97-AF65-F5344CB8AC3E}">
        <p14:creationId xmlns:p14="http://schemas.microsoft.com/office/powerpoint/2010/main" val="38349918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9FBE929-423A-B26B-1072-43AB90BEA00A}"/>
              </a:ext>
            </a:extLst>
          </p:cNvPr>
          <p:cNvSpPr>
            <a:spLocks noGrp="1"/>
          </p:cNvSpPr>
          <p:nvPr>
            <p:ph type="title"/>
          </p:nvPr>
        </p:nvSpPr>
        <p:spPr>
          <a:xfrm>
            <a:off x="919119" y="493921"/>
            <a:ext cx="10353762" cy="970450"/>
          </a:xfrm>
        </p:spPr>
        <p:txBody>
          <a:bodyPr/>
          <a:lstStyle/>
          <a:p>
            <a:pPr rtl="0" eaLnBrk="1" latinLnBrk="0" hangingPunct="1"/>
            <a:r>
              <a:rPr lang="en-US" sz="3200" kern="1200" dirty="0">
                <a:solidFill>
                  <a:srgbClr val="F2F2F2"/>
                </a:solidFill>
                <a:effectLst/>
                <a:latin typeface="Calisto MT" panose="02040603050505030304" pitchFamily="18" charset="0"/>
                <a:ea typeface="+mn-ea"/>
                <a:cs typeface="+mn-cs"/>
              </a:rPr>
              <a:t>Spouse’s Equity-Related Interests</a:t>
            </a:r>
            <a:endParaRPr lang="en-US" dirty="0">
              <a:effectLst/>
            </a:endParaRPr>
          </a:p>
        </p:txBody>
      </p:sp>
      <p:sp>
        <p:nvSpPr>
          <p:cNvPr id="6" name="TextBox 5">
            <a:extLst>
              <a:ext uri="{FF2B5EF4-FFF2-40B4-BE49-F238E27FC236}">
                <a16:creationId xmlns:a16="http://schemas.microsoft.com/office/drawing/2014/main" id="{E295EA48-1C4C-4C71-9A15-130B8906B1F7}"/>
              </a:ext>
            </a:extLst>
          </p:cNvPr>
          <p:cNvSpPr txBox="1"/>
          <p:nvPr/>
        </p:nvSpPr>
        <p:spPr>
          <a:xfrm>
            <a:off x="471748" y="1731912"/>
            <a:ext cx="11190370" cy="3970318"/>
          </a:xfrm>
          <a:prstGeom prst="rect">
            <a:avLst/>
          </a:prstGeom>
          <a:noFill/>
        </p:spPr>
        <p:txBody>
          <a:bodyPr wrap="square" rtlCol="0">
            <a:spAutoFit/>
          </a:bodyPr>
          <a:lstStyle/>
          <a:p>
            <a:pPr>
              <a:spcBef>
                <a:spcPts val="1200"/>
              </a:spcBef>
              <a:spcAft>
                <a:spcPts val="1200"/>
              </a:spcAft>
            </a:pPr>
            <a:r>
              <a:rPr lang="en-US" sz="2400" dirty="0">
                <a:solidFill>
                  <a:schemeClr val="tx1">
                    <a:lumMod val="95000"/>
                  </a:schemeClr>
                </a:solidFill>
              </a:rPr>
              <a:t>When an employee’s spouse: </a:t>
            </a:r>
          </a:p>
          <a:p>
            <a:pPr marL="800100" lvl="1" indent="-342900">
              <a:spcBef>
                <a:spcPts val="1200"/>
              </a:spcBef>
              <a:spcAft>
                <a:spcPts val="1200"/>
              </a:spcAft>
              <a:buClr>
                <a:schemeClr val="tx1">
                  <a:lumMod val="95000"/>
                </a:schemeClr>
              </a:buClr>
              <a:buSzPct val="70000"/>
              <a:buFont typeface="Wingdings" panose="05000000000000000000" pitchFamily="2" charset="2"/>
              <a:buChar char="§"/>
            </a:pPr>
            <a:r>
              <a:rPr lang="en-US" sz="2400" dirty="0">
                <a:solidFill>
                  <a:schemeClr val="tx1">
                    <a:lumMod val="95000"/>
                  </a:schemeClr>
                </a:solidFill>
              </a:rPr>
              <a:t>Has an equity-related interest in their employer, or </a:t>
            </a:r>
          </a:p>
          <a:p>
            <a:pPr marL="800100" lvl="1" indent="-342900">
              <a:spcBef>
                <a:spcPts val="1200"/>
              </a:spcBef>
              <a:spcAft>
                <a:spcPts val="1200"/>
              </a:spcAft>
              <a:buClr>
                <a:schemeClr val="tx1">
                  <a:lumMod val="95000"/>
                </a:schemeClr>
              </a:buClr>
              <a:buSzPct val="70000"/>
              <a:buFont typeface="Wingdings" panose="05000000000000000000" pitchFamily="2" charset="2"/>
              <a:buChar char="§"/>
            </a:pPr>
            <a:r>
              <a:rPr lang="en-US" sz="2400" dirty="0">
                <a:solidFill>
                  <a:schemeClr val="tx1">
                    <a:lumMod val="95000"/>
                  </a:schemeClr>
                </a:solidFill>
              </a:rPr>
              <a:t>Receives compensation that is based on a share of their employer’s profits</a:t>
            </a:r>
          </a:p>
          <a:p>
            <a:pPr>
              <a:spcBef>
                <a:spcPts val="1200"/>
              </a:spcBef>
              <a:spcAft>
                <a:spcPts val="1200"/>
              </a:spcAft>
            </a:pPr>
            <a:r>
              <a:rPr lang="en-US" sz="2400" dirty="0">
                <a:solidFill>
                  <a:schemeClr val="tx1">
                    <a:lumMod val="95000"/>
                  </a:schemeClr>
                </a:solidFill>
              </a:rPr>
              <a:t>The conflict of interest law requires the employee’s recusal from a broader range of particular matters than when those interests are absent. Under these circumstances, employees must consider both the financial interests of their spouse as well as the financial interests of their spouse’s employer for purposes of the conflict of interest analysis. </a:t>
            </a:r>
          </a:p>
        </p:txBody>
      </p:sp>
    </p:spTree>
    <p:extLst>
      <p:ext uri="{BB962C8B-B14F-4D97-AF65-F5344CB8AC3E}">
        <p14:creationId xmlns:p14="http://schemas.microsoft.com/office/powerpoint/2010/main" val="15026195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127E17A-5A2C-D4BD-3321-70F91C47D4FE}"/>
              </a:ext>
              <a:ext uri="{C183D7F6-B498-43B3-948B-1728B52AA6E4}">
                <adec:decorative xmlns:adec="http://schemas.microsoft.com/office/drawing/2017/decorative" val="1"/>
              </a:ext>
            </a:extLst>
          </p:cNvPr>
          <p:cNvSpPr/>
          <p:nvPr/>
        </p:nvSpPr>
        <p:spPr>
          <a:xfrm>
            <a:off x="613523" y="1037874"/>
            <a:ext cx="10964952" cy="5169781"/>
          </a:xfrm>
          <a:prstGeom prst="rect">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07F5A2AE-6E5B-57FD-F8DF-7E6D844D25AC}"/>
              </a:ext>
            </a:extLst>
          </p:cNvPr>
          <p:cNvSpPr>
            <a:spLocks noGrp="1"/>
          </p:cNvSpPr>
          <p:nvPr>
            <p:ph type="title"/>
          </p:nvPr>
        </p:nvSpPr>
        <p:spPr>
          <a:xfrm>
            <a:off x="919119" y="-970450"/>
            <a:ext cx="10353762" cy="970450"/>
          </a:xfrm>
        </p:spPr>
        <p:txBody>
          <a:bodyPr>
            <a:normAutofit fontScale="90000"/>
          </a:bodyPr>
          <a:lstStyle/>
          <a:p>
            <a:r>
              <a:rPr lang="en-US" dirty="0">
                <a:solidFill>
                  <a:schemeClr val="bg1"/>
                </a:solidFill>
                <a:effectLst/>
              </a:rPr>
              <a:t>Common</a:t>
            </a:r>
            <a:r>
              <a:rPr lang="en-US" baseline="0" dirty="0">
                <a:solidFill>
                  <a:schemeClr val="bg1"/>
                </a:solidFill>
                <a:effectLst/>
              </a:rPr>
              <a:t> Examples of Equity-Related Interests</a:t>
            </a:r>
            <a:endParaRPr lang="en-US" dirty="0">
              <a:solidFill>
                <a:schemeClr val="bg1"/>
              </a:solidFill>
              <a:effectLst/>
            </a:endParaRPr>
          </a:p>
        </p:txBody>
      </p:sp>
      <p:sp>
        <p:nvSpPr>
          <p:cNvPr id="5" name="TextBox 4">
            <a:extLst>
              <a:ext uri="{FF2B5EF4-FFF2-40B4-BE49-F238E27FC236}">
                <a16:creationId xmlns:a16="http://schemas.microsoft.com/office/drawing/2014/main" id="{F1133BDE-9B11-2BC6-6FD8-999DD5F2081E}"/>
              </a:ext>
            </a:extLst>
          </p:cNvPr>
          <p:cNvSpPr txBox="1"/>
          <p:nvPr/>
        </p:nvSpPr>
        <p:spPr>
          <a:xfrm>
            <a:off x="848435" y="1644808"/>
            <a:ext cx="10495129" cy="3693319"/>
          </a:xfrm>
          <a:prstGeom prst="rect">
            <a:avLst/>
          </a:prstGeom>
          <a:solidFill>
            <a:srgbClr val="CF9988"/>
          </a:solidFill>
        </p:spPr>
        <p:txBody>
          <a:bodyPr wrap="square" rtlCol="0">
            <a:spAutoFit/>
          </a:bodyPr>
          <a:lstStyle/>
          <a:p>
            <a:r>
              <a:rPr lang="en-US" sz="2600" dirty="0">
                <a:solidFill>
                  <a:schemeClr val="bg1"/>
                </a:solidFill>
              </a:rPr>
              <a:t>Common examples of equity-related interests include, whether vested or unvested:</a:t>
            </a:r>
          </a:p>
          <a:p>
            <a:r>
              <a:rPr lang="en-US" sz="2600" dirty="0">
                <a:solidFill>
                  <a:schemeClr val="bg1"/>
                </a:solidFill>
              </a:rPr>
              <a:t> </a:t>
            </a:r>
          </a:p>
          <a:p>
            <a:pPr marL="914400" lvl="1" indent="-457200">
              <a:buSzPct val="70000"/>
              <a:buFont typeface="Wingdings" panose="05000000000000000000" pitchFamily="2" charset="2"/>
              <a:buChar char="§"/>
            </a:pPr>
            <a:r>
              <a:rPr lang="en-US" sz="2600" dirty="0">
                <a:solidFill>
                  <a:schemeClr val="bg1"/>
                </a:solidFill>
              </a:rPr>
              <a:t>Stock </a:t>
            </a:r>
          </a:p>
          <a:p>
            <a:pPr marL="914400" lvl="1" indent="-457200">
              <a:buSzPct val="70000"/>
              <a:buFont typeface="Wingdings" panose="05000000000000000000" pitchFamily="2" charset="2"/>
              <a:buChar char="§"/>
            </a:pPr>
            <a:r>
              <a:rPr lang="en-US" sz="2600" dirty="0">
                <a:solidFill>
                  <a:schemeClr val="bg1"/>
                </a:solidFill>
              </a:rPr>
              <a:t>Stock options </a:t>
            </a:r>
          </a:p>
          <a:p>
            <a:pPr marL="914400" lvl="1" indent="-457200">
              <a:buSzPct val="70000"/>
              <a:buFont typeface="Wingdings" panose="05000000000000000000" pitchFamily="2" charset="2"/>
              <a:buChar char="§"/>
            </a:pPr>
            <a:r>
              <a:rPr lang="en-US" sz="2600" dirty="0">
                <a:solidFill>
                  <a:schemeClr val="bg1"/>
                </a:solidFill>
              </a:rPr>
              <a:t>Restricted stock units</a:t>
            </a:r>
          </a:p>
          <a:p>
            <a:pPr marL="914400" lvl="1" indent="-457200">
              <a:buSzPct val="70000"/>
              <a:buFont typeface="Wingdings" panose="05000000000000000000" pitchFamily="2" charset="2"/>
              <a:buChar char="§"/>
            </a:pPr>
            <a:r>
              <a:rPr lang="en-US" sz="2600" dirty="0">
                <a:solidFill>
                  <a:schemeClr val="bg1"/>
                </a:solidFill>
              </a:rPr>
              <a:t>Warrants</a:t>
            </a:r>
          </a:p>
          <a:p>
            <a:pPr marL="914400" lvl="1" indent="-457200">
              <a:buSzPct val="70000"/>
              <a:buFont typeface="Wingdings" panose="05000000000000000000" pitchFamily="2" charset="2"/>
              <a:buChar char="§"/>
            </a:pPr>
            <a:r>
              <a:rPr lang="en-US" sz="2600" dirty="0">
                <a:solidFill>
                  <a:schemeClr val="bg1"/>
                </a:solidFill>
              </a:rPr>
              <a:t>Participation in an employee stock purchase plan </a:t>
            </a:r>
          </a:p>
          <a:p>
            <a:pPr marL="914400" lvl="1" indent="-457200">
              <a:buSzPct val="70000"/>
              <a:buFont typeface="Wingdings" panose="05000000000000000000" pitchFamily="2" charset="2"/>
              <a:buChar char="§"/>
            </a:pPr>
            <a:r>
              <a:rPr lang="en-US" sz="2600" dirty="0">
                <a:solidFill>
                  <a:schemeClr val="bg1"/>
                </a:solidFill>
              </a:rPr>
              <a:t>Membership interest in a company </a:t>
            </a:r>
          </a:p>
        </p:txBody>
      </p:sp>
    </p:spTree>
    <p:extLst>
      <p:ext uri="{BB962C8B-B14F-4D97-AF65-F5344CB8AC3E}">
        <p14:creationId xmlns:p14="http://schemas.microsoft.com/office/powerpoint/2010/main" val="5521309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3AEE8B-C1A7-0DDE-2B88-1C4CBC88F4DD}"/>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8FA9A379-C151-4747-762A-A188E5622094}"/>
              </a:ext>
            </a:extLst>
          </p:cNvPr>
          <p:cNvSpPr>
            <a:spLocks noGrp="1"/>
          </p:cNvSpPr>
          <p:nvPr>
            <p:ph type="title"/>
          </p:nvPr>
        </p:nvSpPr>
        <p:spPr>
          <a:xfrm>
            <a:off x="712566" y="656772"/>
            <a:ext cx="10353762" cy="970450"/>
          </a:xfrm>
        </p:spPr>
        <p:txBody>
          <a:bodyPr>
            <a:normAutofit/>
          </a:bodyPr>
          <a:lstStyle/>
          <a:p>
            <a:pPr algn="l"/>
            <a:r>
              <a:rPr lang="en-US" sz="3600" b="1" dirty="0">
                <a:solidFill>
                  <a:schemeClr val="accent5">
                    <a:lumMod val="60000"/>
                    <a:lumOff val="40000"/>
                  </a:schemeClr>
                </a:solidFill>
              </a:rPr>
              <a:t>Example 4</a:t>
            </a:r>
          </a:p>
        </p:txBody>
      </p:sp>
      <p:sp>
        <p:nvSpPr>
          <p:cNvPr id="5" name="Content Placeholder 2">
            <a:extLst>
              <a:ext uri="{FF2B5EF4-FFF2-40B4-BE49-F238E27FC236}">
                <a16:creationId xmlns:a16="http://schemas.microsoft.com/office/drawing/2014/main" id="{E38E3F6D-5A96-CB59-0D85-8F36926DA8AC}"/>
              </a:ext>
            </a:extLst>
          </p:cNvPr>
          <p:cNvSpPr txBox="1">
            <a:spLocks/>
          </p:cNvSpPr>
          <p:nvPr/>
        </p:nvSpPr>
        <p:spPr>
          <a:xfrm>
            <a:off x="712566" y="2110973"/>
            <a:ext cx="10719779" cy="4267537"/>
          </a:xfrm>
          <a:prstGeom prst="rect">
            <a:avLst/>
          </a:prstGeom>
          <a:effectLst>
            <a:outerShdw blurRad="25400" dir="17880000">
              <a:srgbClr val="000000">
                <a:alpha val="46000"/>
              </a:srgbClr>
            </a:outerShdw>
          </a:effectLst>
        </p:spPr>
        <p:txBody>
          <a:bodyPr vert="horz" lIns="91440" tIns="45720" rIns="91440" bIns="45720" rtlCol="0" anchor="t">
            <a:noAutofit/>
          </a:bodyPr>
          <a:lst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a:lstStyle>
          <a:p>
            <a:pPr marL="36900" indent="0">
              <a:spcAft>
                <a:spcPts val="3000"/>
              </a:spcAft>
              <a:buNone/>
            </a:pPr>
            <a:r>
              <a:rPr lang="en-US" sz="2400" dirty="0">
                <a:solidFill>
                  <a:schemeClr val="tx1">
                    <a:lumMod val="95000"/>
                  </a:schemeClr>
                </a:solidFill>
                <a:effectLst/>
              </a:rPr>
              <a:t>An employee at an agency receives an assignment to work on an investigation involving Business E that relates to possible fraud. The employee has a spouse who works at a law firm that is representing Business E in connection with the investigation. The spouse receives bonuses that the law firm calculates based on the firm’s annual revenues. </a:t>
            </a:r>
          </a:p>
          <a:p>
            <a:pPr marL="36900" indent="0">
              <a:buNone/>
            </a:pPr>
            <a:r>
              <a:rPr lang="en-US" sz="2400" dirty="0">
                <a:solidFill>
                  <a:schemeClr val="tx1">
                    <a:lumMod val="95000"/>
                  </a:schemeClr>
                </a:solidFill>
                <a:effectLst/>
              </a:rPr>
              <a:t>Would the employee’s participation raise 18 U.S.C. </a:t>
            </a:r>
            <a:r>
              <a:rPr lang="en-US" sz="2400" dirty="0">
                <a:solidFill>
                  <a:schemeClr val="tx1">
                    <a:lumMod val="95000"/>
                  </a:schemeClr>
                </a:solidFill>
                <a:ea typeface="Aptos" panose="020B0004020202020204" pitchFamily="34" charset="0"/>
              </a:rPr>
              <a:t>§ </a:t>
            </a:r>
            <a:r>
              <a:rPr lang="en-US" sz="2400" dirty="0">
                <a:solidFill>
                  <a:schemeClr val="tx1">
                    <a:lumMod val="95000"/>
                  </a:schemeClr>
                </a:solidFill>
                <a:effectLst/>
              </a:rPr>
              <a:t>208 concerns? </a:t>
            </a:r>
            <a:endParaRPr lang="en-US" sz="2400" dirty="0">
              <a:solidFill>
                <a:schemeClr val="tx1">
                  <a:lumMod val="95000"/>
                </a:schemeClr>
              </a:solidFill>
            </a:endParaRPr>
          </a:p>
        </p:txBody>
      </p:sp>
    </p:spTree>
    <p:extLst>
      <p:ext uri="{BB962C8B-B14F-4D97-AF65-F5344CB8AC3E}">
        <p14:creationId xmlns:p14="http://schemas.microsoft.com/office/powerpoint/2010/main" val="29881207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4101E9-71F1-7578-967F-524FD1F99791}"/>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92D8FC05-EAD4-E5A9-90A2-869B71D2BB39}"/>
              </a:ext>
            </a:extLst>
          </p:cNvPr>
          <p:cNvSpPr>
            <a:spLocks noGrp="1"/>
          </p:cNvSpPr>
          <p:nvPr>
            <p:ph type="title"/>
          </p:nvPr>
        </p:nvSpPr>
        <p:spPr>
          <a:xfrm>
            <a:off x="805872" y="563465"/>
            <a:ext cx="10353762" cy="970450"/>
          </a:xfrm>
        </p:spPr>
        <p:txBody>
          <a:bodyPr>
            <a:normAutofit/>
          </a:bodyPr>
          <a:lstStyle/>
          <a:p>
            <a:pPr algn="l"/>
            <a:r>
              <a:rPr lang="en-US" sz="3600" b="1" dirty="0">
                <a:solidFill>
                  <a:schemeClr val="accent5">
                    <a:lumMod val="60000"/>
                    <a:lumOff val="40000"/>
                  </a:schemeClr>
                </a:solidFill>
              </a:rPr>
              <a:t>Example 5</a:t>
            </a:r>
          </a:p>
        </p:txBody>
      </p:sp>
      <p:sp>
        <p:nvSpPr>
          <p:cNvPr id="5" name="Content Placeholder 2">
            <a:extLst>
              <a:ext uri="{FF2B5EF4-FFF2-40B4-BE49-F238E27FC236}">
                <a16:creationId xmlns:a16="http://schemas.microsoft.com/office/drawing/2014/main" id="{86086C31-33E9-CA4F-878D-CFF688D77F44}"/>
              </a:ext>
            </a:extLst>
          </p:cNvPr>
          <p:cNvSpPr txBox="1">
            <a:spLocks/>
          </p:cNvSpPr>
          <p:nvPr/>
        </p:nvSpPr>
        <p:spPr>
          <a:xfrm>
            <a:off x="805872" y="2237623"/>
            <a:ext cx="10513931" cy="4267537"/>
          </a:xfrm>
          <a:prstGeom prst="rect">
            <a:avLst/>
          </a:prstGeom>
          <a:effectLst>
            <a:outerShdw blurRad="25400" dir="17880000">
              <a:srgbClr val="000000">
                <a:alpha val="46000"/>
              </a:srgbClr>
            </a:outerShdw>
          </a:effectLst>
        </p:spPr>
        <p:txBody>
          <a:bodyPr vert="horz" lIns="91440" tIns="45720" rIns="91440" bIns="45720" rtlCol="0" anchor="t">
            <a:noAutofit/>
          </a:bodyPr>
          <a:lst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a:lstStyle>
          <a:p>
            <a:pPr marL="36900" indent="0">
              <a:spcAft>
                <a:spcPts val="3000"/>
              </a:spcAft>
              <a:buNone/>
            </a:pPr>
            <a:r>
              <a:rPr lang="en-US" sz="2400" dirty="0">
                <a:solidFill>
                  <a:schemeClr val="tx1">
                    <a:lumMod val="95000"/>
                  </a:schemeClr>
                </a:solidFill>
                <a:effectLst/>
              </a:rPr>
              <a:t>A contracting officer at an agency receives an assignment to review bids for a cleaning contract. The employee’s spouse is the owner of a single-member LLC that provides cleaning services. One of the bids received by the agency identify the spouse’s LLC as a subcontractor in the bid proposal. </a:t>
            </a:r>
          </a:p>
          <a:p>
            <a:pPr marL="36900" indent="0">
              <a:buNone/>
            </a:pPr>
            <a:r>
              <a:rPr lang="en-US" sz="2400" dirty="0">
                <a:solidFill>
                  <a:schemeClr val="tx1">
                    <a:lumMod val="95000"/>
                  </a:schemeClr>
                </a:solidFill>
                <a:effectLst/>
              </a:rPr>
              <a:t>Would the employee’s participation raise 18 U.S.C. </a:t>
            </a:r>
            <a:r>
              <a:rPr lang="en-US" sz="2400" dirty="0">
                <a:solidFill>
                  <a:schemeClr val="tx1">
                    <a:lumMod val="95000"/>
                  </a:schemeClr>
                </a:solidFill>
                <a:ea typeface="Aptos" panose="020B0004020202020204" pitchFamily="34" charset="0"/>
              </a:rPr>
              <a:t>§ </a:t>
            </a:r>
            <a:r>
              <a:rPr lang="en-US" sz="2400" dirty="0">
                <a:solidFill>
                  <a:schemeClr val="tx1">
                    <a:lumMod val="95000"/>
                  </a:schemeClr>
                </a:solidFill>
                <a:effectLst/>
              </a:rPr>
              <a:t>208 concerns?</a:t>
            </a:r>
            <a:endParaRPr lang="en-US" sz="2400" dirty="0">
              <a:solidFill>
                <a:schemeClr val="tx1">
                  <a:lumMod val="95000"/>
                </a:schemeClr>
              </a:solidFill>
            </a:endParaRPr>
          </a:p>
        </p:txBody>
      </p:sp>
    </p:spTree>
    <p:extLst>
      <p:ext uri="{BB962C8B-B14F-4D97-AF65-F5344CB8AC3E}">
        <p14:creationId xmlns:p14="http://schemas.microsoft.com/office/powerpoint/2010/main" val="20351301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586972"/>
            <a:ext cx="10353762" cy="970450"/>
          </a:xfrm>
        </p:spPr>
        <p:txBody>
          <a:bodyPr/>
          <a:lstStyle/>
          <a:p>
            <a:r>
              <a:rPr lang="en-US" dirty="0">
                <a:solidFill>
                  <a:schemeClr val="tx1">
                    <a:lumMod val="95000"/>
                  </a:schemeClr>
                </a:solidFill>
              </a:rPr>
              <a:t>5 C.F.R. </a:t>
            </a:r>
            <a:r>
              <a:rPr lang="en-US" dirty="0">
                <a:solidFill>
                  <a:schemeClr val="tx1">
                    <a:lumMod val="95000"/>
                  </a:schemeClr>
                </a:solidFill>
                <a:ea typeface="Aptos" panose="020B0004020202020204" pitchFamily="34" charset="0"/>
              </a:rPr>
              <a:t>§ 2635.502(a)(2)</a:t>
            </a:r>
            <a:endParaRPr lang="en-US" dirty="0">
              <a:solidFill>
                <a:schemeClr val="tx1">
                  <a:lumMod val="95000"/>
                </a:schemeClr>
              </a:solidFill>
            </a:endParaRPr>
          </a:p>
        </p:txBody>
      </p:sp>
      <p:sp>
        <p:nvSpPr>
          <p:cNvPr id="4" name="TextBox 3">
            <a:extLst>
              <a:ext uri="{FF2B5EF4-FFF2-40B4-BE49-F238E27FC236}">
                <a16:creationId xmlns:a16="http://schemas.microsoft.com/office/drawing/2014/main" id="{A16071D9-5AFD-582A-9F45-B47D931CF720}"/>
              </a:ext>
            </a:extLst>
          </p:cNvPr>
          <p:cNvSpPr txBox="1"/>
          <p:nvPr/>
        </p:nvSpPr>
        <p:spPr>
          <a:xfrm>
            <a:off x="604276" y="2126024"/>
            <a:ext cx="10972800" cy="3416320"/>
          </a:xfrm>
          <a:prstGeom prst="rect">
            <a:avLst/>
          </a:prstGeom>
          <a:noFill/>
        </p:spPr>
        <p:txBody>
          <a:bodyPr wrap="square" rtlCol="0">
            <a:spAutoFit/>
          </a:bodyPr>
          <a:lstStyle/>
          <a:p>
            <a:pPr algn="ctr"/>
            <a:r>
              <a:rPr lang="en-US" sz="2400" dirty="0">
                <a:solidFill>
                  <a:schemeClr val="tx1">
                    <a:lumMod val="95000"/>
                  </a:schemeClr>
                </a:solidFill>
              </a:rPr>
              <a:t>“When an employee knows that a person with whom the employee has a covered relationship is or represents a party to a particular matter involving specific parties, and the employee determines that the circumstances would cause a reasonable person with knowledge of the relevant facts to question their impartiality in the matter, the employee should not participate in the matter unless the employee has received a determination from the agency designee regarding the appearance problem in accordance with paragraph (c) of [section</a:t>
            </a:r>
            <a:r>
              <a:rPr lang="en-US" sz="2400" dirty="0">
                <a:solidFill>
                  <a:schemeClr val="tx1">
                    <a:lumMod val="95000"/>
                  </a:schemeClr>
                </a:solidFill>
                <a:ea typeface="Aptos" panose="020B0004020202020204" pitchFamily="34" charset="0"/>
              </a:rPr>
              <a:t> 2635.502] </a:t>
            </a:r>
            <a:r>
              <a:rPr lang="en-US" sz="2400" dirty="0">
                <a:solidFill>
                  <a:schemeClr val="tx1">
                    <a:lumMod val="95000"/>
                  </a:schemeClr>
                </a:solidFill>
              </a:rPr>
              <a:t>or received an authorization from the agency designee in accordance with paragraph (d) of </a:t>
            </a:r>
            <a:br>
              <a:rPr lang="en-US" sz="2400" dirty="0">
                <a:solidFill>
                  <a:schemeClr val="tx1">
                    <a:lumMod val="95000"/>
                  </a:schemeClr>
                </a:solidFill>
              </a:rPr>
            </a:br>
            <a:r>
              <a:rPr lang="en-US" sz="2400" dirty="0">
                <a:solidFill>
                  <a:schemeClr val="tx1">
                    <a:lumMod val="95000"/>
                  </a:schemeClr>
                </a:solidFill>
              </a:rPr>
              <a:t>[section</a:t>
            </a:r>
            <a:r>
              <a:rPr lang="en-US" sz="2400" dirty="0">
                <a:solidFill>
                  <a:schemeClr val="tx1">
                    <a:lumMod val="95000"/>
                  </a:schemeClr>
                </a:solidFill>
                <a:ea typeface="Aptos" panose="020B0004020202020204" pitchFamily="34" charset="0"/>
              </a:rPr>
              <a:t> 2635.502]</a:t>
            </a:r>
            <a:r>
              <a:rPr lang="en-US" sz="2400" dirty="0">
                <a:solidFill>
                  <a:schemeClr val="tx1">
                    <a:lumMod val="95000"/>
                  </a:schemeClr>
                </a:solidFill>
              </a:rPr>
              <a:t>.”</a:t>
            </a:r>
          </a:p>
        </p:txBody>
      </p:sp>
    </p:spTree>
    <p:extLst>
      <p:ext uri="{BB962C8B-B14F-4D97-AF65-F5344CB8AC3E}">
        <p14:creationId xmlns:p14="http://schemas.microsoft.com/office/powerpoint/2010/main" val="2994969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AD857-9A5E-E3F7-70CF-F906AC7259D9}"/>
              </a:ext>
            </a:extLst>
          </p:cNvPr>
          <p:cNvSpPr>
            <a:spLocks noGrp="1"/>
          </p:cNvSpPr>
          <p:nvPr>
            <p:ph type="title"/>
          </p:nvPr>
        </p:nvSpPr>
        <p:spPr>
          <a:xfrm>
            <a:off x="919119" y="-970450"/>
            <a:ext cx="10353762" cy="970450"/>
          </a:xfrm>
        </p:spPr>
        <p:txBody>
          <a:bodyPr/>
          <a:lstStyle/>
          <a:p>
            <a:r>
              <a:rPr lang="en-US" dirty="0">
                <a:solidFill>
                  <a:schemeClr val="bg1"/>
                </a:solidFill>
                <a:effectLst/>
              </a:rPr>
              <a:t>Covered</a:t>
            </a:r>
            <a:r>
              <a:rPr lang="en-US" baseline="0" dirty="0">
                <a:solidFill>
                  <a:schemeClr val="bg1"/>
                </a:solidFill>
                <a:effectLst/>
              </a:rPr>
              <a:t> Relationships</a:t>
            </a:r>
            <a:endParaRPr lang="en-US" dirty="0">
              <a:solidFill>
                <a:schemeClr val="bg1"/>
              </a:solidFill>
              <a:effectLst/>
            </a:endParaRPr>
          </a:p>
        </p:txBody>
      </p:sp>
      <p:sp>
        <p:nvSpPr>
          <p:cNvPr id="3" name="Content Placeholder 2">
            <a:extLst>
              <a:ext uri="{FF2B5EF4-FFF2-40B4-BE49-F238E27FC236}">
                <a16:creationId xmlns:a16="http://schemas.microsoft.com/office/drawing/2014/main" id="{2C3CBF7D-CB27-360D-61B3-B596B4B65DF6}"/>
              </a:ext>
            </a:extLst>
          </p:cNvPr>
          <p:cNvSpPr>
            <a:spLocks noGrp="1"/>
          </p:cNvSpPr>
          <p:nvPr>
            <p:ph idx="1"/>
          </p:nvPr>
        </p:nvSpPr>
        <p:spPr>
          <a:xfrm>
            <a:off x="245744" y="631682"/>
            <a:ext cx="11700512" cy="5572170"/>
          </a:xfrm>
        </p:spPr>
        <p:txBody>
          <a:bodyPr>
            <a:noAutofit/>
          </a:bodyPr>
          <a:lstStyle/>
          <a:p>
            <a:pPr marL="36900" indent="0">
              <a:buNone/>
            </a:pPr>
            <a:r>
              <a:rPr lang="en-US" sz="2400" dirty="0">
                <a:solidFill>
                  <a:schemeClr val="tx1">
                    <a:lumMod val="95000"/>
                  </a:schemeClr>
                </a:solidFill>
              </a:rPr>
              <a:t>For purposes of the impartiality rule, persons with whom an employee has a covered relationship include any person for whom the employee’s spouse is, to the employee’s knowledge, serving or seeking to serve as:</a:t>
            </a:r>
          </a:p>
          <a:p>
            <a:pPr lvl="1">
              <a:spcBef>
                <a:spcPts val="300"/>
              </a:spcBef>
              <a:spcAft>
                <a:spcPts val="300"/>
              </a:spcAft>
              <a:buFont typeface="Wingdings" panose="05000000000000000000" pitchFamily="2" charset="2"/>
              <a:buChar char="§"/>
            </a:pPr>
            <a:r>
              <a:rPr lang="en-US" sz="2400" dirty="0">
                <a:solidFill>
                  <a:schemeClr val="tx1">
                    <a:lumMod val="95000"/>
                  </a:schemeClr>
                </a:solidFill>
              </a:rPr>
              <a:t>Officer</a:t>
            </a:r>
          </a:p>
          <a:p>
            <a:pPr lvl="1">
              <a:spcBef>
                <a:spcPts val="300"/>
              </a:spcBef>
              <a:spcAft>
                <a:spcPts val="300"/>
              </a:spcAft>
              <a:buFont typeface="Wingdings" panose="05000000000000000000" pitchFamily="2" charset="2"/>
              <a:buChar char="§"/>
            </a:pPr>
            <a:r>
              <a:rPr lang="en-US" sz="2400" dirty="0">
                <a:solidFill>
                  <a:schemeClr val="tx1">
                    <a:lumMod val="95000"/>
                  </a:schemeClr>
                </a:solidFill>
              </a:rPr>
              <a:t>Director</a:t>
            </a:r>
          </a:p>
          <a:p>
            <a:pPr lvl="1">
              <a:spcBef>
                <a:spcPts val="300"/>
              </a:spcBef>
              <a:spcAft>
                <a:spcPts val="300"/>
              </a:spcAft>
              <a:buFont typeface="Wingdings" panose="05000000000000000000" pitchFamily="2" charset="2"/>
              <a:buChar char="§"/>
            </a:pPr>
            <a:r>
              <a:rPr lang="en-US" sz="2400" dirty="0">
                <a:solidFill>
                  <a:schemeClr val="tx1">
                    <a:lumMod val="95000"/>
                  </a:schemeClr>
                </a:solidFill>
              </a:rPr>
              <a:t>Trustee</a:t>
            </a:r>
          </a:p>
          <a:p>
            <a:pPr lvl="1">
              <a:spcBef>
                <a:spcPts val="300"/>
              </a:spcBef>
              <a:spcAft>
                <a:spcPts val="300"/>
              </a:spcAft>
              <a:buFont typeface="Wingdings" panose="05000000000000000000" pitchFamily="2" charset="2"/>
              <a:buChar char="§"/>
            </a:pPr>
            <a:r>
              <a:rPr lang="en-US" sz="2400" dirty="0">
                <a:solidFill>
                  <a:schemeClr val="tx1">
                    <a:lumMod val="95000"/>
                  </a:schemeClr>
                </a:solidFill>
              </a:rPr>
              <a:t>General Partner</a:t>
            </a:r>
          </a:p>
          <a:p>
            <a:pPr lvl="1">
              <a:spcBef>
                <a:spcPts val="300"/>
              </a:spcBef>
              <a:spcAft>
                <a:spcPts val="300"/>
              </a:spcAft>
              <a:buFont typeface="Wingdings" panose="05000000000000000000" pitchFamily="2" charset="2"/>
              <a:buChar char="§"/>
            </a:pPr>
            <a:r>
              <a:rPr lang="en-US" sz="2400" dirty="0">
                <a:solidFill>
                  <a:schemeClr val="tx1">
                    <a:lumMod val="95000"/>
                  </a:schemeClr>
                </a:solidFill>
              </a:rPr>
              <a:t>Agent </a:t>
            </a:r>
          </a:p>
          <a:p>
            <a:pPr lvl="1">
              <a:spcBef>
                <a:spcPts val="300"/>
              </a:spcBef>
              <a:spcAft>
                <a:spcPts val="300"/>
              </a:spcAft>
              <a:buFont typeface="Wingdings" panose="05000000000000000000" pitchFamily="2" charset="2"/>
              <a:buChar char="§"/>
            </a:pPr>
            <a:r>
              <a:rPr lang="en-US" sz="2400" dirty="0">
                <a:solidFill>
                  <a:schemeClr val="tx1">
                    <a:lumMod val="95000"/>
                  </a:schemeClr>
                </a:solidFill>
              </a:rPr>
              <a:t>Attorney</a:t>
            </a:r>
          </a:p>
          <a:p>
            <a:pPr lvl="1">
              <a:spcBef>
                <a:spcPts val="300"/>
              </a:spcBef>
              <a:spcAft>
                <a:spcPts val="300"/>
              </a:spcAft>
              <a:buFont typeface="Wingdings" panose="05000000000000000000" pitchFamily="2" charset="2"/>
              <a:buChar char="§"/>
            </a:pPr>
            <a:r>
              <a:rPr lang="en-US" sz="2400" dirty="0">
                <a:solidFill>
                  <a:schemeClr val="tx1">
                    <a:lumMod val="95000"/>
                  </a:schemeClr>
                </a:solidFill>
              </a:rPr>
              <a:t>Consultant</a:t>
            </a:r>
          </a:p>
          <a:p>
            <a:pPr lvl="1">
              <a:spcBef>
                <a:spcPts val="300"/>
              </a:spcBef>
              <a:spcAft>
                <a:spcPts val="300"/>
              </a:spcAft>
              <a:buFont typeface="Wingdings" panose="05000000000000000000" pitchFamily="2" charset="2"/>
              <a:buChar char="§"/>
            </a:pPr>
            <a:r>
              <a:rPr lang="en-US" sz="2400" dirty="0">
                <a:solidFill>
                  <a:schemeClr val="tx1">
                    <a:lumMod val="95000"/>
                  </a:schemeClr>
                </a:solidFill>
              </a:rPr>
              <a:t>Contractor</a:t>
            </a:r>
          </a:p>
          <a:p>
            <a:pPr lvl="1">
              <a:spcBef>
                <a:spcPts val="300"/>
              </a:spcBef>
              <a:spcAft>
                <a:spcPts val="300"/>
              </a:spcAft>
              <a:buFont typeface="Wingdings" panose="05000000000000000000" pitchFamily="2" charset="2"/>
              <a:buChar char="§"/>
            </a:pPr>
            <a:r>
              <a:rPr lang="en-US" sz="2400" dirty="0">
                <a:solidFill>
                  <a:schemeClr val="tx1">
                    <a:lumMod val="95000"/>
                  </a:schemeClr>
                </a:solidFill>
              </a:rPr>
              <a:t>Employee</a:t>
            </a:r>
          </a:p>
        </p:txBody>
      </p:sp>
    </p:spTree>
    <p:extLst>
      <p:ext uri="{BB962C8B-B14F-4D97-AF65-F5344CB8AC3E}">
        <p14:creationId xmlns:p14="http://schemas.microsoft.com/office/powerpoint/2010/main" val="20310961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D2D2F9-D207-95F6-D994-F6E595F0AB28}"/>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FE9BE968-2AE4-4991-8CF8-B0B40BA86CF4}"/>
              </a:ext>
            </a:extLst>
          </p:cNvPr>
          <p:cNvSpPr>
            <a:spLocks noGrp="1"/>
          </p:cNvSpPr>
          <p:nvPr>
            <p:ph type="title"/>
          </p:nvPr>
        </p:nvSpPr>
        <p:spPr>
          <a:xfrm>
            <a:off x="628591" y="479489"/>
            <a:ext cx="10353762" cy="970450"/>
          </a:xfrm>
        </p:spPr>
        <p:txBody>
          <a:bodyPr>
            <a:normAutofit/>
          </a:bodyPr>
          <a:lstStyle/>
          <a:p>
            <a:pPr algn="l"/>
            <a:r>
              <a:rPr lang="en-US" sz="3600" b="1" dirty="0">
                <a:solidFill>
                  <a:schemeClr val="accent5">
                    <a:lumMod val="60000"/>
                    <a:lumOff val="40000"/>
                  </a:schemeClr>
                </a:solidFill>
              </a:rPr>
              <a:t>Example 6</a:t>
            </a:r>
          </a:p>
        </p:txBody>
      </p:sp>
      <p:sp>
        <p:nvSpPr>
          <p:cNvPr id="5" name="Content Placeholder 2">
            <a:extLst>
              <a:ext uri="{FF2B5EF4-FFF2-40B4-BE49-F238E27FC236}">
                <a16:creationId xmlns:a16="http://schemas.microsoft.com/office/drawing/2014/main" id="{AB8E7E86-BA3A-150A-D9A1-5CDC87AC84F8}"/>
              </a:ext>
            </a:extLst>
          </p:cNvPr>
          <p:cNvSpPr txBox="1">
            <a:spLocks/>
          </p:cNvSpPr>
          <p:nvPr/>
        </p:nvSpPr>
        <p:spPr>
          <a:xfrm>
            <a:off x="628591" y="1676448"/>
            <a:ext cx="10850646" cy="4267537"/>
          </a:xfrm>
          <a:prstGeom prst="rect">
            <a:avLst/>
          </a:prstGeom>
          <a:effectLst>
            <a:outerShdw blurRad="25400" dir="17880000">
              <a:srgbClr val="000000">
                <a:alpha val="46000"/>
              </a:srgbClr>
            </a:outerShdw>
          </a:effectLst>
        </p:spPr>
        <p:txBody>
          <a:bodyPr vert="horz" lIns="91440" tIns="45720" rIns="91440" bIns="45720" rtlCol="0" anchor="t">
            <a:noAutofit/>
          </a:bodyPr>
          <a:lst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a:lstStyle>
          <a:p>
            <a:pPr marL="36900" indent="0">
              <a:spcAft>
                <a:spcPts val="3000"/>
              </a:spcAft>
              <a:buNone/>
            </a:pPr>
            <a:r>
              <a:rPr lang="en-US" sz="2400" dirty="0">
                <a:solidFill>
                  <a:schemeClr val="tx1">
                    <a:lumMod val="95000"/>
                  </a:schemeClr>
                </a:solidFill>
                <a:effectLst/>
              </a:rPr>
              <a:t>An employee at an agency receives an assignment to work on a litigation team that is bringing a high-profile enforcement action against Corporation B. The enforcement action involves claims of </a:t>
            </a:r>
            <a:r>
              <a:rPr lang="en-US" sz="2400" dirty="0">
                <a:solidFill>
                  <a:schemeClr val="tx1">
                    <a:lumMod val="95000"/>
                  </a:schemeClr>
                </a:solidFill>
                <a:effectLst/>
                <a:highlight>
                  <a:srgbClr val="808000"/>
                </a:highlight>
              </a:rPr>
              <a:t>serious financial misconduct</a:t>
            </a:r>
            <a:r>
              <a:rPr lang="en-US" sz="2400" dirty="0">
                <a:solidFill>
                  <a:schemeClr val="tx1">
                    <a:lumMod val="95000"/>
                  </a:schemeClr>
                </a:solidFill>
                <a:effectLst/>
              </a:rPr>
              <a:t>. The corporation is being represented by a law firm where the employee’s spouse works. The employee’s spouse is a non-equity </a:t>
            </a:r>
            <a:r>
              <a:rPr lang="en-US" sz="2400" dirty="0">
                <a:solidFill>
                  <a:schemeClr val="tx1">
                    <a:lumMod val="95000"/>
                  </a:schemeClr>
                </a:solidFill>
                <a:effectLst/>
                <a:highlight>
                  <a:srgbClr val="808000"/>
                </a:highlight>
              </a:rPr>
              <a:t>partner at the law firm </a:t>
            </a:r>
            <a:r>
              <a:rPr lang="en-US" sz="2400" dirty="0">
                <a:solidFill>
                  <a:schemeClr val="tx1">
                    <a:lumMod val="95000"/>
                  </a:schemeClr>
                </a:solidFill>
                <a:effectLst/>
              </a:rPr>
              <a:t>and has no involvement in the firm’s representation of Corporation B. As a non-equity partner, the spouse has no ownership interest in the law firm and only receives a fixed salary.</a:t>
            </a:r>
          </a:p>
          <a:p>
            <a:pPr marL="36900" indent="0">
              <a:buNone/>
            </a:pPr>
            <a:r>
              <a:rPr lang="en-US" sz="2400" dirty="0">
                <a:solidFill>
                  <a:schemeClr val="tx1">
                    <a:lumMod val="95000"/>
                  </a:schemeClr>
                </a:solidFill>
                <a:effectLst/>
              </a:rPr>
              <a:t>Is there a 5 C.F.R. </a:t>
            </a:r>
            <a:r>
              <a:rPr lang="en-US" sz="2400" dirty="0">
                <a:solidFill>
                  <a:schemeClr val="tx1">
                    <a:lumMod val="95000"/>
                  </a:schemeClr>
                </a:solidFill>
                <a:ea typeface="Aptos" panose="020B0004020202020204" pitchFamily="34" charset="0"/>
              </a:rPr>
              <a:t>§ 2635.502(a)(2) concern? </a:t>
            </a:r>
            <a:endParaRPr lang="en-US" sz="2400" dirty="0">
              <a:solidFill>
                <a:schemeClr val="tx1">
                  <a:lumMod val="95000"/>
                </a:schemeClr>
              </a:solidFill>
              <a:effectLst/>
            </a:endParaRPr>
          </a:p>
          <a:p>
            <a:pPr marL="36900" indent="0">
              <a:buNone/>
            </a:pPr>
            <a:r>
              <a:rPr lang="en-US" sz="2400" dirty="0">
                <a:solidFill>
                  <a:schemeClr val="tx1"/>
                </a:solidFill>
                <a:effectLst/>
              </a:rPr>
              <a:t> </a:t>
            </a:r>
          </a:p>
          <a:p>
            <a:pPr marL="36900" indent="0">
              <a:buNone/>
            </a:pPr>
            <a:endParaRPr lang="en-US" sz="2400" dirty="0">
              <a:solidFill>
                <a:schemeClr val="tx1"/>
              </a:solidFill>
              <a:effectLst/>
            </a:endParaRPr>
          </a:p>
          <a:p>
            <a:pPr marL="36900" indent="0">
              <a:buNone/>
            </a:pPr>
            <a:endParaRPr lang="en-US" sz="2400" dirty="0">
              <a:solidFill>
                <a:schemeClr val="tx1"/>
              </a:solidFill>
              <a:effectLst/>
            </a:endParaRPr>
          </a:p>
        </p:txBody>
      </p:sp>
    </p:spTree>
    <p:extLst>
      <p:ext uri="{BB962C8B-B14F-4D97-AF65-F5344CB8AC3E}">
        <p14:creationId xmlns:p14="http://schemas.microsoft.com/office/powerpoint/2010/main" val="18164334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D468B9-187F-704A-9FEC-774FE80AF290}"/>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25E149AA-775C-ED9D-327D-7AD6B30EB4BE}"/>
              </a:ext>
            </a:extLst>
          </p:cNvPr>
          <p:cNvSpPr>
            <a:spLocks noGrp="1"/>
          </p:cNvSpPr>
          <p:nvPr>
            <p:ph type="title"/>
          </p:nvPr>
        </p:nvSpPr>
        <p:spPr>
          <a:xfrm>
            <a:off x="749888" y="339530"/>
            <a:ext cx="10353762" cy="970450"/>
          </a:xfrm>
        </p:spPr>
        <p:txBody>
          <a:bodyPr>
            <a:normAutofit/>
          </a:bodyPr>
          <a:lstStyle/>
          <a:p>
            <a:pPr algn="l"/>
            <a:r>
              <a:rPr lang="en-US" sz="3600" b="1" dirty="0">
                <a:solidFill>
                  <a:schemeClr val="accent5">
                    <a:lumMod val="60000"/>
                    <a:lumOff val="40000"/>
                  </a:schemeClr>
                </a:solidFill>
              </a:rPr>
              <a:t>Example 7</a:t>
            </a:r>
          </a:p>
        </p:txBody>
      </p:sp>
      <p:sp>
        <p:nvSpPr>
          <p:cNvPr id="5" name="Content Placeholder 2">
            <a:extLst>
              <a:ext uri="{FF2B5EF4-FFF2-40B4-BE49-F238E27FC236}">
                <a16:creationId xmlns:a16="http://schemas.microsoft.com/office/drawing/2014/main" id="{15B9C635-0D4D-B2A4-8A16-50241EB05D09}"/>
              </a:ext>
            </a:extLst>
          </p:cNvPr>
          <p:cNvSpPr txBox="1">
            <a:spLocks/>
          </p:cNvSpPr>
          <p:nvPr/>
        </p:nvSpPr>
        <p:spPr>
          <a:xfrm>
            <a:off x="749889" y="1602854"/>
            <a:ext cx="10353762" cy="4267537"/>
          </a:xfrm>
          <a:prstGeom prst="rect">
            <a:avLst/>
          </a:prstGeom>
          <a:effectLst>
            <a:outerShdw blurRad="25400" dir="17880000">
              <a:srgbClr val="000000">
                <a:alpha val="46000"/>
              </a:srgbClr>
            </a:outerShdw>
          </a:effectLst>
        </p:spPr>
        <p:txBody>
          <a:bodyPr vert="horz" lIns="91440" tIns="45720" rIns="91440" bIns="45720" rtlCol="0" anchor="t">
            <a:noAutofit/>
          </a:bodyPr>
          <a:lst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a:lstStyle>
          <a:p>
            <a:pPr marL="36900" indent="0">
              <a:buNone/>
            </a:pPr>
            <a:r>
              <a:rPr lang="en-US" sz="2400" dirty="0">
                <a:solidFill>
                  <a:schemeClr val="tx1">
                    <a:lumMod val="95000"/>
                  </a:schemeClr>
                </a:solidFill>
                <a:effectLst/>
              </a:rPr>
              <a:t>An employee at an agency receives an assignment to arrange for catering services from a catering company, Company F. The employee’s supervisor selected Company F to cater an event hosted by the agency, and the employee is tasked with making arrangements with the company. The employee has a spouse who works for Company F as a salaried IT technician. The spouse neither has any equity-related interests in Company F nor receives any compensation tied to Company F’s profits. </a:t>
            </a:r>
          </a:p>
          <a:p>
            <a:pPr marL="36900" indent="0">
              <a:spcBef>
                <a:spcPts val="3000"/>
              </a:spcBef>
              <a:spcAft>
                <a:spcPts val="3000"/>
              </a:spcAft>
              <a:buNone/>
            </a:pPr>
            <a:r>
              <a:rPr lang="en-US" sz="2400" dirty="0">
                <a:solidFill>
                  <a:schemeClr val="tx1">
                    <a:lumMod val="95000"/>
                  </a:schemeClr>
                </a:solidFill>
                <a:effectLst/>
              </a:rPr>
              <a:t>Is there an 18 U.S.C. </a:t>
            </a:r>
            <a:r>
              <a:rPr lang="en-US" sz="2400" dirty="0">
                <a:solidFill>
                  <a:schemeClr val="tx1">
                    <a:lumMod val="95000"/>
                  </a:schemeClr>
                </a:solidFill>
                <a:ea typeface="Aptos" panose="020B0004020202020204" pitchFamily="34" charset="0"/>
              </a:rPr>
              <a:t>§ 208 concern? </a:t>
            </a:r>
            <a:endParaRPr lang="en-US" sz="2400" dirty="0">
              <a:solidFill>
                <a:schemeClr val="tx1">
                  <a:lumMod val="95000"/>
                </a:schemeClr>
              </a:solidFill>
              <a:effectLst/>
            </a:endParaRPr>
          </a:p>
          <a:p>
            <a:pPr marL="36900" indent="0">
              <a:spcBef>
                <a:spcPts val="3000"/>
              </a:spcBef>
              <a:spcAft>
                <a:spcPts val="3000"/>
              </a:spcAft>
              <a:buNone/>
            </a:pPr>
            <a:r>
              <a:rPr lang="en-US" sz="2400" dirty="0">
                <a:solidFill>
                  <a:schemeClr val="tx1">
                    <a:lumMod val="95000"/>
                  </a:schemeClr>
                </a:solidFill>
                <a:effectLst/>
              </a:rPr>
              <a:t>Is there a 5 C.F.R. </a:t>
            </a:r>
            <a:r>
              <a:rPr lang="en-US" sz="2400" dirty="0">
                <a:solidFill>
                  <a:schemeClr val="tx1">
                    <a:lumMod val="95000"/>
                  </a:schemeClr>
                </a:solidFill>
                <a:ea typeface="Aptos" panose="020B0004020202020204" pitchFamily="34" charset="0"/>
              </a:rPr>
              <a:t>§ 2635.502(a)(2) concern? </a:t>
            </a:r>
            <a:endParaRPr lang="en-US" sz="2400" dirty="0">
              <a:solidFill>
                <a:schemeClr val="tx1">
                  <a:lumMod val="95000"/>
                </a:schemeClr>
              </a:solidFill>
              <a:effectLst/>
            </a:endParaRPr>
          </a:p>
        </p:txBody>
      </p:sp>
    </p:spTree>
    <p:extLst>
      <p:ext uri="{BB962C8B-B14F-4D97-AF65-F5344CB8AC3E}">
        <p14:creationId xmlns:p14="http://schemas.microsoft.com/office/powerpoint/2010/main" val="14130378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8229C5-0649-9184-9072-8AFA460B86D8}"/>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E3BB5DB1-52CA-2B27-A6F9-7BBF74097C94}"/>
              </a:ext>
            </a:extLst>
          </p:cNvPr>
          <p:cNvSpPr>
            <a:spLocks noGrp="1"/>
          </p:cNvSpPr>
          <p:nvPr>
            <p:ph type="title"/>
          </p:nvPr>
        </p:nvSpPr>
        <p:spPr>
          <a:xfrm>
            <a:off x="805872" y="380799"/>
            <a:ext cx="10353762" cy="970450"/>
          </a:xfrm>
        </p:spPr>
        <p:txBody>
          <a:bodyPr>
            <a:normAutofit/>
          </a:bodyPr>
          <a:lstStyle/>
          <a:p>
            <a:pPr algn="l"/>
            <a:r>
              <a:rPr lang="en-US" sz="3600" b="1" dirty="0">
                <a:solidFill>
                  <a:schemeClr val="accent5">
                    <a:lumMod val="60000"/>
                    <a:lumOff val="40000"/>
                  </a:schemeClr>
                </a:solidFill>
              </a:rPr>
              <a:t>Example 8</a:t>
            </a:r>
          </a:p>
        </p:txBody>
      </p:sp>
      <p:sp>
        <p:nvSpPr>
          <p:cNvPr id="5" name="Content Placeholder 2">
            <a:extLst>
              <a:ext uri="{FF2B5EF4-FFF2-40B4-BE49-F238E27FC236}">
                <a16:creationId xmlns:a16="http://schemas.microsoft.com/office/drawing/2014/main" id="{60F1E95A-D42A-9D9C-BFC4-14FF3EE597A3}"/>
              </a:ext>
            </a:extLst>
          </p:cNvPr>
          <p:cNvSpPr txBox="1">
            <a:spLocks/>
          </p:cNvSpPr>
          <p:nvPr/>
        </p:nvSpPr>
        <p:spPr>
          <a:xfrm>
            <a:off x="805872" y="1682236"/>
            <a:ext cx="10353761" cy="4267537"/>
          </a:xfrm>
          <a:prstGeom prst="rect">
            <a:avLst/>
          </a:prstGeom>
          <a:effectLst>
            <a:outerShdw blurRad="25400" dir="17880000">
              <a:srgbClr val="000000">
                <a:alpha val="46000"/>
              </a:srgbClr>
            </a:outerShdw>
          </a:effectLst>
        </p:spPr>
        <p:txBody>
          <a:bodyPr vert="horz" lIns="91440" tIns="45720" rIns="91440" bIns="45720" rtlCol="0" anchor="t">
            <a:noAutofit/>
          </a:bodyPr>
          <a:lst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a:lstStyle>
          <a:p>
            <a:pPr marL="36900" indent="0">
              <a:buNone/>
            </a:pPr>
            <a:r>
              <a:rPr lang="en-US" sz="2400" dirty="0">
                <a:solidFill>
                  <a:schemeClr val="tx1">
                    <a:lumMod val="95000"/>
                  </a:schemeClr>
                </a:solidFill>
                <a:effectLst/>
              </a:rPr>
              <a:t>An employee at an agency receives an assignment to review a proposed merger between Company I and Corporation J. The employee’s spouse is a consultant at a large consulting firm, in a position for which the spouse only receives an annual salary for their work. Company I is not a client of the employee’s spouse. However, it is one of many clients to whom the spouse’s employer provides consulting services. The consulting firm has no involvement in the proposed merger. </a:t>
            </a:r>
          </a:p>
          <a:p>
            <a:pPr marL="36900" indent="0">
              <a:spcBef>
                <a:spcPts val="3000"/>
              </a:spcBef>
              <a:spcAft>
                <a:spcPts val="3000"/>
              </a:spcAft>
              <a:buNone/>
            </a:pPr>
            <a:r>
              <a:rPr lang="en-US" sz="2400" dirty="0">
                <a:solidFill>
                  <a:schemeClr val="tx1">
                    <a:lumMod val="95000"/>
                  </a:schemeClr>
                </a:solidFill>
                <a:effectLst/>
              </a:rPr>
              <a:t>Is there an 18 U.S.C. </a:t>
            </a:r>
            <a:r>
              <a:rPr lang="en-US" sz="2400" dirty="0">
                <a:solidFill>
                  <a:schemeClr val="tx1">
                    <a:lumMod val="95000"/>
                  </a:schemeClr>
                </a:solidFill>
                <a:ea typeface="Aptos" panose="020B0004020202020204" pitchFamily="34" charset="0"/>
              </a:rPr>
              <a:t>§ 208 concern? </a:t>
            </a:r>
            <a:endParaRPr lang="en-US" sz="2400" dirty="0">
              <a:solidFill>
                <a:schemeClr val="tx1">
                  <a:lumMod val="95000"/>
                </a:schemeClr>
              </a:solidFill>
              <a:effectLst/>
            </a:endParaRPr>
          </a:p>
          <a:p>
            <a:pPr marL="36900" indent="0">
              <a:spcBef>
                <a:spcPts val="3000"/>
              </a:spcBef>
              <a:spcAft>
                <a:spcPts val="3000"/>
              </a:spcAft>
              <a:buNone/>
            </a:pPr>
            <a:r>
              <a:rPr lang="en-US" sz="2400" dirty="0">
                <a:solidFill>
                  <a:schemeClr val="tx1">
                    <a:lumMod val="95000"/>
                  </a:schemeClr>
                </a:solidFill>
                <a:effectLst/>
              </a:rPr>
              <a:t>Is there a 5 C.F.R. </a:t>
            </a:r>
            <a:r>
              <a:rPr lang="en-US" sz="2400" dirty="0">
                <a:solidFill>
                  <a:schemeClr val="tx1">
                    <a:lumMod val="95000"/>
                  </a:schemeClr>
                </a:solidFill>
                <a:ea typeface="Aptos" panose="020B0004020202020204" pitchFamily="34" charset="0"/>
              </a:rPr>
              <a:t>§ 2635.502(a)(2) concern? </a:t>
            </a:r>
            <a:endParaRPr lang="en-US" sz="2400" dirty="0">
              <a:solidFill>
                <a:schemeClr val="tx1">
                  <a:lumMod val="95000"/>
                </a:schemeClr>
              </a:solidFill>
              <a:effectLst/>
            </a:endParaRPr>
          </a:p>
          <a:p>
            <a:pPr marL="36900" indent="0">
              <a:buNone/>
            </a:pPr>
            <a:endParaRPr lang="en-US" sz="2400" dirty="0">
              <a:solidFill>
                <a:schemeClr val="tx1"/>
              </a:solidFill>
              <a:effectLst/>
            </a:endParaRPr>
          </a:p>
        </p:txBody>
      </p:sp>
    </p:spTree>
    <p:extLst>
      <p:ext uri="{BB962C8B-B14F-4D97-AF65-F5344CB8AC3E}">
        <p14:creationId xmlns:p14="http://schemas.microsoft.com/office/powerpoint/2010/main" val="10130081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73669" y="579858"/>
            <a:ext cx="10799394" cy="970450"/>
          </a:xfrm>
        </p:spPr>
        <p:txBody>
          <a:bodyPr/>
          <a:lstStyle/>
          <a:p>
            <a:r>
              <a:rPr lang="en-US" dirty="0">
                <a:solidFill>
                  <a:schemeClr val="tx1">
                    <a:lumMod val="95000"/>
                  </a:schemeClr>
                </a:solidFill>
              </a:rPr>
              <a:t>Exercising Due Diligence </a:t>
            </a:r>
          </a:p>
        </p:txBody>
      </p:sp>
      <p:sp>
        <p:nvSpPr>
          <p:cNvPr id="3" name="Content Placeholder 2"/>
          <p:cNvSpPr>
            <a:spLocks noGrp="1"/>
          </p:cNvSpPr>
          <p:nvPr>
            <p:ph idx="1"/>
          </p:nvPr>
        </p:nvSpPr>
        <p:spPr>
          <a:xfrm>
            <a:off x="414276" y="2225190"/>
            <a:ext cx="11318180" cy="3082502"/>
          </a:xfrm>
        </p:spPr>
        <p:txBody>
          <a:bodyPr>
            <a:normAutofit fontScale="92500"/>
          </a:bodyPr>
          <a:lstStyle/>
          <a:p>
            <a:pPr marL="36900" indent="0">
              <a:buNone/>
            </a:pPr>
            <a:r>
              <a:rPr lang="en-US" sz="3200" dirty="0">
                <a:solidFill>
                  <a:schemeClr val="tx1">
                    <a:lumMod val="95000"/>
                  </a:schemeClr>
                </a:solidFill>
              </a:rPr>
              <a:t>OGE encourages ethics officials to counsel employees on the importance of exercising due diligence in developing an understanding of their spouse’s employment. That is, employees should take efforts that can be reasonably expected from, and that are ordinarily undertaken by, employees in similar circumstances to avoid a violation of the conflict of interest law or impartiality rule. </a:t>
            </a:r>
          </a:p>
        </p:txBody>
      </p:sp>
    </p:spTree>
    <p:extLst>
      <p:ext uri="{BB962C8B-B14F-4D97-AF65-F5344CB8AC3E}">
        <p14:creationId xmlns:p14="http://schemas.microsoft.com/office/powerpoint/2010/main" val="19030816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9119" y="277586"/>
            <a:ext cx="10353762" cy="970450"/>
          </a:xfrm>
        </p:spPr>
        <p:txBody>
          <a:bodyPr/>
          <a:lstStyle/>
          <a:p>
            <a:r>
              <a:rPr lang="en-US" dirty="0">
                <a:solidFill>
                  <a:schemeClr val="tx1">
                    <a:lumMod val="95000"/>
                  </a:schemeClr>
                </a:solidFill>
              </a:rPr>
              <a:t>Agenda </a:t>
            </a:r>
          </a:p>
        </p:txBody>
      </p:sp>
      <p:sp>
        <p:nvSpPr>
          <p:cNvPr id="3" name="Content Placeholder 2"/>
          <p:cNvSpPr>
            <a:spLocks noGrp="1"/>
          </p:cNvSpPr>
          <p:nvPr>
            <p:ph idx="1"/>
          </p:nvPr>
        </p:nvSpPr>
        <p:spPr>
          <a:xfrm>
            <a:off x="287634" y="1262804"/>
            <a:ext cx="11616731" cy="5000364"/>
          </a:xfrm>
        </p:spPr>
        <p:txBody>
          <a:bodyPr>
            <a:normAutofit/>
          </a:bodyPr>
          <a:lstStyle/>
          <a:p>
            <a:pPr>
              <a:spcBef>
                <a:spcPts val="1800"/>
              </a:spcBef>
              <a:buSzPct val="100000"/>
              <a:buFont typeface="Wingdings" panose="05000000000000000000" pitchFamily="2" charset="2"/>
              <a:buChar char="§"/>
            </a:pPr>
            <a:r>
              <a:rPr lang="en-US" sz="3600" dirty="0">
                <a:solidFill>
                  <a:schemeClr val="tx1">
                    <a:lumMod val="95000"/>
                  </a:schemeClr>
                </a:solidFill>
              </a:rPr>
              <a:t>18 U.S.C. </a:t>
            </a:r>
            <a:r>
              <a:rPr lang="en-US" sz="3600" dirty="0">
                <a:solidFill>
                  <a:schemeClr val="tx1">
                    <a:lumMod val="95000"/>
                  </a:schemeClr>
                </a:solidFill>
                <a:effectLst/>
                <a:ea typeface="Aptos" panose="020B0004020202020204" pitchFamily="34" charset="0"/>
              </a:rPr>
              <a:t>§ 208 </a:t>
            </a:r>
          </a:p>
          <a:p>
            <a:pPr marL="1087438" lvl="2" indent="-277813">
              <a:spcBef>
                <a:spcPts val="600"/>
              </a:spcBef>
              <a:spcAft>
                <a:spcPts val="1800"/>
              </a:spcAft>
              <a:buClr>
                <a:schemeClr val="tx1">
                  <a:lumMod val="95000"/>
                </a:schemeClr>
              </a:buClr>
              <a:buFont typeface="Wingdings" panose="05000000000000000000" pitchFamily="2" charset="2"/>
              <a:buChar char="§"/>
            </a:pPr>
            <a:r>
              <a:rPr lang="en-US" sz="3200" dirty="0">
                <a:solidFill>
                  <a:schemeClr val="tx1">
                    <a:lumMod val="95000"/>
                  </a:schemeClr>
                </a:solidFill>
                <a:effectLst/>
                <a:ea typeface="Aptos" panose="020B0004020202020204" pitchFamily="34" charset="0"/>
              </a:rPr>
              <a:t>Spouse’s Non-Equity Interests (Fixed Salary or Fixed Hourly Compensation, Benefits, and Job Security)</a:t>
            </a:r>
          </a:p>
          <a:p>
            <a:pPr marL="1087438" lvl="2" indent="-277813">
              <a:spcBef>
                <a:spcPts val="1800"/>
              </a:spcBef>
              <a:spcAft>
                <a:spcPts val="1800"/>
              </a:spcAft>
              <a:buClr>
                <a:schemeClr val="tx1">
                  <a:lumMod val="95000"/>
                </a:schemeClr>
              </a:buClr>
              <a:buFont typeface="Wingdings" panose="05000000000000000000" pitchFamily="2" charset="2"/>
              <a:buChar char="§"/>
            </a:pPr>
            <a:r>
              <a:rPr lang="en-US" sz="3200" dirty="0">
                <a:solidFill>
                  <a:schemeClr val="tx1">
                    <a:lumMod val="95000"/>
                  </a:schemeClr>
                </a:solidFill>
                <a:effectLst/>
                <a:ea typeface="Aptos" panose="020B0004020202020204" pitchFamily="34" charset="0"/>
              </a:rPr>
              <a:t>Spouse’s Equity-Related Interests</a:t>
            </a:r>
          </a:p>
          <a:p>
            <a:pPr indent="-304800">
              <a:spcBef>
                <a:spcPts val="1800"/>
              </a:spcBef>
              <a:spcAft>
                <a:spcPts val="1800"/>
              </a:spcAft>
              <a:buSzPct val="100000"/>
              <a:buFont typeface="Wingdings" panose="05000000000000000000" pitchFamily="2" charset="2"/>
              <a:buChar char="§"/>
            </a:pPr>
            <a:r>
              <a:rPr lang="en-US" sz="3600" dirty="0">
                <a:solidFill>
                  <a:schemeClr val="tx1">
                    <a:lumMod val="95000"/>
                  </a:schemeClr>
                </a:solidFill>
              </a:rPr>
              <a:t>5 C.F.R. </a:t>
            </a:r>
            <a:r>
              <a:rPr lang="en-US" sz="3600" dirty="0">
                <a:solidFill>
                  <a:schemeClr val="tx1">
                    <a:lumMod val="95000"/>
                  </a:schemeClr>
                </a:solidFill>
                <a:effectLst/>
                <a:ea typeface="Aptos" panose="020B0004020202020204" pitchFamily="34" charset="0"/>
              </a:rPr>
              <a:t>§ 2635.502(a)(2)</a:t>
            </a:r>
          </a:p>
          <a:p>
            <a:pPr indent="-304800">
              <a:spcBef>
                <a:spcPts val="1800"/>
              </a:spcBef>
              <a:spcAft>
                <a:spcPts val="1800"/>
              </a:spcAft>
              <a:buSzPct val="100000"/>
              <a:buFont typeface="Wingdings" panose="05000000000000000000" pitchFamily="2" charset="2"/>
              <a:buChar char="§"/>
            </a:pPr>
            <a:r>
              <a:rPr lang="en-US" sz="3600" dirty="0">
                <a:solidFill>
                  <a:schemeClr val="tx1">
                    <a:lumMod val="95000"/>
                  </a:schemeClr>
                </a:solidFill>
                <a:effectLst/>
              </a:rPr>
              <a:t>Due Diligence </a:t>
            </a:r>
            <a:endParaRPr lang="en-US" sz="3000" dirty="0">
              <a:solidFill>
                <a:schemeClr val="tx1">
                  <a:lumMod val="95000"/>
                </a:schemeClr>
              </a:solidFill>
            </a:endParaRPr>
          </a:p>
        </p:txBody>
      </p:sp>
    </p:spTree>
    <p:extLst>
      <p:ext uri="{BB962C8B-B14F-4D97-AF65-F5344CB8AC3E}">
        <p14:creationId xmlns:p14="http://schemas.microsoft.com/office/powerpoint/2010/main" val="12796532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F8BCAC-AD9F-BE4C-3EAC-1E74A70DCAE7}"/>
              </a:ext>
            </a:extLst>
          </p:cNvPr>
          <p:cNvSpPr>
            <a:spLocks noGrp="1"/>
          </p:cNvSpPr>
          <p:nvPr>
            <p:ph type="title"/>
          </p:nvPr>
        </p:nvSpPr>
        <p:spPr>
          <a:xfrm>
            <a:off x="919119" y="480075"/>
            <a:ext cx="10353762" cy="970450"/>
          </a:xfrm>
        </p:spPr>
        <p:txBody>
          <a:bodyPr/>
          <a:lstStyle/>
          <a:p>
            <a:r>
              <a:rPr lang="en-US" dirty="0">
                <a:solidFill>
                  <a:schemeClr val="tx1">
                    <a:lumMod val="95000"/>
                  </a:schemeClr>
                </a:solidFill>
              </a:rPr>
              <a:t>Knowledge</a:t>
            </a:r>
          </a:p>
        </p:txBody>
      </p:sp>
      <p:sp>
        <p:nvSpPr>
          <p:cNvPr id="3" name="Content Placeholder 2">
            <a:extLst>
              <a:ext uri="{FF2B5EF4-FFF2-40B4-BE49-F238E27FC236}">
                <a16:creationId xmlns:a16="http://schemas.microsoft.com/office/drawing/2014/main" id="{64877AEB-73F8-2E1E-1056-DCF93ED89094}"/>
              </a:ext>
            </a:extLst>
          </p:cNvPr>
          <p:cNvSpPr>
            <a:spLocks noGrp="1"/>
          </p:cNvSpPr>
          <p:nvPr>
            <p:ph idx="1"/>
          </p:nvPr>
        </p:nvSpPr>
        <p:spPr>
          <a:xfrm>
            <a:off x="919119" y="2006114"/>
            <a:ext cx="10353762" cy="4058751"/>
          </a:xfrm>
        </p:spPr>
        <p:txBody>
          <a:bodyPr>
            <a:normAutofit/>
          </a:bodyPr>
          <a:lstStyle/>
          <a:p>
            <a:pPr>
              <a:spcBef>
                <a:spcPts val="1800"/>
              </a:spcBef>
              <a:spcAft>
                <a:spcPts val="1800"/>
              </a:spcAft>
              <a:buFont typeface="Wingdings" panose="05000000000000000000" pitchFamily="2" charset="2"/>
              <a:buChar char="§"/>
            </a:pPr>
            <a:r>
              <a:rPr lang="en-US" sz="2400" dirty="0">
                <a:solidFill>
                  <a:schemeClr val="tx1">
                    <a:lumMod val="95000"/>
                  </a:schemeClr>
                </a:solidFill>
              </a:rPr>
              <a:t>Knowledge is an evidentiary element </a:t>
            </a:r>
          </a:p>
          <a:p>
            <a:pPr>
              <a:spcBef>
                <a:spcPts val="1800"/>
              </a:spcBef>
              <a:spcAft>
                <a:spcPts val="1800"/>
              </a:spcAft>
              <a:buFont typeface="Wingdings" panose="05000000000000000000" pitchFamily="2" charset="2"/>
              <a:buChar char="§"/>
            </a:pPr>
            <a:r>
              <a:rPr lang="en-US" sz="2400" i="1" dirty="0">
                <a:solidFill>
                  <a:schemeClr val="tx1">
                    <a:lumMod val="95000"/>
                  </a:schemeClr>
                </a:solidFill>
                <a:effectLst/>
              </a:rPr>
              <a:t>Intel Corp. Inv. Pol’y Comm. v. Sulyma</a:t>
            </a:r>
            <a:r>
              <a:rPr lang="en-US" sz="2400" dirty="0">
                <a:solidFill>
                  <a:schemeClr val="tx1">
                    <a:lumMod val="95000"/>
                  </a:schemeClr>
                </a:solidFill>
                <a:effectLst/>
              </a:rPr>
              <a:t>, 589 U.S. 178, 185 (2020) (acknowledging that “the law will sometimes impute knowledge—often called ‘constructive’ knowledge—to a person who fails to learn something that a reasonably diligent person would have learned”).</a:t>
            </a:r>
          </a:p>
          <a:p>
            <a:pPr>
              <a:spcBef>
                <a:spcPts val="1800"/>
              </a:spcBef>
              <a:spcAft>
                <a:spcPts val="1800"/>
              </a:spcAft>
              <a:buFont typeface="Wingdings" panose="05000000000000000000" pitchFamily="2" charset="2"/>
              <a:buChar char="§"/>
            </a:pPr>
            <a:r>
              <a:rPr lang="en-US" sz="2400" i="1" dirty="0">
                <a:solidFill>
                  <a:schemeClr val="tx1">
                    <a:lumMod val="95000"/>
                  </a:schemeClr>
                </a:solidFill>
                <a:effectLst/>
              </a:rPr>
              <a:t>Glob.-Tech Appliances, Inc. v. SEB S.A.</a:t>
            </a:r>
            <a:r>
              <a:rPr lang="en-US" sz="2400" dirty="0">
                <a:solidFill>
                  <a:schemeClr val="tx1">
                    <a:lumMod val="95000"/>
                  </a:schemeClr>
                </a:solidFill>
                <a:effectLst/>
              </a:rPr>
              <a:t>, 563 U.S. 754, 766 (2011) (discussing the concept of willful blindness in criminal law). </a:t>
            </a:r>
            <a:endParaRPr lang="en-US" sz="2400" dirty="0">
              <a:solidFill>
                <a:schemeClr val="tx1">
                  <a:lumMod val="95000"/>
                </a:schemeClr>
              </a:solidFill>
            </a:endParaRPr>
          </a:p>
        </p:txBody>
      </p:sp>
    </p:spTree>
    <p:extLst>
      <p:ext uri="{BB962C8B-B14F-4D97-AF65-F5344CB8AC3E}">
        <p14:creationId xmlns:p14="http://schemas.microsoft.com/office/powerpoint/2010/main" val="22843099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B0FD3B-FB66-4792-9088-D0121C312CBA}"/>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F4A4190F-DF40-FE8B-3954-DC54F56913BE}"/>
              </a:ext>
            </a:extLst>
          </p:cNvPr>
          <p:cNvSpPr>
            <a:spLocks noGrp="1"/>
          </p:cNvSpPr>
          <p:nvPr>
            <p:ph type="title"/>
          </p:nvPr>
        </p:nvSpPr>
        <p:spPr>
          <a:xfrm>
            <a:off x="919118" y="432374"/>
            <a:ext cx="10353762" cy="970450"/>
          </a:xfrm>
        </p:spPr>
        <p:txBody>
          <a:bodyPr/>
          <a:lstStyle/>
          <a:p>
            <a:r>
              <a:rPr lang="en-US" dirty="0">
                <a:solidFill>
                  <a:schemeClr val="tx1">
                    <a:lumMod val="95000"/>
                  </a:schemeClr>
                </a:solidFill>
              </a:rPr>
              <a:t>What Constitutes a Reasonable Effort?</a:t>
            </a:r>
          </a:p>
        </p:txBody>
      </p:sp>
      <p:sp>
        <p:nvSpPr>
          <p:cNvPr id="3" name="Content Placeholder 2">
            <a:extLst>
              <a:ext uri="{FF2B5EF4-FFF2-40B4-BE49-F238E27FC236}">
                <a16:creationId xmlns:a16="http://schemas.microsoft.com/office/drawing/2014/main" id="{55FDCF6C-F182-8085-0907-8A3FDBB04B3D}"/>
              </a:ext>
            </a:extLst>
          </p:cNvPr>
          <p:cNvSpPr>
            <a:spLocks noGrp="1"/>
          </p:cNvSpPr>
          <p:nvPr>
            <p:ph idx="1"/>
          </p:nvPr>
        </p:nvSpPr>
        <p:spPr>
          <a:xfrm>
            <a:off x="294693" y="1732007"/>
            <a:ext cx="11602613" cy="4881716"/>
          </a:xfrm>
        </p:spPr>
        <p:txBody>
          <a:bodyPr>
            <a:normAutofit/>
          </a:bodyPr>
          <a:lstStyle/>
          <a:p>
            <a:pPr>
              <a:spcBef>
                <a:spcPts val="1800"/>
              </a:spcBef>
              <a:spcAft>
                <a:spcPts val="1800"/>
              </a:spcAft>
              <a:buSzPct val="100000"/>
              <a:buFont typeface="Wingdings" panose="05000000000000000000" pitchFamily="2" charset="2"/>
              <a:buChar char="§"/>
            </a:pPr>
            <a:r>
              <a:rPr lang="en-US" sz="2600" dirty="0">
                <a:solidFill>
                  <a:schemeClr val="tx1">
                    <a:lumMod val="95000"/>
                  </a:schemeClr>
                </a:solidFill>
              </a:rPr>
              <a:t>Necessarily fact-dependent </a:t>
            </a:r>
          </a:p>
          <a:p>
            <a:pPr>
              <a:spcBef>
                <a:spcPts val="1800"/>
              </a:spcBef>
              <a:buSzPct val="100000"/>
              <a:buFont typeface="Wingdings" panose="05000000000000000000" pitchFamily="2" charset="2"/>
              <a:buChar char="§"/>
            </a:pPr>
            <a:r>
              <a:rPr lang="en-US" sz="2600" dirty="0">
                <a:solidFill>
                  <a:schemeClr val="tx1">
                    <a:lumMod val="95000"/>
                  </a:schemeClr>
                </a:solidFill>
              </a:rPr>
              <a:t>In situations that are likely to implicate the conflict of interest law or impartiality regulation and where employees are unable to obtain information from their spouse, employees may consult an ethics official to discuss what reasonable efforts the employee may take under the circumstances to avoid a potential violation of the law or regulation.</a:t>
            </a:r>
          </a:p>
          <a:p>
            <a:pPr marL="1087438" lvl="2" indent="-277813">
              <a:spcBef>
                <a:spcPts val="600"/>
              </a:spcBef>
              <a:spcAft>
                <a:spcPts val="1800"/>
              </a:spcAft>
              <a:buFont typeface="Wingdings" panose="05000000000000000000" pitchFamily="2" charset="2"/>
              <a:buChar char="§"/>
            </a:pPr>
            <a:r>
              <a:rPr lang="en-US" sz="2600" dirty="0">
                <a:solidFill>
                  <a:schemeClr val="tx1">
                    <a:lumMod val="95000"/>
                  </a:schemeClr>
                </a:solidFill>
              </a:rPr>
              <a:t>Consider: is the relevant information publicly available (e.g., disclosed in a public report or other media)? </a:t>
            </a:r>
            <a:endParaRPr lang="en-US" sz="2600" i="1" dirty="0">
              <a:solidFill>
                <a:schemeClr val="tx1">
                  <a:lumMod val="95000"/>
                </a:schemeClr>
              </a:solidFill>
            </a:endParaRPr>
          </a:p>
        </p:txBody>
      </p:sp>
    </p:spTree>
    <p:extLst>
      <p:ext uri="{BB962C8B-B14F-4D97-AF65-F5344CB8AC3E}">
        <p14:creationId xmlns:p14="http://schemas.microsoft.com/office/powerpoint/2010/main" val="41016851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CBE8DF-805B-62CF-92F3-5935A63F49EE}"/>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3DC3EA05-6357-63A2-41B4-DEDB2F816D68}"/>
              </a:ext>
            </a:extLst>
          </p:cNvPr>
          <p:cNvSpPr>
            <a:spLocks noGrp="1"/>
          </p:cNvSpPr>
          <p:nvPr>
            <p:ph type="title"/>
          </p:nvPr>
        </p:nvSpPr>
        <p:spPr>
          <a:xfrm>
            <a:off x="647252" y="423506"/>
            <a:ext cx="10353762" cy="970450"/>
          </a:xfrm>
        </p:spPr>
        <p:txBody>
          <a:bodyPr>
            <a:normAutofit/>
          </a:bodyPr>
          <a:lstStyle/>
          <a:p>
            <a:pPr algn="l"/>
            <a:r>
              <a:rPr lang="en-US" sz="3600" b="1" dirty="0">
                <a:solidFill>
                  <a:schemeClr val="accent5">
                    <a:lumMod val="60000"/>
                    <a:lumOff val="40000"/>
                  </a:schemeClr>
                </a:solidFill>
              </a:rPr>
              <a:t>Example 9</a:t>
            </a:r>
          </a:p>
        </p:txBody>
      </p:sp>
      <p:sp>
        <p:nvSpPr>
          <p:cNvPr id="5" name="Content Placeholder 2">
            <a:extLst>
              <a:ext uri="{FF2B5EF4-FFF2-40B4-BE49-F238E27FC236}">
                <a16:creationId xmlns:a16="http://schemas.microsoft.com/office/drawing/2014/main" id="{9756020F-219F-AE5B-9741-E855ED28687D}"/>
              </a:ext>
            </a:extLst>
          </p:cNvPr>
          <p:cNvSpPr txBox="1">
            <a:spLocks/>
          </p:cNvSpPr>
          <p:nvPr/>
        </p:nvSpPr>
        <p:spPr>
          <a:xfrm>
            <a:off x="647253" y="1928955"/>
            <a:ext cx="10799160" cy="4267537"/>
          </a:xfrm>
          <a:prstGeom prst="rect">
            <a:avLst/>
          </a:prstGeom>
          <a:effectLst>
            <a:outerShdw blurRad="25400" dir="17880000">
              <a:srgbClr val="000000">
                <a:alpha val="46000"/>
              </a:srgbClr>
            </a:outerShdw>
          </a:effectLst>
        </p:spPr>
        <p:txBody>
          <a:bodyPr vert="horz" lIns="91440" tIns="45720" rIns="91440" bIns="45720" rtlCol="0" anchor="t">
            <a:noAutofit/>
          </a:bodyPr>
          <a:lst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a:lstStyle>
          <a:p>
            <a:pPr marL="36900" indent="0">
              <a:spcAft>
                <a:spcPts val="3000"/>
              </a:spcAft>
              <a:buNone/>
            </a:pPr>
            <a:r>
              <a:rPr lang="en-US" sz="2200" dirty="0">
                <a:solidFill>
                  <a:schemeClr val="tx1">
                    <a:lumMod val="95000"/>
                  </a:schemeClr>
                </a:solidFill>
                <a:effectLst/>
              </a:rPr>
              <a:t>An employee at an agency receives an assignment to review a workers’ compensation claim involving a pharmaceutical company, Company K. The claim relates to a minor accident that occurred on Company K’s premises. The employee’s spouse owns a consulting business through which the spouse provides consulting services to pharmaceutical companies. The employee believes that there is a likelihood that their spouse provides consulting services to Company K. </a:t>
            </a:r>
          </a:p>
          <a:p>
            <a:pPr marL="36900" indent="0">
              <a:buNone/>
            </a:pPr>
            <a:r>
              <a:rPr lang="en-US" sz="2200" dirty="0">
                <a:solidFill>
                  <a:schemeClr val="tx1">
                    <a:lumMod val="95000"/>
                  </a:schemeClr>
                </a:solidFill>
                <a:effectLst/>
              </a:rPr>
              <a:t>What can the employee do?</a:t>
            </a:r>
            <a:r>
              <a:rPr lang="en-US" sz="2200" dirty="0">
                <a:solidFill>
                  <a:schemeClr val="tx1"/>
                </a:solidFill>
                <a:effectLst/>
              </a:rPr>
              <a:t> </a:t>
            </a:r>
          </a:p>
        </p:txBody>
      </p:sp>
    </p:spTree>
    <p:extLst>
      <p:ext uri="{BB962C8B-B14F-4D97-AF65-F5344CB8AC3E}">
        <p14:creationId xmlns:p14="http://schemas.microsoft.com/office/powerpoint/2010/main" val="39714015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ED6060-917C-0515-A6E8-01091173B82B}"/>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6A826A27-C872-0129-D299-20F0C18BF7B7}"/>
              </a:ext>
            </a:extLst>
          </p:cNvPr>
          <p:cNvSpPr>
            <a:spLocks noGrp="1"/>
          </p:cNvSpPr>
          <p:nvPr>
            <p:ph type="title"/>
          </p:nvPr>
        </p:nvSpPr>
        <p:spPr>
          <a:xfrm>
            <a:off x="693905" y="442167"/>
            <a:ext cx="10353762" cy="970450"/>
          </a:xfrm>
        </p:spPr>
        <p:txBody>
          <a:bodyPr>
            <a:normAutofit/>
          </a:bodyPr>
          <a:lstStyle/>
          <a:p>
            <a:pPr algn="l"/>
            <a:r>
              <a:rPr lang="en-US" sz="3600" b="1" dirty="0">
                <a:solidFill>
                  <a:schemeClr val="accent5">
                    <a:lumMod val="60000"/>
                    <a:lumOff val="40000"/>
                  </a:schemeClr>
                </a:solidFill>
              </a:rPr>
              <a:t>Example 10</a:t>
            </a:r>
          </a:p>
        </p:txBody>
      </p:sp>
      <p:sp>
        <p:nvSpPr>
          <p:cNvPr id="5" name="Content Placeholder 2">
            <a:extLst>
              <a:ext uri="{FF2B5EF4-FFF2-40B4-BE49-F238E27FC236}">
                <a16:creationId xmlns:a16="http://schemas.microsoft.com/office/drawing/2014/main" id="{5E0A4EBB-8D97-9297-978D-B44AC83444D1}"/>
              </a:ext>
            </a:extLst>
          </p:cNvPr>
          <p:cNvSpPr txBox="1">
            <a:spLocks/>
          </p:cNvSpPr>
          <p:nvPr/>
        </p:nvSpPr>
        <p:spPr>
          <a:xfrm>
            <a:off x="693905" y="1967036"/>
            <a:ext cx="10780643" cy="4267537"/>
          </a:xfrm>
          <a:prstGeom prst="rect">
            <a:avLst/>
          </a:prstGeom>
          <a:effectLst>
            <a:outerShdw blurRad="25400" dir="17880000">
              <a:srgbClr val="000000">
                <a:alpha val="46000"/>
              </a:srgbClr>
            </a:outerShdw>
          </a:effectLst>
        </p:spPr>
        <p:txBody>
          <a:bodyPr vert="horz" lIns="91440" tIns="45720" rIns="91440" bIns="45720" rtlCol="0" anchor="t">
            <a:noAutofit/>
          </a:bodyPr>
          <a:lst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a:lstStyle>
          <a:p>
            <a:pPr marL="36900" indent="0">
              <a:spcAft>
                <a:spcPts val="3000"/>
              </a:spcAft>
              <a:buNone/>
            </a:pPr>
            <a:r>
              <a:rPr lang="en-US" sz="2200" dirty="0">
                <a:solidFill>
                  <a:schemeClr val="tx1">
                    <a:lumMod val="95000"/>
                  </a:schemeClr>
                </a:solidFill>
                <a:effectLst/>
              </a:rPr>
              <a:t>Same facts as Example 9, however, the spouse informs the employee that they have a confidentiality agreement with their clients, and they cannot discuss the identities of their clients with the employee. </a:t>
            </a:r>
          </a:p>
          <a:p>
            <a:pPr marL="36900" indent="0">
              <a:buNone/>
            </a:pPr>
            <a:r>
              <a:rPr lang="en-US" sz="2200" dirty="0">
                <a:solidFill>
                  <a:schemeClr val="tx1">
                    <a:lumMod val="95000"/>
                  </a:schemeClr>
                </a:solidFill>
                <a:effectLst/>
              </a:rPr>
              <a:t>What can the employee do? </a:t>
            </a:r>
            <a:br>
              <a:rPr lang="en-US" dirty="0">
                <a:effectLst/>
              </a:rPr>
            </a:br>
            <a:endParaRPr lang="en-US" dirty="0">
              <a:effectLst/>
            </a:endParaRPr>
          </a:p>
        </p:txBody>
      </p:sp>
    </p:spTree>
    <p:extLst>
      <p:ext uri="{BB962C8B-B14F-4D97-AF65-F5344CB8AC3E}">
        <p14:creationId xmlns:p14="http://schemas.microsoft.com/office/powerpoint/2010/main" val="14661294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9489B7-EA21-A059-1535-68A2FA6A0C71}"/>
              </a:ext>
            </a:extLst>
          </p:cNvPr>
          <p:cNvSpPr>
            <a:spLocks noGrp="1"/>
          </p:cNvSpPr>
          <p:nvPr>
            <p:ph type="title"/>
          </p:nvPr>
        </p:nvSpPr>
        <p:spPr>
          <a:xfrm>
            <a:off x="883314" y="402101"/>
            <a:ext cx="10353762" cy="970450"/>
          </a:xfrm>
        </p:spPr>
        <p:txBody>
          <a:bodyPr/>
          <a:lstStyle/>
          <a:p>
            <a:r>
              <a:rPr lang="en-US" dirty="0">
                <a:solidFill>
                  <a:schemeClr val="tx1">
                    <a:lumMod val="95000"/>
                  </a:schemeClr>
                </a:solidFill>
              </a:rPr>
              <a:t>Conclusion</a:t>
            </a:r>
          </a:p>
        </p:txBody>
      </p:sp>
      <p:sp>
        <p:nvSpPr>
          <p:cNvPr id="3" name="Content Placeholder 2">
            <a:extLst>
              <a:ext uri="{FF2B5EF4-FFF2-40B4-BE49-F238E27FC236}">
                <a16:creationId xmlns:a16="http://schemas.microsoft.com/office/drawing/2014/main" id="{C864C72A-C5F2-2ADA-EFA8-5BEE28F80436}"/>
              </a:ext>
            </a:extLst>
          </p:cNvPr>
          <p:cNvSpPr>
            <a:spLocks noGrp="1"/>
          </p:cNvSpPr>
          <p:nvPr>
            <p:ph idx="1"/>
          </p:nvPr>
        </p:nvSpPr>
        <p:spPr>
          <a:xfrm>
            <a:off x="456897" y="1734904"/>
            <a:ext cx="11278205" cy="4058751"/>
          </a:xfrm>
        </p:spPr>
        <p:txBody>
          <a:bodyPr>
            <a:normAutofit/>
          </a:bodyPr>
          <a:lstStyle/>
          <a:p>
            <a:pPr marL="36900" indent="0">
              <a:buNone/>
            </a:pPr>
            <a:r>
              <a:rPr lang="en-US" sz="2400" dirty="0">
                <a:solidFill>
                  <a:schemeClr val="tx1">
                    <a:lumMod val="95000"/>
                  </a:schemeClr>
                </a:solidFill>
              </a:rPr>
              <a:t>Given the potentially significant ways in which spousal employment—and changes in the details of their spouse’s employment—may impact an employee’s recusal obligations: </a:t>
            </a:r>
          </a:p>
          <a:p>
            <a:pPr lvl="1">
              <a:spcBef>
                <a:spcPts val="1800"/>
              </a:spcBef>
              <a:spcAft>
                <a:spcPts val="1800"/>
              </a:spcAft>
              <a:buSzPct val="100000"/>
              <a:buFont typeface="Wingdings" panose="05000000000000000000" pitchFamily="2" charset="2"/>
              <a:buChar char="§"/>
            </a:pPr>
            <a:r>
              <a:rPr lang="en-US" sz="2400" dirty="0">
                <a:solidFill>
                  <a:schemeClr val="tx1">
                    <a:lumMod val="95000"/>
                  </a:schemeClr>
                </a:solidFill>
              </a:rPr>
              <a:t>It is important that employees remain familiar with and mindful of the employment-related interests and relationships of their spouse. </a:t>
            </a:r>
          </a:p>
          <a:p>
            <a:pPr lvl="1">
              <a:spcBef>
                <a:spcPts val="1800"/>
              </a:spcBef>
              <a:spcAft>
                <a:spcPts val="1800"/>
              </a:spcAft>
              <a:buSzPct val="100000"/>
              <a:buFont typeface="Wingdings" panose="05000000000000000000" pitchFamily="2" charset="2"/>
              <a:buChar char="§"/>
            </a:pPr>
            <a:r>
              <a:rPr lang="en-US" sz="2400" dirty="0">
                <a:solidFill>
                  <a:schemeClr val="tx1">
                    <a:lumMod val="95000"/>
                  </a:schemeClr>
                </a:solidFill>
              </a:rPr>
              <a:t>OGE encourages agency ethics officials to counsel employees on the concepts discussed in this video.  </a:t>
            </a:r>
          </a:p>
        </p:txBody>
      </p:sp>
    </p:spTree>
    <p:extLst>
      <p:ext uri="{BB962C8B-B14F-4D97-AF65-F5344CB8AC3E}">
        <p14:creationId xmlns:p14="http://schemas.microsoft.com/office/powerpoint/2010/main" val="3664124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5318" y="359705"/>
            <a:ext cx="10353762" cy="970450"/>
          </a:xfrm>
        </p:spPr>
        <p:txBody>
          <a:bodyPr/>
          <a:lstStyle/>
          <a:p>
            <a:r>
              <a:rPr lang="en-US" dirty="0">
                <a:solidFill>
                  <a:schemeClr val="tx1">
                    <a:lumMod val="95000"/>
                  </a:schemeClr>
                </a:solidFill>
              </a:rPr>
              <a:t>18 U.S.C. </a:t>
            </a:r>
            <a:r>
              <a:rPr lang="en-US" dirty="0">
                <a:solidFill>
                  <a:schemeClr val="tx1">
                    <a:lumMod val="95000"/>
                  </a:schemeClr>
                </a:solidFill>
                <a:effectLst/>
                <a:ea typeface="Aptos" panose="020B0004020202020204" pitchFamily="34" charset="0"/>
              </a:rPr>
              <a:t>§ 208 </a:t>
            </a:r>
            <a:endParaRPr lang="en-US" dirty="0">
              <a:solidFill>
                <a:schemeClr val="tx1">
                  <a:lumMod val="95000"/>
                </a:schemeClr>
              </a:solidFill>
            </a:endParaRPr>
          </a:p>
        </p:txBody>
      </p:sp>
      <p:sp>
        <p:nvSpPr>
          <p:cNvPr id="5" name="TextBox 4">
            <a:extLst>
              <a:ext uri="{FF2B5EF4-FFF2-40B4-BE49-F238E27FC236}">
                <a16:creationId xmlns:a16="http://schemas.microsoft.com/office/drawing/2014/main" id="{74A4E237-CEBA-A155-AE19-C400C237FD7D}"/>
              </a:ext>
            </a:extLst>
          </p:cNvPr>
          <p:cNvSpPr txBox="1"/>
          <p:nvPr/>
        </p:nvSpPr>
        <p:spPr>
          <a:xfrm>
            <a:off x="603877" y="2312193"/>
            <a:ext cx="10984246" cy="1661993"/>
          </a:xfrm>
          <a:prstGeom prst="rect">
            <a:avLst/>
          </a:prstGeom>
          <a:noFill/>
        </p:spPr>
        <p:txBody>
          <a:bodyPr wrap="square" rtlCol="0">
            <a:spAutoFit/>
          </a:bodyPr>
          <a:lstStyle/>
          <a:p>
            <a:r>
              <a:rPr lang="en-US" sz="2800" dirty="0">
                <a:solidFill>
                  <a:schemeClr val="tx1">
                    <a:lumMod val="95000"/>
                  </a:schemeClr>
                </a:solidFill>
                <a:ea typeface="Aptos" panose="020B0004020202020204" pitchFamily="34" charset="0"/>
              </a:rPr>
              <a:t>An employee may not participate personally and substantially</a:t>
            </a:r>
            <a:r>
              <a:rPr lang="en-US" sz="2800" baseline="30000" dirty="0">
                <a:solidFill>
                  <a:schemeClr val="tx1">
                    <a:lumMod val="95000"/>
                  </a:schemeClr>
                </a:solidFill>
                <a:ea typeface="Aptos" panose="020B0004020202020204" pitchFamily="34" charset="0"/>
              </a:rPr>
              <a:t>1</a:t>
            </a:r>
            <a:r>
              <a:rPr lang="en-US" sz="2800" dirty="0">
                <a:solidFill>
                  <a:schemeClr val="tx1">
                    <a:lumMod val="95000"/>
                  </a:schemeClr>
                </a:solidFill>
                <a:ea typeface="Aptos" panose="020B0004020202020204" pitchFamily="34" charset="0"/>
              </a:rPr>
              <a:t> in any particular matter</a:t>
            </a:r>
            <a:r>
              <a:rPr lang="en-US" sz="2800" baseline="30000" dirty="0">
                <a:solidFill>
                  <a:schemeClr val="tx1">
                    <a:lumMod val="95000"/>
                  </a:schemeClr>
                </a:solidFill>
                <a:ea typeface="Aptos" panose="020B0004020202020204" pitchFamily="34" charset="0"/>
              </a:rPr>
              <a:t>2</a:t>
            </a:r>
            <a:r>
              <a:rPr lang="en-US" sz="2800" dirty="0">
                <a:solidFill>
                  <a:schemeClr val="tx1">
                    <a:lumMod val="95000"/>
                  </a:schemeClr>
                </a:solidFill>
                <a:ea typeface="Aptos" panose="020B0004020202020204" pitchFamily="34" charset="0"/>
              </a:rPr>
              <a:t> that they know will directly and predictably</a:t>
            </a:r>
            <a:r>
              <a:rPr lang="en-US" sz="2800" baseline="30000" dirty="0">
                <a:solidFill>
                  <a:schemeClr val="tx1">
                    <a:lumMod val="95000"/>
                  </a:schemeClr>
                </a:solidFill>
                <a:ea typeface="Aptos" panose="020B0004020202020204" pitchFamily="34" charset="0"/>
              </a:rPr>
              <a:t>3</a:t>
            </a:r>
            <a:r>
              <a:rPr lang="en-US" sz="2800" dirty="0">
                <a:solidFill>
                  <a:schemeClr val="tx1">
                    <a:lumMod val="95000"/>
                  </a:schemeClr>
                </a:solidFill>
                <a:ea typeface="Aptos" panose="020B0004020202020204" pitchFamily="34" charset="0"/>
              </a:rPr>
              <a:t> affect their own financial interests or financial interests imputed to them. </a:t>
            </a:r>
            <a:endParaRPr lang="en-US" sz="2800" dirty="0">
              <a:solidFill>
                <a:schemeClr val="tx1">
                  <a:lumMod val="95000"/>
                </a:schemeClr>
              </a:solidFill>
            </a:endParaRPr>
          </a:p>
          <a:p>
            <a:endParaRPr lang="en-US" dirty="0"/>
          </a:p>
        </p:txBody>
      </p:sp>
      <p:sp>
        <p:nvSpPr>
          <p:cNvPr id="4" name="TextBox 3">
            <a:extLst>
              <a:ext uri="{FF2B5EF4-FFF2-40B4-BE49-F238E27FC236}">
                <a16:creationId xmlns:a16="http://schemas.microsoft.com/office/drawing/2014/main" id="{C7014FBC-5AC2-4D41-F7D8-EEF91829F2E3}"/>
              </a:ext>
            </a:extLst>
          </p:cNvPr>
          <p:cNvSpPr txBox="1"/>
          <p:nvPr/>
        </p:nvSpPr>
        <p:spPr>
          <a:xfrm>
            <a:off x="422030" y="4956224"/>
            <a:ext cx="11347939" cy="1754326"/>
          </a:xfrm>
          <a:prstGeom prst="rect">
            <a:avLst/>
          </a:prstGeom>
          <a:noFill/>
        </p:spPr>
        <p:txBody>
          <a:bodyPr wrap="square" rtlCol="0">
            <a:spAutoFit/>
          </a:bodyPr>
          <a:lstStyle/>
          <a:p>
            <a:pPr marL="36900" indent="0">
              <a:buNone/>
            </a:pPr>
            <a:r>
              <a:rPr lang="en-US" dirty="0">
                <a:solidFill>
                  <a:schemeClr val="tx1">
                    <a:lumMod val="95000"/>
                  </a:schemeClr>
                </a:solidFill>
              </a:rPr>
              <a:t>[1] </a:t>
            </a:r>
            <a:r>
              <a:rPr lang="en-US" i="1" dirty="0">
                <a:solidFill>
                  <a:schemeClr val="tx1">
                    <a:lumMod val="95000"/>
                  </a:schemeClr>
                </a:solidFill>
              </a:rPr>
              <a:t>See </a:t>
            </a:r>
            <a:r>
              <a:rPr lang="en-US" dirty="0">
                <a:solidFill>
                  <a:schemeClr val="tx1">
                    <a:lumMod val="95000"/>
                  </a:schemeClr>
                </a:solidFill>
              </a:rPr>
              <a:t>5 C.F.R. </a:t>
            </a:r>
            <a:r>
              <a:rPr lang="en-US" dirty="0">
                <a:solidFill>
                  <a:schemeClr val="tx1">
                    <a:lumMod val="95000"/>
                  </a:schemeClr>
                </a:solidFill>
                <a:ea typeface="Aptos" panose="020B0004020202020204" pitchFamily="34" charset="0"/>
              </a:rPr>
              <a:t>§ 2640.103(a)(2).</a:t>
            </a:r>
          </a:p>
          <a:p>
            <a:pPr marL="36900" indent="0">
              <a:buNone/>
            </a:pPr>
            <a:r>
              <a:rPr lang="en-US" dirty="0">
                <a:solidFill>
                  <a:schemeClr val="tx1">
                    <a:lumMod val="95000"/>
                  </a:schemeClr>
                </a:solidFill>
              </a:rPr>
              <a:t>[2] </a:t>
            </a:r>
            <a:r>
              <a:rPr lang="en-US" i="1" dirty="0">
                <a:solidFill>
                  <a:schemeClr val="tx1">
                    <a:lumMod val="95000"/>
                  </a:schemeClr>
                </a:solidFill>
              </a:rPr>
              <a:t>See </a:t>
            </a:r>
            <a:r>
              <a:rPr lang="en-US" dirty="0">
                <a:solidFill>
                  <a:schemeClr val="tx1">
                    <a:lumMod val="95000"/>
                  </a:schemeClr>
                </a:solidFill>
              </a:rPr>
              <a:t>5 C.F.R. </a:t>
            </a:r>
            <a:r>
              <a:rPr lang="en-US" dirty="0">
                <a:solidFill>
                  <a:schemeClr val="tx1">
                    <a:lumMod val="95000"/>
                  </a:schemeClr>
                </a:solidFill>
                <a:ea typeface="Aptos" panose="020B0004020202020204" pitchFamily="34" charset="0"/>
              </a:rPr>
              <a:t>§ 2640.103(a)(1). For additional guidance on the meaning of “particular matter” and the difference between particular matters involving specific parties and particular matters of general applicability, see 5 C.F.R. </a:t>
            </a:r>
            <a:br>
              <a:rPr lang="en-US" dirty="0">
                <a:solidFill>
                  <a:schemeClr val="tx1">
                    <a:lumMod val="95000"/>
                  </a:schemeClr>
                </a:solidFill>
                <a:ea typeface="Aptos" panose="020B0004020202020204" pitchFamily="34" charset="0"/>
              </a:rPr>
            </a:br>
            <a:r>
              <a:rPr lang="en-US" dirty="0">
                <a:solidFill>
                  <a:schemeClr val="tx1">
                    <a:lumMod val="95000"/>
                  </a:schemeClr>
                </a:solidFill>
                <a:ea typeface="Aptos" panose="020B0004020202020204" pitchFamily="34" charset="0"/>
              </a:rPr>
              <a:t>§ 2640.102(</a:t>
            </a:r>
            <a:r>
              <a:rPr lang="en-US" i="1" dirty="0">
                <a:solidFill>
                  <a:schemeClr val="tx1">
                    <a:lumMod val="95000"/>
                  </a:schemeClr>
                </a:solidFill>
                <a:ea typeface="Aptos" panose="020B0004020202020204" pitchFamily="34" charset="0"/>
              </a:rPr>
              <a:t>l)</a:t>
            </a:r>
            <a:r>
              <a:rPr lang="en-US" dirty="0">
                <a:solidFill>
                  <a:schemeClr val="tx1">
                    <a:lumMod val="95000"/>
                  </a:schemeClr>
                </a:solidFill>
                <a:ea typeface="Aptos" panose="020B0004020202020204" pitchFamily="34" charset="0"/>
              </a:rPr>
              <a:t>,</a:t>
            </a:r>
            <a:r>
              <a:rPr lang="en-US" i="1" dirty="0">
                <a:solidFill>
                  <a:schemeClr val="tx1">
                    <a:lumMod val="95000"/>
                  </a:schemeClr>
                </a:solidFill>
                <a:ea typeface="Aptos" panose="020B0004020202020204" pitchFamily="34" charset="0"/>
              </a:rPr>
              <a:t> </a:t>
            </a:r>
            <a:r>
              <a:rPr lang="en-US" dirty="0">
                <a:solidFill>
                  <a:schemeClr val="tx1">
                    <a:lumMod val="95000"/>
                  </a:schemeClr>
                </a:solidFill>
                <a:ea typeface="Aptos" panose="020B0004020202020204" pitchFamily="34" charset="0"/>
              </a:rPr>
              <a:t>(m), and OGE DAEOgram DO-06-029 (Oct. 4, 2006). </a:t>
            </a:r>
          </a:p>
          <a:p>
            <a:pPr marL="36900" indent="0">
              <a:buNone/>
            </a:pPr>
            <a:r>
              <a:rPr lang="en-US" dirty="0">
                <a:solidFill>
                  <a:schemeClr val="tx1">
                    <a:lumMod val="95000"/>
                  </a:schemeClr>
                </a:solidFill>
              </a:rPr>
              <a:t>[3] </a:t>
            </a:r>
            <a:r>
              <a:rPr lang="en-US" i="1" dirty="0">
                <a:solidFill>
                  <a:schemeClr val="tx1">
                    <a:lumMod val="95000"/>
                  </a:schemeClr>
                </a:solidFill>
              </a:rPr>
              <a:t>See </a:t>
            </a:r>
            <a:r>
              <a:rPr lang="en-US" dirty="0">
                <a:solidFill>
                  <a:schemeClr val="tx1">
                    <a:lumMod val="95000"/>
                  </a:schemeClr>
                </a:solidFill>
              </a:rPr>
              <a:t>5 C.F.R. </a:t>
            </a:r>
            <a:r>
              <a:rPr lang="en-US" dirty="0">
                <a:solidFill>
                  <a:schemeClr val="tx1">
                    <a:lumMod val="95000"/>
                  </a:schemeClr>
                </a:solidFill>
                <a:ea typeface="Aptos" panose="020B0004020202020204" pitchFamily="34" charset="0"/>
              </a:rPr>
              <a:t>§ 2640.103(a)(3).</a:t>
            </a:r>
            <a:endParaRPr lang="en-US" dirty="0">
              <a:solidFill>
                <a:schemeClr val="tx1">
                  <a:lumMod val="95000"/>
                </a:schemeClr>
              </a:solidFill>
            </a:endParaRPr>
          </a:p>
          <a:p>
            <a:endParaRPr lang="en-US" dirty="0"/>
          </a:p>
        </p:txBody>
      </p:sp>
    </p:spTree>
    <p:extLst>
      <p:ext uri="{BB962C8B-B14F-4D97-AF65-F5344CB8AC3E}">
        <p14:creationId xmlns:p14="http://schemas.microsoft.com/office/powerpoint/2010/main" val="11895586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5C0DD41-040B-620F-37DD-4ED471FE03AC}"/>
              </a:ext>
            </a:extLst>
          </p:cNvPr>
          <p:cNvSpPr>
            <a:spLocks noGrp="1"/>
          </p:cNvSpPr>
          <p:nvPr>
            <p:ph type="title"/>
          </p:nvPr>
        </p:nvSpPr>
        <p:spPr>
          <a:xfrm>
            <a:off x="919119" y="-970450"/>
            <a:ext cx="10353762" cy="970450"/>
          </a:xfrm>
        </p:spPr>
        <p:txBody>
          <a:bodyPr>
            <a:normAutofit fontScale="90000"/>
          </a:bodyPr>
          <a:lstStyle/>
          <a:p>
            <a:r>
              <a:rPr lang="en-US" dirty="0">
                <a:solidFill>
                  <a:schemeClr val="bg1"/>
                </a:solidFill>
                <a:effectLst/>
              </a:rPr>
              <a:t>Disqualifying Financial Interests </a:t>
            </a:r>
            <a:r>
              <a:rPr lang="en-US" baseline="0" dirty="0">
                <a:solidFill>
                  <a:schemeClr val="bg1"/>
                </a:solidFill>
                <a:effectLst/>
              </a:rPr>
              <a:t>and Imputed Interests</a:t>
            </a:r>
            <a:endParaRPr lang="en-US" dirty="0">
              <a:solidFill>
                <a:schemeClr val="bg1"/>
              </a:solidFill>
              <a:effectLst/>
            </a:endParaRPr>
          </a:p>
        </p:txBody>
      </p:sp>
      <p:sp>
        <p:nvSpPr>
          <p:cNvPr id="9" name="Content Placeholder 2"/>
          <p:cNvSpPr txBox="1">
            <a:spLocks/>
          </p:cNvSpPr>
          <p:nvPr/>
        </p:nvSpPr>
        <p:spPr>
          <a:xfrm>
            <a:off x="326570" y="715892"/>
            <a:ext cx="7591623" cy="1189932"/>
          </a:xfrm>
          <a:prstGeom prst="rect">
            <a:avLst/>
          </a:prstGeom>
          <a:effectLst>
            <a:outerShdw blurRad="25400" dir="17880000">
              <a:srgbClr val="000000">
                <a:alpha val="46000"/>
              </a:srgbClr>
            </a:outerShdw>
          </a:effectLst>
        </p:spPr>
        <p:txBody>
          <a:bodyPr vert="horz" lIns="91440" tIns="45720" rIns="91440" bIns="45720" rtlCol="0" anchor="t">
            <a:normAutofit/>
          </a:bodyPr>
          <a:lst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a:lstStyle>
          <a:p>
            <a:pPr>
              <a:buSzPct val="100000"/>
              <a:buFont typeface="Wingdings" panose="05000000000000000000" pitchFamily="2" charset="2"/>
              <a:buChar char="§"/>
            </a:pPr>
            <a:r>
              <a:rPr lang="en-US" sz="2800" dirty="0">
                <a:solidFill>
                  <a:schemeClr val="tx1">
                    <a:lumMod val="95000"/>
                  </a:schemeClr>
                </a:solidFill>
              </a:rPr>
              <a:t>Disqualifying financial interest:</a:t>
            </a:r>
          </a:p>
          <a:p>
            <a:pPr marL="36900" indent="0">
              <a:buNone/>
            </a:pPr>
            <a:r>
              <a:rPr lang="en-US" sz="2800" dirty="0">
                <a:solidFill>
                  <a:schemeClr val="tx1">
                    <a:lumMod val="95000"/>
                  </a:schemeClr>
                </a:solidFill>
              </a:rPr>
              <a:t> </a:t>
            </a:r>
          </a:p>
          <a:p>
            <a:endParaRPr lang="en-US" dirty="0"/>
          </a:p>
        </p:txBody>
      </p:sp>
      <p:sp>
        <p:nvSpPr>
          <p:cNvPr id="2" name="TextBox 1">
            <a:extLst>
              <a:ext uri="{FF2B5EF4-FFF2-40B4-BE49-F238E27FC236}">
                <a16:creationId xmlns:a16="http://schemas.microsoft.com/office/drawing/2014/main" id="{42A05ED2-9B57-ED7B-EF7A-75316339E7FA}"/>
              </a:ext>
            </a:extLst>
          </p:cNvPr>
          <p:cNvSpPr txBox="1"/>
          <p:nvPr/>
        </p:nvSpPr>
        <p:spPr>
          <a:xfrm>
            <a:off x="1452280" y="1352153"/>
            <a:ext cx="10080957" cy="1569660"/>
          </a:xfrm>
          <a:prstGeom prst="rect">
            <a:avLst/>
          </a:prstGeom>
          <a:noFill/>
        </p:spPr>
        <p:txBody>
          <a:bodyPr wrap="square" rtlCol="0">
            <a:spAutoFit/>
          </a:bodyPr>
          <a:lstStyle/>
          <a:p>
            <a:r>
              <a:rPr lang="en-US" sz="2400" dirty="0">
                <a:solidFill>
                  <a:schemeClr val="tx1">
                    <a:lumMod val="95000"/>
                  </a:schemeClr>
                </a:solidFill>
              </a:rPr>
              <a:t>“For purposes of 18 U.S.C. 208(a) and [5 C.F.R. part 2640], the term financial interest means the potential for gain or loss to the employee, or other person specified in section 208, as a result of governmental action on the particular matter.” 5 C.F.R. </a:t>
            </a:r>
            <a:r>
              <a:rPr lang="en-US" sz="2400" dirty="0">
                <a:solidFill>
                  <a:schemeClr val="tx1">
                    <a:lumMod val="95000"/>
                  </a:schemeClr>
                </a:solidFill>
                <a:ea typeface="Aptos" panose="020B0004020202020204" pitchFamily="34" charset="0"/>
              </a:rPr>
              <a:t>§ 2640.103(b).</a:t>
            </a:r>
            <a:endParaRPr lang="en-US" sz="2400" dirty="0">
              <a:solidFill>
                <a:schemeClr val="tx1">
                  <a:lumMod val="95000"/>
                </a:schemeClr>
              </a:solidFill>
            </a:endParaRPr>
          </a:p>
        </p:txBody>
      </p:sp>
      <p:sp>
        <p:nvSpPr>
          <p:cNvPr id="3" name="Content Placeholder 2">
            <a:extLst>
              <a:ext uri="{FF2B5EF4-FFF2-40B4-BE49-F238E27FC236}">
                <a16:creationId xmlns:a16="http://schemas.microsoft.com/office/drawing/2014/main" id="{282215F5-9EB0-9E0D-E2A9-ADF7EA04686A}"/>
              </a:ext>
            </a:extLst>
          </p:cNvPr>
          <p:cNvSpPr txBox="1">
            <a:spLocks/>
          </p:cNvSpPr>
          <p:nvPr/>
        </p:nvSpPr>
        <p:spPr>
          <a:xfrm>
            <a:off x="326569" y="3803047"/>
            <a:ext cx="7591623" cy="1189932"/>
          </a:xfrm>
          <a:prstGeom prst="rect">
            <a:avLst/>
          </a:prstGeom>
          <a:effectLst>
            <a:outerShdw blurRad="25400" dir="17880000">
              <a:srgbClr val="000000">
                <a:alpha val="46000"/>
              </a:srgbClr>
            </a:outerShdw>
          </a:effectLst>
        </p:spPr>
        <p:txBody>
          <a:bodyPr vert="horz" lIns="91440" tIns="45720" rIns="91440" bIns="45720" rtlCol="0" anchor="t">
            <a:normAutofit/>
          </a:bodyPr>
          <a:lst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a:lstStyle>
          <a:p>
            <a:pPr>
              <a:buSzPct val="100000"/>
              <a:buFont typeface="Wingdings" panose="05000000000000000000" pitchFamily="2" charset="2"/>
              <a:buChar char="§"/>
            </a:pPr>
            <a:r>
              <a:rPr lang="en-US" sz="2800" dirty="0">
                <a:solidFill>
                  <a:schemeClr val="tx1">
                    <a:lumMod val="95000"/>
                  </a:schemeClr>
                </a:solidFill>
              </a:rPr>
              <a:t>Imputed interests:</a:t>
            </a:r>
          </a:p>
          <a:p>
            <a:pPr marL="36900" indent="0">
              <a:buNone/>
            </a:pPr>
            <a:r>
              <a:rPr lang="en-US" sz="2800" dirty="0">
                <a:solidFill>
                  <a:schemeClr val="tx1">
                    <a:lumMod val="95000"/>
                  </a:schemeClr>
                </a:solidFill>
              </a:rPr>
              <a:t> </a:t>
            </a:r>
          </a:p>
          <a:p>
            <a:endParaRPr lang="en-US" dirty="0"/>
          </a:p>
        </p:txBody>
      </p:sp>
      <p:sp>
        <p:nvSpPr>
          <p:cNvPr id="5" name="TextBox 4">
            <a:extLst>
              <a:ext uri="{FF2B5EF4-FFF2-40B4-BE49-F238E27FC236}">
                <a16:creationId xmlns:a16="http://schemas.microsoft.com/office/drawing/2014/main" id="{F33D1864-393F-7F17-DC87-0BC16D0D5D3C}"/>
              </a:ext>
            </a:extLst>
          </p:cNvPr>
          <p:cNvSpPr txBox="1"/>
          <p:nvPr/>
        </p:nvSpPr>
        <p:spPr>
          <a:xfrm>
            <a:off x="1452280" y="4448070"/>
            <a:ext cx="10080957" cy="1200329"/>
          </a:xfrm>
          <a:prstGeom prst="rect">
            <a:avLst/>
          </a:prstGeom>
          <a:noFill/>
        </p:spPr>
        <p:txBody>
          <a:bodyPr wrap="square" rtlCol="0">
            <a:spAutoFit/>
          </a:bodyPr>
          <a:lstStyle/>
          <a:p>
            <a:r>
              <a:rPr lang="en-US" sz="2400" dirty="0">
                <a:solidFill>
                  <a:schemeClr val="tx1">
                    <a:lumMod val="95000"/>
                  </a:schemeClr>
                </a:solidFill>
              </a:rPr>
              <a:t>The financial interests of an employee’s spouse will serve to disqualify an employee to the same extent as the employee’s own interests. </a:t>
            </a:r>
            <a:br>
              <a:rPr lang="en-US" sz="2400" dirty="0">
                <a:solidFill>
                  <a:schemeClr val="tx1">
                    <a:lumMod val="95000"/>
                  </a:schemeClr>
                </a:solidFill>
              </a:rPr>
            </a:br>
            <a:r>
              <a:rPr lang="en-US" sz="2400" dirty="0">
                <a:solidFill>
                  <a:schemeClr val="tx1">
                    <a:lumMod val="95000"/>
                  </a:schemeClr>
                </a:solidFill>
              </a:rPr>
              <a:t>5 C.F.R. </a:t>
            </a:r>
            <a:r>
              <a:rPr lang="en-US" sz="2400" dirty="0">
                <a:solidFill>
                  <a:schemeClr val="tx1">
                    <a:lumMod val="95000"/>
                  </a:schemeClr>
                </a:solidFill>
                <a:ea typeface="Aptos" panose="020B0004020202020204" pitchFamily="34" charset="0"/>
              </a:rPr>
              <a:t>§ 2640.103(c)(1). </a:t>
            </a:r>
            <a:endParaRPr lang="en-US" sz="2400" dirty="0">
              <a:solidFill>
                <a:schemeClr val="tx1">
                  <a:lumMod val="95000"/>
                </a:schemeClr>
              </a:solidFill>
            </a:endParaRPr>
          </a:p>
        </p:txBody>
      </p:sp>
    </p:spTree>
    <p:extLst>
      <p:ext uri="{BB962C8B-B14F-4D97-AF65-F5344CB8AC3E}">
        <p14:creationId xmlns:p14="http://schemas.microsoft.com/office/powerpoint/2010/main" val="5870648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9119" y="208109"/>
            <a:ext cx="10353762" cy="970450"/>
          </a:xfrm>
        </p:spPr>
        <p:txBody>
          <a:bodyPr/>
          <a:lstStyle/>
          <a:p>
            <a:r>
              <a:rPr lang="en-US" dirty="0">
                <a:solidFill>
                  <a:schemeClr val="tx1">
                    <a:lumMod val="95000"/>
                  </a:schemeClr>
                </a:solidFill>
              </a:rPr>
              <a:t>Spousal Interests and 18 U.S.C. </a:t>
            </a:r>
            <a:r>
              <a:rPr lang="en-US" dirty="0">
                <a:solidFill>
                  <a:schemeClr val="tx1">
                    <a:lumMod val="95000"/>
                  </a:schemeClr>
                </a:solidFill>
                <a:effectLst/>
                <a:ea typeface="Aptos" panose="020B0004020202020204" pitchFamily="34" charset="0"/>
              </a:rPr>
              <a:t>§ 208 </a:t>
            </a:r>
            <a:endParaRPr lang="en-US" dirty="0">
              <a:solidFill>
                <a:schemeClr val="tx1">
                  <a:lumMod val="95000"/>
                </a:schemeClr>
              </a:solidFill>
            </a:endParaRPr>
          </a:p>
        </p:txBody>
      </p:sp>
      <p:sp>
        <p:nvSpPr>
          <p:cNvPr id="4" name="Rectangle 3">
            <a:extLst>
              <a:ext uri="{FF2B5EF4-FFF2-40B4-BE49-F238E27FC236}">
                <a16:creationId xmlns:a16="http://schemas.microsoft.com/office/drawing/2014/main" id="{9C52DB2C-85CF-F40D-D4C7-46F936613328}"/>
              </a:ext>
            </a:extLst>
          </p:cNvPr>
          <p:cNvSpPr/>
          <p:nvPr/>
        </p:nvSpPr>
        <p:spPr>
          <a:xfrm>
            <a:off x="699796" y="1488167"/>
            <a:ext cx="10963884" cy="1722394"/>
          </a:xfrm>
          <a:prstGeom prst="rect">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200" dirty="0">
                <a:solidFill>
                  <a:schemeClr val="bg1"/>
                </a:solidFill>
              </a:rPr>
              <a:t>I. Spouse’s Non-Equity Interests </a:t>
            </a:r>
            <a:br>
              <a:rPr lang="en-US" sz="2200" dirty="0">
                <a:solidFill>
                  <a:schemeClr val="bg1"/>
                </a:solidFill>
              </a:rPr>
            </a:br>
            <a:r>
              <a:rPr lang="en-US" sz="2200" dirty="0">
                <a:solidFill>
                  <a:schemeClr val="bg1"/>
                </a:solidFill>
              </a:rPr>
              <a:t>(Fixed Salary or Fixed Hourly Compensation, Benefits, and Job Security)</a:t>
            </a:r>
          </a:p>
        </p:txBody>
      </p:sp>
      <p:sp>
        <p:nvSpPr>
          <p:cNvPr id="5" name="Rectangle 4">
            <a:extLst>
              <a:ext uri="{FF2B5EF4-FFF2-40B4-BE49-F238E27FC236}">
                <a16:creationId xmlns:a16="http://schemas.microsoft.com/office/drawing/2014/main" id="{46F94D4B-1F5A-6D0C-666A-ED27FAD6A47F}"/>
              </a:ext>
            </a:extLst>
          </p:cNvPr>
          <p:cNvSpPr/>
          <p:nvPr/>
        </p:nvSpPr>
        <p:spPr>
          <a:xfrm>
            <a:off x="699796" y="3957047"/>
            <a:ext cx="10963884" cy="1722394"/>
          </a:xfrm>
          <a:prstGeom prst="rect">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200" dirty="0">
                <a:solidFill>
                  <a:schemeClr val="bg1"/>
                </a:solidFill>
              </a:rPr>
              <a:t>II. Spouse’s Equity-Related Interests</a:t>
            </a:r>
          </a:p>
        </p:txBody>
      </p:sp>
    </p:spTree>
    <p:extLst>
      <p:ext uri="{BB962C8B-B14F-4D97-AF65-F5344CB8AC3E}">
        <p14:creationId xmlns:p14="http://schemas.microsoft.com/office/powerpoint/2010/main" val="25697284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3AB292-A6C6-62A4-5CA4-C40BDD9FCD5C}"/>
              </a:ext>
            </a:extLst>
          </p:cNvPr>
          <p:cNvSpPr>
            <a:spLocks noGrp="1"/>
          </p:cNvSpPr>
          <p:nvPr>
            <p:ph type="title"/>
          </p:nvPr>
        </p:nvSpPr>
        <p:spPr>
          <a:xfrm>
            <a:off x="913794" y="619331"/>
            <a:ext cx="10353762" cy="970450"/>
          </a:xfrm>
        </p:spPr>
        <p:txBody>
          <a:bodyPr>
            <a:normAutofit fontScale="90000"/>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lang="en-US" sz="4000" kern="1200" dirty="0">
                <a:ln>
                  <a:solidFill>
                    <a:schemeClr val="bg1">
                      <a:lumMod val="75000"/>
                      <a:lumOff val="25000"/>
                      <a:alpha val="10000"/>
                    </a:schemeClr>
                  </a:solidFill>
                </a:ln>
                <a:solidFill>
                  <a:schemeClr val="tx2"/>
                </a:solidFill>
                <a:effectLst/>
                <a:latin typeface="+mj-lt"/>
                <a:ea typeface="+mj-ea"/>
                <a:cs typeface="Trebuchet MS"/>
              </a:rPr>
              <a:t>Spouse’s Non-Equity Interests </a:t>
            </a:r>
            <a:br>
              <a:rPr lang="en-US" sz="4000" kern="1200" dirty="0">
                <a:ln>
                  <a:solidFill>
                    <a:schemeClr val="bg1">
                      <a:lumMod val="75000"/>
                      <a:lumOff val="25000"/>
                      <a:alpha val="10000"/>
                    </a:schemeClr>
                  </a:solidFill>
                </a:ln>
                <a:solidFill>
                  <a:schemeClr val="tx2"/>
                </a:solidFill>
                <a:effectLst/>
                <a:latin typeface="+mj-lt"/>
                <a:ea typeface="+mj-ea"/>
                <a:cs typeface="Trebuchet MS"/>
              </a:rPr>
            </a:br>
            <a:r>
              <a:rPr lang="en-US" sz="4000" kern="1200" dirty="0">
                <a:ln>
                  <a:solidFill>
                    <a:schemeClr val="bg1">
                      <a:lumMod val="75000"/>
                      <a:lumOff val="25000"/>
                      <a:alpha val="10000"/>
                    </a:schemeClr>
                  </a:solidFill>
                </a:ln>
                <a:solidFill>
                  <a:schemeClr val="tx2"/>
                </a:solidFill>
                <a:effectLst/>
                <a:latin typeface="+mj-lt"/>
                <a:ea typeface="+mj-ea"/>
                <a:cs typeface="Trebuchet MS"/>
              </a:rPr>
              <a:t>(Fixed Salary or Fixed Hourly Compensation, Benefits, and Job Security) </a:t>
            </a:r>
            <a:endParaRPr lang="en-US" dirty="0">
              <a:effectLst/>
            </a:endParaRPr>
          </a:p>
        </p:txBody>
      </p:sp>
      <p:sp>
        <p:nvSpPr>
          <p:cNvPr id="3" name="Content Placeholder 2">
            <a:extLst>
              <a:ext uri="{FF2B5EF4-FFF2-40B4-BE49-F238E27FC236}">
                <a16:creationId xmlns:a16="http://schemas.microsoft.com/office/drawing/2014/main" id="{A78A02A9-6106-5F61-2920-7F9BE8F12DA7}"/>
              </a:ext>
            </a:extLst>
          </p:cNvPr>
          <p:cNvSpPr>
            <a:spLocks noGrp="1"/>
          </p:cNvSpPr>
          <p:nvPr>
            <p:ph idx="1"/>
          </p:nvPr>
        </p:nvSpPr>
        <p:spPr>
          <a:xfrm>
            <a:off x="497209" y="2109725"/>
            <a:ext cx="11186932" cy="2498097"/>
          </a:xfrm>
        </p:spPr>
        <p:txBody>
          <a:bodyPr/>
          <a:lstStyle/>
          <a:p>
            <a:pPr marL="36900" lvl="0" indent="0" algn="l">
              <a:buNone/>
            </a:pPr>
            <a:r>
              <a:rPr lang="en-US" sz="3000" dirty="0">
                <a:solidFill>
                  <a:schemeClr val="tx1">
                    <a:lumMod val="95000"/>
                  </a:schemeClr>
                </a:solidFill>
                <a:effectLst>
                  <a:outerShdw blurRad="38100" dist="38100" dir="2700000" algn="tl">
                    <a:srgbClr val="000000">
                      <a:alpha val="43137"/>
                    </a:srgbClr>
                  </a:outerShdw>
                </a:effectLst>
              </a:rPr>
              <a:t>When an employee’s spouse </a:t>
            </a:r>
            <a:r>
              <a:rPr lang="en-US" sz="3000" u="sng" dirty="0">
                <a:solidFill>
                  <a:schemeClr val="tx1">
                    <a:lumMod val="95000"/>
                  </a:schemeClr>
                </a:solidFill>
                <a:effectLst>
                  <a:outerShdw blurRad="38100" dist="38100" dir="2700000" algn="tl">
                    <a:srgbClr val="000000">
                      <a:alpha val="43137"/>
                    </a:srgbClr>
                  </a:outerShdw>
                </a:effectLst>
              </a:rPr>
              <a:t>does not have</a:t>
            </a:r>
            <a:r>
              <a:rPr lang="en-US" sz="3000" dirty="0">
                <a:solidFill>
                  <a:schemeClr val="tx1">
                    <a:lumMod val="95000"/>
                  </a:schemeClr>
                </a:solidFill>
                <a:effectLst>
                  <a:outerShdw blurRad="38100" dist="38100" dir="2700000" algn="tl">
                    <a:srgbClr val="000000">
                      <a:alpha val="43137"/>
                    </a:srgbClr>
                  </a:outerShdw>
                </a:effectLst>
              </a:rPr>
              <a:t> any equity-related interest in or profit-sharing arrangement with their employer, the employee will only have a disqualifying financial interest in particular matters that would directly and predictably affect their spouse’s compensation, benefits, or continued employment. </a:t>
            </a:r>
            <a:endParaRPr lang="en-US" dirty="0"/>
          </a:p>
        </p:txBody>
      </p:sp>
      <p:sp>
        <p:nvSpPr>
          <p:cNvPr id="4" name="TextBox 3">
            <a:extLst>
              <a:ext uri="{FF2B5EF4-FFF2-40B4-BE49-F238E27FC236}">
                <a16:creationId xmlns:a16="http://schemas.microsoft.com/office/drawing/2014/main" id="{08C1B57E-55FD-CD5A-CF53-76012374F786}"/>
              </a:ext>
            </a:extLst>
          </p:cNvPr>
          <p:cNvSpPr txBox="1"/>
          <p:nvPr/>
        </p:nvSpPr>
        <p:spPr>
          <a:xfrm>
            <a:off x="497209" y="4691327"/>
            <a:ext cx="10770347" cy="1785104"/>
          </a:xfrm>
          <a:prstGeom prst="rect">
            <a:avLst/>
          </a:prstGeom>
          <a:noFill/>
        </p:spPr>
        <p:txBody>
          <a:bodyPr wrap="square" rtlCol="0">
            <a:spAutoFit/>
          </a:bodyPr>
          <a:lstStyle/>
          <a:p>
            <a:r>
              <a:rPr lang="en-US" sz="2200" dirty="0">
                <a:solidFill>
                  <a:schemeClr val="tx1">
                    <a:lumMod val="95000"/>
                  </a:schemeClr>
                </a:solidFill>
              </a:rPr>
              <a:t>For example: </a:t>
            </a:r>
          </a:p>
          <a:p>
            <a:endParaRPr lang="en-US" sz="2200" dirty="0">
              <a:solidFill>
                <a:schemeClr val="tx1">
                  <a:lumMod val="95000"/>
                </a:schemeClr>
              </a:solidFill>
            </a:endParaRPr>
          </a:p>
          <a:p>
            <a:pPr marL="342900" indent="-342900">
              <a:buClr>
                <a:schemeClr val="tx1">
                  <a:lumMod val="95000"/>
                </a:schemeClr>
              </a:buClr>
              <a:buSzPct val="70000"/>
              <a:buFont typeface="Wingdings" panose="05000000000000000000" pitchFamily="2" charset="2"/>
              <a:buChar char="§"/>
            </a:pPr>
            <a:r>
              <a:rPr lang="en-US" sz="2200" dirty="0">
                <a:solidFill>
                  <a:schemeClr val="tx1">
                    <a:lumMod val="95000"/>
                  </a:schemeClr>
                </a:solidFill>
              </a:rPr>
              <a:t>A spouse who only receives a fixed salary or fixed hourly wages; or </a:t>
            </a:r>
          </a:p>
          <a:p>
            <a:pPr marL="342900" indent="-342900">
              <a:buClr>
                <a:schemeClr val="tx1">
                  <a:lumMod val="95000"/>
                </a:schemeClr>
              </a:buClr>
              <a:buSzPct val="70000"/>
              <a:buFont typeface="Wingdings" panose="05000000000000000000" pitchFamily="2" charset="2"/>
              <a:buChar char="§"/>
            </a:pPr>
            <a:r>
              <a:rPr lang="en-US" sz="2200" dirty="0">
                <a:solidFill>
                  <a:schemeClr val="tx1">
                    <a:lumMod val="95000"/>
                  </a:schemeClr>
                </a:solidFill>
              </a:rPr>
              <a:t>A spouse who receives a fixed salary/fixed hourly wages and a bonus that is based on the spouse’s performance</a:t>
            </a:r>
          </a:p>
        </p:txBody>
      </p:sp>
    </p:spTree>
    <p:extLst>
      <p:ext uri="{BB962C8B-B14F-4D97-AF65-F5344CB8AC3E}">
        <p14:creationId xmlns:p14="http://schemas.microsoft.com/office/powerpoint/2010/main" val="20798920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79301" y="491671"/>
            <a:ext cx="10353762" cy="970450"/>
          </a:xfrm>
        </p:spPr>
        <p:txBody>
          <a:bodyPr>
            <a:normAutofit/>
          </a:bodyPr>
          <a:lstStyle/>
          <a:p>
            <a:pPr algn="l"/>
            <a:r>
              <a:rPr lang="en-US" sz="3600" b="1" dirty="0">
                <a:solidFill>
                  <a:schemeClr val="accent5">
                    <a:lumMod val="60000"/>
                    <a:lumOff val="40000"/>
                  </a:schemeClr>
                </a:solidFill>
              </a:rPr>
              <a:t>Example 1</a:t>
            </a:r>
          </a:p>
        </p:txBody>
      </p:sp>
      <p:sp>
        <p:nvSpPr>
          <p:cNvPr id="5" name="Content Placeholder 2"/>
          <p:cNvSpPr txBox="1">
            <a:spLocks/>
          </p:cNvSpPr>
          <p:nvPr/>
        </p:nvSpPr>
        <p:spPr>
          <a:xfrm>
            <a:off x="479301" y="1462121"/>
            <a:ext cx="11233397" cy="3666593"/>
          </a:xfrm>
          <a:prstGeom prst="rect">
            <a:avLst/>
          </a:prstGeom>
          <a:effectLst>
            <a:outerShdw blurRad="25400" dir="17880000">
              <a:srgbClr val="000000">
                <a:alpha val="46000"/>
              </a:srgbClr>
            </a:outerShdw>
          </a:effectLst>
        </p:spPr>
        <p:txBody>
          <a:bodyPr vert="horz" lIns="91440" tIns="45720" rIns="91440" bIns="45720" rtlCol="0" anchor="t">
            <a:normAutofit/>
          </a:bodyPr>
          <a:lst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a:lstStyle>
          <a:p>
            <a:pPr marL="36900" indent="0">
              <a:buNone/>
            </a:pPr>
            <a:r>
              <a:rPr lang="en-US" sz="2800" dirty="0">
                <a:solidFill>
                  <a:schemeClr val="tx1">
                    <a:lumMod val="95000"/>
                  </a:schemeClr>
                </a:solidFill>
                <a:effectLst/>
              </a:rPr>
              <a:t>An agency is in the process of negotiating a contract renewal with a contractor, Company A. Company A provides the agency with information technology services. An employee at the agency receives an assignment to work on the contract renewal. The employee has a spouse who Company A previously hired specifically to perform work under the contract. If the agency does not renew the contract, then there is a real possibility that the company will no longer have need for the spouse’s services. </a:t>
            </a:r>
            <a:endParaRPr lang="en-US" dirty="0">
              <a:solidFill>
                <a:schemeClr val="tx1">
                  <a:lumMod val="95000"/>
                </a:schemeClr>
              </a:solidFill>
            </a:endParaRPr>
          </a:p>
        </p:txBody>
      </p:sp>
      <p:sp>
        <p:nvSpPr>
          <p:cNvPr id="2" name="TextBox 1">
            <a:extLst>
              <a:ext uri="{FF2B5EF4-FFF2-40B4-BE49-F238E27FC236}">
                <a16:creationId xmlns:a16="http://schemas.microsoft.com/office/drawing/2014/main" id="{41E3B01B-3809-082F-2470-60F58023A30F}"/>
              </a:ext>
            </a:extLst>
          </p:cNvPr>
          <p:cNvSpPr txBox="1"/>
          <p:nvPr/>
        </p:nvSpPr>
        <p:spPr>
          <a:xfrm>
            <a:off x="479301" y="5508129"/>
            <a:ext cx="10741891" cy="523220"/>
          </a:xfrm>
          <a:prstGeom prst="rect">
            <a:avLst/>
          </a:prstGeom>
          <a:noFill/>
        </p:spPr>
        <p:txBody>
          <a:bodyPr wrap="square" rtlCol="0">
            <a:spAutoFit/>
          </a:bodyPr>
          <a:lstStyle/>
          <a:p>
            <a:pPr marL="36900" indent="0">
              <a:buNone/>
            </a:pPr>
            <a:r>
              <a:rPr lang="en-US" sz="2800" dirty="0">
                <a:solidFill>
                  <a:schemeClr val="tx1">
                    <a:lumMod val="95000"/>
                  </a:schemeClr>
                </a:solidFill>
              </a:rPr>
              <a:t>Would the employee’s participation raise 18 U.S.C. </a:t>
            </a:r>
            <a:r>
              <a:rPr lang="en-US" sz="2800" dirty="0">
                <a:solidFill>
                  <a:schemeClr val="tx1">
                    <a:lumMod val="95000"/>
                  </a:schemeClr>
                </a:solidFill>
                <a:ea typeface="Aptos" panose="020B0004020202020204" pitchFamily="34" charset="0"/>
              </a:rPr>
              <a:t>§ 208 </a:t>
            </a:r>
            <a:r>
              <a:rPr lang="en-US" sz="2800" dirty="0">
                <a:solidFill>
                  <a:schemeClr val="tx1">
                    <a:lumMod val="95000"/>
                  </a:schemeClr>
                </a:solidFill>
              </a:rPr>
              <a:t>concerns? </a:t>
            </a:r>
          </a:p>
        </p:txBody>
      </p:sp>
    </p:spTree>
    <p:extLst>
      <p:ext uri="{BB962C8B-B14F-4D97-AF65-F5344CB8AC3E}">
        <p14:creationId xmlns:p14="http://schemas.microsoft.com/office/powerpoint/2010/main" val="26805204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6886D7-67EA-8F7F-FE9C-B7D70F1FC1A3}"/>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432C2D2D-6009-5A1E-6BF8-9AB73F469B99}"/>
              </a:ext>
            </a:extLst>
          </p:cNvPr>
          <p:cNvSpPr>
            <a:spLocks noGrp="1"/>
          </p:cNvSpPr>
          <p:nvPr>
            <p:ph type="title"/>
          </p:nvPr>
        </p:nvSpPr>
        <p:spPr>
          <a:xfrm>
            <a:off x="544615" y="283546"/>
            <a:ext cx="10353762" cy="970450"/>
          </a:xfrm>
        </p:spPr>
        <p:txBody>
          <a:bodyPr>
            <a:normAutofit/>
          </a:bodyPr>
          <a:lstStyle/>
          <a:p>
            <a:pPr algn="l"/>
            <a:r>
              <a:rPr lang="en-US" sz="3600" b="1" dirty="0">
                <a:solidFill>
                  <a:schemeClr val="accent5">
                    <a:lumMod val="60000"/>
                    <a:lumOff val="40000"/>
                  </a:schemeClr>
                </a:solidFill>
              </a:rPr>
              <a:t>Example 2</a:t>
            </a:r>
          </a:p>
        </p:txBody>
      </p:sp>
      <p:sp>
        <p:nvSpPr>
          <p:cNvPr id="5" name="Content Placeholder 2">
            <a:extLst>
              <a:ext uri="{FF2B5EF4-FFF2-40B4-BE49-F238E27FC236}">
                <a16:creationId xmlns:a16="http://schemas.microsoft.com/office/drawing/2014/main" id="{1F82C784-695F-CFEA-38E7-6C849649BCCE}"/>
              </a:ext>
            </a:extLst>
          </p:cNvPr>
          <p:cNvSpPr txBox="1">
            <a:spLocks/>
          </p:cNvSpPr>
          <p:nvPr/>
        </p:nvSpPr>
        <p:spPr>
          <a:xfrm>
            <a:off x="544616" y="1253996"/>
            <a:ext cx="11102770" cy="4267537"/>
          </a:xfrm>
          <a:prstGeom prst="rect">
            <a:avLst/>
          </a:prstGeom>
          <a:effectLst>
            <a:outerShdw blurRad="25400" dir="17880000">
              <a:srgbClr val="000000">
                <a:alpha val="46000"/>
              </a:srgbClr>
            </a:outerShdw>
          </a:effectLst>
        </p:spPr>
        <p:txBody>
          <a:bodyPr vert="horz" lIns="91440" tIns="45720" rIns="91440" bIns="45720" rtlCol="0" anchor="t">
            <a:normAutofit/>
          </a:bodyPr>
          <a:lst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a:lstStyle>
          <a:p>
            <a:pPr marL="36900" indent="0">
              <a:spcAft>
                <a:spcPts val="3000"/>
              </a:spcAft>
              <a:buNone/>
            </a:pPr>
            <a:r>
              <a:rPr lang="en-US" sz="2400" dirty="0">
                <a:solidFill>
                  <a:schemeClr val="tx1">
                    <a:lumMod val="95000"/>
                  </a:schemeClr>
                </a:solidFill>
                <a:effectLst/>
              </a:rPr>
              <a:t>An employee at an agency receives an assignment to work on a litigation team that is bringing a high-profile enforcement action against Corporation B. The enforcement action involves claims of serious financial misconduct. The corporation is being represented by a law firm where the employee’s spouse works. The employee’s spouse is a non-equity partner at the law firm and has no involvement in the firm’s representation of Corporation B. As a non-equity partner, the spouse has no ownership interest in the law firm and only receives a fixed salary. </a:t>
            </a:r>
          </a:p>
          <a:p>
            <a:pPr marL="36900" indent="0">
              <a:buNone/>
            </a:pPr>
            <a:r>
              <a:rPr lang="en-US" sz="2400" dirty="0">
                <a:solidFill>
                  <a:schemeClr val="tx1">
                    <a:lumMod val="95000"/>
                  </a:schemeClr>
                </a:solidFill>
              </a:rPr>
              <a:t>Would the employee’s participation raise 18 U.S.C. </a:t>
            </a:r>
            <a:r>
              <a:rPr lang="en-US" sz="2400" dirty="0">
                <a:solidFill>
                  <a:schemeClr val="tx1">
                    <a:lumMod val="95000"/>
                  </a:schemeClr>
                </a:solidFill>
                <a:ea typeface="Aptos" panose="020B0004020202020204" pitchFamily="34" charset="0"/>
              </a:rPr>
              <a:t>§</a:t>
            </a:r>
            <a:r>
              <a:rPr lang="en-US" sz="2400" dirty="0">
                <a:solidFill>
                  <a:schemeClr val="tx1">
                    <a:lumMod val="95000"/>
                  </a:schemeClr>
                </a:solidFill>
              </a:rPr>
              <a:t> 208 concerns? </a:t>
            </a:r>
          </a:p>
        </p:txBody>
      </p:sp>
      <p:sp>
        <p:nvSpPr>
          <p:cNvPr id="2" name="TextBox 1">
            <a:extLst>
              <a:ext uri="{FF2B5EF4-FFF2-40B4-BE49-F238E27FC236}">
                <a16:creationId xmlns:a16="http://schemas.microsoft.com/office/drawing/2014/main" id="{872457EB-952D-048D-019F-C2DC09E6E367}"/>
              </a:ext>
            </a:extLst>
          </p:cNvPr>
          <p:cNvSpPr txBox="1"/>
          <p:nvPr/>
        </p:nvSpPr>
        <p:spPr>
          <a:xfrm>
            <a:off x="544614" y="5514463"/>
            <a:ext cx="11102769" cy="830997"/>
          </a:xfrm>
          <a:prstGeom prst="rect">
            <a:avLst/>
          </a:prstGeom>
          <a:noFill/>
        </p:spPr>
        <p:txBody>
          <a:bodyPr wrap="square" rtlCol="0">
            <a:spAutoFit/>
          </a:bodyPr>
          <a:lstStyle/>
          <a:p>
            <a:r>
              <a:rPr lang="en-US" sz="2400" dirty="0">
                <a:solidFill>
                  <a:schemeClr val="tx1">
                    <a:lumMod val="85000"/>
                  </a:schemeClr>
                </a:solidFill>
              </a:rPr>
              <a:t>*Note that the employee must still consider the impartiality rule since they have a “covered relationship” with the law firm for purposes of 5 C.F.R. </a:t>
            </a:r>
            <a:r>
              <a:rPr lang="en-US" sz="2400" dirty="0">
                <a:solidFill>
                  <a:schemeClr val="tx1">
                    <a:lumMod val="85000"/>
                  </a:schemeClr>
                </a:solidFill>
                <a:ea typeface="Aptos" panose="020B0004020202020204" pitchFamily="34" charset="0"/>
              </a:rPr>
              <a:t>§ 2635.502(a)(2). </a:t>
            </a:r>
            <a:r>
              <a:rPr lang="en-US" sz="2400" dirty="0">
                <a:solidFill>
                  <a:schemeClr val="tx1">
                    <a:lumMod val="85000"/>
                  </a:schemeClr>
                </a:solidFill>
              </a:rPr>
              <a:t> </a:t>
            </a:r>
          </a:p>
        </p:txBody>
      </p:sp>
    </p:spTree>
    <p:extLst>
      <p:ext uri="{BB962C8B-B14F-4D97-AF65-F5344CB8AC3E}">
        <p14:creationId xmlns:p14="http://schemas.microsoft.com/office/powerpoint/2010/main" val="27703966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63C5E5-9C2A-8904-0C93-588008C02A64}"/>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DDC87D01-C13E-98B3-876C-FFFE3311E899}"/>
              </a:ext>
            </a:extLst>
          </p:cNvPr>
          <p:cNvSpPr>
            <a:spLocks noGrp="1"/>
          </p:cNvSpPr>
          <p:nvPr>
            <p:ph type="title"/>
          </p:nvPr>
        </p:nvSpPr>
        <p:spPr>
          <a:xfrm>
            <a:off x="600599" y="451497"/>
            <a:ext cx="10353762" cy="970450"/>
          </a:xfrm>
        </p:spPr>
        <p:txBody>
          <a:bodyPr>
            <a:normAutofit/>
          </a:bodyPr>
          <a:lstStyle/>
          <a:p>
            <a:pPr algn="l"/>
            <a:r>
              <a:rPr lang="en-US" sz="3600" b="1" dirty="0">
                <a:solidFill>
                  <a:schemeClr val="accent5">
                    <a:lumMod val="60000"/>
                    <a:lumOff val="40000"/>
                  </a:schemeClr>
                </a:solidFill>
              </a:rPr>
              <a:t>Example 3</a:t>
            </a:r>
          </a:p>
        </p:txBody>
      </p:sp>
      <p:sp>
        <p:nvSpPr>
          <p:cNvPr id="5" name="Content Placeholder 2">
            <a:extLst>
              <a:ext uri="{FF2B5EF4-FFF2-40B4-BE49-F238E27FC236}">
                <a16:creationId xmlns:a16="http://schemas.microsoft.com/office/drawing/2014/main" id="{38A4B5B4-E763-88D5-7942-968B28389566}"/>
              </a:ext>
            </a:extLst>
          </p:cNvPr>
          <p:cNvSpPr txBox="1">
            <a:spLocks/>
          </p:cNvSpPr>
          <p:nvPr/>
        </p:nvSpPr>
        <p:spPr>
          <a:xfrm>
            <a:off x="600599" y="1906361"/>
            <a:ext cx="10963044" cy="4267537"/>
          </a:xfrm>
          <a:prstGeom prst="rect">
            <a:avLst/>
          </a:prstGeom>
          <a:effectLst>
            <a:outerShdw blurRad="25400" dir="17880000">
              <a:srgbClr val="000000">
                <a:alpha val="46000"/>
              </a:srgbClr>
            </a:outerShdw>
          </a:effectLst>
        </p:spPr>
        <p:txBody>
          <a:bodyPr vert="horz" lIns="91440" tIns="45720" rIns="91440" bIns="45720" rtlCol="0" anchor="t">
            <a:noAutofit/>
          </a:bodyPr>
          <a:lst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a:lstStyle>
          <a:p>
            <a:pPr marL="36900" indent="0">
              <a:spcAft>
                <a:spcPts val="3000"/>
              </a:spcAft>
              <a:buNone/>
            </a:pPr>
            <a:r>
              <a:rPr lang="en-US" sz="2400" dirty="0">
                <a:solidFill>
                  <a:schemeClr val="tx1">
                    <a:lumMod val="95000"/>
                  </a:schemeClr>
                </a:solidFill>
                <a:effectLst/>
              </a:rPr>
              <a:t>An employee at an agency receives an assignment to update safe care and handling policies that are applicable to all entities that have artifacts on loan from the employee’s agency. The employee has a spouse who serves on the board of directors of a museum, Nonprofit C. Nonprofit C has artifacts on display that are on loan from the employee’s agency. The spouse receives only a fixed fee of $400 a year for their board service.</a:t>
            </a:r>
          </a:p>
          <a:p>
            <a:pPr marL="36900" indent="0">
              <a:buNone/>
            </a:pPr>
            <a:r>
              <a:rPr lang="en-US" sz="2400" dirty="0">
                <a:solidFill>
                  <a:schemeClr val="tx1">
                    <a:lumMod val="95000"/>
                  </a:schemeClr>
                </a:solidFill>
                <a:effectLst/>
              </a:rPr>
              <a:t>Would the employee’s participation raise 18 U.S.C. </a:t>
            </a:r>
            <a:r>
              <a:rPr lang="en-US" sz="2400" dirty="0">
                <a:solidFill>
                  <a:schemeClr val="tx1">
                    <a:lumMod val="95000"/>
                  </a:schemeClr>
                </a:solidFill>
                <a:ea typeface="Aptos" panose="020B0004020202020204" pitchFamily="34" charset="0"/>
              </a:rPr>
              <a:t>§</a:t>
            </a:r>
            <a:r>
              <a:rPr lang="en-US" sz="2400" dirty="0">
                <a:solidFill>
                  <a:schemeClr val="tx1">
                    <a:lumMod val="95000"/>
                  </a:schemeClr>
                </a:solidFill>
                <a:effectLst/>
              </a:rPr>
              <a:t> 208 concerns? </a:t>
            </a:r>
            <a:endParaRPr lang="en-US" sz="2400" dirty="0">
              <a:solidFill>
                <a:schemeClr val="tx1">
                  <a:lumMod val="95000"/>
                </a:schemeClr>
              </a:solidFill>
            </a:endParaRPr>
          </a:p>
        </p:txBody>
      </p:sp>
    </p:spTree>
    <p:extLst>
      <p:ext uri="{BB962C8B-B14F-4D97-AF65-F5344CB8AC3E}">
        <p14:creationId xmlns:p14="http://schemas.microsoft.com/office/powerpoint/2010/main" val="301382642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late">
  <a:themeElements>
    <a:clrScheme name="Slate">
      <a:dk1>
        <a:sysClr val="windowText" lastClr="000000"/>
      </a:dk1>
      <a:lt1>
        <a:sysClr val="window" lastClr="FFFFFF"/>
      </a:lt1>
      <a:dk2>
        <a:srgbClr val="212123"/>
      </a:dk2>
      <a:lt2>
        <a:srgbClr val="DADADA"/>
      </a:lt2>
      <a:accent1>
        <a:srgbClr val="BC451B"/>
      </a:accent1>
      <a:accent2>
        <a:srgbClr val="D3BA68"/>
      </a:accent2>
      <a:accent3>
        <a:srgbClr val="BB8640"/>
      </a:accent3>
      <a:accent4>
        <a:srgbClr val="AD9277"/>
      </a:accent4>
      <a:accent5>
        <a:srgbClr val="A55A43"/>
      </a:accent5>
      <a:accent6>
        <a:srgbClr val="AD9D7B"/>
      </a:accent6>
      <a:hlink>
        <a:srgbClr val="E98052"/>
      </a:hlink>
      <a:folHlink>
        <a:srgbClr val="F4B69B"/>
      </a:folHlink>
    </a:clrScheme>
    <a:fontScheme name="Slate">
      <a:maj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ate">
      <a:fillStyleLst>
        <a:solidFill>
          <a:schemeClr val="phClr"/>
        </a:solidFill>
        <a:gradFill rotWithShape="1">
          <a:gsLst>
            <a:gs pos="0">
              <a:schemeClr val="phClr">
                <a:tint val="60000"/>
                <a:lumMod val="110000"/>
              </a:schemeClr>
            </a:gs>
            <a:gs pos="100000">
              <a:schemeClr val="phClr">
                <a:tint val="88000"/>
              </a:schemeClr>
            </a:gs>
          </a:gsLst>
          <a:lin ang="5400000" scaled="0"/>
        </a:gradFill>
        <a:gradFill rotWithShape="1">
          <a:gsLst>
            <a:gs pos="0">
              <a:schemeClr val="phClr">
                <a:tint val="96000"/>
                <a:lumMod val="104000"/>
              </a:schemeClr>
            </a:gs>
            <a:gs pos="100000">
              <a:schemeClr val="phClr">
                <a:shade val="90000"/>
                <a:lumMod val="90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63500" dist="25400" dir="5400000" rotWithShape="0">
              <a:srgbClr val="000000">
                <a:alpha val="60000"/>
              </a:srgbClr>
            </a:outerShdw>
          </a:effectLst>
        </a:effectStyle>
        <a:effectStyle>
          <a:effectLst>
            <a:outerShdw blurRad="76200" dist="38100" dir="5400000" rotWithShape="0">
              <a:srgbClr val="000000">
                <a:alpha val="75000"/>
              </a:srgbClr>
            </a:outerShdw>
          </a:effectLst>
          <a:scene3d>
            <a:camera prst="orthographicFront">
              <a:rot lat="0" lon="0" rev="0"/>
            </a:camera>
            <a:lightRig rig="threePt" dir="t">
              <a:rot lat="0" lon="0" rev="1200000"/>
            </a:lightRig>
          </a:scene3d>
          <a:sp3d>
            <a:bevelT w="63500" h="25400" prst="hardEdge"/>
          </a:sp3d>
        </a:effectStyle>
      </a:effectStyleLst>
      <a:bgFillStyleLst>
        <a:solidFill>
          <a:schemeClr val="phClr"/>
        </a:solidFill>
        <a:solidFill>
          <a:schemeClr val="phClr"/>
        </a:solidFill>
        <a:blipFill rotWithShape="1">
          <a:blip xmlns:r="http://schemas.openxmlformats.org/officeDocument/2006/relationships" r:embed="rId1">
            <a:duotone>
              <a:schemeClr val="phClr">
                <a:shade val="80000"/>
                <a:lumMod val="80000"/>
              </a:schemeClr>
              <a:schemeClr val="phClr">
                <a:tint val="98000"/>
              </a:schemeClr>
            </a:duotone>
          </a:blip>
          <a:stretch/>
        </a:blipFill>
      </a:bgFillStyleLst>
    </a:fmtScheme>
  </a:themeElements>
  <a:objectDefaults/>
  <a:extraClrSchemeLst/>
  <a:extLst>
    <a:ext uri="{05A4C25C-085E-4340-85A3-A5531E510DB2}">
      <thm15:themeFamily xmlns:thm15="http://schemas.microsoft.com/office/thememl/2012/main" name="Slate" id="{C3F70B94-7CE9-428E-ADC1-3269CC2C3385}" vid="{3F2DE9A5-64E6-437C-A389-CC4477E817E8}"/>
    </a:ext>
  </a:extLst>
</a:theme>
</file>

<file path=docProps/app.xml><?xml version="1.0" encoding="utf-8"?>
<Properties xmlns="http://schemas.openxmlformats.org/officeDocument/2006/extended-properties" xmlns:vt="http://schemas.openxmlformats.org/officeDocument/2006/docPropsVTypes">
  <Template>TM04033929[[fn=Slate]]</Template>
  <TotalTime>9426</TotalTime>
  <Words>2087</Words>
  <Application>Microsoft Office PowerPoint</Application>
  <PresentationFormat>Widescreen</PresentationFormat>
  <Paragraphs>106</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Aptos</vt:lpstr>
      <vt:lpstr>Calisto MT</vt:lpstr>
      <vt:lpstr>Wingdings</vt:lpstr>
      <vt:lpstr>Wingdings 2</vt:lpstr>
      <vt:lpstr>Slate</vt:lpstr>
      <vt:lpstr>Avoiding Conflict of Interest and Appearance Concerns Arising from Spousal Employment </vt:lpstr>
      <vt:lpstr>Agenda </vt:lpstr>
      <vt:lpstr>18 U.S.C. § 208 </vt:lpstr>
      <vt:lpstr>Disqualifying Financial Interests and Imputed Interests</vt:lpstr>
      <vt:lpstr>Spousal Interests and 18 U.S.C. § 208 </vt:lpstr>
      <vt:lpstr>Spouse’s Non-Equity Interests  (Fixed Salary or Fixed Hourly Compensation, Benefits, and Job Security) </vt:lpstr>
      <vt:lpstr>Example 1</vt:lpstr>
      <vt:lpstr>Example 2</vt:lpstr>
      <vt:lpstr>Example 3</vt:lpstr>
      <vt:lpstr>Spouse’s Equity-Related Interests</vt:lpstr>
      <vt:lpstr>Common Examples of Equity-Related Interests</vt:lpstr>
      <vt:lpstr>Example 4</vt:lpstr>
      <vt:lpstr>Example 5</vt:lpstr>
      <vt:lpstr>5 C.F.R. § 2635.502(a)(2)</vt:lpstr>
      <vt:lpstr>Covered Relationships</vt:lpstr>
      <vt:lpstr>Example 6</vt:lpstr>
      <vt:lpstr>Example 7</vt:lpstr>
      <vt:lpstr>Example 8</vt:lpstr>
      <vt:lpstr>Exercising Due Diligence </vt:lpstr>
      <vt:lpstr>Knowledge</vt:lpstr>
      <vt:lpstr>What Constitutes a Reasonable Effort?</vt:lpstr>
      <vt:lpstr>Example 9</vt:lpstr>
      <vt:lpstr>Example 10</vt:lpstr>
      <vt:lpstr>Conclusion</vt:lpstr>
    </vt:vector>
  </TitlesOfParts>
  <Company>USOGE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Annual Public Financial Disclosure Review</dc:title>
  <dc:creator>Christie Chung</dc:creator>
  <cp:lastModifiedBy>Megan Kunkle</cp:lastModifiedBy>
  <cp:revision>81</cp:revision>
  <dcterms:created xsi:type="dcterms:W3CDTF">2023-03-24T19:13:22Z</dcterms:created>
  <dcterms:modified xsi:type="dcterms:W3CDTF">2025-08-27T19:49:57Z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2024-01-05T19:10:56Z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c0abca44-0182-40a9-8010-01ec94254f77</vt:lpwstr>
  </property>
  <property fmtid="{D5CDD505-2E9C-101B-9397-08002B2CF9AE}" pid="7" name="MSIP_Label_defa4170-0d19-0005-0004-bc88714345d2_ActionId">
    <vt:lpwstr>3b7dfa68-a8f2-4386-9549-9628965b89d1</vt:lpwstr>
  </property>
  <property fmtid="{D5CDD505-2E9C-101B-9397-08002B2CF9AE}" pid="8" name="MSIP_Label_defa4170-0d19-0005-0004-bc88714345d2_ContentBits">
    <vt:lpwstr>0</vt:lpwstr>
  </property>
</Properties>
</file>