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282" r:id="rId2"/>
    <p:sldId id="283" r:id="rId3"/>
    <p:sldId id="265" r:id="rId4"/>
    <p:sldId id="260" r:id="rId5"/>
    <p:sldId id="261" r:id="rId6"/>
    <p:sldId id="263" r:id="rId7"/>
    <p:sldId id="287" r:id="rId8"/>
    <p:sldId id="290" r:id="rId9"/>
    <p:sldId id="289" r:id="rId10"/>
    <p:sldId id="304" r:id="rId11"/>
    <p:sldId id="267" r:id="rId12"/>
    <p:sldId id="268" r:id="rId13"/>
    <p:sldId id="280" r:id="rId14"/>
    <p:sldId id="269" r:id="rId15"/>
    <p:sldId id="270" r:id="rId16"/>
    <p:sldId id="279" r:id="rId17"/>
    <p:sldId id="278" r:id="rId18"/>
    <p:sldId id="271" r:id="rId19"/>
    <p:sldId id="284" r:id="rId20"/>
    <p:sldId id="262" r:id="rId21"/>
    <p:sldId id="259" r:id="rId22"/>
    <p:sldId id="266" r:id="rId23"/>
    <p:sldId id="288" r:id="rId24"/>
    <p:sldId id="281" r:id="rId25"/>
    <p:sldId id="273" r:id="rId26"/>
  </p:sldIdLst>
  <p:sldSz cx="9144000" cy="6858000" type="screen4x3"/>
  <p:notesSz cx="7010400" cy="92964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10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35125" autoAdjust="0"/>
  </p:normalViewPr>
  <p:slideViewPr>
    <p:cSldViewPr>
      <p:cViewPr>
        <p:scale>
          <a:sx n="75" d="100"/>
          <a:sy n="75" d="100"/>
        </p:scale>
        <p:origin x="-354" y="10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180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2CA358E-424B-4970-901B-8BFDD7FCDC77}" type="datetimeFigureOut">
              <a:rPr lang="en-US" smtClean="0"/>
              <a:pPr/>
              <a:t>11/10/2014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18213F2-B6C2-44BC-BCE4-B94422697985}" type="slidenum">
              <a:rPr lang="en-US" smtClean="0"/>
              <a:pPr/>
              <a:t>‹#›</a:t>
            </a:fld>
            <a:endParaRPr lang="en-US"/>
          </a:p>
        </p:txBody>
      </p:sp>
    </p:spTree>
    <p:extLst>
      <p:ext uri="{BB962C8B-B14F-4D97-AF65-F5344CB8AC3E}">
        <p14:creationId xmlns:p14="http://schemas.microsoft.com/office/powerpoint/2010/main" val="22366191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65482A-9A82-49BF-AB9D-EFF379C44262}" type="datetimeFigureOut">
              <a:rPr lang="en-US" smtClean="0"/>
              <a:pPr/>
              <a:t>11/10/2014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C5C860F-1504-4CE4-B63C-1AB14CDAF948}" type="slidenum">
              <a:rPr lang="en-US" smtClean="0"/>
              <a:pPr/>
              <a:t>‹#›</a:t>
            </a:fld>
            <a:endParaRPr lang="en-US"/>
          </a:p>
        </p:txBody>
      </p:sp>
    </p:spTree>
    <p:extLst>
      <p:ext uri="{BB962C8B-B14F-4D97-AF65-F5344CB8AC3E}">
        <p14:creationId xmlns:p14="http://schemas.microsoft.com/office/powerpoint/2010/main" val="3466589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FC5C860F-1504-4CE4-B63C-1AB14CDAF94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smtClean="0"/>
          </a:p>
        </p:txBody>
      </p:sp>
      <p:sp>
        <p:nvSpPr>
          <p:cNvPr id="4" name="Slide Number Placeholder 3"/>
          <p:cNvSpPr>
            <a:spLocks noGrp="1"/>
          </p:cNvSpPr>
          <p:nvPr>
            <p:ph type="sldNum" sz="quarter" idx="10"/>
          </p:nvPr>
        </p:nvSpPr>
        <p:spPr/>
        <p:txBody>
          <a:bodyPr/>
          <a:lstStyle/>
          <a:p>
            <a:fld id="{FC5C860F-1504-4CE4-B63C-1AB14CDAF94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5C860F-1504-4CE4-B63C-1AB14CDAF948}" type="slidenum">
              <a:rPr lang="en-US" smtClean="0"/>
              <a:pPr/>
              <a:t>11</a:t>
            </a:fld>
            <a:endParaRPr lang="en-US"/>
          </a:p>
        </p:txBody>
      </p:sp>
    </p:spTree>
    <p:extLst>
      <p:ext uri="{BB962C8B-B14F-4D97-AF65-F5344CB8AC3E}">
        <p14:creationId xmlns:p14="http://schemas.microsoft.com/office/powerpoint/2010/main" val="2174602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FC5C860F-1504-4CE4-B63C-1AB14CDAF948}" type="slidenum">
              <a:rPr lang="en-US" smtClean="0"/>
              <a:pPr/>
              <a:t>12</a:t>
            </a:fld>
            <a:endParaRPr lang="en-US"/>
          </a:p>
        </p:txBody>
      </p:sp>
    </p:spTree>
    <p:extLst>
      <p:ext uri="{BB962C8B-B14F-4D97-AF65-F5344CB8AC3E}">
        <p14:creationId xmlns:p14="http://schemas.microsoft.com/office/powerpoint/2010/main" val="2174602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C5C860F-1504-4CE4-B63C-1AB14CDAF948}" type="slidenum">
              <a:rPr lang="en-US" smtClean="0"/>
              <a:pPr/>
              <a:t>13</a:t>
            </a:fld>
            <a:endParaRPr lang="en-US"/>
          </a:p>
        </p:txBody>
      </p:sp>
    </p:spTree>
    <p:extLst>
      <p:ext uri="{BB962C8B-B14F-4D97-AF65-F5344CB8AC3E}">
        <p14:creationId xmlns:p14="http://schemas.microsoft.com/office/powerpoint/2010/main" val="2174602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FC5C860F-1504-4CE4-B63C-1AB14CDAF94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fld id="{FC5C860F-1504-4CE4-B63C-1AB14CDAF948}" type="slidenum">
              <a:rPr lang="en-US" smtClean="0"/>
              <a:pPr/>
              <a:t>15</a:t>
            </a:fld>
            <a:endParaRPr lang="en-US"/>
          </a:p>
        </p:txBody>
      </p:sp>
    </p:spTree>
    <p:extLst>
      <p:ext uri="{BB962C8B-B14F-4D97-AF65-F5344CB8AC3E}">
        <p14:creationId xmlns:p14="http://schemas.microsoft.com/office/powerpoint/2010/main" val="2174602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FC5C860F-1504-4CE4-B63C-1AB14CDAF948}" type="slidenum">
              <a:rPr lang="en-US" smtClean="0"/>
              <a:pPr/>
              <a:t>16</a:t>
            </a:fld>
            <a:endParaRPr lang="en-US"/>
          </a:p>
        </p:txBody>
      </p:sp>
    </p:spTree>
    <p:extLst>
      <p:ext uri="{BB962C8B-B14F-4D97-AF65-F5344CB8AC3E}">
        <p14:creationId xmlns:p14="http://schemas.microsoft.com/office/powerpoint/2010/main" val="2174602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dirty="0"/>
          </a:p>
        </p:txBody>
      </p:sp>
      <p:sp>
        <p:nvSpPr>
          <p:cNvPr id="4" name="Slide Number Placeholder 3"/>
          <p:cNvSpPr>
            <a:spLocks noGrp="1"/>
          </p:cNvSpPr>
          <p:nvPr>
            <p:ph type="sldNum" sz="quarter" idx="10"/>
          </p:nvPr>
        </p:nvSpPr>
        <p:spPr/>
        <p:txBody>
          <a:bodyPr/>
          <a:lstStyle/>
          <a:p>
            <a:fld id="{FC5C860F-1504-4CE4-B63C-1AB14CDAF948}" type="slidenum">
              <a:rPr lang="en-US" smtClean="0"/>
              <a:pPr/>
              <a:t>17</a:t>
            </a:fld>
            <a:endParaRPr lang="en-US"/>
          </a:p>
        </p:txBody>
      </p:sp>
    </p:spTree>
    <p:extLst>
      <p:ext uri="{BB962C8B-B14F-4D97-AF65-F5344CB8AC3E}">
        <p14:creationId xmlns:p14="http://schemas.microsoft.com/office/powerpoint/2010/main" val="2174602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0" dirty="0" smtClean="0"/>
          </a:p>
        </p:txBody>
      </p:sp>
      <p:sp>
        <p:nvSpPr>
          <p:cNvPr id="4" name="Slide Number Placeholder 3"/>
          <p:cNvSpPr>
            <a:spLocks noGrp="1"/>
          </p:cNvSpPr>
          <p:nvPr>
            <p:ph type="sldNum" sz="quarter" idx="10"/>
          </p:nvPr>
        </p:nvSpPr>
        <p:spPr/>
        <p:txBody>
          <a:bodyPr/>
          <a:lstStyle/>
          <a:p>
            <a:fld id="{FC5C860F-1504-4CE4-B63C-1AB14CDAF948}" type="slidenum">
              <a:rPr lang="en-US" smtClean="0"/>
              <a:pPr/>
              <a:t>18</a:t>
            </a:fld>
            <a:endParaRPr lang="en-US"/>
          </a:p>
        </p:txBody>
      </p:sp>
    </p:spTree>
    <p:extLst>
      <p:ext uri="{BB962C8B-B14F-4D97-AF65-F5344CB8AC3E}">
        <p14:creationId xmlns:p14="http://schemas.microsoft.com/office/powerpoint/2010/main" val="2174602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FC5C860F-1504-4CE4-B63C-1AB14CDAF948}" type="slidenum">
              <a:rPr lang="en-US" smtClean="0"/>
              <a:pPr/>
              <a:t>19</a:t>
            </a:fld>
            <a:endParaRPr lang="en-US"/>
          </a:p>
        </p:txBody>
      </p:sp>
    </p:spTree>
    <p:extLst>
      <p:ext uri="{BB962C8B-B14F-4D97-AF65-F5344CB8AC3E}">
        <p14:creationId xmlns:p14="http://schemas.microsoft.com/office/powerpoint/2010/main" val="782204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baseline="0" dirty="0" smtClean="0"/>
          </a:p>
        </p:txBody>
      </p:sp>
      <p:sp>
        <p:nvSpPr>
          <p:cNvPr id="4" name="Slide Number Placeholder 3"/>
          <p:cNvSpPr>
            <a:spLocks noGrp="1"/>
          </p:cNvSpPr>
          <p:nvPr>
            <p:ph type="sldNum" sz="quarter" idx="10"/>
          </p:nvPr>
        </p:nvSpPr>
        <p:spPr/>
        <p:txBody>
          <a:bodyPr/>
          <a:lstStyle/>
          <a:p>
            <a:fld id="{FC5C860F-1504-4CE4-B63C-1AB14CDAF948}" type="slidenum">
              <a:rPr lang="en-US" smtClean="0"/>
              <a:pPr/>
              <a:t>2</a:t>
            </a:fld>
            <a:endParaRPr lang="en-US"/>
          </a:p>
        </p:txBody>
      </p:sp>
    </p:spTree>
    <p:extLst>
      <p:ext uri="{BB962C8B-B14F-4D97-AF65-F5344CB8AC3E}">
        <p14:creationId xmlns:p14="http://schemas.microsoft.com/office/powerpoint/2010/main" val="31268177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dirty="0"/>
          </a:p>
        </p:txBody>
      </p:sp>
      <p:sp>
        <p:nvSpPr>
          <p:cNvPr id="4" name="Slide Number Placeholder 3"/>
          <p:cNvSpPr>
            <a:spLocks noGrp="1"/>
          </p:cNvSpPr>
          <p:nvPr>
            <p:ph type="sldNum" sz="quarter" idx="10"/>
          </p:nvPr>
        </p:nvSpPr>
        <p:spPr/>
        <p:txBody>
          <a:bodyPr/>
          <a:lstStyle/>
          <a:p>
            <a:fld id="{FC5C860F-1504-4CE4-B63C-1AB14CDAF948}" type="slidenum">
              <a:rPr lang="en-US" smtClean="0"/>
              <a:pPr/>
              <a:t>20</a:t>
            </a:fld>
            <a:endParaRPr lang="en-US"/>
          </a:p>
        </p:txBody>
      </p:sp>
    </p:spTree>
    <p:extLst>
      <p:ext uri="{BB962C8B-B14F-4D97-AF65-F5344CB8AC3E}">
        <p14:creationId xmlns:p14="http://schemas.microsoft.com/office/powerpoint/2010/main" val="175647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b="1" dirty="0"/>
          </a:p>
        </p:txBody>
      </p:sp>
      <p:sp>
        <p:nvSpPr>
          <p:cNvPr id="4" name="Slide Number Placeholder 3"/>
          <p:cNvSpPr>
            <a:spLocks noGrp="1"/>
          </p:cNvSpPr>
          <p:nvPr>
            <p:ph type="sldNum" sz="quarter" idx="10"/>
          </p:nvPr>
        </p:nvSpPr>
        <p:spPr/>
        <p:txBody>
          <a:bodyPr/>
          <a:lstStyle/>
          <a:p>
            <a:fld id="{FC5C860F-1504-4CE4-B63C-1AB14CDAF948}" type="slidenum">
              <a:rPr lang="en-US" smtClean="0"/>
              <a:pPr/>
              <a:t>21</a:t>
            </a:fld>
            <a:endParaRPr lang="en-US"/>
          </a:p>
        </p:txBody>
      </p:sp>
    </p:spTree>
    <p:extLst>
      <p:ext uri="{BB962C8B-B14F-4D97-AF65-F5344CB8AC3E}">
        <p14:creationId xmlns:p14="http://schemas.microsoft.com/office/powerpoint/2010/main" val="709855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C5C860F-1504-4CE4-B63C-1AB14CDAF948}" type="slidenum">
              <a:rPr lang="en-US" smtClean="0"/>
              <a:pPr/>
              <a:t>22</a:t>
            </a:fld>
            <a:endParaRPr lang="en-US"/>
          </a:p>
        </p:txBody>
      </p:sp>
    </p:spTree>
    <p:extLst>
      <p:ext uri="{BB962C8B-B14F-4D97-AF65-F5344CB8AC3E}">
        <p14:creationId xmlns:p14="http://schemas.microsoft.com/office/powerpoint/2010/main" val="2883962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C5C860F-1504-4CE4-B63C-1AB14CDAF948}" type="slidenum">
              <a:rPr lang="en-US" smtClean="0"/>
              <a:pPr/>
              <a:t>23</a:t>
            </a:fld>
            <a:endParaRPr lang="en-US"/>
          </a:p>
        </p:txBody>
      </p:sp>
    </p:spTree>
    <p:extLst>
      <p:ext uri="{BB962C8B-B14F-4D97-AF65-F5344CB8AC3E}">
        <p14:creationId xmlns:p14="http://schemas.microsoft.com/office/powerpoint/2010/main" val="2883962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C5C860F-1504-4CE4-B63C-1AB14CDAF948}" type="slidenum">
              <a:rPr lang="en-US" smtClean="0"/>
              <a:pPr/>
              <a:t>24</a:t>
            </a:fld>
            <a:endParaRPr lang="en-US"/>
          </a:p>
        </p:txBody>
      </p:sp>
    </p:spTree>
    <p:extLst>
      <p:ext uri="{BB962C8B-B14F-4D97-AF65-F5344CB8AC3E}">
        <p14:creationId xmlns:p14="http://schemas.microsoft.com/office/powerpoint/2010/main" val="2883962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5C860F-1504-4CE4-B63C-1AB14CDAF948}"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lvl="1"/>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C5C860F-1504-4CE4-B63C-1AB14CDAF948}" type="slidenum">
              <a:rPr lang="en-US" smtClean="0"/>
              <a:pPr/>
              <a:t>3</a:t>
            </a:fld>
            <a:endParaRPr lang="en-US"/>
          </a:p>
        </p:txBody>
      </p:sp>
    </p:spTree>
    <p:extLst>
      <p:ext uri="{BB962C8B-B14F-4D97-AF65-F5344CB8AC3E}">
        <p14:creationId xmlns:p14="http://schemas.microsoft.com/office/powerpoint/2010/main" val="3126817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smtClean="0"/>
          </a:p>
        </p:txBody>
      </p:sp>
      <p:sp>
        <p:nvSpPr>
          <p:cNvPr id="4" name="Slide Number Placeholder 3"/>
          <p:cNvSpPr>
            <a:spLocks noGrp="1"/>
          </p:cNvSpPr>
          <p:nvPr>
            <p:ph type="sldNum" sz="quarter" idx="10"/>
          </p:nvPr>
        </p:nvSpPr>
        <p:spPr/>
        <p:txBody>
          <a:bodyPr/>
          <a:lstStyle/>
          <a:p>
            <a:fld id="{FC5C860F-1504-4CE4-B63C-1AB14CDAF94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smtClean="0"/>
          </a:p>
        </p:txBody>
      </p:sp>
      <p:sp>
        <p:nvSpPr>
          <p:cNvPr id="4" name="Slide Number Placeholder 3"/>
          <p:cNvSpPr>
            <a:spLocks noGrp="1"/>
          </p:cNvSpPr>
          <p:nvPr>
            <p:ph type="sldNum" sz="quarter" idx="10"/>
          </p:nvPr>
        </p:nvSpPr>
        <p:spPr/>
        <p:txBody>
          <a:bodyPr/>
          <a:lstStyle/>
          <a:p>
            <a:fld id="{FC5C860F-1504-4CE4-B63C-1AB14CDAF94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b="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C5C860F-1504-4CE4-B63C-1AB14CDAF948}" type="slidenum">
              <a:rPr lang="en-US" smtClean="0"/>
              <a:pPr/>
              <a:t>6</a:t>
            </a:fld>
            <a:endParaRPr lang="en-US"/>
          </a:p>
        </p:txBody>
      </p:sp>
    </p:spTree>
    <p:extLst>
      <p:ext uri="{BB962C8B-B14F-4D97-AF65-F5344CB8AC3E}">
        <p14:creationId xmlns:p14="http://schemas.microsoft.com/office/powerpoint/2010/main" val="2174602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a:latin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FC5C860F-1504-4CE4-B63C-1AB14CDAF948}" type="slidenum">
              <a:rPr lang="en-US" smtClean="0"/>
              <a:pPr/>
              <a:t>7</a:t>
            </a:fld>
            <a:endParaRPr lang="en-US"/>
          </a:p>
        </p:txBody>
      </p:sp>
    </p:spTree>
    <p:extLst>
      <p:ext uri="{BB962C8B-B14F-4D97-AF65-F5344CB8AC3E}">
        <p14:creationId xmlns:p14="http://schemas.microsoft.com/office/powerpoint/2010/main" val="2308762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a:p>
        </p:txBody>
      </p:sp>
      <p:sp>
        <p:nvSpPr>
          <p:cNvPr id="4" name="Slide Number Placeholder 3"/>
          <p:cNvSpPr>
            <a:spLocks noGrp="1"/>
          </p:cNvSpPr>
          <p:nvPr>
            <p:ph type="sldNum" sz="quarter" idx="10"/>
          </p:nvPr>
        </p:nvSpPr>
        <p:spPr/>
        <p:txBody>
          <a:bodyPr/>
          <a:lstStyle/>
          <a:p>
            <a:fld id="{FC5C860F-1504-4CE4-B63C-1AB14CDAF948}" type="slidenum">
              <a:rPr lang="en-US" smtClean="0"/>
              <a:pPr/>
              <a:t>8</a:t>
            </a:fld>
            <a:endParaRPr lang="en-US"/>
          </a:p>
        </p:txBody>
      </p:sp>
    </p:spTree>
    <p:extLst>
      <p:ext uri="{BB962C8B-B14F-4D97-AF65-F5344CB8AC3E}">
        <p14:creationId xmlns:p14="http://schemas.microsoft.com/office/powerpoint/2010/main" val="1910528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a:p>
        </p:txBody>
      </p:sp>
      <p:sp>
        <p:nvSpPr>
          <p:cNvPr id="4" name="Slide Number Placeholder 3"/>
          <p:cNvSpPr>
            <a:spLocks noGrp="1"/>
          </p:cNvSpPr>
          <p:nvPr>
            <p:ph type="sldNum" sz="quarter" idx="10"/>
          </p:nvPr>
        </p:nvSpPr>
        <p:spPr/>
        <p:txBody>
          <a:bodyPr/>
          <a:lstStyle/>
          <a:p>
            <a:fld id="{FC5C860F-1504-4CE4-B63C-1AB14CDAF948}" type="slidenum">
              <a:rPr lang="en-US" smtClean="0"/>
              <a:pPr/>
              <a:t>9</a:t>
            </a:fld>
            <a:endParaRPr lang="en-US"/>
          </a:p>
        </p:txBody>
      </p:sp>
    </p:spTree>
    <p:extLst>
      <p:ext uri="{BB962C8B-B14F-4D97-AF65-F5344CB8AC3E}">
        <p14:creationId xmlns:p14="http://schemas.microsoft.com/office/powerpoint/2010/main" val="325671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25775"/>
            <a:ext cx="7772400" cy="1470025"/>
          </a:xfrm>
        </p:spPr>
        <p:txBody>
          <a:bodyPr/>
          <a:lstStyle>
            <a:lvl1pPr>
              <a:defRPr>
                <a:latin typeface="Lucida Sans" pitchFamily="34" charset="0"/>
                <a:cs typeface="Lucida Sans"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724400"/>
            <a:ext cx="6400800" cy="838200"/>
          </a:xfrm>
        </p:spPr>
        <p:txBody>
          <a:bodyPr/>
          <a:lstStyle>
            <a:lvl1pPr marL="0" indent="0" algn="ctr">
              <a:buNone/>
              <a:defRPr>
                <a:solidFill>
                  <a:schemeClr val="tx1">
                    <a:tint val="75000"/>
                  </a:schemeClr>
                </a:solidFill>
                <a:latin typeface="Lucida Sans" pitchFamily="34" charset="0"/>
                <a:cs typeface="Lucida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CE102-17FB-453D-B65D-F7940B9C3CDC}" type="slidenum">
              <a:rPr lang="en-US" smtClean="0"/>
              <a:pPr/>
              <a:t>‹#›</a:t>
            </a:fld>
            <a:endParaRPr lang="en-US"/>
          </a:p>
        </p:txBody>
      </p:sp>
      <p:pic>
        <p:nvPicPr>
          <p:cNvPr id="7" name="Picture 6" descr="OGE_rgb.jpg"/>
          <p:cNvPicPr>
            <a:picLocks noChangeAspect="1"/>
          </p:cNvPicPr>
          <p:nvPr userDrawn="1"/>
        </p:nvPicPr>
        <p:blipFill>
          <a:blip r:embed="rId2" cstate="print"/>
          <a:stretch>
            <a:fillRect/>
          </a:stretch>
        </p:blipFill>
        <p:spPr>
          <a:xfrm>
            <a:off x="2275368" y="381000"/>
            <a:ext cx="4593265" cy="2438400"/>
          </a:xfrm>
          <a:prstGeom prst="rect">
            <a:avLst/>
          </a:prstGeom>
          <a:ln cmpd="dbl">
            <a:solidFill>
              <a:srgbClr val="FFFFFF"/>
            </a:solidFill>
          </a:ln>
        </p:spPr>
      </p:pic>
      <p:sp>
        <p:nvSpPr>
          <p:cNvPr id="11" name="Rectangle 10"/>
          <p:cNvSpPr/>
          <p:nvPr userDrawn="1"/>
        </p:nvSpPr>
        <p:spPr>
          <a:xfrm>
            <a:off x="76200" y="76200"/>
            <a:ext cx="8991600" cy="670560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noFill/>
                </a:ln>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981200"/>
            <a:ext cx="82296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CE102-17FB-453D-B65D-F7940B9C3CDC}" type="slidenum">
              <a:rPr lang="en-US" smtClean="0"/>
              <a:pPr/>
              <a:t>‹#›</a:t>
            </a:fld>
            <a:endParaRPr lang="en-US"/>
          </a:p>
        </p:txBody>
      </p:sp>
      <p:grpSp>
        <p:nvGrpSpPr>
          <p:cNvPr id="14" name="Group 13"/>
          <p:cNvGrpSpPr/>
          <p:nvPr userDrawn="1"/>
        </p:nvGrpSpPr>
        <p:grpSpPr>
          <a:xfrm>
            <a:off x="152400" y="1295400"/>
            <a:ext cx="8839200" cy="381000"/>
            <a:chOff x="152400" y="1295400"/>
            <a:chExt cx="8839200" cy="381000"/>
          </a:xfrm>
        </p:grpSpPr>
        <p:cxnSp>
          <p:nvCxnSpPr>
            <p:cNvPr id="8" name="Straight Connector 7"/>
            <p:cNvCxnSpPr/>
            <p:nvPr userDrawn="1"/>
          </p:nvCxnSpPr>
          <p:spPr>
            <a:xfrm>
              <a:off x="152400" y="1524000"/>
              <a:ext cx="41148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9" name="5-Point Star 8"/>
            <p:cNvSpPr/>
            <p:nvPr userDrawn="1"/>
          </p:nvSpPr>
          <p:spPr>
            <a:xfrm>
              <a:off x="4381500" y="1295400"/>
              <a:ext cx="381000" cy="381000"/>
            </a:xfrm>
            <a:prstGeom prst="star5">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a:off x="4876800" y="1524000"/>
              <a:ext cx="41148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userDrawn="1"/>
        </p:nvSpPr>
        <p:spPr>
          <a:xfrm>
            <a:off x="76200" y="76200"/>
            <a:ext cx="8991600" cy="670560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CE102-17FB-453D-B65D-F7940B9C3CDC}" type="slidenum">
              <a:rPr lang="en-US" smtClean="0"/>
              <a:pPr/>
              <a:t>‹#›</a:t>
            </a:fld>
            <a:endParaRPr lang="en-US"/>
          </a:p>
        </p:txBody>
      </p:sp>
      <p:sp>
        <p:nvSpPr>
          <p:cNvPr id="12" name="Rectangle 11"/>
          <p:cNvSpPr/>
          <p:nvPr userDrawn="1"/>
        </p:nvSpPr>
        <p:spPr>
          <a:xfrm>
            <a:off x="76200" y="76200"/>
            <a:ext cx="8991600" cy="670560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userDrawn="1"/>
        </p:nvGrpSpPr>
        <p:grpSpPr>
          <a:xfrm>
            <a:off x="152400" y="1295400"/>
            <a:ext cx="8839200" cy="381000"/>
            <a:chOff x="152400" y="1295400"/>
            <a:chExt cx="8839200" cy="381000"/>
          </a:xfrm>
        </p:grpSpPr>
        <p:cxnSp>
          <p:nvCxnSpPr>
            <p:cNvPr id="14" name="Straight Connector 13"/>
            <p:cNvCxnSpPr/>
            <p:nvPr userDrawn="1"/>
          </p:nvCxnSpPr>
          <p:spPr>
            <a:xfrm>
              <a:off x="152400" y="1524000"/>
              <a:ext cx="41148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5-Point Star 14"/>
            <p:cNvSpPr/>
            <p:nvPr userDrawn="1"/>
          </p:nvSpPr>
          <p:spPr>
            <a:xfrm>
              <a:off x="4381500" y="1295400"/>
              <a:ext cx="381000" cy="381000"/>
            </a:xfrm>
            <a:prstGeom prst="star5">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userDrawn="1"/>
          </p:nvCxnSpPr>
          <p:spPr>
            <a:xfrm>
              <a:off x="4876800" y="1524000"/>
              <a:ext cx="41148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272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193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0272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193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CE102-17FB-453D-B65D-F7940B9C3CDC}" type="slidenum">
              <a:rPr lang="en-US" smtClean="0"/>
              <a:pPr/>
              <a:t>‹#›</a:t>
            </a:fld>
            <a:endParaRPr lang="en-US"/>
          </a:p>
        </p:txBody>
      </p:sp>
      <p:sp>
        <p:nvSpPr>
          <p:cNvPr id="14" name="Rectangle 13"/>
          <p:cNvSpPr/>
          <p:nvPr userDrawn="1"/>
        </p:nvSpPr>
        <p:spPr>
          <a:xfrm>
            <a:off x="76200" y="76200"/>
            <a:ext cx="8991600" cy="670560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userDrawn="1"/>
        </p:nvGrpSpPr>
        <p:grpSpPr>
          <a:xfrm>
            <a:off x="152400" y="1295400"/>
            <a:ext cx="8839200" cy="381000"/>
            <a:chOff x="152400" y="1295400"/>
            <a:chExt cx="8839200" cy="381000"/>
          </a:xfrm>
        </p:grpSpPr>
        <p:cxnSp>
          <p:nvCxnSpPr>
            <p:cNvPr id="16" name="Straight Connector 15"/>
            <p:cNvCxnSpPr/>
            <p:nvPr userDrawn="1"/>
          </p:nvCxnSpPr>
          <p:spPr>
            <a:xfrm>
              <a:off x="152400" y="1524000"/>
              <a:ext cx="41148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7" name="5-Point Star 16"/>
            <p:cNvSpPr/>
            <p:nvPr userDrawn="1"/>
          </p:nvSpPr>
          <p:spPr>
            <a:xfrm>
              <a:off x="4381500" y="1295400"/>
              <a:ext cx="381000" cy="381000"/>
            </a:xfrm>
            <a:prstGeom prst="star5">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userDrawn="1"/>
          </p:nvCxnSpPr>
          <p:spPr>
            <a:xfrm>
              <a:off x="4876800" y="1524000"/>
              <a:ext cx="41148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CE102-17FB-453D-B65D-F7940B9C3CDC}" type="slidenum">
              <a:rPr lang="en-US" smtClean="0"/>
              <a:pPr/>
              <a:t>‹#›</a:t>
            </a:fld>
            <a:endParaRPr lang="en-US"/>
          </a:p>
        </p:txBody>
      </p:sp>
      <p:sp>
        <p:nvSpPr>
          <p:cNvPr id="10" name="Rectangle 9"/>
          <p:cNvSpPr/>
          <p:nvPr userDrawn="1"/>
        </p:nvSpPr>
        <p:spPr>
          <a:xfrm>
            <a:off x="76200" y="76200"/>
            <a:ext cx="8991600" cy="670560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userDrawn="1"/>
        </p:nvGrpSpPr>
        <p:grpSpPr>
          <a:xfrm>
            <a:off x="152400" y="1295400"/>
            <a:ext cx="8839200" cy="381000"/>
            <a:chOff x="152400" y="1295400"/>
            <a:chExt cx="8839200" cy="381000"/>
          </a:xfrm>
        </p:grpSpPr>
        <p:cxnSp>
          <p:nvCxnSpPr>
            <p:cNvPr id="12" name="Straight Connector 11"/>
            <p:cNvCxnSpPr/>
            <p:nvPr userDrawn="1"/>
          </p:nvCxnSpPr>
          <p:spPr>
            <a:xfrm>
              <a:off x="152400" y="1524000"/>
              <a:ext cx="41148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5-Point Star 12"/>
            <p:cNvSpPr/>
            <p:nvPr userDrawn="1"/>
          </p:nvSpPr>
          <p:spPr>
            <a:xfrm>
              <a:off x="4381500" y="1295400"/>
              <a:ext cx="381000" cy="381000"/>
            </a:xfrm>
            <a:prstGeom prst="star5">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userDrawn="1"/>
          </p:nvCxnSpPr>
          <p:spPr>
            <a:xfrm>
              <a:off x="4876800" y="1524000"/>
              <a:ext cx="41148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CE102-17FB-453D-B65D-F7940B9C3CDC}" type="slidenum">
              <a:rPr lang="en-US" smtClean="0"/>
              <a:pPr/>
              <a:t>‹#›</a:t>
            </a:fld>
            <a:endParaRPr lang="en-US"/>
          </a:p>
        </p:txBody>
      </p:sp>
      <p:sp>
        <p:nvSpPr>
          <p:cNvPr id="5" name="Rectangle 4"/>
          <p:cNvSpPr/>
          <p:nvPr userDrawn="1"/>
        </p:nvSpPr>
        <p:spPr>
          <a:xfrm>
            <a:off x="76200" y="76200"/>
            <a:ext cx="8991600" cy="670560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CE102-17FB-453D-B65D-F7940B9C3C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Lst>
  <p:hf hdr="0" ftr="0" dt="0"/>
  <p:txStyles>
    <p:titleStyle>
      <a:lvl1pPr algn="ctr" defTabSz="914400" rtl="0" eaLnBrk="1" latinLnBrk="0" hangingPunct="1">
        <a:spcBef>
          <a:spcPct val="0"/>
        </a:spcBef>
        <a:buNone/>
        <a:defRPr sz="4400" kern="1200">
          <a:solidFill>
            <a:schemeClr val="tx1"/>
          </a:solidFill>
          <a:latin typeface="Lucida Sans" pitchFamily="34" charset="0"/>
          <a:ea typeface="+mj-ea"/>
          <a:cs typeface="Lucida Sans"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Lucida Sans" pitchFamily="34" charset="0"/>
          <a:ea typeface="+mn-ea"/>
          <a:cs typeface="Lucida Sans"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Lucida Sans" pitchFamily="34" charset="0"/>
          <a:ea typeface="+mn-ea"/>
          <a:cs typeface="Lucida Sans"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Lucida Sans" pitchFamily="34" charset="0"/>
          <a:ea typeface="+mn-ea"/>
          <a:cs typeface="Lucida Sans"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Lucida Sans" pitchFamily="34" charset="0"/>
          <a:ea typeface="+mn-ea"/>
          <a:cs typeface="Lucida Sans"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Lucida Sans" pitchFamily="34" charset="0"/>
          <a:ea typeface="+mn-ea"/>
          <a:cs typeface="Lucida Sans"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254375"/>
            <a:ext cx="7772400" cy="1470025"/>
          </a:xfrm>
        </p:spPr>
        <p:txBody>
          <a:bodyPr>
            <a:normAutofit fontScale="90000"/>
          </a:bodyPr>
          <a:lstStyle/>
          <a:p>
            <a:r>
              <a:rPr lang="en-US" sz="4900" dirty="0" smtClean="0"/>
              <a:t>18 U.S.C</a:t>
            </a:r>
            <a:r>
              <a:rPr lang="en-US" sz="4900" dirty="0"/>
              <a:t>. § 205(a</a:t>
            </a:r>
            <a:r>
              <a:rPr lang="en-US" sz="4900" dirty="0" smtClean="0"/>
              <a:t>)(2):</a:t>
            </a:r>
            <a:br>
              <a:rPr lang="en-US" sz="4900" dirty="0" smtClean="0"/>
            </a:br>
            <a:r>
              <a:rPr lang="en-US" dirty="0" smtClean="0"/>
              <a:t>From Doctrine to Implementation</a:t>
            </a:r>
            <a:r>
              <a:rPr lang="en-US" sz="4800" dirty="0" smtClean="0"/>
              <a:t/>
            </a:r>
            <a:br>
              <a:rPr lang="en-US" sz="4800" dirty="0" smtClean="0"/>
            </a:br>
            <a:endParaRPr lang="en-US" sz="4800" b="1"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1</a:t>
            </a:fld>
            <a:endParaRPr lang="en-US" dirty="0"/>
          </a:p>
        </p:txBody>
      </p:sp>
      <p:sp>
        <p:nvSpPr>
          <p:cNvPr id="5" name="Title 5"/>
          <p:cNvSpPr txBox="1">
            <a:spLocks/>
          </p:cNvSpPr>
          <p:nvPr/>
        </p:nvSpPr>
        <p:spPr>
          <a:xfrm>
            <a:off x="2133600" y="5105400"/>
            <a:ext cx="5181600" cy="16725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Lucida Sans" pitchFamily="34" charset="0"/>
                <a:ea typeface="+mj-ea"/>
                <a:cs typeface="Lucida Sans" pitchFamily="34" charset="0"/>
              </a:defRPr>
            </a:lvl1pPr>
          </a:lstStyle>
          <a:p>
            <a:pPr algn="l"/>
            <a:r>
              <a:rPr lang="en-US" sz="1800" b="1" dirty="0" smtClean="0"/>
              <a:t>Leigh Francis, </a:t>
            </a:r>
            <a:r>
              <a:rPr lang="en-US" sz="1800" b="1" dirty="0"/>
              <a:t>OGE    </a:t>
            </a:r>
            <a:r>
              <a:rPr lang="en-US" sz="1800" b="1" dirty="0" smtClean="0"/>
              <a:t>   Rachel </a:t>
            </a:r>
            <a:r>
              <a:rPr lang="en-US" sz="1800" b="1" dirty="0"/>
              <a:t>Dowell , OGE</a:t>
            </a:r>
          </a:p>
          <a:p>
            <a:pPr algn="l"/>
            <a:endParaRPr lang="en-US" sz="1800" b="1" dirty="0" smtClean="0"/>
          </a:p>
          <a:p>
            <a:pPr algn="l"/>
            <a:endParaRPr lang="en-US" sz="1800" b="1" dirty="0" smtClean="0"/>
          </a:p>
          <a:p>
            <a:pPr algn="l"/>
            <a:endParaRPr lang="en-US" sz="4800" b="1" dirty="0" smtClean="0"/>
          </a:p>
        </p:txBody>
      </p:sp>
      <p:sp>
        <p:nvSpPr>
          <p:cNvPr id="3" name="Rectangle 2"/>
          <p:cNvSpPr/>
          <p:nvPr/>
        </p:nvSpPr>
        <p:spPr>
          <a:xfrm>
            <a:off x="3505200" y="5757009"/>
            <a:ext cx="5029200" cy="369332"/>
          </a:xfrm>
          <a:prstGeom prst="rect">
            <a:avLst/>
          </a:prstGeom>
        </p:spPr>
        <p:txBody>
          <a:bodyPr wrap="square">
            <a:spAutoFit/>
          </a:bodyPr>
          <a:lstStyle/>
          <a:p>
            <a:r>
              <a:rPr lang="en-US" b="1" dirty="0">
                <a:latin typeface="Lucida Sans"/>
              </a:rPr>
              <a:t>Susan </a:t>
            </a:r>
            <a:r>
              <a:rPr lang="en-US" b="1" dirty="0" smtClean="0">
                <a:latin typeface="Lucida Sans"/>
              </a:rPr>
              <a:t>Heller, DHS</a:t>
            </a:r>
          </a:p>
        </p:txBody>
      </p:sp>
    </p:spTree>
    <p:extLst>
      <p:ext uri="{BB962C8B-B14F-4D97-AF65-F5344CB8AC3E}">
        <p14:creationId xmlns:p14="http://schemas.microsoft.com/office/powerpoint/2010/main" val="2099097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U.S.C. § 205(a)(2)</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52342974"/>
              </p:ext>
            </p:extLst>
          </p:nvPr>
        </p:nvGraphicFramePr>
        <p:xfrm>
          <a:off x="990600" y="1676400"/>
          <a:ext cx="7086600" cy="4953000"/>
        </p:xfrm>
        <a:graphic>
          <a:graphicData uri="http://schemas.openxmlformats.org/drawingml/2006/table">
            <a:tbl>
              <a:tblPr/>
              <a:tblGrid>
                <a:gridCol w="2362200"/>
                <a:gridCol w="2362200"/>
                <a:gridCol w="2362200"/>
              </a:tblGrid>
              <a:tr h="506128">
                <a:tc gridSpan="3">
                  <a:txBody>
                    <a:bodyPr/>
                    <a:lstStyle/>
                    <a:p>
                      <a:pPr marL="0" marR="0" algn="ctr">
                        <a:spcBef>
                          <a:spcPts val="0"/>
                        </a:spcBef>
                        <a:spcAft>
                          <a:spcPts val="0"/>
                        </a:spcAft>
                      </a:pPr>
                      <a:r>
                        <a:rPr lang="en-US" sz="1400" b="1" dirty="0" smtClean="0">
                          <a:latin typeface="Lucida Sans"/>
                          <a:ea typeface="Calibri"/>
                          <a:cs typeface="Times New Roman"/>
                        </a:rPr>
                        <a:t>An</a:t>
                      </a:r>
                      <a:r>
                        <a:rPr lang="en-US" sz="1400" b="1" baseline="0" dirty="0" smtClean="0">
                          <a:latin typeface="Lucida Sans"/>
                          <a:ea typeface="Calibri"/>
                          <a:cs typeface="Times New Roman"/>
                        </a:rPr>
                        <a:t> officer or employee </a:t>
                      </a:r>
                      <a:r>
                        <a:rPr lang="en-US" sz="1400" b="1" dirty="0" smtClean="0">
                          <a:latin typeface="Lucida Sans"/>
                          <a:ea typeface="Calibri"/>
                          <a:cs typeface="Times New Roman"/>
                        </a:rPr>
                        <a:t>[may not]</a:t>
                      </a:r>
                      <a:endParaRPr lang="en-US" sz="1400" b="1" dirty="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34306">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Act as agent</a:t>
                      </a:r>
                      <a:r>
                        <a:rPr lang="en-US" sz="1400" b="1" baseline="0" dirty="0" smtClean="0">
                          <a:solidFill>
                            <a:schemeClr val="bg1"/>
                          </a:solidFill>
                          <a:latin typeface="Lucida Sans"/>
                          <a:ea typeface="Calibri"/>
                          <a:cs typeface="Times New Roman"/>
                        </a:rPr>
                        <a:t> or attorney [which requires:]</a:t>
                      </a: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r>
              <a:tr h="845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1)</a:t>
                      </a:r>
                      <a:r>
                        <a:rPr lang="en-US" sz="1400" b="1" baseline="0" dirty="0" smtClean="0">
                          <a:solidFill>
                            <a:schemeClr val="bg1"/>
                          </a:solidFill>
                          <a:latin typeface="Lucida Sans"/>
                          <a:ea typeface="Calibri"/>
                          <a:cs typeface="Times New Roman"/>
                        </a:rPr>
                        <a:t> Actual or apparent authority</a:t>
                      </a: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2) Direct</a:t>
                      </a:r>
                      <a:r>
                        <a:rPr lang="en-US" sz="1400" b="1" baseline="0" dirty="0" smtClean="0">
                          <a:solidFill>
                            <a:schemeClr val="bg1"/>
                          </a:solidFill>
                          <a:latin typeface="Lucida Sans"/>
                          <a:ea typeface="Calibri"/>
                          <a:cs typeface="Times New Roman"/>
                        </a:rPr>
                        <a:t> communication</a:t>
                      </a: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3) Intent</a:t>
                      </a:r>
                      <a:r>
                        <a:rPr lang="en-US" sz="1400" b="1" baseline="0" dirty="0" smtClean="0">
                          <a:solidFill>
                            <a:schemeClr val="bg1"/>
                          </a:solidFill>
                          <a:latin typeface="Lucida Sans"/>
                          <a:ea typeface="Calibri"/>
                          <a:cs typeface="Times New Roman"/>
                        </a:rPr>
                        <a:t> to influence</a:t>
                      </a: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634246">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2"/>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latin typeface="Lucida Sans"/>
                          <a:ea typeface="Calibri"/>
                          <a:cs typeface="Times New Roman"/>
                        </a:rPr>
                        <a:t>For another</a:t>
                      </a:r>
                    </a:p>
                    <a:p>
                      <a:pPr marL="0" marR="0" algn="ctr">
                        <a:spcBef>
                          <a:spcPts val="0"/>
                        </a:spcBef>
                        <a:spcAft>
                          <a:spcPts val="0"/>
                        </a:spcAft>
                      </a:pPr>
                      <a:endParaRPr lang="en-US" sz="1400" b="1" dirty="0">
                        <a:solidFill>
                          <a:schemeClr val="tx2"/>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524912">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latin typeface="Lucida Sans"/>
                          <a:ea typeface="Calibri"/>
                          <a:cs typeface="Times New Roman"/>
                        </a:rPr>
                        <a:t>Before a Department, Agency, or</a:t>
                      </a:r>
                      <a:r>
                        <a:rPr lang="en-US" sz="1400" b="1" baseline="0" dirty="0" smtClean="0">
                          <a:solidFill>
                            <a:schemeClr val="tx2"/>
                          </a:solidFill>
                          <a:latin typeface="Lucida Sans"/>
                          <a:ea typeface="Calibri"/>
                          <a:cs typeface="Times New Roman"/>
                        </a:rPr>
                        <a:t> Court</a:t>
                      </a:r>
                      <a:endParaRPr lang="en-US" sz="1400" b="1" dirty="0" smtClean="0">
                        <a:solidFill>
                          <a:schemeClr val="tx2"/>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655353">
                <a:tc gridSpan="3">
                  <a:txBody>
                    <a:bodyPr/>
                    <a:lstStyle/>
                    <a:p>
                      <a:pPr marL="0" marR="0" algn="ctr">
                        <a:spcBef>
                          <a:spcPts val="0"/>
                        </a:spcBef>
                        <a:spcAft>
                          <a:spcPts val="0"/>
                        </a:spcAft>
                      </a:pPr>
                      <a:r>
                        <a:rPr lang="en-US" sz="1400" b="1" dirty="0" smtClean="0">
                          <a:latin typeface="Lucida Sans"/>
                          <a:ea typeface="Calibri"/>
                          <a:cs typeface="Times New Roman"/>
                        </a:rPr>
                        <a:t>In connection</a:t>
                      </a:r>
                      <a:r>
                        <a:rPr lang="en-US" sz="1400" b="1" baseline="0" dirty="0" smtClean="0">
                          <a:latin typeface="Lucida Sans"/>
                          <a:ea typeface="Calibri"/>
                          <a:cs typeface="Times New Roman"/>
                        </a:rPr>
                        <a:t> with a </a:t>
                      </a:r>
                      <a:r>
                        <a:rPr lang="en-US" sz="1400" b="1" u="sng" baseline="0" dirty="0" smtClean="0">
                          <a:latin typeface="Lucida Sans"/>
                          <a:ea typeface="Calibri"/>
                          <a:cs typeface="Times New Roman"/>
                        </a:rPr>
                        <a:t>covered matter</a:t>
                      </a:r>
                      <a:endParaRPr lang="en-US" sz="1400" b="1" u="sng" dirty="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712754">
                <a:tc gridSpan="3">
                  <a:txBody>
                    <a:bodyPr/>
                    <a:lstStyle/>
                    <a:p>
                      <a:pPr marL="0" marR="0" algn="ctr">
                        <a:spcBef>
                          <a:spcPts val="0"/>
                        </a:spcBef>
                        <a:spcAft>
                          <a:spcPts val="0"/>
                        </a:spcAft>
                      </a:pPr>
                      <a:r>
                        <a:rPr lang="en-US" sz="1400" b="1" dirty="0" smtClean="0">
                          <a:latin typeface="Lucida Sans"/>
                          <a:ea typeface="Calibri"/>
                          <a:cs typeface="Times New Roman"/>
                        </a:rPr>
                        <a:t>In which the</a:t>
                      </a:r>
                      <a:r>
                        <a:rPr lang="en-US" sz="1400" b="1" baseline="0" dirty="0" smtClean="0">
                          <a:latin typeface="Lucida Sans"/>
                          <a:ea typeface="Calibri"/>
                          <a:cs typeface="Times New Roman"/>
                        </a:rPr>
                        <a:t> United States is a party of has a direct and substantial interest</a:t>
                      </a:r>
                      <a:endParaRPr lang="en-US" sz="1400" b="1" dirty="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26027">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Lucida Sans"/>
                          <a:ea typeface="Calibri"/>
                          <a:cs typeface="Times New Roman"/>
                        </a:rPr>
                        <a:t>Other than in the discharge</a:t>
                      </a:r>
                      <a:r>
                        <a:rPr lang="en-US" sz="1400" b="1" baseline="0" dirty="0" smtClean="0">
                          <a:latin typeface="Lucida Sans"/>
                          <a:ea typeface="Calibri"/>
                          <a:cs typeface="Times New Roman"/>
                        </a:rPr>
                        <a:t> of official duties</a:t>
                      </a:r>
                      <a:endParaRPr lang="en-US" sz="1400" b="1" dirty="0" smtClean="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975613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r>
              <a:rPr lang="en-US" dirty="0" smtClean="0"/>
              <a:t>Direct Communication</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11</a:t>
            </a:fld>
            <a:endParaRPr lang="en-US"/>
          </a:p>
        </p:txBody>
      </p:sp>
      <p:sp>
        <p:nvSpPr>
          <p:cNvPr id="3" name="Content Placeholder 2"/>
          <p:cNvSpPr>
            <a:spLocks noGrp="1"/>
          </p:cNvSpPr>
          <p:nvPr>
            <p:ph idx="1"/>
          </p:nvPr>
        </p:nvSpPr>
        <p:spPr>
          <a:xfrm>
            <a:off x="457200" y="1905000"/>
            <a:ext cx="8229600" cy="4144963"/>
          </a:xfrm>
        </p:spPr>
        <p:txBody>
          <a:bodyPr>
            <a:normAutofit lnSpcReduction="10000"/>
          </a:bodyPr>
          <a:lstStyle/>
          <a:p>
            <a:r>
              <a:rPr lang="en-US" dirty="0" smtClean="0"/>
              <a:t>“An employee does not act as agent or attorney in the absence of communication with . . . the government.”  DO-02-018</a:t>
            </a:r>
          </a:p>
          <a:p>
            <a:pPr marL="0" indent="0">
              <a:buNone/>
            </a:pPr>
            <a:endParaRPr lang="en-US" dirty="0"/>
          </a:p>
          <a:p>
            <a:r>
              <a:rPr lang="en-US" dirty="0" smtClean="0"/>
              <a:t>Behind-the-scenes activity, consisting of a communication that is only indirectly addressed to the Government, is not barred by 18 U.S.C</a:t>
            </a:r>
            <a:r>
              <a:rPr lang="en-US" dirty="0"/>
              <a:t>. § </a:t>
            </a:r>
            <a:r>
              <a:rPr lang="en-US" dirty="0" smtClean="0"/>
              <a:t>205.</a:t>
            </a:r>
            <a:endParaRPr lang="en-US" dirty="0"/>
          </a:p>
        </p:txBody>
      </p:sp>
    </p:spTree>
    <p:extLst>
      <p:ext uri="{BB962C8B-B14F-4D97-AF65-F5344CB8AC3E}">
        <p14:creationId xmlns:p14="http://schemas.microsoft.com/office/powerpoint/2010/main" val="2748703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r>
              <a:rPr lang="en-US" dirty="0" smtClean="0"/>
              <a:t>Intent to Influence</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12</a:t>
            </a:fld>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communication must be in connection </a:t>
            </a:r>
            <a:r>
              <a:rPr lang="en-US" dirty="0" smtClean="0"/>
              <a:t>with </a:t>
            </a:r>
            <a:r>
              <a:rPr lang="en-US" dirty="0"/>
              <a:t>matter on which there is some controversy or at least potential for divergent views, such as seeking discretionary </a:t>
            </a:r>
            <a:r>
              <a:rPr lang="en-US" dirty="0" smtClean="0"/>
              <a:t>government </a:t>
            </a:r>
            <a:r>
              <a:rPr lang="en-US" dirty="0"/>
              <a:t>action</a:t>
            </a:r>
            <a:r>
              <a:rPr lang="en-US" dirty="0" smtClean="0"/>
              <a:t>.</a:t>
            </a:r>
            <a:r>
              <a:rPr lang="en-US" i="1" dirty="0"/>
              <a:t> See </a:t>
            </a:r>
            <a:r>
              <a:rPr lang="en-US" dirty="0"/>
              <a:t>OGE 94x15.</a:t>
            </a:r>
          </a:p>
          <a:p>
            <a:endParaRPr lang="en-US" dirty="0" smtClean="0"/>
          </a:p>
          <a:p>
            <a:r>
              <a:rPr lang="en-US" dirty="0"/>
              <a:t>Routine, ministerial, or factual communications are not prohibited by </a:t>
            </a:r>
            <a:r>
              <a:rPr lang="en-US" dirty="0" smtClean="0"/>
              <a:t>18 U.S.C. </a:t>
            </a:r>
            <a:r>
              <a:rPr lang="en-US" dirty="0"/>
              <a:t>§ </a:t>
            </a:r>
            <a:r>
              <a:rPr lang="en-US" dirty="0" smtClean="0"/>
              <a:t>205(a</a:t>
            </a:r>
            <a:r>
              <a:rPr lang="en-US" dirty="0"/>
              <a:t>)(2). </a:t>
            </a:r>
            <a:r>
              <a:rPr lang="en-US" dirty="0" smtClean="0"/>
              <a:t> </a:t>
            </a:r>
            <a:r>
              <a:rPr lang="en-US" i="1" dirty="0" smtClean="0"/>
              <a:t>Id.</a:t>
            </a:r>
            <a:endParaRPr lang="en-US" dirty="0"/>
          </a:p>
        </p:txBody>
      </p:sp>
    </p:spTree>
    <p:extLst>
      <p:ext uri="{BB962C8B-B14F-4D97-AF65-F5344CB8AC3E}">
        <p14:creationId xmlns:p14="http://schemas.microsoft.com/office/powerpoint/2010/main" val="1721530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r>
              <a:rPr lang="en-US" dirty="0" smtClean="0"/>
              <a:t>Intent to Influence</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13</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554" y="1828800"/>
            <a:ext cx="4900246"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4244" y="3200400"/>
            <a:ext cx="4744156"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357554" y="4495800"/>
            <a:ext cx="3452446" cy="1938992"/>
          </a:xfrm>
          <a:prstGeom prst="rect">
            <a:avLst/>
          </a:prstGeom>
        </p:spPr>
        <p:txBody>
          <a:bodyPr wrap="square">
            <a:spAutoFit/>
          </a:bodyPr>
          <a:lstStyle/>
          <a:p>
            <a:pPr algn="ctr"/>
            <a:r>
              <a:rPr lang="en-US" sz="2000" b="1" dirty="0"/>
              <a:t>OGE </a:t>
            </a:r>
            <a:r>
              <a:rPr lang="en-US" sz="2000" b="1" dirty="0" smtClean="0"/>
              <a:t>85x3</a:t>
            </a:r>
            <a:r>
              <a:rPr lang="en-US" sz="2000" dirty="0" smtClean="0"/>
              <a:t>:  “It </a:t>
            </a:r>
            <a:r>
              <a:rPr lang="en-US" sz="2000" dirty="0"/>
              <a:t>is our understanding that by simply signing another’s income tax return as the preparer, you have not yet acted as an agent, you have stated a fact</a:t>
            </a:r>
            <a:r>
              <a:rPr lang="en-US" sz="2000" dirty="0" smtClean="0"/>
              <a:t>.”</a:t>
            </a:r>
            <a:endParaRPr lang="en-US" sz="2000" dirty="0"/>
          </a:p>
        </p:txBody>
      </p:sp>
      <p:sp>
        <p:nvSpPr>
          <p:cNvPr id="8" name="Rectangle 7"/>
          <p:cNvSpPr/>
          <p:nvPr/>
        </p:nvSpPr>
        <p:spPr>
          <a:xfrm>
            <a:off x="5257800" y="1600200"/>
            <a:ext cx="3657600" cy="1323439"/>
          </a:xfrm>
          <a:prstGeom prst="rect">
            <a:avLst/>
          </a:prstGeom>
        </p:spPr>
        <p:txBody>
          <a:bodyPr wrap="square">
            <a:spAutoFit/>
          </a:bodyPr>
          <a:lstStyle/>
          <a:p>
            <a:pPr algn="ctr"/>
            <a:r>
              <a:rPr lang="en-US" sz="2000" b="1" dirty="0"/>
              <a:t>OGE 05x2(1</a:t>
            </a:r>
            <a:r>
              <a:rPr lang="en-US" sz="2000" b="1" dirty="0" smtClean="0"/>
              <a:t>)</a:t>
            </a:r>
            <a:r>
              <a:rPr lang="en-US" sz="2000" dirty="0" smtClean="0"/>
              <a:t>:  A 10-K </a:t>
            </a:r>
            <a:r>
              <a:rPr lang="en-US" sz="2000" dirty="0"/>
              <a:t>is a “submission of facts without advocating that the facts be interpreted in a </a:t>
            </a:r>
            <a:r>
              <a:rPr lang="en-US" sz="2000" dirty="0" smtClean="0"/>
              <a:t>particular way.”</a:t>
            </a:r>
            <a:endParaRPr lang="en-US" sz="2000" dirty="0"/>
          </a:p>
        </p:txBody>
      </p:sp>
    </p:spTree>
    <p:extLst>
      <p:ext uri="{BB962C8B-B14F-4D97-AF65-F5344CB8AC3E}">
        <p14:creationId xmlns:p14="http://schemas.microsoft.com/office/powerpoint/2010/main" val="3675733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U.S.C. § 205(a)(2)</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46768955"/>
              </p:ext>
            </p:extLst>
          </p:nvPr>
        </p:nvGraphicFramePr>
        <p:xfrm>
          <a:off x="990600" y="1676400"/>
          <a:ext cx="7086600" cy="4953000"/>
        </p:xfrm>
        <a:graphic>
          <a:graphicData uri="http://schemas.openxmlformats.org/drawingml/2006/table">
            <a:tbl>
              <a:tblPr/>
              <a:tblGrid>
                <a:gridCol w="2362200"/>
                <a:gridCol w="2362200"/>
                <a:gridCol w="2362200"/>
              </a:tblGrid>
              <a:tr h="506128">
                <a:tc gridSpan="3">
                  <a:txBody>
                    <a:bodyPr/>
                    <a:lstStyle/>
                    <a:p>
                      <a:pPr marL="0" marR="0" algn="ctr">
                        <a:spcBef>
                          <a:spcPts val="0"/>
                        </a:spcBef>
                        <a:spcAft>
                          <a:spcPts val="0"/>
                        </a:spcAft>
                      </a:pPr>
                      <a:r>
                        <a:rPr lang="en-US" sz="1400" b="1" dirty="0" smtClean="0">
                          <a:latin typeface="Lucida Sans"/>
                          <a:ea typeface="Calibri"/>
                          <a:cs typeface="Times New Roman"/>
                        </a:rPr>
                        <a:t>An</a:t>
                      </a:r>
                      <a:r>
                        <a:rPr lang="en-US" sz="1400" b="1" baseline="0" dirty="0" smtClean="0">
                          <a:latin typeface="Lucida Sans"/>
                          <a:ea typeface="Calibri"/>
                          <a:cs typeface="Times New Roman"/>
                        </a:rPr>
                        <a:t> officer or employee </a:t>
                      </a:r>
                      <a:r>
                        <a:rPr lang="en-US" sz="1400" b="1" dirty="0" smtClean="0">
                          <a:latin typeface="Lucida Sans"/>
                          <a:ea typeface="Calibri"/>
                          <a:cs typeface="Times New Roman"/>
                        </a:rPr>
                        <a:t>[may not]</a:t>
                      </a:r>
                      <a:endParaRPr lang="en-US" sz="1400" b="1" dirty="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34306">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Act as agent</a:t>
                      </a:r>
                      <a:r>
                        <a:rPr lang="en-US" sz="1400" b="1" baseline="0" dirty="0" smtClean="0">
                          <a:solidFill>
                            <a:schemeClr val="bg1"/>
                          </a:solidFill>
                          <a:latin typeface="Lucida Sans"/>
                          <a:ea typeface="Calibri"/>
                          <a:cs typeface="Times New Roman"/>
                        </a:rPr>
                        <a:t> or attorney [which requires:]</a:t>
                      </a: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r>
              <a:tr h="845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1)</a:t>
                      </a:r>
                      <a:r>
                        <a:rPr lang="en-US" sz="1400" b="1" baseline="0" dirty="0" smtClean="0">
                          <a:solidFill>
                            <a:schemeClr val="bg1"/>
                          </a:solidFill>
                          <a:latin typeface="Lucida Sans"/>
                          <a:ea typeface="Calibri"/>
                          <a:cs typeface="Times New Roman"/>
                        </a:rPr>
                        <a:t> Actual or apparent authority</a:t>
                      </a: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2) Direct</a:t>
                      </a:r>
                      <a:r>
                        <a:rPr lang="en-US" sz="1400" b="1" baseline="0" dirty="0" smtClean="0">
                          <a:solidFill>
                            <a:schemeClr val="bg1"/>
                          </a:solidFill>
                          <a:latin typeface="Lucida Sans"/>
                          <a:ea typeface="Calibri"/>
                          <a:cs typeface="Times New Roman"/>
                        </a:rPr>
                        <a:t> communication</a:t>
                      </a: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3) Intent</a:t>
                      </a:r>
                      <a:r>
                        <a:rPr lang="en-US" sz="1400" b="1" baseline="0" dirty="0" smtClean="0">
                          <a:solidFill>
                            <a:schemeClr val="bg1"/>
                          </a:solidFill>
                          <a:latin typeface="Lucida Sans"/>
                          <a:ea typeface="Calibri"/>
                          <a:cs typeface="Times New Roman"/>
                        </a:rPr>
                        <a:t> to influence</a:t>
                      </a: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634246">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2"/>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latin typeface="Lucida Sans"/>
                          <a:ea typeface="Calibri"/>
                          <a:cs typeface="Times New Roman"/>
                        </a:rPr>
                        <a:t>For another</a:t>
                      </a:r>
                    </a:p>
                    <a:p>
                      <a:pPr marL="0" marR="0" algn="ctr">
                        <a:spcBef>
                          <a:spcPts val="0"/>
                        </a:spcBef>
                        <a:spcAft>
                          <a:spcPts val="0"/>
                        </a:spcAft>
                      </a:pPr>
                      <a:endParaRPr lang="en-US" sz="1400" b="1" dirty="0">
                        <a:solidFill>
                          <a:schemeClr val="tx2"/>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524912">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latin typeface="Lucida Sans"/>
                          <a:ea typeface="Calibri"/>
                          <a:cs typeface="Times New Roman"/>
                        </a:rPr>
                        <a:t>Before a Department, Agency, or</a:t>
                      </a:r>
                      <a:r>
                        <a:rPr lang="en-US" sz="1400" b="1" baseline="0" dirty="0" smtClean="0">
                          <a:solidFill>
                            <a:schemeClr val="tx2"/>
                          </a:solidFill>
                          <a:latin typeface="Lucida Sans"/>
                          <a:ea typeface="Calibri"/>
                          <a:cs typeface="Times New Roman"/>
                        </a:rPr>
                        <a:t> Court</a:t>
                      </a:r>
                      <a:endParaRPr lang="en-US" sz="1400" b="1" dirty="0" smtClean="0">
                        <a:solidFill>
                          <a:schemeClr val="tx2"/>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655353">
                <a:tc gridSpan="3">
                  <a:txBody>
                    <a:bodyPr/>
                    <a:lstStyle/>
                    <a:p>
                      <a:pPr marL="0" marR="0" algn="ctr">
                        <a:spcBef>
                          <a:spcPts val="0"/>
                        </a:spcBef>
                        <a:spcAft>
                          <a:spcPts val="0"/>
                        </a:spcAft>
                      </a:pPr>
                      <a:r>
                        <a:rPr lang="en-US" sz="1400" b="1" dirty="0" smtClean="0">
                          <a:latin typeface="Lucida Sans"/>
                          <a:ea typeface="Calibri"/>
                          <a:cs typeface="Times New Roman"/>
                        </a:rPr>
                        <a:t>In connection</a:t>
                      </a:r>
                      <a:r>
                        <a:rPr lang="en-US" sz="1400" b="1" baseline="0" dirty="0" smtClean="0">
                          <a:latin typeface="Lucida Sans"/>
                          <a:ea typeface="Calibri"/>
                          <a:cs typeface="Times New Roman"/>
                        </a:rPr>
                        <a:t> with a </a:t>
                      </a:r>
                      <a:r>
                        <a:rPr lang="en-US" sz="1400" b="1" u="sng" baseline="0" dirty="0" smtClean="0">
                          <a:latin typeface="Lucida Sans"/>
                          <a:ea typeface="Calibri"/>
                          <a:cs typeface="Times New Roman"/>
                        </a:rPr>
                        <a:t>covered matter</a:t>
                      </a:r>
                      <a:endParaRPr lang="en-US" sz="1400" b="1" u="sng" dirty="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712754">
                <a:tc gridSpan="3">
                  <a:txBody>
                    <a:bodyPr/>
                    <a:lstStyle/>
                    <a:p>
                      <a:pPr marL="0" marR="0" algn="ctr">
                        <a:spcBef>
                          <a:spcPts val="0"/>
                        </a:spcBef>
                        <a:spcAft>
                          <a:spcPts val="0"/>
                        </a:spcAft>
                      </a:pPr>
                      <a:r>
                        <a:rPr lang="en-US" sz="1400" b="1" dirty="0" smtClean="0">
                          <a:latin typeface="Lucida Sans"/>
                          <a:ea typeface="Calibri"/>
                          <a:cs typeface="Times New Roman"/>
                        </a:rPr>
                        <a:t>In which the</a:t>
                      </a:r>
                      <a:r>
                        <a:rPr lang="en-US" sz="1400" b="1" baseline="0" dirty="0" smtClean="0">
                          <a:latin typeface="Lucida Sans"/>
                          <a:ea typeface="Calibri"/>
                          <a:cs typeface="Times New Roman"/>
                        </a:rPr>
                        <a:t> United States is a party of has a direct and substantial interest</a:t>
                      </a:r>
                      <a:endParaRPr lang="en-US" sz="1400" b="1" dirty="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26027">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Lucida Sans"/>
                          <a:ea typeface="Calibri"/>
                          <a:cs typeface="Times New Roman"/>
                        </a:rPr>
                        <a:t>Other than in the discharge</a:t>
                      </a:r>
                      <a:r>
                        <a:rPr lang="en-US" sz="1400" b="1" baseline="0" dirty="0" smtClean="0">
                          <a:latin typeface="Lucida Sans"/>
                          <a:ea typeface="Calibri"/>
                          <a:cs typeface="Times New Roman"/>
                        </a:rPr>
                        <a:t> of official duties</a:t>
                      </a:r>
                      <a:endParaRPr lang="en-US" sz="1400" b="1" dirty="0" smtClean="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709227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r>
              <a:rPr lang="en-US" dirty="0" smtClean="0"/>
              <a:t>On Behalf of Another</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15</a:t>
            </a:fld>
            <a:endParaRPr lang="en-US"/>
          </a:p>
        </p:txBody>
      </p:sp>
      <p:sp>
        <p:nvSpPr>
          <p:cNvPr id="3" name="Content Placeholder 2"/>
          <p:cNvSpPr>
            <a:spLocks noGrp="1"/>
          </p:cNvSpPr>
          <p:nvPr>
            <p:ph idx="1"/>
          </p:nvPr>
        </p:nvSpPr>
        <p:spPr>
          <a:xfrm>
            <a:off x="228600" y="1981200"/>
            <a:ext cx="8458200" cy="4648200"/>
          </a:xfrm>
        </p:spPr>
        <p:txBody>
          <a:bodyPr>
            <a:normAutofit fontScale="92500" lnSpcReduction="20000"/>
          </a:bodyPr>
          <a:lstStyle/>
          <a:p>
            <a:r>
              <a:rPr lang="en-US" dirty="0" smtClean="0"/>
              <a:t>Does not bar self-representation. 94x15</a:t>
            </a:r>
          </a:p>
          <a:p>
            <a:pPr marL="0" indent="0">
              <a:buNone/>
            </a:pPr>
            <a:endParaRPr lang="en-US" dirty="0" smtClean="0"/>
          </a:p>
          <a:p>
            <a:r>
              <a:rPr lang="en-US" dirty="0" smtClean="0"/>
              <a:t>An employee may represent his own views before the Government in connection with a particular matter, including: </a:t>
            </a:r>
          </a:p>
          <a:p>
            <a:pPr lvl="1"/>
            <a:r>
              <a:rPr lang="en-US" dirty="0" smtClean="0"/>
              <a:t>Views that are the same as those held by an organization in which the employee happens to be a member (94x15); </a:t>
            </a:r>
          </a:p>
          <a:p>
            <a:pPr lvl="1"/>
            <a:r>
              <a:rPr lang="en-US" dirty="0" smtClean="0"/>
              <a:t>Communications that are in </a:t>
            </a:r>
            <a:r>
              <a:rPr lang="en-US" dirty="0"/>
              <a:t>support of another's position </a:t>
            </a:r>
            <a:r>
              <a:rPr lang="en-US" dirty="0" smtClean="0"/>
              <a:t>(98x18); or</a:t>
            </a:r>
          </a:p>
          <a:p>
            <a:pPr lvl="1"/>
            <a:r>
              <a:rPr lang="en-US" dirty="0" smtClean="0"/>
              <a:t>Communications that are for the benefit of another (07x7).</a:t>
            </a:r>
          </a:p>
          <a:p>
            <a:pPr lvl="1"/>
            <a:endParaRPr lang="en-US" dirty="0"/>
          </a:p>
          <a:p>
            <a:pPr marL="457200" lvl="1" indent="0">
              <a:buNone/>
            </a:pPr>
            <a:endParaRPr lang="en-US" dirty="0" smtClean="0"/>
          </a:p>
          <a:p>
            <a:pPr lvl="1"/>
            <a:endParaRPr lang="en-US" dirty="0"/>
          </a:p>
          <a:p>
            <a:pPr marL="457200" lvl="1" indent="0">
              <a:buNone/>
            </a:pPr>
            <a:endParaRPr lang="en-US" dirty="0"/>
          </a:p>
        </p:txBody>
      </p:sp>
    </p:spTree>
    <p:extLst>
      <p:ext uri="{BB962C8B-B14F-4D97-AF65-F5344CB8AC3E}">
        <p14:creationId xmlns:p14="http://schemas.microsoft.com/office/powerpoint/2010/main" val="3724901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Autofit/>
          </a:bodyPr>
          <a:lstStyle/>
          <a:p>
            <a:pPr>
              <a:spcBef>
                <a:spcPts val="0"/>
              </a:spcBef>
              <a:defRPr/>
            </a:pPr>
            <a:r>
              <a:rPr lang="en-US" sz="4000" dirty="0">
                <a:solidFill>
                  <a:schemeClr val="tx2"/>
                </a:solidFill>
                <a:latin typeface="Lucida Sans"/>
                <a:ea typeface="Calibri"/>
                <a:cs typeface="Times New Roman"/>
              </a:rPr>
              <a:t>Before a Department, </a:t>
            </a:r>
            <a:r>
              <a:rPr lang="en-US" sz="4000" dirty="0" smtClean="0">
                <a:solidFill>
                  <a:schemeClr val="tx2"/>
                </a:solidFill>
                <a:latin typeface="Lucida Sans"/>
                <a:ea typeface="Calibri"/>
                <a:cs typeface="Times New Roman"/>
              </a:rPr>
              <a:t>Agency</a:t>
            </a:r>
            <a:r>
              <a:rPr lang="en-US" sz="4000" dirty="0">
                <a:solidFill>
                  <a:schemeClr val="tx2"/>
                </a:solidFill>
                <a:latin typeface="Lucida Sans"/>
                <a:ea typeface="Calibri"/>
                <a:cs typeface="Times New Roman"/>
              </a:rPr>
              <a:t>, or Court</a:t>
            </a:r>
          </a:p>
        </p:txBody>
      </p:sp>
      <p:sp>
        <p:nvSpPr>
          <p:cNvPr id="4" name="Slide Number Placeholder 3"/>
          <p:cNvSpPr>
            <a:spLocks noGrp="1"/>
          </p:cNvSpPr>
          <p:nvPr>
            <p:ph type="sldNum" sz="quarter" idx="12"/>
          </p:nvPr>
        </p:nvSpPr>
        <p:spPr/>
        <p:txBody>
          <a:bodyPr/>
          <a:lstStyle/>
          <a:p>
            <a:fld id="{3A3CE102-17FB-453D-B65D-F7940B9C3CDC}" type="slidenum">
              <a:rPr lang="en-US" smtClean="0"/>
              <a:pPr/>
              <a:t>16</a:t>
            </a:fld>
            <a:endParaRPr lang="en-US"/>
          </a:p>
        </p:txBody>
      </p:sp>
      <p:sp>
        <p:nvSpPr>
          <p:cNvPr id="5" name="Rectangle 4"/>
          <p:cNvSpPr/>
          <p:nvPr/>
        </p:nvSpPr>
        <p:spPr>
          <a:xfrm>
            <a:off x="533400" y="1752600"/>
            <a:ext cx="8229600" cy="5170646"/>
          </a:xfrm>
          <a:prstGeom prst="rect">
            <a:avLst/>
          </a:prstGeom>
        </p:spPr>
        <p:txBody>
          <a:bodyPr wrap="square">
            <a:spAutoFit/>
          </a:bodyPr>
          <a:lstStyle/>
          <a:p>
            <a:pPr marL="285750" indent="-285750">
              <a:buFont typeface="Arial" panose="020B0604020202020204" pitchFamily="34" charset="0"/>
              <a:buChar char="•"/>
            </a:pPr>
            <a:r>
              <a:rPr lang="en-US" sz="2400" dirty="0" smtClean="0">
                <a:latin typeface="Lucida Sans"/>
              </a:rPr>
              <a:t>“</a:t>
            </a:r>
            <a:r>
              <a:rPr lang="en-US" sz="2400" u="sng" dirty="0">
                <a:latin typeface="Lucida Sans"/>
              </a:rPr>
              <a:t>Department</a:t>
            </a:r>
            <a:r>
              <a:rPr lang="en-US" sz="2400" dirty="0">
                <a:latin typeface="Lucida Sans"/>
              </a:rPr>
              <a:t>” means one of the executive departments enumerated in section 1 of title 5 (</a:t>
            </a:r>
            <a:r>
              <a:rPr lang="en-US" sz="2400" i="1" dirty="0">
                <a:latin typeface="Lucida Sans"/>
              </a:rPr>
              <a:t>i.e</a:t>
            </a:r>
            <a:r>
              <a:rPr lang="en-US" sz="2400" dirty="0">
                <a:latin typeface="Lucida Sans"/>
              </a:rPr>
              <a:t>., </a:t>
            </a:r>
            <a:r>
              <a:rPr lang="en-US" sz="2400" u="sng" dirty="0">
                <a:latin typeface="Lucida Sans"/>
              </a:rPr>
              <a:t>strictly federal departments</a:t>
            </a:r>
            <a:r>
              <a:rPr lang="en-US" sz="2400" dirty="0" smtClean="0">
                <a:latin typeface="Lucida Sans"/>
              </a:rPr>
              <a:t>).  </a:t>
            </a:r>
            <a:r>
              <a:rPr lang="en-US" sz="2400" i="1" dirty="0" smtClean="0">
                <a:latin typeface="Lucida Sans"/>
              </a:rPr>
              <a:t>See</a:t>
            </a:r>
            <a:r>
              <a:rPr lang="en-US" sz="2400" dirty="0" smtClean="0">
                <a:latin typeface="Lucida Sans"/>
              </a:rPr>
              <a:t> 18 U.S.C. § 6. </a:t>
            </a:r>
          </a:p>
          <a:p>
            <a:endParaRPr lang="en-US" sz="2400" dirty="0" smtClean="0">
              <a:latin typeface="Lucida Sans"/>
            </a:endParaRPr>
          </a:p>
          <a:p>
            <a:pPr marL="285750" indent="-285750">
              <a:buFont typeface="Arial" panose="020B0604020202020204" pitchFamily="34" charset="0"/>
              <a:buChar char="•"/>
            </a:pPr>
            <a:r>
              <a:rPr lang="en-US" sz="2400" dirty="0" smtClean="0">
                <a:latin typeface="Lucida Sans"/>
              </a:rPr>
              <a:t>“The term ‘</a:t>
            </a:r>
            <a:r>
              <a:rPr lang="en-US" sz="2400" u="sng" dirty="0" smtClean="0">
                <a:latin typeface="Lucida Sans"/>
              </a:rPr>
              <a:t>agency</a:t>
            </a:r>
            <a:r>
              <a:rPr lang="en-US" sz="2400" dirty="0">
                <a:latin typeface="Lucida Sans"/>
              </a:rPr>
              <a:t>’ </a:t>
            </a:r>
            <a:r>
              <a:rPr lang="en-US" sz="2400" dirty="0" smtClean="0">
                <a:latin typeface="Lucida Sans"/>
              </a:rPr>
              <a:t>in </a:t>
            </a:r>
            <a:r>
              <a:rPr lang="en-US" sz="2400" dirty="0">
                <a:latin typeface="Lucida Sans"/>
              </a:rPr>
              <a:t>§ 205(a) </a:t>
            </a:r>
            <a:r>
              <a:rPr lang="en-US" sz="2400" dirty="0" smtClean="0">
                <a:latin typeface="Lucida Sans"/>
              </a:rPr>
              <a:t>should be construed to </a:t>
            </a:r>
            <a:r>
              <a:rPr lang="en-US" sz="2400" u="sng" dirty="0" smtClean="0">
                <a:latin typeface="Lucida Sans"/>
              </a:rPr>
              <a:t>apply only to Federal agencies</a:t>
            </a:r>
            <a:r>
              <a:rPr lang="en-US" sz="2400" dirty="0" smtClean="0">
                <a:latin typeface="Lucida Sans"/>
              </a:rPr>
              <a:t>, and not state and local or District of Columbia entities.”  24 </a:t>
            </a:r>
            <a:r>
              <a:rPr lang="en-US" sz="2400" dirty="0">
                <a:latin typeface="Lucida Sans"/>
              </a:rPr>
              <a:t>Op. O.L.C. </a:t>
            </a:r>
            <a:r>
              <a:rPr lang="en-US" sz="2400" dirty="0" smtClean="0">
                <a:latin typeface="Lucida Sans"/>
              </a:rPr>
              <a:t>13.</a:t>
            </a:r>
          </a:p>
          <a:p>
            <a:endParaRPr lang="en-US" sz="2400" dirty="0" smtClean="0">
              <a:latin typeface="Lucida Sans"/>
            </a:endParaRPr>
          </a:p>
          <a:p>
            <a:pPr marL="285750" indent="-285750">
              <a:buFont typeface="Arial" panose="020B0604020202020204" pitchFamily="34" charset="0"/>
              <a:buChar char="•"/>
            </a:pPr>
            <a:r>
              <a:rPr lang="en-US" sz="2400" dirty="0" smtClean="0">
                <a:latin typeface="Lucida Sans"/>
              </a:rPr>
              <a:t>“The term ‘</a:t>
            </a:r>
            <a:r>
              <a:rPr lang="en-US" sz="2400" u="sng" dirty="0" smtClean="0">
                <a:latin typeface="Lucida Sans"/>
              </a:rPr>
              <a:t>court</a:t>
            </a:r>
            <a:r>
              <a:rPr lang="en-US" sz="2400" dirty="0" smtClean="0">
                <a:latin typeface="Lucida Sans"/>
              </a:rPr>
              <a:t>’ in the same provision </a:t>
            </a:r>
            <a:r>
              <a:rPr lang="en-US" sz="2400" u="sng" dirty="0" smtClean="0">
                <a:latin typeface="Lucida Sans"/>
              </a:rPr>
              <a:t>covers state as well as Federal Courts</a:t>
            </a:r>
            <a:r>
              <a:rPr lang="en-US" sz="2400" dirty="0" smtClean="0">
                <a:latin typeface="Lucida Sans"/>
              </a:rPr>
              <a:t> ‘if the United States is a party to the proceeding or if a direct and substantial interest of the United States is involved in the proceeding.’” </a:t>
            </a:r>
            <a:r>
              <a:rPr lang="en-US" sz="2400" dirty="0">
                <a:latin typeface="Lucida Sans"/>
              </a:rPr>
              <a:t>24 Op. O.L.C. </a:t>
            </a:r>
            <a:r>
              <a:rPr lang="en-US" sz="2400" dirty="0" smtClean="0">
                <a:latin typeface="Lucida Sans"/>
              </a:rPr>
              <a:t>13 (</a:t>
            </a:r>
            <a:r>
              <a:rPr lang="en-US" sz="2400" dirty="0">
                <a:latin typeface="Lucida Sans"/>
              </a:rPr>
              <a:t>quoting </a:t>
            </a:r>
            <a:r>
              <a:rPr lang="en-US" sz="2400" dirty="0" smtClean="0">
                <a:latin typeface="Lucida Sans"/>
              </a:rPr>
              <a:t>an unpublished 1970 OLC Opinion).</a:t>
            </a:r>
          </a:p>
          <a:p>
            <a:pPr marL="285750" indent="-285750">
              <a:buFont typeface="Arial" panose="020B0604020202020204" pitchFamily="34" charset="0"/>
              <a:buChar char="•"/>
            </a:pPr>
            <a:endParaRPr lang="en-US" dirty="0">
              <a:latin typeface="Lucida Sans"/>
            </a:endParaRPr>
          </a:p>
        </p:txBody>
      </p:sp>
    </p:spTree>
    <p:extLst>
      <p:ext uri="{BB962C8B-B14F-4D97-AF65-F5344CB8AC3E}">
        <p14:creationId xmlns:p14="http://schemas.microsoft.com/office/powerpoint/2010/main" val="1693011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r>
              <a:rPr lang="en-US" dirty="0" smtClean="0"/>
              <a:t>Direct and Substantial Interest</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17</a:t>
            </a:fld>
            <a:endParaRPr lang="en-US"/>
          </a:p>
        </p:txBody>
      </p:sp>
      <p:sp>
        <p:nvSpPr>
          <p:cNvPr id="3" name="Content Placeholder 2"/>
          <p:cNvSpPr>
            <a:spLocks noGrp="1"/>
          </p:cNvSpPr>
          <p:nvPr>
            <p:ph idx="1"/>
          </p:nvPr>
        </p:nvSpPr>
        <p:spPr>
          <a:xfrm>
            <a:off x="457200" y="1752600"/>
            <a:ext cx="8229600" cy="4876800"/>
          </a:xfrm>
        </p:spPr>
        <p:txBody>
          <a:bodyPr>
            <a:normAutofit fontScale="70000" lnSpcReduction="20000"/>
          </a:bodyPr>
          <a:lstStyle/>
          <a:p>
            <a:r>
              <a:rPr lang="en-US" dirty="0"/>
              <a:t>OGE regulations interpreting § </a:t>
            </a:r>
            <a:r>
              <a:rPr lang="en-US" dirty="0" smtClean="0"/>
              <a:t>207 </a:t>
            </a:r>
            <a:r>
              <a:rPr lang="en-US" dirty="0"/>
              <a:t>provide helpful guidance on the scope of the phrase by describing its application in the context of that </a:t>
            </a:r>
            <a:r>
              <a:rPr lang="en-US" dirty="0" smtClean="0"/>
              <a:t>statute. </a:t>
            </a:r>
            <a:r>
              <a:rPr lang="en-US" dirty="0"/>
              <a:t>OGE Advisory Letter </a:t>
            </a:r>
            <a:r>
              <a:rPr lang="en-US" dirty="0" smtClean="0"/>
              <a:t>94x7.</a:t>
            </a:r>
          </a:p>
          <a:p>
            <a:pPr marL="0" indent="0">
              <a:buNone/>
            </a:pPr>
            <a:endParaRPr lang="en-US" dirty="0" smtClean="0"/>
          </a:p>
          <a:p>
            <a:r>
              <a:rPr lang="en-US" dirty="0"/>
              <a:t>5 C.F.R. </a:t>
            </a:r>
            <a:r>
              <a:rPr lang="en-US"/>
              <a:t>§ </a:t>
            </a:r>
            <a:r>
              <a:rPr lang="en-US" smtClean="0"/>
              <a:t>2641.201(j</a:t>
            </a:r>
            <a:r>
              <a:rPr lang="en-US" dirty="0" smtClean="0"/>
              <a:t>)(2)(ii):</a:t>
            </a:r>
          </a:p>
          <a:p>
            <a:pPr marL="0" indent="0">
              <a:buNone/>
            </a:pPr>
            <a:endParaRPr lang="en-US" dirty="0" smtClean="0"/>
          </a:p>
          <a:p>
            <a:pPr lvl="1"/>
            <a:r>
              <a:rPr lang="en-US" dirty="0" smtClean="0"/>
              <a:t>The </a:t>
            </a:r>
            <a:r>
              <a:rPr lang="en-US" dirty="0"/>
              <a:t>component has a financial interest in the matter;</a:t>
            </a:r>
            <a:br>
              <a:rPr lang="en-US" dirty="0"/>
            </a:br>
            <a:endParaRPr lang="en-US" dirty="0"/>
          </a:p>
          <a:p>
            <a:pPr lvl="1"/>
            <a:r>
              <a:rPr lang="en-US" dirty="0" smtClean="0"/>
              <a:t>The </a:t>
            </a:r>
            <a:r>
              <a:rPr lang="en-US" dirty="0"/>
              <a:t>matter is likely to have an effect on the policies, programs, or operations of the component;</a:t>
            </a:r>
            <a:br>
              <a:rPr lang="en-US" dirty="0"/>
            </a:br>
            <a:endParaRPr lang="en-US" dirty="0"/>
          </a:p>
          <a:p>
            <a:pPr lvl="1"/>
            <a:r>
              <a:rPr lang="en-US" dirty="0" smtClean="0"/>
              <a:t>The </a:t>
            </a:r>
            <a:r>
              <a:rPr lang="en-US" dirty="0"/>
              <a:t>component is involved in any proceeding associated with the matter, e.g., as by having provided witnesses or documentary evidence; and</a:t>
            </a:r>
            <a:br>
              <a:rPr lang="en-US" dirty="0"/>
            </a:br>
            <a:endParaRPr lang="en-US" dirty="0"/>
          </a:p>
          <a:p>
            <a:pPr lvl="1"/>
            <a:r>
              <a:rPr lang="en-US" dirty="0" smtClean="0"/>
              <a:t>The </a:t>
            </a:r>
            <a:r>
              <a:rPr lang="en-US" dirty="0"/>
              <a:t>component has more than an academic interest in the outcome of the matter</a:t>
            </a:r>
            <a:r>
              <a:rPr lang="en-US" dirty="0" smtClean="0"/>
              <a:t>.  </a:t>
            </a:r>
            <a:endParaRPr lang="en-US" dirty="0"/>
          </a:p>
          <a:p>
            <a:endParaRPr lang="en-US" dirty="0"/>
          </a:p>
        </p:txBody>
      </p:sp>
    </p:spTree>
    <p:extLst>
      <p:ext uri="{BB962C8B-B14F-4D97-AF65-F5344CB8AC3E}">
        <p14:creationId xmlns:p14="http://schemas.microsoft.com/office/powerpoint/2010/main" val="1997305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Autofit/>
          </a:bodyPr>
          <a:lstStyle/>
          <a:p>
            <a:r>
              <a:rPr lang="en-US" sz="3600" dirty="0" smtClean="0"/>
              <a:t>Other than in the Discharge </a:t>
            </a:r>
            <a:br>
              <a:rPr lang="en-US" sz="3600" dirty="0" smtClean="0"/>
            </a:br>
            <a:r>
              <a:rPr lang="en-US" sz="3600" dirty="0" smtClean="0"/>
              <a:t>of Official Duties</a:t>
            </a:r>
            <a:endParaRPr lang="en-US" sz="3600"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18</a:t>
            </a:fld>
            <a:endParaRPr lang="en-US"/>
          </a:p>
        </p:txBody>
      </p:sp>
      <p:sp>
        <p:nvSpPr>
          <p:cNvPr id="3" name="Content Placeholder 2"/>
          <p:cNvSpPr>
            <a:spLocks noGrp="1"/>
          </p:cNvSpPr>
          <p:nvPr>
            <p:ph idx="1"/>
          </p:nvPr>
        </p:nvSpPr>
        <p:spPr>
          <a:xfrm>
            <a:off x="457200" y="1981200"/>
            <a:ext cx="8229600" cy="3733800"/>
          </a:xfrm>
        </p:spPr>
        <p:txBody>
          <a:bodyPr>
            <a:normAutofit fontScale="92500"/>
          </a:bodyPr>
          <a:lstStyle/>
          <a:p>
            <a:pPr marL="0" indent="0">
              <a:buNone/>
            </a:pPr>
            <a:r>
              <a:rPr lang="en-US" sz="3000" dirty="0" smtClean="0"/>
              <a:t>Determining </a:t>
            </a:r>
            <a:r>
              <a:rPr lang="en-US" sz="3000" dirty="0"/>
              <a:t>whether a representational activity is “in the proper discharge” of an employee’s </a:t>
            </a:r>
            <a:r>
              <a:rPr lang="en-US" sz="3000" dirty="0" smtClean="0"/>
              <a:t>official </a:t>
            </a:r>
            <a:r>
              <a:rPr lang="en-US" sz="3000" dirty="0"/>
              <a:t>duties requires the employee’s official supervisors to make a factual determination of whether the proposed representational activity </a:t>
            </a:r>
            <a:r>
              <a:rPr lang="en-US" sz="3000" u="sng" dirty="0"/>
              <a:t>falls within the scope of an employee’s official duties</a:t>
            </a:r>
            <a:r>
              <a:rPr lang="en-US" sz="3000" dirty="0"/>
              <a:t>, </a:t>
            </a:r>
            <a:r>
              <a:rPr lang="en-US" sz="3000" i="1" dirty="0"/>
              <a:t>i.e.</a:t>
            </a:r>
            <a:r>
              <a:rPr lang="en-US" sz="3000" dirty="0"/>
              <a:t>, whether the activity is part of the employee’s job.  </a:t>
            </a:r>
            <a:r>
              <a:rPr lang="en-US" sz="3000" i="1" dirty="0"/>
              <a:t>See</a:t>
            </a:r>
            <a:r>
              <a:rPr lang="en-US" sz="3000" dirty="0"/>
              <a:t> OGE Advisory Letter 88x14; OGE Advisory Letter 94x8.</a:t>
            </a:r>
            <a:r>
              <a:rPr lang="en-US" sz="3000" i="1" dirty="0"/>
              <a:t> </a:t>
            </a:r>
            <a:endParaRPr lang="en-US" sz="3000" dirty="0"/>
          </a:p>
          <a:p>
            <a:endParaRPr lang="en-US" dirty="0" smtClean="0"/>
          </a:p>
          <a:p>
            <a:endParaRPr lang="en-US" dirty="0"/>
          </a:p>
        </p:txBody>
      </p:sp>
    </p:spTree>
    <p:extLst>
      <p:ext uri="{BB962C8B-B14F-4D97-AF65-F5344CB8AC3E}">
        <p14:creationId xmlns:p14="http://schemas.microsoft.com/office/powerpoint/2010/main" val="2344673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Special Government Employees</a:t>
            </a:r>
            <a:endParaRPr lang="en-US" dirty="0"/>
          </a:p>
        </p:txBody>
      </p:sp>
      <p:sp>
        <p:nvSpPr>
          <p:cNvPr id="3" name="Content Placeholder 2"/>
          <p:cNvSpPr>
            <a:spLocks noGrp="1"/>
          </p:cNvSpPr>
          <p:nvPr>
            <p:ph idx="1"/>
          </p:nvPr>
        </p:nvSpPr>
        <p:spPr/>
        <p:txBody>
          <a:bodyPr>
            <a:normAutofit fontScale="85000" lnSpcReduction="20000"/>
          </a:bodyPr>
          <a:lstStyle/>
          <a:p>
            <a:pPr marL="971550" lvl="1" indent="-514350">
              <a:buAutoNum type="alphaLcParenBoth" startAt="3"/>
            </a:pPr>
            <a:r>
              <a:rPr lang="en-US" sz="2600" dirty="0" smtClean="0"/>
              <a:t>An SGE shall be subject to subsections (a) and (b) only in relation to a covered matter involving a specific party or parties—</a:t>
            </a:r>
          </a:p>
          <a:p>
            <a:pPr marL="1314450" lvl="2" indent="-457200">
              <a:buAutoNum type="arabicParenBoth"/>
            </a:pPr>
            <a:r>
              <a:rPr lang="en-US" sz="2600" dirty="0" smtClean="0"/>
              <a:t>In which he/she has at any time participated personally and substantially as a Government Employee or SGE through decision, approval, disapproval, recommendation, rendering of advice, investigation,  or otherwise; or</a:t>
            </a:r>
          </a:p>
          <a:p>
            <a:pPr marL="1314450" lvl="2" indent="-457200">
              <a:buAutoNum type="arabicParenBoth"/>
            </a:pPr>
            <a:r>
              <a:rPr lang="en-US" sz="2600" dirty="0" smtClean="0"/>
              <a:t>Which is pending in the Department or agency of the Government in which he/she is serving.</a:t>
            </a:r>
            <a:endParaRPr lang="en-US" sz="2600" dirty="0"/>
          </a:p>
          <a:p>
            <a:pPr marL="457200" lvl="3" indent="0">
              <a:buNone/>
            </a:pPr>
            <a:endParaRPr lang="en-US" sz="2600" dirty="0" smtClean="0"/>
          </a:p>
          <a:p>
            <a:pPr marL="457200" lvl="3" indent="0">
              <a:buNone/>
            </a:pPr>
            <a:r>
              <a:rPr lang="en-US" sz="2600" dirty="0" smtClean="0"/>
              <a:t>Paragraph (2) shall not apply in the case of an SGE who has served in such Department or agency no more than 60 days during the immediately preceding period of 365 days</a:t>
            </a:r>
            <a:r>
              <a:rPr lang="en-US" dirty="0" smtClean="0"/>
              <a:t>.</a:t>
            </a:r>
          </a:p>
        </p:txBody>
      </p:sp>
    </p:spTree>
    <p:extLst>
      <p:ext uri="{BB962C8B-B14F-4D97-AF65-F5344CB8AC3E}">
        <p14:creationId xmlns:p14="http://schemas.microsoft.com/office/powerpoint/2010/main" val="89537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U.S.C. </a:t>
            </a:r>
            <a:r>
              <a:rPr lang="en-US" dirty="0"/>
              <a:t>§ 205</a:t>
            </a:r>
            <a:r>
              <a:rPr lang="en-US" dirty="0" smtClean="0"/>
              <a:t> </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2</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33215488"/>
              </p:ext>
            </p:extLst>
          </p:nvPr>
        </p:nvGraphicFramePr>
        <p:xfrm>
          <a:off x="838200" y="1752601"/>
          <a:ext cx="7543800" cy="4571999"/>
        </p:xfrm>
        <a:graphic>
          <a:graphicData uri="http://schemas.openxmlformats.org/drawingml/2006/table">
            <a:tbl>
              <a:tblPr firstRow="1" bandRow="1">
                <a:tableStyleId>{5C22544A-7EE6-4342-B048-85BDC9FD1C3A}</a:tableStyleId>
              </a:tblPr>
              <a:tblGrid>
                <a:gridCol w="1295400"/>
                <a:gridCol w="6248400"/>
              </a:tblGrid>
              <a:tr h="696016">
                <a:tc>
                  <a:txBody>
                    <a:bodyPr/>
                    <a:lstStyle/>
                    <a:p>
                      <a:pPr marL="0" marR="0" algn="ctr">
                        <a:spcBef>
                          <a:spcPts val="0"/>
                        </a:spcBef>
                        <a:spcAft>
                          <a:spcPts val="0"/>
                        </a:spcAft>
                      </a:pPr>
                      <a:r>
                        <a:rPr lang="en-US" sz="1300" b="1" dirty="0" smtClean="0">
                          <a:solidFill>
                            <a:schemeClr val="bg2"/>
                          </a:solidFill>
                          <a:latin typeface="Lucida Sans"/>
                          <a:ea typeface="Calibri"/>
                        </a:rPr>
                        <a:t>(a)(1) </a:t>
                      </a:r>
                    </a:p>
                    <a:p>
                      <a:pPr marL="0" marR="0" algn="ctr">
                        <a:spcBef>
                          <a:spcPts val="0"/>
                        </a:spcBef>
                        <a:spcAft>
                          <a:spcPts val="0"/>
                        </a:spcAft>
                      </a:pPr>
                      <a:r>
                        <a:rPr lang="en-US" sz="1300" b="1" dirty="0" smtClean="0">
                          <a:solidFill>
                            <a:schemeClr val="bg2"/>
                          </a:solidFill>
                          <a:latin typeface="Lucida Sans"/>
                          <a:ea typeface="Calibri"/>
                        </a:rPr>
                        <a:t>Clause 1</a:t>
                      </a:r>
                      <a:endParaRPr lang="en-US" sz="1300" b="1" dirty="0">
                        <a:solidFill>
                          <a:schemeClr val="bg2"/>
                        </a:solidFill>
                        <a:latin typeface="Lucida Sans"/>
                        <a:ea typeface="Calibri"/>
                      </a:endParaRPr>
                    </a:p>
                  </a:txBody>
                  <a:tcPr marL="67344" marR="67344" marT="0" marB="0" anchor="ctr">
                    <a:solidFill>
                      <a:srgbClr val="FFFFFF"/>
                    </a:solidFill>
                  </a:tcPr>
                </a:tc>
                <a:tc>
                  <a:txBody>
                    <a:bodyPr/>
                    <a:lstStyle/>
                    <a:p>
                      <a:pPr marL="0" marR="0" algn="l">
                        <a:spcBef>
                          <a:spcPts val="0"/>
                        </a:spcBef>
                        <a:spcAft>
                          <a:spcPts val="0"/>
                        </a:spcAft>
                      </a:pPr>
                      <a:r>
                        <a:rPr lang="en-US" sz="1300" b="1" u="none" kern="1200" dirty="0" smtClean="0">
                          <a:solidFill>
                            <a:schemeClr val="bg1"/>
                          </a:solidFill>
                          <a:effectLst/>
                          <a:latin typeface="Lucida Sans"/>
                          <a:ea typeface="+mn-ea"/>
                          <a:cs typeface="+mn-cs"/>
                        </a:rPr>
                        <a:t>Bars employees, other than in the discharge</a:t>
                      </a:r>
                      <a:r>
                        <a:rPr lang="en-US" sz="1300" b="1" u="none" kern="1200" baseline="0" dirty="0" smtClean="0">
                          <a:solidFill>
                            <a:schemeClr val="bg1"/>
                          </a:solidFill>
                          <a:effectLst/>
                          <a:latin typeface="Lucida Sans"/>
                          <a:ea typeface="+mn-ea"/>
                          <a:cs typeface="+mn-cs"/>
                        </a:rPr>
                        <a:t> of their official duties,</a:t>
                      </a:r>
                      <a:r>
                        <a:rPr lang="en-US" sz="1300" b="1" u="none" kern="1200" dirty="0" smtClean="0">
                          <a:solidFill>
                            <a:schemeClr val="bg1"/>
                          </a:solidFill>
                          <a:effectLst/>
                          <a:latin typeface="Lucida Sans"/>
                          <a:ea typeface="+mn-ea"/>
                          <a:cs typeface="+mn-cs"/>
                        </a:rPr>
                        <a:t> from acting as agent</a:t>
                      </a:r>
                      <a:r>
                        <a:rPr lang="en-US" sz="1300" b="1" u="none" kern="1200" baseline="0" dirty="0" smtClean="0">
                          <a:solidFill>
                            <a:schemeClr val="bg1"/>
                          </a:solidFill>
                          <a:effectLst/>
                          <a:latin typeface="Lucida Sans"/>
                          <a:ea typeface="+mn-ea"/>
                          <a:cs typeface="+mn-cs"/>
                        </a:rPr>
                        <a:t> or attorney for another for prosecuting any claims against the U.S.</a:t>
                      </a:r>
                    </a:p>
                  </a:txBody>
                  <a:tcPr marL="67344" marR="67344" marT="0" marB="0" anchor="ctr">
                    <a:solidFill>
                      <a:srgbClr val="FFFFFF"/>
                    </a:solidFill>
                  </a:tcPr>
                </a:tc>
              </a:tr>
              <a:tr h="704491">
                <a:tc>
                  <a:txBody>
                    <a:bodyPr/>
                    <a:lstStyle/>
                    <a:p>
                      <a:pPr marL="0" marR="0" algn="ctr">
                        <a:spcBef>
                          <a:spcPts val="0"/>
                        </a:spcBef>
                        <a:spcAft>
                          <a:spcPts val="0"/>
                        </a:spcAft>
                      </a:pPr>
                      <a:r>
                        <a:rPr lang="en-US" sz="1300" b="1" dirty="0" smtClean="0">
                          <a:solidFill>
                            <a:schemeClr val="bg2"/>
                          </a:solidFill>
                          <a:latin typeface="Lucida Sans"/>
                          <a:ea typeface="Calibri"/>
                        </a:rPr>
                        <a:t>(a)(1)</a:t>
                      </a:r>
                    </a:p>
                    <a:p>
                      <a:pPr marL="0" marR="0" algn="ctr">
                        <a:spcBef>
                          <a:spcPts val="0"/>
                        </a:spcBef>
                        <a:spcAft>
                          <a:spcPts val="0"/>
                        </a:spcAft>
                      </a:pPr>
                      <a:r>
                        <a:rPr lang="en-US" sz="1300" b="1" dirty="0" smtClean="0">
                          <a:solidFill>
                            <a:schemeClr val="bg2"/>
                          </a:solidFill>
                          <a:latin typeface="Lucida Sans"/>
                          <a:ea typeface="Calibri"/>
                        </a:rPr>
                        <a:t>Clause</a:t>
                      </a:r>
                      <a:r>
                        <a:rPr lang="en-US" sz="1300" b="1" baseline="0" dirty="0" smtClean="0">
                          <a:solidFill>
                            <a:schemeClr val="bg2"/>
                          </a:solidFill>
                          <a:latin typeface="Lucida Sans"/>
                          <a:ea typeface="Calibri"/>
                        </a:rPr>
                        <a:t> 2</a:t>
                      </a:r>
                      <a:endParaRPr lang="en-US" sz="1300" b="1" dirty="0">
                        <a:solidFill>
                          <a:schemeClr val="bg2"/>
                        </a:solidFill>
                        <a:latin typeface="Lucida Sans"/>
                        <a:ea typeface="Calibri"/>
                      </a:endParaRPr>
                    </a:p>
                  </a:txBody>
                  <a:tcPr marL="67344" marR="67344" marT="0" marB="0" anchor="ctr"/>
                </a:tc>
                <a:tc>
                  <a:txBody>
                    <a:bodyPr/>
                    <a:lstStyle/>
                    <a:p>
                      <a:pPr marL="0" marR="0" algn="l">
                        <a:spcBef>
                          <a:spcPts val="0"/>
                        </a:spcBef>
                        <a:spcAft>
                          <a:spcPts val="0"/>
                        </a:spcAft>
                      </a:pPr>
                      <a:r>
                        <a:rPr lang="en-US" sz="1300" b="1" u="none" kern="1200" dirty="0" smtClean="0">
                          <a:solidFill>
                            <a:schemeClr val="bg1"/>
                          </a:solidFill>
                          <a:effectLst/>
                          <a:latin typeface="Lucida Sans"/>
                          <a:ea typeface="+mn-ea"/>
                          <a:cs typeface="+mn-cs"/>
                        </a:rPr>
                        <a:t>Bars employees, other than in the discharge</a:t>
                      </a:r>
                      <a:r>
                        <a:rPr lang="en-US" sz="1300" b="1" u="none" kern="1200" baseline="0" dirty="0" smtClean="0">
                          <a:solidFill>
                            <a:schemeClr val="bg1"/>
                          </a:solidFill>
                          <a:effectLst/>
                          <a:latin typeface="Lucida Sans"/>
                          <a:ea typeface="+mn-ea"/>
                          <a:cs typeface="+mn-cs"/>
                        </a:rPr>
                        <a:t> of their official duties,</a:t>
                      </a:r>
                      <a:r>
                        <a:rPr lang="en-US" sz="1300" b="1" u="none" kern="1200" dirty="0" smtClean="0">
                          <a:solidFill>
                            <a:schemeClr val="bg1"/>
                          </a:solidFill>
                          <a:effectLst/>
                          <a:latin typeface="Lucida Sans"/>
                          <a:ea typeface="+mn-ea"/>
                          <a:cs typeface="+mn-cs"/>
                        </a:rPr>
                        <a:t> from receiving any compensation in consideration of assistance in the prosecution of a claim against the U.S.</a:t>
                      </a:r>
                      <a:endParaRPr lang="en-US" sz="1300" b="1" u="none" dirty="0">
                        <a:solidFill>
                          <a:schemeClr val="bg1"/>
                        </a:solidFill>
                        <a:latin typeface="Lucida Sans"/>
                        <a:ea typeface="Calibri"/>
                      </a:endParaRPr>
                    </a:p>
                  </a:txBody>
                  <a:tcPr marL="67344" marR="67344" marT="0" marB="0" anchor="ctr"/>
                </a:tc>
              </a:tr>
              <a:tr h="928021">
                <a:tc>
                  <a:txBody>
                    <a:bodyPr/>
                    <a:lstStyle/>
                    <a:p>
                      <a:pPr marL="0" marR="0" algn="ctr">
                        <a:spcBef>
                          <a:spcPts val="0"/>
                        </a:spcBef>
                        <a:spcAft>
                          <a:spcPts val="0"/>
                        </a:spcAft>
                      </a:pPr>
                      <a:r>
                        <a:rPr lang="en-US" sz="1300" b="1" dirty="0" smtClean="0">
                          <a:solidFill>
                            <a:schemeClr val="bg2"/>
                          </a:solidFill>
                          <a:latin typeface="Lucida Sans"/>
                          <a:ea typeface="Calibri"/>
                        </a:rPr>
                        <a:t>(a)(2)</a:t>
                      </a:r>
                      <a:endParaRPr lang="en-US" sz="1300" b="1" dirty="0">
                        <a:solidFill>
                          <a:schemeClr val="bg2"/>
                        </a:solidFill>
                        <a:latin typeface="Lucida Sans"/>
                        <a:ea typeface="Calibri"/>
                      </a:endParaRPr>
                    </a:p>
                  </a:txBody>
                  <a:tcPr marL="67344" marR="67344" marT="0" marB="0" anchor="ctr">
                    <a:solidFill>
                      <a:srgbClr val="FFFFFF"/>
                    </a:solidFill>
                  </a:tcPr>
                </a:tc>
                <a:tc>
                  <a:txBody>
                    <a:bodyPr/>
                    <a:lstStyle/>
                    <a:p>
                      <a:pPr marL="0" marR="0" algn="l">
                        <a:spcBef>
                          <a:spcPts val="0"/>
                        </a:spcBef>
                        <a:spcAft>
                          <a:spcPts val="0"/>
                        </a:spcAft>
                      </a:pPr>
                      <a:r>
                        <a:rPr lang="en-US" sz="1300" b="1" u="none" dirty="0" smtClean="0">
                          <a:solidFill>
                            <a:schemeClr val="bg1"/>
                          </a:solidFill>
                          <a:latin typeface="Lucida Sans"/>
                          <a:ea typeface="Calibri"/>
                        </a:rPr>
                        <a:t>Bars employees, </a:t>
                      </a:r>
                      <a:r>
                        <a:rPr lang="en-US" sz="1300" b="1" u="none" kern="1200" dirty="0" smtClean="0">
                          <a:solidFill>
                            <a:schemeClr val="bg1"/>
                          </a:solidFill>
                          <a:effectLst/>
                          <a:latin typeface="Lucida Sans"/>
                          <a:ea typeface="+mn-ea"/>
                          <a:cs typeface="+mn-cs"/>
                        </a:rPr>
                        <a:t>other than in the discharge</a:t>
                      </a:r>
                      <a:r>
                        <a:rPr lang="en-US" sz="1300" b="1" u="none" kern="1200" baseline="0" dirty="0" smtClean="0">
                          <a:solidFill>
                            <a:schemeClr val="bg1"/>
                          </a:solidFill>
                          <a:effectLst/>
                          <a:latin typeface="Lucida Sans"/>
                          <a:ea typeface="+mn-ea"/>
                          <a:cs typeface="+mn-cs"/>
                        </a:rPr>
                        <a:t> of their official duties,</a:t>
                      </a:r>
                      <a:r>
                        <a:rPr lang="en-US" sz="1300" b="1" u="none" dirty="0" smtClean="0">
                          <a:solidFill>
                            <a:schemeClr val="bg1"/>
                          </a:solidFill>
                          <a:latin typeface="Lucida Sans"/>
                          <a:ea typeface="Calibri"/>
                        </a:rPr>
                        <a:t> from acting as agent</a:t>
                      </a:r>
                      <a:r>
                        <a:rPr lang="en-US" sz="1300" b="1" u="none" baseline="0" dirty="0" smtClean="0">
                          <a:solidFill>
                            <a:schemeClr val="bg1"/>
                          </a:solidFill>
                          <a:latin typeface="Lucida Sans"/>
                          <a:ea typeface="Calibri"/>
                        </a:rPr>
                        <a:t> or attorney for another before any department, agency, or court in connection with a covered matter in which the U.S. is a party or has a direct and substantial interest.</a:t>
                      </a:r>
                      <a:endParaRPr lang="en-US" sz="1300" b="1" u="none" dirty="0">
                        <a:solidFill>
                          <a:schemeClr val="bg1"/>
                        </a:solidFill>
                        <a:latin typeface="Lucida Sans"/>
                        <a:ea typeface="Calibri"/>
                      </a:endParaRPr>
                    </a:p>
                  </a:txBody>
                  <a:tcPr marL="67344" marR="67344" marT="0" marB="0" anchor="ctr">
                    <a:solidFill>
                      <a:srgbClr val="FFFFFF"/>
                    </a:solidFill>
                  </a:tcPr>
                </a:tc>
              </a:tr>
              <a:tr h="696016">
                <a:tc>
                  <a:txBody>
                    <a:bodyPr/>
                    <a:lstStyle/>
                    <a:p>
                      <a:pPr marL="0" marR="0" algn="ctr">
                        <a:spcBef>
                          <a:spcPts val="0"/>
                        </a:spcBef>
                        <a:spcAft>
                          <a:spcPts val="0"/>
                        </a:spcAft>
                      </a:pPr>
                      <a:r>
                        <a:rPr lang="en-US" sz="1300" b="1" dirty="0" smtClean="0">
                          <a:solidFill>
                            <a:schemeClr val="bg2"/>
                          </a:solidFill>
                          <a:latin typeface="Lucida Sans"/>
                          <a:ea typeface="Calibri"/>
                        </a:rPr>
                        <a:t>(b)</a:t>
                      </a:r>
                      <a:endParaRPr lang="en-US" sz="1300" b="1" dirty="0">
                        <a:solidFill>
                          <a:schemeClr val="bg2"/>
                        </a:solidFill>
                        <a:latin typeface="Lucida Sans"/>
                        <a:ea typeface="Calibri"/>
                      </a:endParaRPr>
                    </a:p>
                  </a:txBody>
                  <a:tcPr marL="67344" marR="67344"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u="none" kern="1200" dirty="0" smtClean="0">
                          <a:solidFill>
                            <a:schemeClr val="bg1"/>
                          </a:solidFill>
                          <a:effectLst/>
                          <a:latin typeface="Lucida Sans"/>
                          <a:ea typeface="+mn-ea"/>
                          <a:cs typeface="+mn-cs"/>
                        </a:rPr>
                        <a:t>Prohibitions</a:t>
                      </a:r>
                      <a:r>
                        <a:rPr lang="en-US" sz="1300" b="1" u="none" kern="1200" baseline="0" dirty="0" smtClean="0">
                          <a:solidFill>
                            <a:schemeClr val="bg1"/>
                          </a:solidFill>
                          <a:effectLst/>
                          <a:latin typeface="Lucida Sans"/>
                          <a:ea typeface="+mn-ea"/>
                          <a:cs typeface="+mn-cs"/>
                        </a:rPr>
                        <a:t> applicable to employees of </a:t>
                      </a:r>
                      <a:r>
                        <a:rPr lang="en-US" sz="1300" b="1" u="none" kern="1200" dirty="0" smtClean="0">
                          <a:solidFill>
                            <a:schemeClr val="bg1"/>
                          </a:solidFill>
                          <a:effectLst/>
                          <a:latin typeface="Lucida Sans"/>
                          <a:ea typeface="+mn-ea"/>
                          <a:cs typeface="+mn-cs"/>
                        </a:rPr>
                        <a:t>D.C. </a:t>
                      </a:r>
                      <a:r>
                        <a:rPr lang="en-US" sz="1300" b="1" u="none" kern="1200" baseline="0" dirty="0" smtClean="0">
                          <a:solidFill>
                            <a:schemeClr val="bg1"/>
                          </a:solidFill>
                          <a:effectLst/>
                          <a:latin typeface="Lucida Sans"/>
                          <a:ea typeface="+mn-ea"/>
                          <a:cs typeface="+mn-cs"/>
                        </a:rPr>
                        <a:t>in connection with claims against D.C. and matters in which D.C. is a party of has a direct and substantial interest</a:t>
                      </a:r>
                      <a:endParaRPr lang="en-US" sz="1300" b="1" u="none" kern="1200" dirty="0" smtClean="0">
                        <a:solidFill>
                          <a:schemeClr val="bg1"/>
                        </a:solidFill>
                        <a:effectLst/>
                        <a:latin typeface="Lucida Sans"/>
                        <a:ea typeface="+mn-ea"/>
                        <a:cs typeface="+mn-cs"/>
                      </a:endParaRPr>
                    </a:p>
                  </a:txBody>
                  <a:tcPr marL="67344" marR="67344" marT="0" marB="0" anchor="ctr"/>
                </a:tc>
              </a:tr>
              <a:tr h="519472">
                <a:tc>
                  <a:txBody>
                    <a:bodyPr/>
                    <a:lstStyle/>
                    <a:p>
                      <a:pPr marL="0" marR="0" algn="ctr">
                        <a:spcBef>
                          <a:spcPts val="0"/>
                        </a:spcBef>
                        <a:spcAft>
                          <a:spcPts val="0"/>
                        </a:spcAft>
                      </a:pPr>
                      <a:r>
                        <a:rPr lang="en-US" sz="1300" b="1" dirty="0" smtClean="0">
                          <a:solidFill>
                            <a:schemeClr val="bg2"/>
                          </a:solidFill>
                          <a:latin typeface="Lucida Sans"/>
                          <a:ea typeface="Calibri"/>
                        </a:rPr>
                        <a:t>(c)</a:t>
                      </a:r>
                      <a:endParaRPr lang="en-US" sz="1300" b="1" dirty="0">
                        <a:solidFill>
                          <a:schemeClr val="bg2"/>
                        </a:solidFill>
                        <a:latin typeface="Lucida Sans"/>
                        <a:ea typeface="Calibri"/>
                      </a:endParaRPr>
                    </a:p>
                  </a:txBody>
                  <a:tcPr marL="67344" marR="67344" marT="0" marB="0" anchor="ctr">
                    <a:solidFill>
                      <a:srgbClr val="FFFFFF"/>
                    </a:solidFill>
                  </a:tcPr>
                </a:tc>
                <a:tc>
                  <a:txBody>
                    <a:bodyPr/>
                    <a:lstStyle/>
                    <a:p>
                      <a:pPr marL="0" marR="0" algn="l">
                        <a:spcBef>
                          <a:spcPts val="0"/>
                        </a:spcBef>
                        <a:spcAft>
                          <a:spcPts val="0"/>
                        </a:spcAft>
                      </a:pPr>
                      <a:r>
                        <a:rPr lang="en-US" sz="1300" b="1" u="none" dirty="0" smtClean="0">
                          <a:solidFill>
                            <a:schemeClr val="bg1"/>
                          </a:solidFill>
                          <a:latin typeface="Lucida Sans"/>
                          <a:ea typeface="Calibri"/>
                        </a:rPr>
                        <a:t>Provides that all SGEs are</a:t>
                      </a:r>
                      <a:r>
                        <a:rPr lang="en-US" sz="1300" b="1" u="none" baseline="0" dirty="0" smtClean="0">
                          <a:solidFill>
                            <a:schemeClr val="bg1"/>
                          </a:solidFill>
                          <a:latin typeface="Lucida Sans"/>
                          <a:ea typeface="Calibri"/>
                        </a:rPr>
                        <a:t> subject to section 205(a) and (b) only in relation to certain covered matters involving specific parties</a:t>
                      </a:r>
                      <a:endParaRPr lang="en-US" sz="1300" b="1" u="none" dirty="0">
                        <a:solidFill>
                          <a:schemeClr val="bg1"/>
                        </a:solidFill>
                        <a:latin typeface="Lucida Sans"/>
                        <a:ea typeface="Calibri"/>
                      </a:endParaRPr>
                    </a:p>
                  </a:txBody>
                  <a:tcPr marL="67344" marR="67344" marT="0" marB="0" anchor="ctr">
                    <a:solidFill>
                      <a:srgbClr val="FFFFFF"/>
                    </a:solidFill>
                  </a:tcPr>
                </a:tc>
              </a:tr>
              <a:tr h="570783">
                <a:tc>
                  <a:txBody>
                    <a:bodyPr/>
                    <a:lstStyle/>
                    <a:p>
                      <a:pPr marL="0" marR="0" algn="ctr">
                        <a:spcBef>
                          <a:spcPts val="0"/>
                        </a:spcBef>
                        <a:spcAft>
                          <a:spcPts val="0"/>
                        </a:spcAft>
                      </a:pPr>
                      <a:r>
                        <a:rPr lang="en-US" sz="1300" b="1" dirty="0" smtClean="0">
                          <a:solidFill>
                            <a:schemeClr val="bg2"/>
                          </a:solidFill>
                          <a:latin typeface="Lucida Sans"/>
                          <a:ea typeface="Calibri"/>
                        </a:rPr>
                        <a:t>(d)-(g); (i)</a:t>
                      </a:r>
                      <a:endParaRPr lang="en-US" sz="1300" b="1" dirty="0">
                        <a:solidFill>
                          <a:schemeClr val="bg2"/>
                        </a:solidFill>
                        <a:latin typeface="Lucida Sans"/>
                        <a:ea typeface="Calibri"/>
                      </a:endParaRPr>
                    </a:p>
                  </a:txBody>
                  <a:tcPr marL="67344" marR="67344" marT="0" marB="0" anchor="ctr"/>
                </a:tc>
                <a:tc>
                  <a:txBody>
                    <a:bodyPr/>
                    <a:lstStyle/>
                    <a:p>
                      <a:pPr marL="0" marR="0" algn="l">
                        <a:spcBef>
                          <a:spcPts val="0"/>
                        </a:spcBef>
                        <a:spcAft>
                          <a:spcPts val="0"/>
                        </a:spcAft>
                      </a:pPr>
                      <a:r>
                        <a:rPr lang="en-US" sz="1300" b="1" u="none" kern="1200" dirty="0" smtClean="0">
                          <a:solidFill>
                            <a:schemeClr val="bg1"/>
                          </a:solidFill>
                          <a:effectLst/>
                          <a:latin typeface="Lucida Sans"/>
                          <a:ea typeface="+mn-ea"/>
                          <a:cs typeface="+mn-cs"/>
                        </a:rPr>
                        <a:t>Exceptions</a:t>
                      </a:r>
                      <a:endParaRPr lang="en-US" sz="1300" b="1" u="none" dirty="0">
                        <a:solidFill>
                          <a:schemeClr val="bg1"/>
                        </a:solidFill>
                        <a:latin typeface="Lucida Sans"/>
                        <a:ea typeface="Calibri"/>
                      </a:endParaRPr>
                    </a:p>
                  </a:txBody>
                  <a:tcPr marL="67344" marR="67344" marT="0" marB="0" anchor="ctr"/>
                </a:tc>
              </a:tr>
              <a:tr h="457200">
                <a:tc>
                  <a:txBody>
                    <a:bodyPr/>
                    <a:lstStyle/>
                    <a:p>
                      <a:pPr marL="0" marR="0" algn="ctr">
                        <a:spcBef>
                          <a:spcPts val="0"/>
                        </a:spcBef>
                        <a:spcAft>
                          <a:spcPts val="0"/>
                        </a:spcAft>
                      </a:pPr>
                      <a:r>
                        <a:rPr lang="en-US" sz="1300" b="1" dirty="0" smtClean="0">
                          <a:solidFill>
                            <a:schemeClr val="bg2"/>
                          </a:solidFill>
                          <a:latin typeface="Lucida Sans"/>
                          <a:ea typeface="Calibri"/>
                        </a:rPr>
                        <a:t>(h)</a:t>
                      </a:r>
                      <a:endParaRPr lang="en-US" sz="1300" b="1" dirty="0">
                        <a:solidFill>
                          <a:schemeClr val="bg2"/>
                        </a:solidFill>
                        <a:latin typeface="Lucida Sans"/>
                        <a:ea typeface="Calibri"/>
                      </a:endParaRPr>
                    </a:p>
                  </a:txBody>
                  <a:tcPr marL="67344" marR="67344" marT="0" marB="0" anchor="ctr"/>
                </a:tc>
                <a:tc>
                  <a:txBody>
                    <a:bodyPr/>
                    <a:lstStyle/>
                    <a:p>
                      <a:pPr marL="0" marR="0" algn="l">
                        <a:spcBef>
                          <a:spcPts val="0"/>
                        </a:spcBef>
                        <a:spcAft>
                          <a:spcPts val="0"/>
                        </a:spcAft>
                      </a:pPr>
                      <a:r>
                        <a:rPr lang="en-US" sz="1300" b="1" u="none" dirty="0" smtClean="0">
                          <a:solidFill>
                            <a:schemeClr val="bg1"/>
                          </a:solidFill>
                          <a:latin typeface="Lucida Sans"/>
                          <a:ea typeface="Calibri"/>
                        </a:rPr>
                        <a:t>Definition</a:t>
                      </a:r>
                      <a:r>
                        <a:rPr lang="en-US" sz="1300" b="1" u="none" baseline="0" dirty="0" smtClean="0">
                          <a:solidFill>
                            <a:schemeClr val="bg1"/>
                          </a:solidFill>
                          <a:latin typeface="Lucida Sans"/>
                          <a:ea typeface="Calibri"/>
                        </a:rPr>
                        <a:t> of “covered matter”</a:t>
                      </a:r>
                      <a:endParaRPr lang="en-US" sz="1300" b="1" u="none" dirty="0">
                        <a:solidFill>
                          <a:schemeClr val="bg1"/>
                        </a:solidFill>
                        <a:latin typeface="Lucida Sans"/>
                        <a:ea typeface="Calibri"/>
                      </a:endParaRPr>
                    </a:p>
                  </a:txBody>
                  <a:tcPr marL="67344" marR="67344" marT="0" marB="0" anchor="ctr"/>
                </a:tc>
              </a:tr>
            </a:tbl>
          </a:graphicData>
        </a:graphic>
      </p:graphicFrame>
    </p:spTree>
    <p:extLst>
      <p:ext uri="{BB962C8B-B14F-4D97-AF65-F5344CB8AC3E}">
        <p14:creationId xmlns:p14="http://schemas.microsoft.com/office/powerpoint/2010/main" val="3989427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20</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01194355"/>
              </p:ext>
            </p:extLst>
          </p:nvPr>
        </p:nvGraphicFramePr>
        <p:xfrm>
          <a:off x="838200" y="1828800"/>
          <a:ext cx="7543800" cy="4572000"/>
        </p:xfrm>
        <a:graphic>
          <a:graphicData uri="http://schemas.openxmlformats.org/drawingml/2006/table">
            <a:tbl>
              <a:tblPr firstRow="1" bandRow="1">
                <a:tableStyleId>{5C22544A-7EE6-4342-B048-85BDC9FD1C3A}</a:tableStyleId>
              </a:tblPr>
              <a:tblGrid>
                <a:gridCol w="1295400"/>
                <a:gridCol w="6248400"/>
              </a:tblGrid>
              <a:tr h="892867">
                <a:tc>
                  <a:txBody>
                    <a:bodyPr/>
                    <a:lstStyle/>
                    <a:p>
                      <a:pPr marL="0" marR="0" algn="ctr">
                        <a:spcBef>
                          <a:spcPts val="0"/>
                        </a:spcBef>
                        <a:spcAft>
                          <a:spcPts val="0"/>
                        </a:spcAft>
                      </a:pPr>
                      <a:r>
                        <a:rPr lang="en-US" sz="2000" b="1" dirty="0" smtClean="0">
                          <a:solidFill>
                            <a:schemeClr val="bg2"/>
                          </a:solidFill>
                          <a:latin typeface="Lucida Sans"/>
                          <a:ea typeface="Calibri"/>
                        </a:rPr>
                        <a:t>(d)(1)(A)</a:t>
                      </a:r>
                      <a:endParaRPr lang="en-US" sz="2000" b="1" dirty="0">
                        <a:solidFill>
                          <a:schemeClr val="bg2"/>
                        </a:solidFill>
                        <a:latin typeface="Lucida Sans"/>
                        <a:ea typeface="Calibri"/>
                      </a:endParaRPr>
                    </a:p>
                  </a:txBody>
                  <a:tcPr marL="67344" marR="67344" marT="0" marB="0" anchor="ctr">
                    <a:solidFill>
                      <a:srgbClr val="FFFFFF"/>
                    </a:solidFill>
                  </a:tcPr>
                </a:tc>
                <a:tc>
                  <a:txBody>
                    <a:bodyPr/>
                    <a:lstStyle/>
                    <a:p>
                      <a:pPr marL="0" marR="0" algn="l">
                        <a:spcBef>
                          <a:spcPts val="0"/>
                        </a:spcBef>
                        <a:spcAft>
                          <a:spcPts val="0"/>
                        </a:spcAft>
                      </a:pPr>
                      <a:r>
                        <a:rPr lang="en-US" sz="1800" b="1" u="none" kern="1200" dirty="0" smtClean="0">
                          <a:solidFill>
                            <a:schemeClr val="bg1"/>
                          </a:solidFill>
                          <a:effectLst/>
                          <a:latin typeface="+mn-lt"/>
                          <a:ea typeface="+mn-ea"/>
                          <a:cs typeface="+mn-cs"/>
                        </a:rPr>
                        <a:t>Permitting employees to represent other employees in connection with certain disciplinary, loyalty, or other personnel administration proceedings</a:t>
                      </a:r>
                      <a:endParaRPr lang="en-US" sz="2000" b="1" u="none" dirty="0">
                        <a:solidFill>
                          <a:schemeClr val="bg1"/>
                        </a:solidFill>
                        <a:latin typeface="Lucida Sans"/>
                        <a:ea typeface="Calibri"/>
                      </a:endParaRPr>
                    </a:p>
                  </a:txBody>
                  <a:tcPr marL="67344" marR="67344" marT="0" marB="0" anchor="ctr">
                    <a:solidFill>
                      <a:srgbClr val="FFFFFF"/>
                    </a:solidFill>
                  </a:tcPr>
                </a:tc>
              </a:tr>
              <a:tr h="702909">
                <a:tc>
                  <a:txBody>
                    <a:bodyPr/>
                    <a:lstStyle/>
                    <a:p>
                      <a:pPr marL="0" marR="0" algn="ctr">
                        <a:spcBef>
                          <a:spcPts val="0"/>
                        </a:spcBef>
                        <a:spcAft>
                          <a:spcPts val="0"/>
                        </a:spcAft>
                      </a:pPr>
                      <a:r>
                        <a:rPr lang="en-US" sz="2000" b="1" dirty="0" smtClean="0">
                          <a:solidFill>
                            <a:schemeClr val="bg2"/>
                          </a:solidFill>
                          <a:latin typeface="Lucida Sans"/>
                          <a:ea typeface="Calibri"/>
                        </a:rPr>
                        <a:t>(d)(1)(B)</a:t>
                      </a:r>
                      <a:endParaRPr lang="en-US" sz="2000" b="1" dirty="0">
                        <a:solidFill>
                          <a:schemeClr val="bg2"/>
                        </a:solidFill>
                        <a:latin typeface="Lucida Sans"/>
                        <a:ea typeface="Calibri"/>
                      </a:endParaRPr>
                    </a:p>
                  </a:txBody>
                  <a:tcPr marL="67344" marR="67344" marT="0" marB="0" anchor="ctr"/>
                </a:tc>
                <a:tc>
                  <a:txBody>
                    <a:bodyPr/>
                    <a:lstStyle/>
                    <a:p>
                      <a:pPr marL="0" marR="0" algn="l">
                        <a:spcBef>
                          <a:spcPts val="0"/>
                        </a:spcBef>
                        <a:spcAft>
                          <a:spcPts val="0"/>
                        </a:spcAft>
                      </a:pPr>
                      <a:r>
                        <a:rPr lang="en-US" sz="1800" b="1" u="none" kern="1200" dirty="0" smtClean="0">
                          <a:solidFill>
                            <a:schemeClr val="bg1"/>
                          </a:solidFill>
                          <a:effectLst/>
                          <a:latin typeface="+mn-lt"/>
                          <a:ea typeface="+mn-ea"/>
                          <a:cs typeface="+mn-cs"/>
                        </a:rPr>
                        <a:t>Permitting employees to represent nonprofit employee organizations in certain circumstances</a:t>
                      </a:r>
                      <a:endParaRPr lang="en-US" sz="2000" b="1" u="none" dirty="0">
                        <a:solidFill>
                          <a:schemeClr val="bg1"/>
                        </a:solidFill>
                        <a:latin typeface="Lucida Sans"/>
                        <a:ea typeface="Calibri"/>
                      </a:endParaRPr>
                    </a:p>
                  </a:txBody>
                  <a:tcPr marL="67344" marR="67344" marT="0" marB="0" anchor="ctr"/>
                </a:tc>
              </a:tr>
              <a:tr h="892867">
                <a:tc>
                  <a:txBody>
                    <a:bodyPr/>
                    <a:lstStyle/>
                    <a:p>
                      <a:pPr marL="0" marR="0" algn="ctr">
                        <a:spcBef>
                          <a:spcPts val="0"/>
                        </a:spcBef>
                        <a:spcAft>
                          <a:spcPts val="0"/>
                        </a:spcAft>
                      </a:pPr>
                      <a:r>
                        <a:rPr lang="en-US" sz="2000" b="1" dirty="0" smtClean="0">
                          <a:solidFill>
                            <a:schemeClr val="bg2"/>
                          </a:solidFill>
                          <a:latin typeface="Lucida Sans"/>
                          <a:ea typeface="Calibri"/>
                        </a:rPr>
                        <a:t>(e)</a:t>
                      </a:r>
                      <a:endParaRPr lang="en-US" sz="2000" b="1" dirty="0">
                        <a:solidFill>
                          <a:schemeClr val="bg2"/>
                        </a:solidFill>
                        <a:latin typeface="Lucida Sans"/>
                        <a:ea typeface="Calibri"/>
                      </a:endParaRPr>
                    </a:p>
                  </a:txBody>
                  <a:tcPr marL="67344" marR="67344" marT="0" marB="0" anchor="ctr">
                    <a:solidFill>
                      <a:srgbClr val="FFFFFF"/>
                    </a:solidFill>
                  </a:tcPr>
                </a:tc>
                <a:tc>
                  <a:txBody>
                    <a:bodyPr/>
                    <a:lstStyle/>
                    <a:p>
                      <a:pPr marL="0" marR="0" algn="l">
                        <a:spcBef>
                          <a:spcPts val="0"/>
                        </a:spcBef>
                        <a:spcAft>
                          <a:spcPts val="0"/>
                        </a:spcAft>
                      </a:pPr>
                      <a:r>
                        <a:rPr lang="en-US" sz="1800" b="1" u="none" kern="1200" dirty="0" smtClean="0">
                          <a:solidFill>
                            <a:schemeClr val="bg1"/>
                          </a:solidFill>
                          <a:effectLst/>
                          <a:latin typeface="+mn-lt"/>
                          <a:ea typeface="+mn-ea"/>
                          <a:cs typeface="+mn-cs"/>
                        </a:rPr>
                        <a:t>Permitting the representation of an employee’s parents, spouse, child, and certain other persons with whom the employee has a unique relationship </a:t>
                      </a:r>
                      <a:endParaRPr lang="en-US" sz="2000" b="1" u="none" dirty="0">
                        <a:solidFill>
                          <a:schemeClr val="bg1"/>
                        </a:solidFill>
                        <a:latin typeface="Lucida Sans"/>
                        <a:ea typeface="Calibri"/>
                      </a:endParaRPr>
                    </a:p>
                  </a:txBody>
                  <a:tcPr marL="67344" marR="67344" marT="0" marB="0" anchor="ctr">
                    <a:solidFill>
                      <a:srgbClr val="FFFFFF"/>
                    </a:solidFill>
                  </a:tcPr>
                </a:tc>
              </a:tr>
              <a:tr h="595245">
                <a:tc>
                  <a:txBody>
                    <a:bodyPr/>
                    <a:lstStyle/>
                    <a:p>
                      <a:pPr marL="0" marR="0" algn="ctr">
                        <a:spcBef>
                          <a:spcPts val="0"/>
                        </a:spcBef>
                        <a:spcAft>
                          <a:spcPts val="0"/>
                        </a:spcAft>
                      </a:pPr>
                      <a:r>
                        <a:rPr lang="en-US" sz="2000" b="1" dirty="0" smtClean="0">
                          <a:solidFill>
                            <a:schemeClr val="bg2"/>
                          </a:solidFill>
                          <a:latin typeface="Lucida Sans"/>
                          <a:ea typeface="Calibri"/>
                        </a:rPr>
                        <a:t>(f)</a:t>
                      </a:r>
                      <a:endParaRPr lang="en-US" sz="2000" b="1" dirty="0">
                        <a:solidFill>
                          <a:schemeClr val="bg2"/>
                        </a:solidFill>
                        <a:latin typeface="Lucida Sans"/>
                        <a:ea typeface="Calibri"/>
                      </a:endParaRPr>
                    </a:p>
                  </a:txBody>
                  <a:tcPr marL="67344" marR="67344"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u="none" kern="1200" dirty="0" smtClean="0">
                          <a:solidFill>
                            <a:schemeClr val="bg1"/>
                          </a:solidFill>
                          <a:effectLst/>
                          <a:latin typeface="+mn-lt"/>
                          <a:ea typeface="+mn-ea"/>
                          <a:cs typeface="+mn-cs"/>
                        </a:rPr>
                        <a:t>Permitting SGEs performing work under a Government grant or contract to represent in certain situations</a:t>
                      </a:r>
                      <a:endParaRPr lang="en-US" sz="2000" b="1" u="none" kern="1200" dirty="0" smtClean="0">
                        <a:solidFill>
                          <a:schemeClr val="bg1"/>
                        </a:solidFill>
                        <a:effectLst/>
                        <a:latin typeface="Lucida Sans"/>
                        <a:ea typeface="+mn-ea"/>
                        <a:cs typeface="+mn-cs"/>
                      </a:endParaRPr>
                    </a:p>
                  </a:txBody>
                  <a:tcPr marL="67344" marR="67344" marT="0" marB="0" anchor="ctr"/>
                </a:tc>
              </a:tr>
              <a:tr h="595245">
                <a:tc>
                  <a:txBody>
                    <a:bodyPr/>
                    <a:lstStyle/>
                    <a:p>
                      <a:pPr marL="0" marR="0" algn="ctr">
                        <a:spcBef>
                          <a:spcPts val="0"/>
                        </a:spcBef>
                        <a:spcAft>
                          <a:spcPts val="0"/>
                        </a:spcAft>
                      </a:pPr>
                      <a:r>
                        <a:rPr lang="en-US" sz="2000" b="1" dirty="0" smtClean="0">
                          <a:solidFill>
                            <a:schemeClr val="bg2"/>
                          </a:solidFill>
                          <a:latin typeface="Lucida Sans"/>
                          <a:ea typeface="Calibri"/>
                        </a:rPr>
                        <a:t>(g)</a:t>
                      </a:r>
                      <a:endParaRPr lang="en-US" sz="2000" b="1" dirty="0">
                        <a:solidFill>
                          <a:schemeClr val="bg2"/>
                        </a:solidFill>
                        <a:latin typeface="Lucida Sans"/>
                        <a:ea typeface="Calibri"/>
                      </a:endParaRPr>
                    </a:p>
                  </a:txBody>
                  <a:tcPr marL="67344" marR="67344" marT="0" marB="0" anchor="ctr">
                    <a:solidFill>
                      <a:srgbClr val="FFFFFF"/>
                    </a:solidFill>
                  </a:tcPr>
                </a:tc>
                <a:tc>
                  <a:txBody>
                    <a:bodyPr/>
                    <a:lstStyle/>
                    <a:p>
                      <a:pPr marL="0" marR="0" algn="l">
                        <a:spcBef>
                          <a:spcPts val="0"/>
                        </a:spcBef>
                        <a:spcAft>
                          <a:spcPts val="0"/>
                        </a:spcAft>
                      </a:pPr>
                      <a:r>
                        <a:rPr lang="en-US" sz="1800" b="1" u="none" kern="1200" dirty="0" smtClean="0">
                          <a:solidFill>
                            <a:schemeClr val="bg1"/>
                          </a:solidFill>
                          <a:effectLst/>
                          <a:latin typeface="+mn-lt"/>
                          <a:ea typeface="+mn-ea"/>
                          <a:cs typeface="+mn-cs"/>
                        </a:rPr>
                        <a:t>Permitting the giving of testimony under oath and the making of statements required under penalty of perjury or contempt</a:t>
                      </a:r>
                      <a:endParaRPr lang="en-US" sz="2000" b="1" u="none" dirty="0">
                        <a:solidFill>
                          <a:schemeClr val="bg1"/>
                        </a:solidFill>
                        <a:latin typeface="Lucida Sans"/>
                        <a:ea typeface="Calibri"/>
                      </a:endParaRPr>
                    </a:p>
                  </a:txBody>
                  <a:tcPr marL="67344" marR="67344" marT="0" marB="0" anchor="ctr">
                    <a:solidFill>
                      <a:srgbClr val="FFFFFF"/>
                    </a:solidFill>
                  </a:tcPr>
                </a:tc>
              </a:tr>
              <a:tr h="892867">
                <a:tc>
                  <a:txBody>
                    <a:bodyPr/>
                    <a:lstStyle/>
                    <a:p>
                      <a:pPr marL="0" marR="0" algn="ctr">
                        <a:spcBef>
                          <a:spcPts val="0"/>
                        </a:spcBef>
                        <a:spcAft>
                          <a:spcPts val="0"/>
                        </a:spcAft>
                      </a:pPr>
                      <a:r>
                        <a:rPr lang="en-US" sz="2000" b="1" dirty="0" smtClean="0">
                          <a:solidFill>
                            <a:schemeClr val="bg2"/>
                          </a:solidFill>
                          <a:latin typeface="Lucida Sans"/>
                          <a:ea typeface="Calibri"/>
                        </a:rPr>
                        <a:t>(i)</a:t>
                      </a:r>
                      <a:endParaRPr lang="en-US" sz="2000" b="1" dirty="0">
                        <a:solidFill>
                          <a:schemeClr val="bg2"/>
                        </a:solidFill>
                        <a:latin typeface="Lucida Sans"/>
                        <a:ea typeface="Calibri"/>
                      </a:endParaRPr>
                    </a:p>
                  </a:txBody>
                  <a:tcPr marL="67344" marR="67344" marT="0" marB="0" anchor="ctr"/>
                </a:tc>
                <a:tc>
                  <a:txBody>
                    <a:bodyPr/>
                    <a:lstStyle/>
                    <a:p>
                      <a:pPr marL="0" marR="0" algn="l">
                        <a:spcBef>
                          <a:spcPts val="0"/>
                        </a:spcBef>
                        <a:spcAft>
                          <a:spcPts val="0"/>
                        </a:spcAft>
                      </a:pPr>
                      <a:r>
                        <a:rPr lang="en-US" sz="1800" b="1" u="none" kern="1200" dirty="0" smtClean="0">
                          <a:solidFill>
                            <a:schemeClr val="bg1"/>
                          </a:solidFill>
                          <a:effectLst/>
                          <a:latin typeface="+mn-lt"/>
                          <a:ea typeface="+mn-ea"/>
                          <a:cs typeface="+mn-cs"/>
                        </a:rPr>
                        <a:t>Permitting representation pursuant to certain statutes that deal </a:t>
                      </a:r>
                      <a:r>
                        <a:rPr lang="en-US" sz="1800" b="1" u="none" kern="1200" smtClean="0">
                          <a:solidFill>
                            <a:schemeClr val="bg1"/>
                          </a:solidFill>
                          <a:effectLst/>
                          <a:latin typeface="+mn-lt"/>
                          <a:ea typeface="+mn-ea"/>
                          <a:cs typeface="+mn-cs"/>
                        </a:rPr>
                        <a:t>with labor-management relations</a:t>
                      </a:r>
                      <a:endParaRPr lang="en-US" sz="2000" b="1" u="none" dirty="0">
                        <a:solidFill>
                          <a:schemeClr val="bg1"/>
                        </a:solidFill>
                        <a:latin typeface="Lucida Sans"/>
                        <a:ea typeface="Calibri"/>
                      </a:endParaRPr>
                    </a:p>
                  </a:txBody>
                  <a:tcPr marL="67344" marR="67344" marT="0" marB="0" anchor="ctr"/>
                </a:tc>
              </a:tr>
            </a:tbl>
          </a:graphicData>
        </a:graphic>
      </p:graphicFrame>
    </p:spTree>
    <p:extLst>
      <p:ext uri="{BB962C8B-B14F-4D97-AF65-F5344CB8AC3E}">
        <p14:creationId xmlns:p14="http://schemas.microsoft.com/office/powerpoint/2010/main" val="37176812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r>
              <a:rPr lang="en-US" dirty="0"/>
              <a:t>18 U.S.C. § </a:t>
            </a:r>
            <a:r>
              <a:rPr lang="en-US" dirty="0" smtClean="0"/>
              <a:t>205(g)</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21</a:t>
            </a:fld>
            <a:endParaRPr lang="en-US"/>
          </a:p>
        </p:txBody>
      </p:sp>
      <p:sp>
        <p:nvSpPr>
          <p:cNvPr id="3" name="Content Placeholder 2"/>
          <p:cNvSpPr>
            <a:spLocks noGrp="1"/>
          </p:cNvSpPr>
          <p:nvPr>
            <p:ph idx="1"/>
          </p:nvPr>
        </p:nvSpPr>
        <p:spPr>
          <a:xfrm>
            <a:off x="457200" y="2590800"/>
            <a:ext cx="8229600" cy="4144963"/>
          </a:xfrm>
        </p:spPr>
        <p:txBody>
          <a:bodyPr/>
          <a:lstStyle/>
          <a:p>
            <a:pPr marL="0" indent="0">
              <a:buNone/>
            </a:pPr>
            <a:r>
              <a:rPr lang="en-US" dirty="0"/>
              <a:t>Nothing in this section prevents an officer or employee from giving testimony under oath or from making statements required to be made under penalty for perjury or contempt.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r>
              <a:rPr lang="en-US" dirty="0"/>
              <a:t>18 U.S.C. § </a:t>
            </a:r>
            <a:r>
              <a:rPr lang="en-US" dirty="0" smtClean="0"/>
              <a:t>205(e)</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22</a:t>
            </a:fld>
            <a:endParaRPr lang="en-US"/>
          </a:p>
        </p:txBody>
      </p:sp>
      <p:sp>
        <p:nvSpPr>
          <p:cNvPr id="3" name="Content Placeholder 2"/>
          <p:cNvSpPr>
            <a:spLocks noGrp="1"/>
          </p:cNvSpPr>
          <p:nvPr>
            <p:ph idx="1"/>
          </p:nvPr>
        </p:nvSpPr>
        <p:spPr>
          <a:xfrm>
            <a:off x="457200" y="1981200"/>
            <a:ext cx="8382000" cy="4876800"/>
          </a:xfrm>
        </p:spPr>
        <p:txBody>
          <a:bodyPr>
            <a:normAutofit fontScale="85000" lnSpcReduction="20000"/>
          </a:bodyPr>
          <a:lstStyle/>
          <a:p>
            <a:pPr marL="0" indent="0">
              <a:buNone/>
            </a:pPr>
            <a:r>
              <a:rPr lang="en-US" dirty="0" smtClean="0"/>
              <a:t>An employee</a:t>
            </a:r>
            <a:r>
              <a:rPr lang="en-US" dirty="0"/>
              <a:t> </a:t>
            </a:r>
            <a:r>
              <a:rPr lang="en-US" dirty="0" smtClean="0"/>
              <a:t>may act, </a:t>
            </a:r>
            <a:r>
              <a:rPr lang="en-US" dirty="0"/>
              <a:t>with or without compensation, as agent or attorney </a:t>
            </a:r>
            <a:r>
              <a:rPr lang="en-US" dirty="0" smtClean="0"/>
              <a:t>for: </a:t>
            </a:r>
            <a:endParaRPr lang="en-US" dirty="0"/>
          </a:p>
          <a:p>
            <a:r>
              <a:rPr lang="en-US" dirty="0" smtClean="0"/>
              <a:t>Parent,</a:t>
            </a:r>
          </a:p>
          <a:p>
            <a:r>
              <a:rPr lang="en-US" dirty="0" smtClean="0"/>
              <a:t>Child,</a:t>
            </a:r>
          </a:p>
          <a:p>
            <a:r>
              <a:rPr lang="en-US" dirty="0" smtClean="0"/>
              <a:t>Spouse [including same-sex spouse], or</a:t>
            </a:r>
          </a:p>
          <a:p>
            <a:r>
              <a:rPr lang="en-US" dirty="0" smtClean="0"/>
              <a:t>Any </a:t>
            </a:r>
            <a:r>
              <a:rPr lang="en-US" dirty="0"/>
              <a:t>person for whom, or for any estate for which, he is serving as </a:t>
            </a:r>
            <a:endParaRPr lang="en-US" dirty="0" smtClean="0"/>
          </a:p>
          <a:p>
            <a:pPr lvl="1"/>
            <a:r>
              <a:rPr lang="en-US" dirty="0" smtClean="0"/>
              <a:t>Guardian</a:t>
            </a:r>
            <a:r>
              <a:rPr lang="en-US" dirty="0"/>
              <a:t>, </a:t>
            </a:r>
            <a:endParaRPr lang="en-US" dirty="0" smtClean="0"/>
          </a:p>
          <a:p>
            <a:pPr lvl="1"/>
            <a:r>
              <a:rPr lang="en-US" dirty="0" smtClean="0"/>
              <a:t>Executor</a:t>
            </a:r>
            <a:r>
              <a:rPr lang="en-US" dirty="0"/>
              <a:t>, </a:t>
            </a:r>
            <a:endParaRPr lang="en-US" dirty="0" smtClean="0"/>
          </a:p>
          <a:p>
            <a:pPr lvl="1"/>
            <a:r>
              <a:rPr lang="en-US" dirty="0" smtClean="0"/>
              <a:t>Administrator</a:t>
            </a:r>
            <a:r>
              <a:rPr lang="en-US" dirty="0"/>
              <a:t>, </a:t>
            </a:r>
            <a:endParaRPr lang="en-US" dirty="0" smtClean="0"/>
          </a:p>
          <a:p>
            <a:pPr lvl="1"/>
            <a:r>
              <a:rPr lang="en-US" dirty="0" smtClean="0"/>
              <a:t>Trustee</a:t>
            </a:r>
            <a:r>
              <a:rPr lang="en-US" dirty="0"/>
              <a:t>, or </a:t>
            </a:r>
            <a:endParaRPr lang="en-US" dirty="0" smtClean="0"/>
          </a:p>
          <a:p>
            <a:pPr lvl="1"/>
            <a:r>
              <a:rPr lang="en-US" dirty="0" smtClean="0"/>
              <a:t>Other </a:t>
            </a:r>
            <a:r>
              <a:rPr lang="en-US" dirty="0"/>
              <a:t>personal fiduciary.</a:t>
            </a:r>
          </a:p>
        </p:txBody>
      </p:sp>
    </p:spTree>
    <p:extLst>
      <p:ext uri="{BB962C8B-B14F-4D97-AF65-F5344CB8AC3E}">
        <p14:creationId xmlns:p14="http://schemas.microsoft.com/office/powerpoint/2010/main" val="3869977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dirty="0"/>
              <a:t>18 U.S.C. § </a:t>
            </a:r>
            <a:r>
              <a:rPr lang="en-US" dirty="0" smtClean="0"/>
              <a:t>205(e)</a:t>
            </a:r>
            <a:endParaRPr lang="en-US" dirty="0"/>
          </a:p>
        </p:txBody>
      </p:sp>
      <p:sp>
        <p:nvSpPr>
          <p:cNvPr id="4" name="Slide Number Placeholder 3"/>
          <p:cNvSpPr>
            <a:spLocks noGrp="1"/>
          </p:cNvSpPr>
          <p:nvPr>
            <p:ph type="sldNum" sz="quarter" idx="12"/>
          </p:nvPr>
        </p:nvSpPr>
        <p:spPr>
          <a:xfrm>
            <a:off x="6553200" y="6797675"/>
            <a:ext cx="2133600" cy="365125"/>
          </a:xfrm>
        </p:spPr>
        <p:txBody>
          <a:bodyPr/>
          <a:lstStyle/>
          <a:p>
            <a:fld id="{3A3CE102-17FB-453D-B65D-F7940B9C3CDC}" type="slidenum">
              <a:rPr lang="en-US" smtClean="0"/>
              <a:pPr/>
              <a:t>23</a:t>
            </a:fld>
            <a:endParaRPr lang="en-US"/>
          </a:p>
        </p:txBody>
      </p:sp>
      <p:sp>
        <p:nvSpPr>
          <p:cNvPr id="6" name="TextBox 5"/>
          <p:cNvSpPr txBox="1"/>
          <p:nvPr/>
        </p:nvSpPr>
        <p:spPr>
          <a:xfrm>
            <a:off x="4724400" y="3371929"/>
            <a:ext cx="1828800" cy="1107996"/>
          </a:xfrm>
          <a:prstGeom prst="rect">
            <a:avLst/>
          </a:prstGeom>
          <a:solidFill>
            <a:schemeClr val="tx1"/>
          </a:solidFill>
        </p:spPr>
        <p:txBody>
          <a:bodyPr wrap="square" rtlCol="0">
            <a:spAutoFit/>
          </a:bodyPr>
          <a:lstStyle/>
          <a:p>
            <a:pPr algn="ctr"/>
            <a:r>
              <a:rPr lang="en-US" b="1" dirty="0" smtClean="0">
                <a:solidFill>
                  <a:schemeClr val="bg1"/>
                </a:solidFill>
              </a:rPr>
              <a:t>Tom</a:t>
            </a:r>
          </a:p>
          <a:p>
            <a:pPr algn="ctr"/>
            <a:r>
              <a:rPr lang="en-US" sz="1200" b="1" dirty="0" smtClean="0">
                <a:solidFill>
                  <a:schemeClr val="bg1"/>
                </a:solidFill>
              </a:rPr>
              <a:t>Bob’s same-sex spouse, married in a jurisdiction that recognized the marriage</a:t>
            </a:r>
            <a:endParaRPr lang="en-US" sz="1200" b="1" dirty="0">
              <a:solidFill>
                <a:schemeClr val="bg1"/>
              </a:solidFill>
            </a:endParaRPr>
          </a:p>
        </p:txBody>
      </p:sp>
      <p:sp>
        <p:nvSpPr>
          <p:cNvPr id="7" name="TextBox 6"/>
          <p:cNvSpPr txBox="1"/>
          <p:nvPr/>
        </p:nvSpPr>
        <p:spPr>
          <a:xfrm>
            <a:off x="2057400" y="3577193"/>
            <a:ext cx="1828800" cy="369332"/>
          </a:xfrm>
          <a:prstGeom prst="rect">
            <a:avLst/>
          </a:prstGeom>
          <a:solidFill>
            <a:schemeClr val="tx1"/>
          </a:solidFill>
          <a:ln w="63500">
            <a:solidFill>
              <a:srgbClr val="FFFFFF"/>
            </a:solidFill>
          </a:ln>
        </p:spPr>
        <p:txBody>
          <a:bodyPr wrap="square" rtlCol="0">
            <a:spAutoFit/>
          </a:bodyPr>
          <a:lstStyle/>
          <a:p>
            <a:pPr algn="ctr"/>
            <a:r>
              <a:rPr lang="en-US" b="1" dirty="0" smtClean="0">
                <a:solidFill>
                  <a:schemeClr val="bg1"/>
                </a:solidFill>
              </a:rPr>
              <a:t>Bob</a:t>
            </a:r>
            <a:endParaRPr lang="en-US" b="1" dirty="0">
              <a:solidFill>
                <a:schemeClr val="bg1"/>
              </a:solidFill>
            </a:endParaRPr>
          </a:p>
        </p:txBody>
      </p:sp>
      <p:sp>
        <p:nvSpPr>
          <p:cNvPr id="8" name="TextBox 7"/>
          <p:cNvSpPr txBox="1"/>
          <p:nvPr/>
        </p:nvSpPr>
        <p:spPr>
          <a:xfrm>
            <a:off x="990600" y="2514521"/>
            <a:ext cx="1828800" cy="369332"/>
          </a:xfrm>
          <a:prstGeom prst="rect">
            <a:avLst/>
          </a:prstGeom>
          <a:solidFill>
            <a:schemeClr val="tx1"/>
          </a:solidFill>
        </p:spPr>
        <p:txBody>
          <a:bodyPr wrap="square" rtlCol="0">
            <a:spAutoFit/>
          </a:bodyPr>
          <a:lstStyle/>
          <a:p>
            <a:pPr algn="ctr"/>
            <a:r>
              <a:rPr lang="en-US" b="1" dirty="0" smtClean="0">
                <a:solidFill>
                  <a:schemeClr val="bg1"/>
                </a:solidFill>
              </a:rPr>
              <a:t>Bob’s Mom</a:t>
            </a:r>
            <a:endParaRPr lang="en-US" b="1" dirty="0">
              <a:solidFill>
                <a:schemeClr val="bg1"/>
              </a:solidFill>
            </a:endParaRPr>
          </a:p>
        </p:txBody>
      </p:sp>
      <p:sp>
        <p:nvSpPr>
          <p:cNvPr id="9" name="TextBox 8"/>
          <p:cNvSpPr txBox="1"/>
          <p:nvPr/>
        </p:nvSpPr>
        <p:spPr>
          <a:xfrm>
            <a:off x="3086100" y="2498725"/>
            <a:ext cx="1828800" cy="369332"/>
          </a:xfrm>
          <a:prstGeom prst="rect">
            <a:avLst/>
          </a:prstGeom>
          <a:solidFill>
            <a:schemeClr val="tx1"/>
          </a:solidFill>
        </p:spPr>
        <p:txBody>
          <a:bodyPr wrap="square" rtlCol="0">
            <a:spAutoFit/>
          </a:bodyPr>
          <a:lstStyle/>
          <a:p>
            <a:pPr algn="ctr"/>
            <a:r>
              <a:rPr lang="en-US" b="1" dirty="0" smtClean="0">
                <a:solidFill>
                  <a:schemeClr val="bg1"/>
                </a:solidFill>
              </a:rPr>
              <a:t>Bob’s Stepfather</a:t>
            </a:r>
            <a:endParaRPr lang="en-US" b="1" dirty="0">
              <a:solidFill>
                <a:schemeClr val="bg1"/>
              </a:solidFill>
            </a:endParaRPr>
          </a:p>
        </p:txBody>
      </p:sp>
      <p:sp>
        <p:nvSpPr>
          <p:cNvPr id="10" name="TextBox 9"/>
          <p:cNvSpPr txBox="1"/>
          <p:nvPr/>
        </p:nvSpPr>
        <p:spPr>
          <a:xfrm>
            <a:off x="6172200" y="2498725"/>
            <a:ext cx="1828800" cy="553998"/>
          </a:xfrm>
          <a:prstGeom prst="rect">
            <a:avLst/>
          </a:prstGeom>
          <a:solidFill>
            <a:schemeClr val="tx1"/>
          </a:solidFill>
        </p:spPr>
        <p:txBody>
          <a:bodyPr wrap="square" rtlCol="0">
            <a:spAutoFit/>
          </a:bodyPr>
          <a:lstStyle/>
          <a:p>
            <a:pPr algn="ctr"/>
            <a:r>
              <a:rPr lang="en-US" b="1" dirty="0" smtClean="0">
                <a:solidFill>
                  <a:schemeClr val="bg1"/>
                </a:solidFill>
              </a:rPr>
              <a:t>Tom’s Mother </a:t>
            </a:r>
          </a:p>
          <a:p>
            <a:pPr algn="ctr"/>
            <a:r>
              <a:rPr lang="en-US" sz="1200" b="1" dirty="0">
                <a:solidFill>
                  <a:schemeClr val="bg1"/>
                </a:solidFill>
              </a:rPr>
              <a:t>Bob’s </a:t>
            </a:r>
            <a:r>
              <a:rPr lang="en-US" sz="1200" b="1" dirty="0" smtClean="0">
                <a:solidFill>
                  <a:schemeClr val="bg1"/>
                </a:solidFill>
              </a:rPr>
              <a:t>mother-in-law</a:t>
            </a:r>
            <a:endParaRPr lang="en-US" sz="1200" b="1" dirty="0">
              <a:solidFill>
                <a:schemeClr val="bg1"/>
              </a:solidFill>
            </a:endParaRPr>
          </a:p>
        </p:txBody>
      </p:sp>
      <p:sp>
        <p:nvSpPr>
          <p:cNvPr id="12" name="TextBox 11"/>
          <p:cNvSpPr txBox="1"/>
          <p:nvPr/>
        </p:nvSpPr>
        <p:spPr>
          <a:xfrm>
            <a:off x="1066800" y="5068927"/>
            <a:ext cx="1828800" cy="553998"/>
          </a:xfrm>
          <a:prstGeom prst="rect">
            <a:avLst/>
          </a:prstGeom>
          <a:solidFill>
            <a:schemeClr val="tx1"/>
          </a:solidFill>
        </p:spPr>
        <p:txBody>
          <a:bodyPr wrap="square" rtlCol="0">
            <a:spAutoFit/>
          </a:bodyPr>
          <a:lstStyle/>
          <a:p>
            <a:pPr algn="ctr"/>
            <a:r>
              <a:rPr lang="en-US" b="1" dirty="0" smtClean="0">
                <a:solidFill>
                  <a:schemeClr val="bg1"/>
                </a:solidFill>
              </a:rPr>
              <a:t>Jane</a:t>
            </a:r>
          </a:p>
          <a:p>
            <a:pPr algn="ctr"/>
            <a:r>
              <a:rPr lang="en-US" sz="1200" b="1" dirty="0">
                <a:solidFill>
                  <a:schemeClr val="bg1"/>
                </a:solidFill>
              </a:rPr>
              <a:t>Bob’s </a:t>
            </a:r>
            <a:r>
              <a:rPr lang="en-US" sz="1200" b="1" dirty="0" smtClean="0">
                <a:solidFill>
                  <a:schemeClr val="bg1"/>
                </a:solidFill>
              </a:rPr>
              <a:t>natural daughter</a:t>
            </a:r>
            <a:endParaRPr lang="en-US" sz="1200" b="1" dirty="0">
              <a:solidFill>
                <a:schemeClr val="bg1"/>
              </a:solidFill>
            </a:endParaRPr>
          </a:p>
        </p:txBody>
      </p:sp>
      <p:sp>
        <p:nvSpPr>
          <p:cNvPr id="14" name="TextBox 13"/>
          <p:cNvSpPr txBox="1"/>
          <p:nvPr/>
        </p:nvSpPr>
        <p:spPr>
          <a:xfrm>
            <a:off x="3581400" y="5068927"/>
            <a:ext cx="1828800" cy="553998"/>
          </a:xfrm>
          <a:prstGeom prst="rect">
            <a:avLst/>
          </a:prstGeom>
          <a:solidFill>
            <a:schemeClr val="tx1"/>
          </a:solidFill>
        </p:spPr>
        <p:txBody>
          <a:bodyPr wrap="square" rtlCol="0">
            <a:spAutoFit/>
          </a:bodyPr>
          <a:lstStyle/>
          <a:p>
            <a:pPr algn="ctr"/>
            <a:r>
              <a:rPr lang="en-US" b="1" dirty="0" smtClean="0">
                <a:solidFill>
                  <a:schemeClr val="bg1"/>
                </a:solidFill>
              </a:rPr>
              <a:t>Jo</a:t>
            </a:r>
          </a:p>
          <a:p>
            <a:pPr algn="ctr"/>
            <a:r>
              <a:rPr lang="en-US" sz="1200" b="1" dirty="0">
                <a:solidFill>
                  <a:schemeClr val="bg1"/>
                </a:solidFill>
              </a:rPr>
              <a:t>Bob’s </a:t>
            </a:r>
            <a:r>
              <a:rPr lang="en-US" sz="1200" b="1" dirty="0" smtClean="0">
                <a:solidFill>
                  <a:schemeClr val="bg1"/>
                </a:solidFill>
              </a:rPr>
              <a:t>adopted daughter</a:t>
            </a:r>
            <a:endParaRPr lang="en-US" sz="1200" b="1" dirty="0">
              <a:solidFill>
                <a:schemeClr val="bg1"/>
              </a:solidFill>
            </a:endParaRPr>
          </a:p>
        </p:txBody>
      </p:sp>
      <p:sp>
        <p:nvSpPr>
          <p:cNvPr id="15" name="TextBox 14"/>
          <p:cNvSpPr txBox="1"/>
          <p:nvPr/>
        </p:nvSpPr>
        <p:spPr>
          <a:xfrm>
            <a:off x="6324600" y="5068927"/>
            <a:ext cx="1981200" cy="923330"/>
          </a:xfrm>
          <a:prstGeom prst="rect">
            <a:avLst/>
          </a:prstGeom>
          <a:solidFill>
            <a:schemeClr val="tx1"/>
          </a:solidFill>
        </p:spPr>
        <p:txBody>
          <a:bodyPr wrap="square" rtlCol="0">
            <a:spAutoFit/>
          </a:bodyPr>
          <a:lstStyle/>
          <a:p>
            <a:pPr algn="ctr"/>
            <a:r>
              <a:rPr lang="en-US" b="1" dirty="0" smtClean="0">
                <a:solidFill>
                  <a:schemeClr val="bg1"/>
                </a:solidFill>
              </a:rPr>
              <a:t>Julie</a:t>
            </a:r>
          </a:p>
          <a:p>
            <a:pPr algn="ctr"/>
            <a:r>
              <a:rPr lang="en-US" sz="1200" b="1" dirty="0">
                <a:solidFill>
                  <a:schemeClr val="bg1"/>
                </a:solidFill>
              </a:rPr>
              <a:t>Bob’s </a:t>
            </a:r>
            <a:r>
              <a:rPr lang="en-US" sz="1200" b="1" dirty="0" smtClean="0">
                <a:solidFill>
                  <a:schemeClr val="bg1"/>
                </a:solidFill>
              </a:rPr>
              <a:t>adult stepdaughter</a:t>
            </a:r>
          </a:p>
          <a:p>
            <a:pPr algn="ctr"/>
            <a:r>
              <a:rPr lang="en-US" sz="1200" b="1" dirty="0" smtClean="0">
                <a:solidFill>
                  <a:schemeClr val="bg1"/>
                </a:solidFill>
              </a:rPr>
              <a:t>Not considered a dependent child under EIGA</a:t>
            </a:r>
            <a:endParaRPr lang="en-US" sz="1200" b="1" dirty="0">
              <a:solidFill>
                <a:schemeClr val="bg1"/>
              </a:solidFill>
            </a:endParaRPr>
          </a:p>
        </p:txBody>
      </p:sp>
      <p:cxnSp>
        <p:nvCxnSpPr>
          <p:cNvPr id="19" name="Straight Connector 18"/>
          <p:cNvCxnSpPr>
            <a:stCxn id="7" idx="3"/>
          </p:cNvCxnSpPr>
          <p:nvPr/>
        </p:nvCxnSpPr>
        <p:spPr>
          <a:xfrm>
            <a:off x="3886200" y="3761859"/>
            <a:ext cx="838200" cy="0"/>
          </a:xfrm>
          <a:prstGeom prst="line">
            <a:avLst/>
          </a:prstGeom>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1600200" y="2856389"/>
            <a:ext cx="1219200" cy="709136"/>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a:endCxn id="9" idx="1"/>
          </p:cNvCxnSpPr>
          <p:nvPr/>
        </p:nvCxnSpPr>
        <p:spPr>
          <a:xfrm>
            <a:off x="2743200" y="2683391"/>
            <a:ext cx="342900" cy="0"/>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p:cNvCxnSpPr/>
          <p:nvPr/>
        </p:nvCxnSpPr>
        <p:spPr>
          <a:xfrm flipV="1">
            <a:off x="6121400" y="3052723"/>
            <a:ext cx="838200" cy="319206"/>
          </a:xfrm>
          <a:prstGeom prst="line">
            <a:avLst/>
          </a:prstGeom>
        </p:spPr>
        <p:style>
          <a:lnRef idx="3">
            <a:schemeClr val="dk1"/>
          </a:lnRef>
          <a:fillRef idx="0">
            <a:schemeClr val="dk1"/>
          </a:fillRef>
          <a:effectRef idx="2">
            <a:schemeClr val="dk1"/>
          </a:effectRef>
          <a:fontRef idx="minor">
            <a:schemeClr val="tx1"/>
          </a:fontRef>
        </p:style>
      </p:cxnSp>
      <p:cxnSp>
        <p:nvCxnSpPr>
          <p:cNvPr id="31" name="Straight Connector 30"/>
          <p:cNvCxnSpPr/>
          <p:nvPr/>
        </p:nvCxnSpPr>
        <p:spPr>
          <a:xfrm>
            <a:off x="6121400" y="4479925"/>
            <a:ext cx="584200" cy="589002"/>
          </a:xfrm>
          <a:prstGeom prst="line">
            <a:avLst/>
          </a:prstGeom>
        </p:spPr>
        <p:style>
          <a:lnRef idx="3">
            <a:schemeClr val="dk1"/>
          </a:lnRef>
          <a:fillRef idx="0">
            <a:schemeClr val="dk1"/>
          </a:fillRef>
          <a:effectRef idx="2">
            <a:schemeClr val="dk1"/>
          </a:effectRef>
          <a:fontRef idx="minor">
            <a:schemeClr val="tx1"/>
          </a:fontRef>
        </p:style>
      </p:cxnSp>
      <p:cxnSp>
        <p:nvCxnSpPr>
          <p:cNvPr id="34" name="Straight Connector 33"/>
          <p:cNvCxnSpPr/>
          <p:nvPr/>
        </p:nvCxnSpPr>
        <p:spPr>
          <a:xfrm>
            <a:off x="4114800" y="3761859"/>
            <a:ext cx="0" cy="1307068"/>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p:cNvCxnSpPr/>
          <p:nvPr/>
        </p:nvCxnSpPr>
        <p:spPr>
          <a:xfrm flipH="1">
            <a:off x="2209800" y="3925927"/>
            <a:ext cx="990600" cy="1143000"/>
          </a:xfrm>
          <a:prstGeom prst="line">
            <a:avLst/>
          </a:prstGeom>
        </p:spPr>
        <p:style>
          <a:lnRef idx="3">
            <a:schemeClr val="dk1"/>
          </a:lnRef>
          <a:fillRef idx="0">
            <a:schemeClr val="dk1"/>
          </a:fillRef>
          <a:effectRef idx="2">
            <a:schemeClr val="dk1"/>
          </a:effectRef>
          <a:fontRef idx="minor">
            <a:schemeClr val="tx1"/>
          </a:fontRef>
        </p:style>
      </p:cxnSp>
      <p:sp>
        <p:nvSpPr>
          <p:cNvPr id="41" name="TextBox 40"/>
          <p:cNvSpPr txBox="1"/>
          <p:nvPr/>
        </p:nvSpPr>
        <p:spPr>
          <a:xfrm>
            <a:off x="685800" y="1937266"/>
            <a:ext cx="1993900" cy="369332"/>
          </a:xfrm>
          <a:prstGeom prst="rect">
            <a:avLst/>
          </a:prstGeom>
          <a:solidFill>
            <a:schemeClr val="tx1"/>
          </a:solidFill>
        </p:spPr>
        <p:txBody>
          <a:bodyPr wrap="square" rtlCol="0">
            <a:spAutoFit/>
          </a:bodyPr>
          <a:lstStyle/>
          <a:p>
            <a:pPr algn="ctr"/>
            <a:r>
              <a:rPr lang="en-US" b="1" dirty="0" smtClean="0">
                <a:solidFill>
                  <a:schemeClr val="bg1"/>
                </a:solidFill>
              </a:rPr>
              <a:t>Mom-o-bob LLC</a:t>
            </a:r>
            <a:endParaRPr lang="en-US" b="1" dirty="0">
              <a:solidFill>
                <a:schemeClr val="bg1"/>
              </a:solidFill>
            </a:endParaRPr>
          </a:p>
        </p:txBody>
      </p:sp>
    </p:spTree>
    <p:extLst>
      <p:ext uri="{BB962C8B-B14F-4D97-AF65-F5344CB8AC3E}">
        <p14:creationId xmlns:p14="http://schemas.microsoft.com/office/powerpoint/2010/main" val="32749452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r>
              <a:rPr lang="en-US" dirty="0"/>
              <a:t>18 U.S.C. § </a:t>
            </a:r>
            <a:r>
              <a:rPr lang="en-US" dirty="0" smtClean="0"/>
              <a:t>205(e)</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24</a:t>
            </a:fld>
            <a:endParaRPr lang="en-US"/>
          </a:p>
        </p:txBody>
      </p:sp>
      <p:sp>
        <p:nvSpPr>
          <p:cNvPr id="3" name="Content Placeholder 2"/>
          <p:cNvSpPr>
            <a:spLocks noGrp="1"/>
          </p:cNvSpPr>
          <p:nvPr>
            <p:ph idx="1"/>
          </p:nvPr>
        </p:nvSpPr>
        <p:spPr>
          <a:xfrm>
            <a:off x="457200" y="1752600"/>
            <a:ext cx="8382000" cy="5105400"/>
          </a:xfrm>
        </p:spPr>
        <p:txBody>
          <a:bodyPr>
            <a:normAutofit fontScale="70000" lnSpcReduction="20000"/>
          </a:bodyPr>
          <a:lstStyle/>
          <a:p>
            <a:pPr marL="0" indent="0">
              <a:buNone/>
            </a:pPr>
            <a:r>
              <a:rPr lang="en-US" dirty="0" smtClean="0"/>
              <a:t>An employee</a:t>
            </a:r>
            <a:r>
              <a:rPr lang="en-US" dirty="0"/>
              <a:t> </a:t>
            </a:r>
            <a:r>
              <a:rPr lang="en-US" dirty="0" smtClean="0"/>
              <a:t>may act, </a:t>
            </a:r>
            <a:r>
              <a:rPr lang="en-US" dirty="0"/>
              <a:t>with or without compensation, as agent or attorney </a:t>
            </a:r>
            <a:r>
              <a:rPr lang="en-US" dirty="0" smtClean="0"/>
              <a:t>for his </a:t>
            </a:r>
            <a:r>
              <a:rPr lang="en-US" dirty="0"/>
              <a:t>parents, spouse, child, or any person for whom, or for any estate for which, he is serving as guardian, executor, administrator, trustee, or other personal fiduciary except— </a:t>
            </a:r>
          </a:p>
          <a:p>
            <a:endParaRPr lang="en-US" dirty="0"/>
          </a:p>
          <a:p>
            <a:pPr marL="514350" indent="-514350">
              <a:buAutoNum type="arabicParenBoth"/>
            </a:pPr>
            <a:r>
              <a:rPr lang="en-US" dirty="0" smtClean="0"/>
              <a:t>in </a:t>
            </a:r>
            <a:r>
              <a:rPr lang="en-US" dirty="0"/>
              <a:t>those matters in which he has </a:t>
            </a:r>
            <a:r>
              <a:rPr lang="en-US" u="sng" dirty="0"/>
              <a:t>participated personally and substantially</a:t>
            </a:r>
            <a:r>
              <a:rPr lang="en-US" dirty="0"/>
              <a:t> as a Government employee or special Government employee through decision, approval, disapproval, recommendation, the rendering of advice, investigation, or otherwise, or </a:t>
            </a:r>
          </a:p>
          <a:p>
            <a:pPr marL="514350" indent="-514350">
              <a:buAutoNum type="arabicParenBoth"/>
            </a:pPr>
            <a:r>
              <a:rPr lang="en-US" dirty="0" smtClean="0"/>
              <a:t>in </a:t>
            </a:r>
            <a:r>
              <a:rPr lang="en-US" dirty="0"/>
              <a:t>those matters which are the </a:t>
            </a:r>
            <a:r>
              <a:rPr lang="en-US" u="sng" dirty="0"/>
              <a:t>subject of his official responsibility</a:t>
            </a:r>
            <a:r>
              <a:rPr lang="en-US" dirty="0"/>
              <a:t>, </a:t>
            </a:r>
          </a:p>
          <a:p>
            <a:pPr marL="0" indent="0">
              <a:buNone/>
            </a:pPr>
            <a:r>
              <a:rPr lang="en-US" dirty="0"/>
              <a:t> </a:t>
            </a:r>
          </a:p>
          <a:p>
            <a:pPr marL="0" indent="0">
              <a:buNone/>
            </a:pPr>
            <a:r>
              <a:rPr lang="en-US" u="sng" dirty="0"/>
              <a:t>subject to approval by the Government official responsible for appointment to </a:t>
            </a:r>
            <a:r>
              <a:rPr lang="en-US" u="sng" dirty="0" smtClean="0"/>
              <a:t>his position</a:t>
            </a:r>
            <a:r>
              <a:rPr lang="en-US" dirty="0"/>
              <a:t>. </a:t>
            </a:r>
          </a:p>
        </p:txBody>
      </p:sp>
    </p:spTree>
    <p:extLst>
      <p:ext uri="{BB962C8B-B14F-4D97-AF65-F5344CB8AC3E}">
        <p14:creationId xmlns:p14="http://schemas.microsoft.com/office/powerpoint/2010/main" val="4262850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i="1" dirty="0" smtClean="0"/>
              <a:t>Further Questions?</a:t>
            </a:r>
            <a:br>
              <a:rPr lang="en-US" sz="3200" i="1" dirty="0" smtClean="0"/>
            </a:br>
            <a:r>
              <a:rPr lang="en-US" sz="3200" dirty="0" smtClean="0"/>
              <a:t>Contact:</a:t>
            </a:r>
            <a:endParaRPr lang="en-US" sz="3200" dirty="0"/>
          </a:p>
        </p:txBody>
      </p:sp>
      <p:sp>
        <p:nvSpPr>
          <p:cNvPr id="3" name="Content Placeholder 2"/>
          <p:cNvSpPr>
            <a:spLocks noGrp="1"/>
          </p:cNvSpPr>
          <p:nvPr>
            <p:ph idx="1"/>
          </p:nvPr>
        </p:nvSpPr>
        <p:spPr>
          <a:xfrm>
            <a:off x="381000" y="2743200"/>
            <a:ext cx="8229600" cy="2286000"/>
          </a:xfrm>
        </p:spPr>
        <p:txBody>
          <a:bodyPr>
            <a:normAutofit lnSpcReduction="10000"/>
          </a:bodyPr>
          <a:lstStyle/>
          <a:p>
            <a:pPr lvl="2">
              <a:buNone/>
            </a:pPr>
            <a:r>
              <a:rPr lang="en-US" sz="2800" i="1" dirty="0" smtClean="0"/>
              <a:t>Rachel Dowell     	Leigh Francis</a:t>
            </a:r>
          </a:p>
          <a:p>
            <a:pPr lvl="2">
              <a:buNone/>
            </a:pPr>
            <a:r>
              <a:rPr lang="en-US" sz="2800" i="1" dirty="0" smtClean="0"/>
              <a:t>Assistant Counsel	Assistant </a:t>
            </a:r>
            <a:r>
              <a:rPr lang="en-US" sz="2800" i="1" dirty="0"/>
              <a:t>Counsel </a:t>
            </a:r>
            <a:endParaRPr lang="en-US" sz="2800" i="1" dirty="0" smtClean="0"/>
          </a:p>
          <a:p>
            <a:pPr lvl="2">
              <a:buNone/>
            </a:pPr>
            <a:r>
              <a:rPr lang="en-US" sz="2800" i="1" dirty="0" smtClean="0"/>
              <a:t>202-482-9267		202-482-9313</a:t>
            </a:r>
          </a:p>
          <a:p>
            <a:pPr lvl="2">
              <a:buNone/>
            </a:pPr>
            <a:endParaRPr lang="en-US" i="1" dirty="0" smtClean="0"/>
          </a:p>
          <a:p>
            <a:pPr lvl="2">
              <a:buNone/>
            </a:pPr>
            <a:r>
              <a:rPr lang="en-US" i="1" dirty="0" smtClean="0"/>
              <a:t>		</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25</a:t>
            </a:fld>
            <a:endParaRPr lang="en-US"/>
          </a:p>
        </p:txBody>
      </p:sp>
    </p:spTree>
    <p:extLst>
      <p:ext uri="{BB962C8B-B14F-4D97-AF65-F5344CB8AC3E}">
        <p14:creationId xmlns:p14="http://schemas.microsoft.com/office/powerpoint/2010/main" val="883727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18 U.S.C. </a:t>
            </a:r>
            <a:r>
              <a:rPr lang="en-US" sz="3600" dirty="0"/>
              <a:t>§ </a:t>
            </a:r>
            <a:r>
              <a:rPr lang="en-US" sz="3600" dirty="0" smtClean="0"/>
              <a:t>205(a): </a:t>
            </a:r>
            <a:br>
              <a:rPr lang="en-US" sz="3600" dirty="0" smtClean="0"/>
            </a:br>
            <a:r>
              <a:rPr lang="en-US" sz="3600" dirty="0" smtClean="0"/>
              <a:t>Three Distinct Offenses </a:t>
            </a:r>
            <a:endParaRPr lang="en-US" sz="3600"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3</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84432718"/>
              </p:ext>
            </p:extLst>
          </p:nvPr>
        </p:nvGraphicFramePr>
        <p:xfrm>
          <a:off x="838200" y="1752600"/>
          <a:ext cx="7543800" cy="4419599"/>
        </p:xfrm>
        <a:graphic>
          <a:graphicData uri="http://schemas.openxmlformats.org/drawingml/2006/table">
            <a:tbl>
              <a:tblPr firstRow="1" bandRow="1">
                <a:tableStyleId>{5C22544A-7EE6-4342-B048-85BDC9FD1C3A}</a:tableStyleId>
              </a:tblPr>
              <a:tblGrid>
                <a:gridCol w="1295400"/>
                <a:gridCol w="6248400"/>
              </a:tblGrid>
              <a:tr h="1321054">
                <a:tc>
                  <a:txBody>
                    <a:bodyPr/>
                    <a:lstStyle/>
                    <a:p>
                      <a:pPr marL="0" marR="0" algn="ctr">
                        <a:spcBef>
                          <a:spcPts val="0"/>
                        </a:spcBef>
                        <a:spcAft>
                          <a:spcPts val="0"/>
                        </a:spcAft>
                      </a:pPr>
                      <a:r>
                        <a:rPr lang="en-US" sz="1300" b="1" dirty="0" smtClean="0">
                          <a:solidFill>
                            <a:schemeClr val="bg2"/>
                          </a:solidFill>
                          <a:latin typeface="Lucida Sans"/>
                          <a:ea typeface="Calibri"/>
                        </a:rPr>
                        <a:t>(a)(1) </a:t>
                      </a:r>
                    </a:p>
                    <a:p>
                      <a:pPr marL="0" marR="0" algn="ctr">
                        <a:spcBef>
                          <a:spcPts val="0"/>
                        </a:spcBef>
                        <a:spcAft>
                          <a:spcPts val="0"/>
                        </a:spcAft>
                      </a:pPr>
                      <a:r>
                        <a:rPr lang="en-US" sz="1300" b="1" dirty="0" smtClean="0">
                          <a:solidFill>
                            <a:schemeClr val="bg2"/>
                          </a:solidFill>
                          <a:latin typeface="Lucida Sans"/>
                          <a:ea typeface="Calibri"/>
                        </a:rPr>
                        <a:t>Clause 1</a:t>
                      </a:r>
                      <a:endParaRPr lang="en-US" sz="1300" b="1" dirty="0">
                        <a:solidFill>
                          <a:schemeClr val="bg2"/>
                        </a:solidFill>
                        <a:latin typeface="Lucida Sans"/>
                        <a:ea typeface="Calibri"/>
                      </a:endParaRPr>
                    </a:p>
                  </a:txBody>
                  <a:tcPr marL="67344" marR="67344" marT="0" marB="0" anchor="ctr">
                    <a:solidFill>
                      <a:srgbClr val="FFFFFF"/>
                    </a:solidFill>
                  </a:tcPr>
                </a:tc>
                <a:tc>
                  <a:txBody>
                    <a:bodyPr/>
                    <a:lstStyle/>
                    <a:p>
                      <a:pPr marL="0" marR="0" algn="l">
                        <a:spcBef>
                          <a:spcPts val="0"/>
                        </a:spcBef>
                        <a:spcAft>
                          <a:spcPts val="0"/>
                        </a:spcAft>
                      </a:pPr>
                      <a:r>
                        <a:rPr lang="en-US" sz="1300" b="1" u="none" kern="1200" dirty="0" smtClean="0">
                          <a:solidFill>
                            <a:schemeClr val="bg1"/>
                          </a:solidFill>
                          <a:effectLst/>
                          <a:latin typeface="Lucida Sans"/>
                          <a:ea typeface="+mn-ea"/>
                          <a:cs typeface="+mn-cs"/>
                        </a:rPr>
                        <a:t>Bars employees, other than in the discharge</a:t>
                      </a:r>
                      <a:r>
                        <a:rPr lang="en-US" sz="1300" b="1" u="none" kern="1200" baseline="0" dirty="0" smtClean="0">
                          <a:solidFill>
                            <a:schemeClr val="bg1"/>
                          </a:solidFill>
                          <a:effectLst/>
                          <a:latin typeface="Lucida Sans"/>
                          <a:ea typeface="+mn-ea"/>
                          <a:cs typeface="+mn-cs"/>
                        </a:rPr>
                        <a:t> of their official duties,</a:t>
                      </a:r>
                      <a:r>
                        <a:rPr lang="en-US" sz="1300" b="1" u="none" kern="1200" dirty="0" smtClean="0">
                          <a:solidFill>
                            <a:schemeClr val="bg1"/>
                          </a:solidFill>
                          <a:effectLst/>
                          <a:latin typeface="Lucida Sans"/>
                          <a:ea typeface="+mn-ea"/>
                          <a:cs typeface="+mn-cs"/>
                        </a:rPr>
                        <a:t> from acting as agent</a:t>
                      </a:r>
                      <a:r>
                        <a:rPr lang="en-US" sz="1300" b="1" u="none" kern="1200" baseline="0" dirty="0" smtClean="0">
                          <a:solidFill>
                            <a:schemeClr val="bg1"/>
                          </a:solidFill>
                          <a:effectLst/>
                          <a:latin typeface="Lucida Sans"/>
                          <a:ea typeface="+mn-ea"/>
                          <a:cs typeface="+mn-cs"/>
                        </a:rPr>
                        <a:t> or attorney for another for prosecuting any </a:t>
                      </a:r>
                      <a:r>
                        <a:rPr lang="en-US" sz="1300" b="1" u="sng" kern="1200" baseline="0" dirty="0" smtClean="0">
                          <a:solidFill>
                            <a:srgbClr val="FF0000"/>
                          </a:solidFill>
                          <a:effectLst/>
                          <a:latin typeface="Lucida Sans"/>
                          <a:ea typeface="+mn-ea"/>
                          <a:cs typeface="+mn-cs"/>
                        </a:rPr>
                        <a:t>claim</a:t>
                      </a:r>
                      <a:r>
                        <a:rPr lang="en-US" sz="1300" b="1" u="none" kern="1200" baseline="0" dirty="0" smtClean="0">
                          <a:solidFill>
                            <a:srgbClr val="FF0000"/>
                          </a:solidFill>
                          <a:effectLst/>
                          <a:latin typeface="Lucida Sans"/>
                          <a:ea typeface="+mn-ea"/>
                          <a:cs typeface="+mn-cs"/>
                        </a:rPr>
                        <a:t> </a:t>
                      </a:r>
                      <a:r>
                        <a:rPr lang="en-US" sz="1300" b="1" u="none" kern="1200" baseline="0" dirty="0" smtClean="0">
                          <a:solidFill>
                            <a:schemeClr val="bg1"/>
                          </a:solidFill>
                          <a:effectLst/>
                          <a:latin typeface="Lucida Sans"/>
                          <a:ea typeface="+mn-ea"/>
                          <a:cs typeface="+mn-cs"/>
                        </a:rPr>
                        <a:t>against the U.S.</a:t>
                      </a:r>
                    </a:p>
                  </a:txBody>
                  <a:tcPr marL="67344" marR="67344" marT="0" marB="0" anchor="ctr">
                    <a:solidFill>
                      <a:srgbClr val="FFFFFF"/>
                    </a:solidFill>
                  </a:tcPr>
                </a:tc>
              </a:tr>
              <a:tr h="1337140">
                <a:tc>
                  <a:txBody>
                    <a:bodyPr/>
                    <a:lstStyle/>
                    <a:p>
                      <a:pPr marL="0" marR="0" algn="ctr">
                        <a:spcBef>
                          <a:spcPts val="0"/>
                        </a:spcBef>
                        <a:spcAft>
                          <a:spcPts val="0"/>
                        </a:spcAft>
                      </a:pPr>
                      <a:r>
                        <a:rPr lang="en-US" sz="1300" b="1" dirty="0" smtClean="0">
                          <a:solidFill>
                            <a:schemeClr val="bg2"/>
                          </a:solidFill>
                          <a:latin typeface="Lucida Sans"/>
                          <a:ea typeface="Calibri"/>
                        </a:rPr>
                        <a:t>(a)(1)</a:t>
                      </a:r>
                    </a:p>
                    <a:p>
                      <a:pPr marL="0" marR="0" algn="ctr">
                        <a:spcBef>
                          <a:spcPts val="0"/>
                        </a:spcBef>
                        <a:spcAft>
                          <a:spcPts val="0"/>
                        </a:spcAft>
                      </a:pPr>
                      <a:r>
                        <a:rPr lang="en-US" sz="1300" b="1" dirty="0" smtClean="0">
                          <a:solidFill>
                            <a:schemeClr val="bg2"/>
                          </a:solidFill>
                          <a:latin typeface="Lucida Sans"/>
                          <a:ea typeface="Calibri"/>
                        </a:rPr>
                        <a:t>Clause</a:t>
                      </a:r>
                      <a:r>
                        <a:rPr lang="en-US" sz="1300" b="1" baseline="0" dirty="0" smtClean="0">
                          <a:solidFill>
                            <a:schemeClr val="bg2"/>
                          </a:solidFill>
                          <a:latin typeface="Lucida Sans"/>
                          <a:ea typeface="Calibri"/>
                        </a:rPr>
                        <a:t> 2</a:t>
                      </a:r>
                      <a:endParaRPr lang="en-US" sz="1300" b="1" dirty="0">
                        <a:solidFill>
                          <a:schemeClr val="bg2"/>
                        </a:solidFill>
                        <a:latin typeface="Lucida Sans"/>
                        <a:ea typeface="Calibri"/>
                      </a:endParaRPr>
                    </a:p>
                  </a:txBody>
                  <a:tcPr marL="67344" marR="67344" marT="0" marB="0" anchor="ctr"/>
                </a:tc>
                <a:tc>
                  <a:txBody>
                    <a:bodyPr/>
                    <a:lstStyle/>
                    <a:p>
                      <a:pPr marL="0" marR="0" algn="l">
                        <a:spcBef>
                          <a:spcPts val="0"/>
                        </a:spcBef>
                        <a:spcAft>
                          <a:spcPts val="0"/>
                        </a:spcAft>
                      </a:pPr>
                      <a:r>
                        <a:rPr lang="en-US" sz="1300" b="1" u="none" kern="1200" dirty="0" smtClean="0">
                          <a:solidFill>
                            <a:schemeClr val="bg1"/>
                          </a:solidFill>
                          <a:effectLst/>
                          <a:latin typeface="Lucida Sans"/>
                          <a:ea typeface="+mn-ea"/>
                          <a:cs typeface="+mn-cs"/>
                        </a:rPr>
                        <a:t>Bars employees, other than in the discharge</a:t>
                      </a:r>
                      <a:r>
                        <a:rPr lang="en-US" sz="1300" b="1" u="none" kern="1200" baseline="0" dirty="0" smtClean="0">
                          <a:solidFill>
                            <a:schemeClr val="bg1"/>
                          </a:solidFill>
                          <a:effectLst/>
                          <a:latin typeface="Lucida Sans"/>
                          <a:ea typeface="+mn-ea"/>
                          <a:cs typeface="+mn-cs"/>
                        </a:rPr>
                        <a:t> of their official duties,</a:t>
                      </a:r>
                      <a:r>
                        <a:rPr lang="en-US" sz="1300" b="1" u="none" kern="1200" dirty="0" smtClean="0">
                          <a:solidFill>
                            <a:schemeClr val="bg1"/>
                          </a:solidFill>
                          <a:effectLst/>
                          <a:latin typeface="Lucida Sans"/>
                          <a:ea typeface="+mn-ea"/>
                          <a:cs typeface="+mn-cs"/>
                        </a:rPr>
                        <a:t> from receiving any compensation in consideration of assistance in the prosecution of a </a:t>
                      </a:r>
                      <a:r>
                        <a:rPr lang="en-US" sz="1300" b="1" u="sng" kern="1200" dirty="0" smtClean="0">
                          <a:solidFill>
                            <a:srgbClr val="FF0000"/>
                          </a:solidFill>
                          <a:effectLst/>
                          <a:latin typeface="Lucida Sans"/>
                          <a:ea typeface="+mn-ea"/>
                          <a:cs typeface="+mn-cs"/>
                        </a:rPr>
                        <a:t>claim</a:t>
                      </a:r>
                      <a:r>
                        <a:rPr lang="en-US" sz="1300" b="1" u="none" kern="1200" dirty="0" smtClean="0">
                          <a:solidFill>
                            <a:srgbClr val="FF0000"/>
                          </a:solidFill>
                          <a:effectLst/>
                          <a:latin typeface="Lucida Sans"/>
                          <a:ea typeface="+mn-ea"/>
                          <a:cs typeface="+mn-cs"/>
                        </a:rPr>
                        <a:t> </a:t>
                      </a:r>
                      <a:r>
                        <a:rPr lang="en-US" sz="1300" b="1" u="none" kern="1200" dirty="0" smtClean="0">
                          <a:solidFill>
                            <a:schemeClr val="bg1"/>
                          </a:solidFill>
                          <a:effectLst/>
                          <a:latin typeface="Lucida Sans"/>
                          <a:ea typeface="+mn-ea"/>
                          <a:cs typeface="+mn-cs"/>
                        </a:rPr>
                        <a:t>against the U.S.</a:t>
                      </a:r>
                      <a:endParaRPr lang="en-US" sz="1300" b="1" u="none" dirty="0">
                        <a:solidFill>
                          <a:schemeClr val="bg1"/>
                        </a:solidFill>
                        <a:latin typeface="Lucida Sans"/>
                        <a:ea typeface="Calibri"/>
                      </a:endParaRPr>
                    </a:p>
                  </a:txBody>
                  <a:tcPr marL="67344" marR="67344" marT="0" marB="0" anchor="ctr"/>
                </a:tc>
              </a:tr>
              <a:tr h="1761405">
                <a:tc>
                  <a:txBody>
                    <a:bodyPr/>
                    <a:lstStyle/>
                    <a:p>
                      <a:pPr marL="0" marR="0" algn="ctr">
                        <a:spcBef>
                          <a:spcPts val="0"/>
                        </a:spcBef>
                        <a:spcAft>
                          <a:spcPts val="0"/>
                        </a:spcAft>
                      </a:pPr>
                      <a:r>
                        <a:rPr lang="en-US" sz="1300" b="1" dirty="0" smtClean="0">
                          <a:solidFill>
                            <a:schemeClr val="bg2"/>
                          </a:solidFill>
                          <a:latin typeface="Lucida Sans"/>
                          <a:ea typeface="Calibri"/>
                        </a:rPr>
                        <a:t>(a)(2)</a:t>
                      </a:r>
                      <a:endParaRPr lang="en-US" sz="1300" b="1" dirty="0">
                        <a:solidFill>
                          <a:schemeClr val="bg2"/>
                        </a:solidFill>
                        <a:latin typeface="Lucida Sans"/>
                        <a:ea typeface="Calibri"/>
                      </a:endParaRPr>
                    </a:p>
                  </a:txBody>
                  <a:tcPr marL="67344" marR="67344" marT="0" marB="0" anchor="ctr">
                    <a:solidFill>
                      <a:srgbClr val="FFFFFF"/>
                    </a:solidFill>
                  </a:tcPr>
                </a:tc>
                <a:tc>
                  <a:txBody>
                    <a:bodyPr/>
                    <a:lstStyle/>
                    <a:p>
                      <a:pPr marL="0" marR="0" algn="l">
                        <a:spcBef>
                          <a:spcPts val="0"/>
                        </a:spcBef>
                        <a:spcAft>
                          <a:spcPts val="0"/>
                        </a:spcAft>
                      </a:pPr>
                      <a:r>
                        <a:rPr lang="en-US" sz="1300" b="1" u="none" dirty="0" smtClean="0">
                          <a:solidFill>
                            <a:schemeClr val="bg1"/>
                          </a:solidFill>
                          <a:latin typeface="Lucida Sans"/>
                          <a:ea typeface="Calibri"/>
                        </a:rPr>
                        <a:t>Bars employees, </a:t>
                      </a:r>
                      <a:r>
                        <a:rPr lang="en-US" sz="1300" b="1" u="none" kern="1200" dirty="0" smtClean="0">
                          <a:solidFill>
                            <a:schemeClr val="bg1"/>
                          </a:solidFill>
                          <a:effectLst/>
                          <a:latin typeface="Lucida Sans"/>
                          <a:ea typeface="+mn-ea"/>
                          <a:cs typeface="+mn-cs"/>
                        </a:rPr>
                        <a:t>other than in the discharge</a:t>
                      </a:r>
                      <a:r>
                        <a:rPr lang="en-US" sz="1300" b="1" u="none" kern="1200" baseline="0" dirty="0" smtClean="0">
                          <a:solidFill>
                            <a:schemeClr val="bg1"/>
                          </a:solidFill>
                          <a:effectLst/>
                          <a:latin typeface="Lucida Sans"/>
                          <a:ea typeface="+mn-ea"/>
                          <a:cs typeface="+mn-cs"/>
                        </a:rPr>
                        <a:t> of their official duties,</a:t>
                      </a:r>
                      <a:r>
                        <a:rPr lang="en-US" sz="1300" b="1" u="none" dirty="0" smtClean="0">
                          <a:solidFill>
                            <a:schemeClr val="bg1"/>
                          </a:solidFill>
                          <a:latin typeface="Lucida Sans"/>
                          <a:ea typeface="Calibri"/>
                        </a:rPr>
                        <a:t> from acting as agent</a:t>
                      </a:r>
                      <a:r>
                        <a:rPr lang="en-US" sz="1300" b="1" u="none" baseline="0" dirty="0" smtClean="0">
                          <a:solidFill>
                            <a:schemeClr val="bg1"/>
                          </a:solidFill>
                          <a:latin typeface="Lucida Sans"/>
                          <a:ea typeface="Calibri"/>
                        </a:rPr>
                        <a:t> or attorney for another before any department, agency, or court in connection with a </a:t>
                      </a:r>
                      <a:r>
                        <a:rPr lang="en-US" sz="1300" b="1" u="sng" baseline="0" dirty="0" smtClean="0">
                          <a:solidFill>
                            <a:srgbClr val="FF0000"/>
                          </a:solidFill>
                          <a:latin typeface="Lucida Sans"/>
                          <a:ea typeface="Calibri"/>
                        </a:rPr>
                        <a:t>covered matter</a:t>
                      </a:r>
                      <a:r>
                        <a:rPr lang="en-US" sz="1300" b="1" u="none" baseline="0" dirty="0" smtClean="0">
                          <a:solidFill>
                            <a:schemeClr val="bg1"/>
                          </a:solidFill>
                          <a:latin typeface="Lucida Sans"/>
                          <a:ea typeface="Calibri"/>
                        </a:rPr>
                        <a:t> in which the U.S. is a party or has a direct and substantial interest.</a:t>
                      </a:r>
                      <a:endParaRPr lang="en-US" sz="1300" b="1" u="none" dirty="0">
                        <a:solidFill>
                          <a:schemeClr val="bg1"/>
                        </a:solidFill>
                        <a:latin typeface="Lucida Sans"/>
                        <a:ea typeface="Calibri"/>
                      </a:endParaRPr>
                    </a:p>
                  </a:txBody>
                  <a:tcPr marL="67344" marR="67344" marT="0" marB="0" anchor="ctr">
                    <a:solidFill>
                      <a:srgbClr val="FFFFFF"/>
                    </a:solidFill>
                  </a:tcPr>
                </a:tc>
              </a:tr>
            </a:tbl>
          </a:graphicData>
        </a:graphic>
      </p:graphicFrame>
    </p:spTree>
    <p:extLst>
      <p:ext uri="{BB962C8B-B14F-4D97-AF65-F5344CB8AC3E}">
        <p14:creationId xmlns:p14="http://schemas.microsoft.com/office/powerpoint/2010/main" val="1124115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U.S.C. § 205(a)(1</a:t>
            </a:r>
            <a:r>
              <a:rPr lang="en-US" dirty="0"/>
              <a:t>)</a:t>
            </a:r>
          </a:p>
        </p:txBody>
      </p:sp>
      <p:sp>
        <p:nvSpPr>
          <p:cNvPr id="4" name="Slide Number Placeholder 3"/>
          <p:cNvSpPr>
            <a:spLocks noGrp="1"/>
          </p:cNvSpPr>
          <p:nvPr>
            <p:ph type="sldNum" sz="quarter" idx="12"/>
          </p:nvPr>
        </p:nvSpPr>
        <p:spPr/>
        <p:txBody>
          <a:bodyPr/>
          <a:lstStyle/>
          <a:p>
            <a:fld id="{3A3CE102-17FB-453D-B65D-F7940B9C3CDC}" type="slidenum">
              <a:rPr lang="en-US" smtClean="0"/>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405302799"/>
              </p:ext>
            </p:extLst>
          </p:nvPr>
        </p:nvGraphicFramePr>
        <p:xfrm>
          <a:off x="990600" y="1905000"/>
          <a:ext cx="7239000" cy="4803450"/>
        </p:xfrm>
        <a:graphic>
          <a:graphicData uri="http://schemas.openxmlformats.org/drawingml/2006/table">
            <a:tbl>
              <a:tblPr/>
              <a:tblGrid>
                <a:gridCol w="3200400"/>
                <a:gridCol w="914400"/>
                <a:gridCol w="3124200"/>
              </a:tblGrid>
              <a:tr h="574518">
                <a:tc gridSpan="3">
                  <a:txBody>
                    <a:bodyPr/>
                    <a:lstStyle/>
                    <a:p>
                      <a:pPr marL="0" marR="0" algn="ctr">
                        <a:spcBef>
                          <a:spcPts val="0"/>
                        </a:spcBef>
                        <a:spcAft>
                          <a:spcPts val="0"/>
                        </a:spcAft>
                      </a:pPr>
                      <a:r>
                        <a:rPr lang="en-US" sz="1400" b="1" dirty="0" smtClean="0">
                          <a:latin typeface="Lucida Sans"/>
                          <a:ea typeface="Calibri"/>
                          <a:cs typeface="Times New Roman"/>
                        </a:rPr>
                        <a:t>An</a:t>
                      </a:r>
                      <a:r>
                        <a:rPr lang="en-US" sz="1400" b="1" baseline="0" dirty="0" smtClean="0">
                          <a:latin typeface="Lucida Sans"/>
                          <a:ea typeface="Calibri"/>
                          <a:cs typeface="Times New Roman"/>
                        </a:rPr>
                        <a:t> officer or employee </a:t>
                      </a:r>
                      <a:r>
                        <a:rPr lang="en-US" sz="1400" b="1" dirty="0" smtClean="0">
                          <a:latin typeface="Lucida Sans"/>
                          <a:ea typeface="Calibri"/>
                          <a:cs typeface="Times New Roman"/>
                        </a:rPr>
                        <a:t>[may not]</a:t>
                      </a:r>
                      <a:endParaRPr lang="en-US" sz="1400" b="1" dirty="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987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[Clause 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40000"/>
                        <a:lumOff val="60000"/>
                      </a:schemeClr>
                    </a:solid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[Clause 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40000"/>
                        <a:lumOff val="60000"/>
                      </a:schemeClr>
                    </a:solidFill>
                  </a:tcPr>
                </a:tc>
              </a:tr>
              <a:tr h="83804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Act as agent</a:t>
                      </a:r>
                      <a:r>
                        <a:rPr lang="en-US" sz="1400" b="1" baseline="0" dirty="0" smtClean="0">
                          <a:solidFill>
                            <a:schemeClr val="bg1"/>
                          </a:solidFill>
                          <a:latin typeface="Lucida Sans"/>
                          <a:ea typeface="Calibri"/>
                          <a:cs typeface="Times New Roman"/>
                        </a:rPr>
                        <a:t> or attorney</a:t>
                      </a: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baseline="0" dirty="0" smtClean="0">
                          <a:solidFill>
                            <a:schemeClr val="bg1"/>
                          </a:solidFill>
                          <a:latin typeface="Lucida Sans"/>
                          <a:ea typeface="Calibri"/>
                          <a:cs typeface="Times New Roman"/>
                        </a:rPr>
                        <a:t>Receive any gratuity or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baseline="0" dirty="0" smtClean="0">
                          <a:solidFill>
                            <a:schemeClr val="bg1"/>
                          </a:solidFill>
                          <a:latin typeface="Lucida Sans"/>
                          <a:ea typeface="Calibri"/>
                          <a:cs typeface="Times New Roman"/>
                        </a:rPr>
                        <a:t>any share of / interest in the claim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baseline="0" dirty="0" smtClean="0">
                          <a:solidFill>
                            <a:schemeClr val="bg1"/>
                          </a:solidFill>
                          <a:latin typeface="Lucida Sans"/>
                          <a:ea typeface="Calibri"/>
                          <a:cs typeface="Times New Roman"/>
                        </a:rPr>
                        <a:t>[i.e., compensation]</a:t>
                      </a: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8781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For another</a:t>
                      </a:r>
                    </a:p>
                    <a:p>
                      <a:pPr marL="0" marR="0" algn="ctr">
                        <a:spcBef>
                          <a:spcPts val="0"/>
                        </a:spcBef>
                        <a:spcAft>
                          <a:spcPts val="0"/>
                        </a:spcAft>
                      </a:pPr>
                      <a:endParaRPr lang="en-US" sz="1400" b="1" dirty="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vMerge="1">
                  <a:txBody>
                    <a:bodyPr/>
                    <a:lstStyle/>
                    <a:p>
                      <a:pPr marL="0" marR="0" algn="ctr">
                        <a:spcBef>
                          <a:spcPts val="0"/>
                        </a:spcBef>
                        <a:spcAft>
                          <a:spcPts val="0"/>
                        </a:spcAft>
                      </a:pPr>
                      <a:endParaRPr lang="en-US" sz="1400" b="1" dirty="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400" b="1" dirty="0" smtClean="0">
                          <a:solidFill>
                            <a:schemeClr val="bg1"/>
                          </a:solidFill>
                          <a:latin typeface="Lucida Sans"/>
                          <a:ea typeface="Calibri"/>
                          <a:cs typeface="Times New Roman"/>
                        </a:rPr>
                        <a:t>In consideration of assistance</a:t>
                      </a:r>
                      <a:endParaRPr lang="en-US" sz="1400" b="1" dirty="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5958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For prosecuting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In the prosecution of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809065">
                <a:tc gridSpan="3">
                  <a:txBody>
                    <a:bodyPr/>
                    <a:lstStyle/>
                    <a:p>
                      <a:pPr marL="0" marR="0" algn="ctr">
                        <a:spcBef>
                          <a:spcPts val="0"/>
                        </a:spcBef>
                        <a:spcAft>
                          <a:spcPts val="0"/>
                        </a:spcAft>
                      </a:pPr>
                      <a:r>
                        <a:rPr lang="en-US" sz="1400" b="1" dirty="0" smtClean="0">
                          <a:latin typeface="Lucida Sans"/>
                          <a:ea typeface="Calibri"/>
                          <a:cs typeface="Times New Roman"/>
                        </a:rPr>
                        <a:t>A </a:t>
                      </a:r>
                      <a:r>
                        <a:rPr lang="en-US" sz="1400" b="1" u="sng" dirty="0" smtClean="0">
                          <a:latin typeface="Lucida Sans"/>
                          <a:ea typeface="Calibri"/>
                          <a:cs typeface="Times New Roman"/>
                        </a:rPr>
                        <a:t>claim</a:t>
                      </a:r>
                      <a:r>
                        <a:rPr lang="en-US" sz="1400" b="1" dirty="0" smtClean="0">
                          <a:latin typeface="Lucida Sans"/>
                          <a:ea typeface="Calibri"/>
                          <a:cs typeface="Times New Roman"/>
                        </a:rPr>
                        <a:t> against the United States</a:t>
                      </a:r>
                      <a:endParaRPr lang="en-US" sz="1400" b="1" dirty="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809065">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Lucida Sans"/>
                          <a:ea typeface="Calibri"/>
                          <a:cs typeface="Times New Roman"/>
                        </a:rPr>
                        <a:t>Other than in the discharge</a:t>
                      </a:r>
                      <a:r>
                        <a:rPr lang="en-US" sz="1400" b="1" baseline="0" dirty="0" smtClean="0">
                          <a:latin typeface="Lucida Sans"/>
                          <a:ea typeface="Calibri"/>
                          <a:cs typeface="Times New Roman"/>
                        </a:rPr>
                        <a:t> of official duties</a:t>
                      </a:r>
                      <a:endParaRPr lang="en-US" sz="1400" b="1" dirty="0" smtClean="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951664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U.S.C. § 205(a)(2)</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274345510"/>
              </p:ext>
            </p:extLst>
          </p:nvPr>
        </p:nvGraphicFramePr>
        <p:xfrm>
          <a:off x="990600" y="1676400"/>
          <a:ext cx="7086600" cy="4953000"/>
        </p:xfrm>
        <a:graphic>
          <a:graphicData uri="http://schemas.openxmlformats.org/drawingml/2006/table">
            <a:tbl>
              <a:tblPr/>
              <a:tblGrid>
                <a:gridCol w="2362200"/>
                <a:gridCol w="2362200"/>
                <a:gridCol w="2362200"/>
              </a:tblGrid>
              <a:tr h="506128">
                <a:tc gridSpan="3">
                  <a:txBody>
                    <a:bodyPr/>
                    <a:lstStyle/>
                    <a:p>
                      <a:pPr marL="0" marR="0" algn="ctr">
                        <a:spcBef>
                          <a:spcPts val="0"/>
                        </a:spcBef>
                        <a:spcAft>
                          <a:spcPts val="0"/>
                        </a:spcAft>
                      </a:pPr>
                      <a:r>
                        <a:rPr lang="en-US" sz="1400" b="1" dirty="0" smtClean="0">
                          <a:latin typeface="Lucida Sans"/>
                          <a:ea typeface="Calibri"/>
                          <a:cs typeface="Times New Roman"/>
                        </a:rPr>
                        <a:t>An</a:t>
                      </a:r>
                      <a:r>
                        <a:rPr lang="en-US" sz="1400" b="1" baseline="0" dirty="0" smtClean="0">
                          <a:latin typeface="Lucida Sans"/>
                          <a:ea typeface="Calibri"/>
                          <a:cs typeface="Times New Roman"/>
                        </a:rPr>
                        <a:t> officer or employee </a:t>
                      </a:r>
                      <a:r>
                        <a:rPr lang="en-US" sz="1400" b="1" dirty="0" smtClean="0">
                          <a:latin typeface="Lucida Sans"/>
                          <a:ea typeface="Calibri"/>
                          <a:cs typeface="Times New Roman"/>
                        </a:rPr>
                        <a:t>[may not]</a:t>
                      </a:r>
                      <a:endParaRPr lang="en-US" sz="1400" b="1" dirty="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34306">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Act as agent</a:t>
                      </a:r>
                      <a:r>
                        <a:rPr lang="en-US" sz="1400" b="1" baseline="0" dirty="0" smtClean="0">
                          <a:solidFill>
                            <a:schemeClr val="bg1"/>
                          </a:solidFill>
                          <a:latin typeface="Lucida Sans"/>
                          <a:ea typeface="Calibri"/>
                          <a:cs typeface="Times New Roman"/>
                        </a:rPr>
                        <a:t> or attorney [which requires:]</a:t>
                      </a: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hMerge="1">
                  <a:txBody>
                    <a:bodyPr/>
                    <a:lstStyle/>
                    <a:p>
                      <a:endParaRPr lang="en-US"/>
                    </a:p>
                  </a:txBody>
                  <a:tcPr/>
                </a:tc>
              </a:tr>
              <a:tr h="845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1)</a:t>
                      </a:r>
                      <a:r>
                        <a:rPr lang="en-US" sz="1400" b="1" baseline="0" dirty="0" smtClean="0">
                          <a:solidFill>
                            <a:schemeClr val="bg1"/>
                          </a:solidFill>
                          <a:latin typeface="Lucida Sans"/>
                          <a:ea typeface="Calibri"/>
                          <a:cs typeface="Times New Roman"/>
                        </a:rPr>
                        <a:t> Actual or apparent authority</a:t>
                      </a: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2) Direct</a:t>
                      </a:r>
                      <a:r>
                        <a:rPr lang="en-US" sz="1400" b="1" baseline="0" dirty="0" smtClean="0">
                          <a:solidFill>
                            <a:schemeClr val="bg1"/>
                          </a:solidFill>
                          <a:latin typeface="Lucida Sans"/>
                          <a:ea typeface="Calibri"/>
                          <a:cs typeface="Times New Roman"/>
                        </a:rPr>
                        <a:t> communication</a:t>
                      </a: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Lucida Sans"/>
                          <a:ea typeface="Calibri"/>
                          <a:cs typeface="Times New Roman"/>
                        </a:rPr>
                        <a:t>3) Intent</a:t>
                      </a:r>
                      <a:r>
                        <a:rPr lang="en-US" sz="1400" b="1" baseline="0" dirty="0" smtClean="0">
                          <a:solidFill>
                            <a:schemeClr val="bg1"/>
                          </a:solidFill>
                          <a:latin typeface="Lucida Sans"/>
                          <a:ea typeface="Calibri"/>
                          <a:cs typeface="Times New Roman"/>
                        </a:rPr>
                        <a:t> to influence</a:t>
                      </a:r>
                      <a:endParaRPr lang="en-US" sz="1400" b="1" dirty="0" smtClean="0">
                        <a:solidFill>
                          <a:schemeClr val="bg1"/>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634246">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2"/>
                        </a:solidFill>
                        <a:latin typeface="Lucida Sans"/>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latin typeface="Lucida Sans"/>
                          <a:ea typeface="Calibri"/>
                          <a:cs typeface="Times New Roman"/>
                        </a:rPr>
                        <a:t>For another</a:t>
                      </a:r>
                    </a:p>
                    <a:p>
                      <a:pPr marL="0" marR="0" algn="ctr">
                        <a:spcBef>
                          <a:spcPts val="0"/>
                        </a:spcBef>
                        <a:spcAft>
                          <a:spcPts val="0"/>
                        </a:spcAft>
                      </a:pPr>
                      <a:endParaRPr lang="en-US" sz="1400" b="1" dirty="0">
                        <a:solidFill>
                          <a:schemeClr val="tx2"/>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524912">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latin typeface="Lucida Sans"/>
                          <a:ea typeface="Calibri"/>
                          <a:cs typeface="Times New Roman"/>
                        </a:rPr>
                        <a:t>Before a Department, Agency, or</a:t>
                      </a:r>
                      <a:r>
                        <a:rPr lang="en-US" sz="1400" b="1" baseline="0" dirty="0" smtClean="0">
                          <a:solidFill>
                            <a:schemeClr val="tx2"/>
                          </a:solidFill>
                          <a:latin typeface="Lucida Sans"/>
                          <a:ea typeface="Calibri"/>
                          <a:cs typeface="Times New Roman"/>
                        </a:rPr>
                        <a:t> Court</a:t>
                      </a:r>
                      <a:endParaRPr lang="en-US" sz="1400" b="1" dirty="0" smtClean="0">
                        <a:solidFill>
                          <a:schemeClr val="tx2"/>
                        </a:solidFill>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655353">
                <a:tc gridSpan="3">
                  <a:txBody>
                    <a:bodyPr/>
                    <a:lstStyle/>
                    <a:p>
                      <a:pPr marL="0" marR="0" algn="ctr">
                        <a:spcBef>
                          <a:spcPts val="0"/>
                        </a:spcBef>
                        <a:spcAft>
                          <a:spcPts val="0"/>
                        </a:spcAft>
                      </a:pPr>
                      <a:r>
                        <a:rPr lang="en-US" sz="1400" b="1" dirty="0" smtClean="0">
                          <a:latin typeface="Lucida Sans"/>
                          <a:ea typeface="Calibri"/>
                          <a:cs typeface="Times New Roman"/>
                        </a:rPr>
                        <a:t>In connection</a:t>
                      </a:r>
                      <a:r>
                        <a:rPr lang="en-US" sz="1400" b="1" baseline="0" dirty="0" smtClean="0">
                          <a:latin typeface="Lucida Sans"/>
                          <a:ea typeface="Calibri"/>
                          <a:cs typeface="Times New Roman"/>
                        </a:rPr>
                        <a:t> with a </a:t>
                      </a:r>
                      <a:r>
                        <a:rPr lang="en-US" sz="1400" b="1" u="sng" baseline="0" dirty="0" smtClean="0">
                          <a:latin typeface="Lucida Sans"/>
                          <a:ea typeface="Calibri"/>
                          <a:cs typeface="Times New Roman"/>
                        </a:rPr>
                        <a:t>covered matter</a:t>
                      </a:r>
                      <a:endParaRPr lang="en-US" sz="1400" b="1" u="sng" dirty="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712754">
                <a:tc gridSpan="3">
                  <a:txBody>
                    <a:bodyPr/>
                    <a:lstStyle/>
                    <a:p>
                      <a:pPr marL="0" marR="0" algn="ctr">
                        <a:spcBef>
                          <a:spcPts val="0"/>
                        </a:spcBef>
                        <a:spcAft>
                          <a:spcPts val="0"/>
                        </a:spcAft>
                      </a:pPr>
                      <a:r>
                        <a:rPr lang="en-US" sz="1400" b="1" dirty="0" smtClean="0">
                          <a:latin typeface="Lucida Sans"/>
                          <a:ea typeface="Calibri"/>
                          <a:cs typeface="Times New Roman"/>
                        </a:rPr>
                        <a:t>In which the</a:t>
                      </a:r>
                      <a:r>
                        <a:rPr lang="en-US" sz="1400" b="1" baseline="0" dirty="0" smtClean="0">
                          <a:latin typeface="Lucida Sans"/>
                          <a:ea typeface="Calibri"/>
                          <a:cs typeface="Times New Roman"/>
                        </a:rPr>
                        <a:t> United States is a party of has a direct and substantial interest</a:t>
                      </a:r>
                      <a:endParaRPr lang="en-US" sz="1400" b="1" dirty="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26027">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Lucida Sans"/>
                          <a:ea typeface="Calibri"/>
                          <a:cs typeface="Times New Roman"/>
                        </a:rPr>
                        <a:t>Other than in the discharge</a:t>
                      </a:r>
                      <a:r>
                        <a:rPr lang="en-US" sz="1400" b="1" baseline="0" dirty="0" smtClean="0">
                          <a:latin typeface="Lucida Sans"/>
                          <a:ea typeface="Calibri"/>
                          <a:cs typeface="Times New Roman"/>
                        </a:rPr>
                        <a:t> of official duties</a:t>
                      </a:r>
                      <a:endParaRPr lang="en-US" sz="1400" b="1" dirty="0" smtClean="0">
                        <a:latin typeface="Lucida Sans"/>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880885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normAutofit/>
          </a:bodyPr>
          <a:lstStyle/>
          <a:p>
            <a:r>
              <a:rPr lang="en-US" dirty="0" smtClean="0"/>
              <a:t>Actual or Apparent Authority</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6</a:t>
            </a:fld>
            <a:endParaRPr lang="en-US"/>
          </a:p>
        </p:txBody>
      </p:sp>
      <p:sp>
        <p:nvSpPr>
          <p:cNvPr id="3" name="Content Placeholder 2"/>
          <p:cNvSpPr>
            <a:spLocks noGrp="1"/>
          </p:cNvSpPr>
          <p:nvPr>
            <p:ph idx="1"/>
          </p:nvPr>
        </p:nvSpPr>
        <p:spPr>
          <a:xfrm>
            <a:off x="304800" y="1981200"/>
            <a:ext cx="8458200" cy="4495800"/>
          </a:xfrm>
        </p:spPr>
        <p:txBody>
          <a:bodyPr>
            <a:noAutofit/>
          </a:bodyPr>
          <a:lstStyle/>
          <a:p>
            <a:r>
              <a:rPr lang="en-US" sz="2800" dirty="0"/>
              <a:t>The common law definition of agent is used in a § 205(a)(2) analysis. </a:t>
            </a:r>
            <a:r>
              <a:rPr lang="en-US" sz="2800" i="1" dirty="0"/>
              <a:t>O’Neill v. Dep’t of </a:t>
            </a:r>
            <a:r>
              <a:rPr lang="en-US" sz="2800" i="1" dirty="0" err="1"/>
              <a:t>Hous</a:t>
            </a:r>
            <a:r>
              <a:rPr lang="en-US" sz="2800" i="1" dirty="0"/>
              <a:t>. &amp; Urban Dev.</a:t>
            </a:r>
            <a:r>
              <a:rPr lang="en-US" sz="2800" dirty="0"/>
              <a:t>, 220 F.3d 1354, </a:t>
            </a:r>
            <a:r>
              <a:rPr lang="en-US" sz="2800" dirty="0" smtClean="0"/>
              <a:t>1360 </a:t>
            </a:r>
            <a:r>
              <a:rPr lang="en-US" sz="2800" dirty="0"/>
              <a:t>(Fed. Cir. 2000)</a:t>
            </a:r>
            <a:r>
              <a:rPr lang="en-US" sz="2800" i="1" dirty="0"/>
              <a:t>. </a:t>
            </a:r>
            <a:endParaRPr lang="en-US" sz="2800" i="1" dirty="0" smtClean="0"/>
          </a:p>
          <a:p>
            <a:pPr marL="0" indent="0">
              <a:buNone/>
            </a:pPr>
            <a:endParaRPr lang="en-US" sz="2800" i="1" dirty="0" smtClean="0"/>
          </a:p>
          <a:p>
            <a:r>
              <a:rPr lang="en-US" sz="2800" dirty="0" smtClean="0"/>
              <a:t>Under </a:t>
            </a:r>
            <a:r>
              <a:rPr lang="en-US" sz="2800" dirty="0"/>
              <a:t>current case law, § 205(a)(2</a:t>
            </a:r>
            <a:r>
              <a:rPr lang="en-US" sz="2800" dirty="0" smtClean="0"/>
              <a:t>) </a:t>
            </a:r>
            <a:r>
              <a:rPr lang="en-US" sz="2800" dirty="0"/>
              <a:t>requires that the employee have either </a:t>
            </a:r>
            <a:r>
              <a:rPr lang="en-US" sz="2800" u="sng" dirty="0"/>
              <a:t>actual or apparent authority</a:t>
            </a:r>
            <a:r>
              <a:rPr lang="en-US" sz="2800" dirty="0"/>
              <a:t> to </a:t>
            </a:r>
            <a:r>
              <a:rPr lang="en-US" sz="2800" dirty="0" smtClean="0"/>
              <a:t>communicate </a:t>
            </a:r>
            <a:r>
              <a:rPr lang="en-US" sz="2800" dirty="0"/>
              <a:t>on behalf of </a:t>
            </a:r>
            <a:r>
              <a:rPr lang="en-US" sz="2800" dirty="0" smtClean="0"/>
              <a:t>an individual. </a:t>
            </a:r>
            <a:r>
              <a:rPr lang="en-US" sz="2800" i="1" dirty="0" smtClean="0"/>
              <a:t>O’Neill</a:t>
            </a:r>
            <a:r>
              <a:rPr lang="en-US" sz="2800" dirty="0"/>
              <a:t>, 220 F.3d at </a:t>
            </a:r>
            <a:r>
              <a:rPr lang="en-US" sz="2800" dirty="0" smtClean="0"/>
              <a:t>1363.  In </a:t>
            </a:r>
            <a:r>
              <a:rPr lang="en-US" sz="2800" b="1" u="sng" dirty="0" smtClean="0"/>
              <a:t>almost</a:t>
            </a:r>
            <a:r>
              <a:rPr lang="en-US" sz="2800" dirty="0" smtClean="0"/>
              <a:t> all situations, this means that as a matter of law the employee is an agent. </a:t>
            </a:r>
            <a:endParaRPr lang="en-US" sz="2800" dirty="0"/>
          </a:p>
        </p:txBody>
      </p:sp>
    </p:spTree>
    <p:extLst>
      <p:ext uri="{BB962C8B-B14F-4D97-AF65-F5344CB8AC3E}">
        <p14:creationId xmlns:p14="http://schemas.microsoft.com/office/powerpoint/2010/main" val="3640373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Routes to Acting as Agent under </a:t>
            </a:r>
            <a:r>
              <a:rPr lang="en-US" u="sng" dirty="0" smtClean="0"/>
              <a:t>O’Neill</a:t>
            </a:r>
            <a:r>
              <a:rPr lang="en-US" dirty="0" smtClean="0"/>
              <a:t> &amp; Common Law of Agency</a:t>
            </a:r>
            <a:endParaRPr lang="en-US" dirty="0"/>
          </a:p>
        </p:txBody>
      </p:sp>
      <p:sp>
        <p:nvSpPr>
          <p:cNvPr id="3" name="Content Placeholder 2"/>
          <p:cNvSpPr>
            <a:spLocks noGrp="1"/>
          </p:cNvSpPr>
          <p:nvPr>
            <p:ph idx="1"/>
          </p:nvPr>
        </p:nvSpPr>
        <p:spPr>
          <a:xfrm>
            <a:off x="457200" y="1828800"/>
            <a:ext cx="8229600" cy="4800600"/>
          </a:xfrm>
        </p:spPr>
        <p:txBody>
          <a:bodyPr>
            <a:normAutofit fontScale="70000" lnSpcReduction="20000"/>
          </a:bodyPr>
          <a:lstStyle/>
          <a:p>
            <a:pPr marL="0" indent="0">
              <a:buNone/>
            </a:pPr>
            <a:r>
              <a:rPr lang="en-US" dirty="0" smtClean="0"/>
              <a:t>1. Agency Relationship + Actual Authority</a:t>
            </a:r>
          </a:p>
          <a:p>
            <a:pPr lvl="1"/>
            <a:r>
              <a:rPr lang="en-US" dirty="0" smtClean="0"/>
              <a:t>Two questions on Flow Chart, why?</a:t>
            </a:r>
          </a:p>
          <a:p>
            <a:pPr lvl="1"/>
            <a:r>
              <a:rPr lang="en-US" dirty="0" smtClean="0"/>
              <a:t>Action by the agent alone is sufficient for a 205(a)(2) violation because there is agreement and control</a:t>
            </a:r>
          </a:p>
          <a:p>
            <a:pPr marL="457200" lvl="1" indent="0">
              <a:buNone/>
            </a:pPr>
            <a:endParaRPr lang="en-US" u="sng" dirty="0" smtClean="0"/>
          </a:p>
          <a:p>
            <a:pPr marL="457200" lvl="1" indent="0">
              <a:buNone/>
            </a:pPr>
            <a:r>
              <a:rPr lang="en-US" u="sng" dirty="0" smtClean="0"/>
              <a:t>Hypo’s-</a:t>
            </a:r>
            <a:r>
              <a:rPr lang="en-US" dirty="0" smtClean="0"/>
              <a:t> </a:t>
            </a:r>
          </a:p>
          <a:p>
            <a:pPr marL="457200" lvl="1" indent="0">
              <a:buNone/>
            </a:pPr>
            <a:r>
              <a:rPr lang="en-US" dirty="0" smtClean="0"/>
              <a:t>A. Gov’t Employee, Andy</a:t>
            </a:r>
            <a:r>
              <a:rPr lang="en-US" dirty="0"/>
              <a:t>,</a:t>
            </a:r>
            <a:r>
              <a:rPr lang="en-US" dirty="0" smtClean="0"/>
              <a:t> works part-time for Fortune 500 company as financial analyst, and in that capacity writes and sends correspondence to the SEC regarding an ongoing investigation of the company. (Agency + Actual Authority—also an 18 U.S.C. 203 violation)</a:t>
            </a:r>
          </a:p>
          <a:p>
            <a:pPr marL="457200" lvl="1" indent="0">
              <a:buNone/>
            </a:pPr>
            <a:r>
              <a:rPr lang="en-US" dirty="0" smtClean="0"/>
              <a:t>B. Same example, but Andy works for Fortune 500 company as an IT specialist, and advocates for the dismissal of the investigation. (Agency but no Actual Authority)   </a:t>
            </a:r>
          </a:p>
          <a:p>
            <a:pPr marL="457200" lvl="1" indent="0">
              <a:buNone/>
            </a:pPr>
            <a:endParaRPr lang="en-US" dirty="0"/>
          </a:p>
          <a:p>
            <a:pPr marL="457200" lvl="1" indent="0">
              <a:buNone/>
            </a:pPr>
            <a:r>
              <a:rPr lang="en-US" dirty="0" smtClean="0"/>
              <a:t>**If NO </a:t>
            </a:r>
            <a:r>
              <a:rPr lang="en-US" dirty="0"/>
              <a:t>agency</a:t>
            </a:r>
            <a:r>
              <a:rPr lang="en-US" dirty="0" smtClean="0"/>
              <a:t>, you </a:t>
            </a:r>
            <a:r>
              <a:rPr lang="en-US" dirty="0"/>
              <a:t>still must determine whether apparent </a:t>
            </a:r>
            <a:r>
              <a:rPr lang="en-US" dirty="0" smtClean="0"/>
              <a:t>authority is present.**</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7</a:t>
            </a:fld>
            <a:endParaRPr lang="en-US"/>
          </a:p>
        </p:txBody>
      </p:sp>
    </p:spTree>
    <p:extLst>
      <p:ext uri="{BB962C8B-B14F-4D97-AF65-F5344CB8AC3E}">
        <p14:creationId xmlns:p14="http://schemas.microsoft.com/office/powerpoint/2010/main" val="3462106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Routes to Acting as Agent under </a:t>
            </a:r>
            <a:r>
              <a:rPr lang="en-US" u="sng" dirty="0"/>
              <a:t>O’Neill</a:t>
            </a:r>
            <a:r>
              <a:rPr lang="en-US" dirty="0"/>
              <a:t> &amp; Common Law of Agency</a:t>
            </a:r>
          </a:p>
        </p:txBody>
      </p:sp>
      <p:sp>
        <p:nvSpPr>
          <p:cNvPr id="3" name="Content Placeholder 2"/>
          <p:cNvSpPr>
            <a:spLocks noGrp="1"/>
          </p:cNvSpPr>
          <p:nvPr>
            <p:ph idx="1"/>
          </p:nvPr>
        </p:nvSpPr>
        <p:spPr>
          <a:xfrm>
            <a:off x="457200" y="1981200"/>
            <a:ext cx="8229600" cy="4724400"/>
          </a:xfrm>
        </p:spPr>
        <p:txBody>
          <a:bodyPr>
            <a:normAutofit fontScale="92500" lnSpcReduction="20000"/>
          </a:bodyPr>
          <a:lstStyle/>
          <a:p>
            <a:pPr marL="0" indent="0">
              <a:buNone/>
            </a:pPr>
            <a:r>
              <a:rPr lang="en-US" dirty="0"/>
              <a:t>2. Agency Relationship + Apparent Authority</a:t>
            </a:r>
          </a:p>
          <a:p>
            <a:pPr lvl="1"/>
            <a:r>
              <a:rPr lang="en-US" dirty="0"/>
              <a:t>Action by </a:t>
            </a:r>
            <a:r>
              <a:rPr lang="en-US" dirty="0" smtClean="0"/>
              <a:t>Agent is outside the </a:t>
            </a:r>
            <a:r>
              <a:rPr lang="en-US" dirty="0"/>
              <a:t>scope of Actual Authority</a:t>
            </a:r>
          </a:p>
          <a:p>
            <a:pPr lvl="1"/>
            <a:r>
              <a:rPr lang="en-US" b="1" dirty="0" smtClean="0"/>
              <a:t>Principal’s </a:t>
            </a:r>
            <a:r>
              <a:rPr lang="en-US" dirty="0" smtClean="0"/>
              <a:t>manifestation, by action or acquiescence, is</a:t>
            </a:r>
            <a:r>
              <a:rPr lang="en-US" b="1" dirty="0" smtClean="0"/>
              <a:t> </a:t>
            </a:r>
            <a:r>
              <a:rPr lang="en-US" dirty="0"/>
              <a:t>required</a:t>
            </a:r>
          </a:p>
          <a:p>
            <a:pPr lvl="1"/>
            <a:r>
              <a:rPr lang="en-US" dirty="0"/>
              <a:t>Must be reasonable </a:t>
            </a:r>
            <a:r>
              <a:rPr lang="en-US" dirty="0" smtClean="0"/>
              <a:t>for the </a:t>
            </a:r>
            <a:r>
              <a:rPr lang="en-US" dirty="0"/>
              <a:t>Gov’t to believe the employee is an agent with </a:t>
            </a:r>
            <a:r>
              <a:rPr lang="en-US" dirty="0" smtClean="0"/>
              <a:t>authority</a:t>
            </a:r>
          </a:p>
          <a:p>
            <a:pPr marL="457200" lvl="1" indent="0">
              <a:buNone/>
            </a:pPr>
            <a:r>
              <a:rPr lang="en-US" u="sng" dirty="0" smtClean="0"/>
              <a:t>Hypo</a:t>
            </a:r>
            <a:r>
              <a:rPr lang="en-US" dirty="0" smtClean="0"/>
              <a:t>:  Andy, the same IT specialist, is serving as tech. support for a teleconference with Sr. Executives, Attorneys and SEC employees.  Andy makes a statement about the investigation. The company likes statement, so the Sr. Executives  say nothing.  </a:t>
            </a:r>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8</a:t>
            </a:fld>
            <a:endParaRPr lang="en-US"/>
          </a:p>
        </p:txBody>
      </p:sp>
    </p:spTree>
    <p:extLst>
      <p:ext uri="{BB962C8B-B14F-4D97-AF65-F5344CB8AC3E}">
        <p14:creationId xmlns:p14="http://schemas.microsoft.com/office/powerpoint/2010/main" val="3681278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Routes to Acting as Agent under </a:t>
            </a:r>
            <a:r>
              <a:rPr lang="en-US" u="sng" dirty="0"/>
              <a:t>O’Neill</a:t>
            </a:r>
            <a:r>
              <a:rPr lang="en-US" dirty="0"/>
              <a:t> &amp; Common Law of Agency</a:t>
            </a:r>
          </a:p>
        </p:txBody>
      </p:sp>
      <p:sp>
        <p:nvSpPr>
          <p:cNvPr id="3" name="Content Placeholder 2"/>
          <p:cNvSpPr>
            <a:spLocks noGrp="1"/>
          </p:cNvSpPr>
          <p:nvPr>
            <p:ph idx="1"/>
          </p:nvPr>
        </p:nvSpPr>
        <p:spPr>
          <a:xfrm>
            <a:off x="457200" y="1981200"/>
            <a:ext cx="8229600" cy="4648200"/>
          </a:xfrm>
        </p:spPr>
        <p:txBody>
          <a:bodyPr>
            <a:normAutofit fontScale="92500" lnSpcReduction="20000"/>
          </a:bodyPr>
          <a:lstStyle/>
          <a:p>
            <a:pPr marL="0" indent="0">
              <a:buNone/>
            </a:pPr>
            <a:r>
              <a:rPr lang="en-US" dirty="0"/>
              <a:t>3. No Agency Relationship + Apparent Authority</a:t>
            </a:r>
          </a:p>
          <a:p>
            <a:pPr lvl="1"/>
            <a:r>
              <a:rPr lang="en-US" dirty="0"/>
              <a:t>Manifestation by the </a:t>
            </a:r>
            <a:r>
              <a:rPr lang="en-US" b="1" dirty="0"/>
              <a:t>Principal </a:t>
            </a:r>
            <a:r>
              <a:rPr lang="en-US" dirty="0"/>
              <a:t>required (</a:t>
            </a:r>
            <a:r>
              <a:rPr lang="en-US" u="sng" dirty="0"/>
              <a:t>O’Neill</a:t>
            </a:r>
            <a:r>
              <a:rPr lang="en-US" dirty="0"/>
              <a:t> case—no agency and no manifestation, so no Apparent Authority)</a:t>
            </a:r>
          </a:p>
          <a:p>
            <a:pPr lvl="1"/>
            <a:r>
              <a:rPr lang="en-US" dirty="0"/>
              <a:t>Must be reasonable for Gov’t to believe the employee is an agent with </a:t>
            </a:r>
            <a:r>
              <a:rPr lang="en-US" dirty="0" smtClean="0"/>
              <a:t>authority</a:t>
            </a:r>
          </a:p>
          <a:p>
            <a:pPr marL="457200" lvl="1" indent="0">
              <a:buNone/>
            </a:pPr>
            <a:r>
              <a:rPr lang="en-US" u="sng" dirty="0"/>
              <a:t>Hypo</a:t>
            </a:r>
            <a:r>
              <a:rPr lang="en-US" dirty="0"/>
              <a:t>:  </a:t>
            </a:r>
            <a:r>
              <a:rPr lang="en-US" dirty="0" smtClean="0"/>
              <a:t>Andy now works for Company X, who has an IT services contract with the Fortune 500 company.  Andy serves as tech. support for a teleconference with </a:t>
            </a:r>
            <a:r>
              <a:rPr lang="en-US" dirty="0"/>
              <a:t>Sr. Executives, Attorneys and SEC </a:t>
            </a:r>
            <a:r>
              <a:rPr lang="en-US" dirty="0" smtClean="0"/>
              <a:t>employees.  Andy </a:t>
            </a:r>
            <a:r>
              <a:rPr lang="en-US" dirty="0"/>
              <a:t>makes a statement about the </a:t>
            </a:r>
            <a:r>
              <a:rPr lang="en-US" dirty="0" smtClean="0"/>
              <a:t>investigation.  The Fortune 500 </a:t>
            </a:r>
            <a:r>
              <a:rPr lang="en-US" dirty="0"/>
              <a:t>company </a:t>
            </a:r>
            <a:r>
              <a:rPr lang="en-US" dirty="0" smtClean="0"/>
              <a:t>likes the </a:t>
            </a:r>
            <a:r>
              <a:rPr lang="en-US" dirty="0"/>
              <a:t>statement, so </a:t>
            </a:r>
            <a:r>
              <a:rPr lang="en-US" dirty="0" smtClean="0"/>
              <a:t>the Sr. Executives say nothing.</a:t>
            </a:r>
            <a:endParaRPr lang="en-US" u="sng" dirty="0"/>
          </a:p>
          <a:p>
            <a:endParaRPr lang="en-US" dirty="0"/>
          </a:p>
        </p:txBody>
      </p:sp>
      <p:sp>
        <p:nvSpPr>
          <p:cNvPr id="4" name="Slide Number Placeholder 3"/>
          <p:cNvSpPr>
            <a:spLocks noGrp="1"/>
          </p:cNvSpPr>
          <p:nvPr>
            <p:ph type="sldNum" sz="quarter" idx="12"/>
          </p:nvPr>
        </p:nvSpPr>
        <p:spPr/>
        <p:txBody>
          <a:bodyPr/>
          <a:lstStyle/>
          <a:p>
            <a:fld id="{3A3CE102-17FB-453D-B65D-F7940B9C3CDC}" type="slidenum">
              <a:rPr lang="en-US" smtClean="0"/>
              <a:pPr/>
              <a:t>9</a:t>
            </a:fld>
            <a:endParaRPr lang="en-US"/>
          </a:p>
        </p:txBody>
      </p:sp>
    </p:spTree>
    <p:extLst>
      <p:ext uri="{BB962C8B-B14F-4D97-AF65-F5344CB8AC3E}">
        <p14:creationId xmlns:p14="http://schemas.microsoft.com/office/powerpoint/2010/main" val="32198339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62&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Template blue">
  <a:themeElements>
    <a:clrScheme name="Custom 10">
      <a:dk1>
        <a:srgbClr val="F9CD3D"/>
      </a:dk1>
      <a:lt1>
        <a:srgbClr val="004B8D"/>
      </a:lt1>
      <a:dk2>
        <a:srgbClr val="F9CD3D"/>
      </a:dk2>
      <a:lt2>
        <a:srgbClr val="004B8D"/>
      </a:lt2>
      <a:accent1>
        <a:srgbClr val="004B8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blue</Template>
  <TotalTime>6173</TotalTime>
  <Words>2198</Words>
  <Application>Microsoft Office PowerPoint</Application>
  <PresentationFormat>On-screen Show (4:3)</PresentationFormat>
  <Paragraphs>257</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Template blue</vt:lpstr>
      <vt:lpstr>18 U.S.C. § 205(a)(2): From Doctrine to Implementation </vt:lpstr>
      <vt:lpstr>18 U.S.C. § 205 </vt:lpstr>
      <vt:lpstr>18 U.S.C. § 205(a):  Three Distinct Offenses </vt:lpstr>
      <vt:lpstr>18 U.S.C. § 205(a)(1)</vt:lpstr>
      <vt:lpstr>18 U.S.C. § 205(a)(2)</vt:lpstr>
      <vt:lpstr>Actual or Apparent Authority</vt:lpstr>
      <vt:lpstr>Routes to Acting as Agent under O’Neill &amp; Common Law of Agency</vt:lpstr>
      <vt:lpstr>Routes to Acting as Agent under O’Neill &amp; Common Law of Agency</vt:lpstr>
      <vt:lpstr>Routes to Acting as Agent under O’Neill &amp; Common Law of Agency</vt:lpstr>
      <vt:lpstr>18 U.S.C. § 205(a)(2)</vt:lpstr>
      <vt:lpstr>Direct Communication</vt:lpstr>
      <vt:lpstr>Intent to Influence</vt:lpstr>
      <vt:lpstr>Intent to Influence</vt:lpstr>
      <vt:lpstr>18 U.S.C. § 205(a)(2)</vt:lpstr>
      <vt:lpstr>On Behalf of Another</vt:lpstr>
      <vt:lpstr>Before a Department, Agency, or Court</vt:lpstr>
      <vt:lpstr>Direct and Substantial Interest</vt:lpstr>
      <vt:lpstr>Other than in the Discharge  of Official Duties</vt:lpstr>
      <vt:lpstr>Special Government Employees</vt:lpstr>
      <vt:lpstr>Exceptions</vt:lpstr>
      <vt:lpstr>18 U.S.C. § 205(g)</vt:lpstr>
      <vt:lpstr>18 U.S.C. § 205(e)</vt:lpstr>
      <vt:lpstr>18 U.S.C. § 205(e)</vt:lpstr>
      <vt:lpstr>18 U.S.C. § 205(e)</vt:lpstr>
      <vt:lpstr>Further Questions? Contact:</vt:lpstr>
    </vt:vector>
  </TitlesOfParts>
  <Company>US Office of Government Ethics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acgeorge</dc:creator>
  <cp:lastModifiedBy>Rachel K. Dowell</cp:lastModifiedBy>
  <cp:revision>414</cp:revision>
  <cp:lastPrinted>2014-09-18T19:37:08Z</cp:lastPrinted>
  <dcterms:created xsi:type="dcterms:W3CDTF">2011-08-24T18:34:11Z</dcterms:created>
  <dcterms:modified xsi:type="dcterms:W3CDTF">2014-11-10T21:17:10Z</dcterms:modified>
</cp:coreProperties>
</file>