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74" r:id="rId6"/>
    <p:sldId id="271" r:id="rId7"/>
    <p:sldId id="257" r:id="rId8"/>
    <p:sldId id="262" r:id="rId9"/>
    <p:sldId id="263" r:id="rId10"/>
    <p:sldId id="265" r:id="rId11"/>
    <p:sldId id="264" r:id="rId12"/>
    <p:sldId id="275" r:id="rId13"/>
    <p:sldId id="266" r:id="rId14"/>
    <p:sldId id="267" r:id="rId15"/>
    <p:sldId id="270" r:id="rId16"/>
    <p:sldId id="272" r:id="rId17"/>
    <p:sldId id="276" r:id="rId18"/>
    <p:sldId id="273" r:id="rId19"/>
    <p:sldId id="268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90" d="100"/>
          <a:sy n="90" d="100"/>
        </p:scale>
        <p:origin x="2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3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0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5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4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1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2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5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5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6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3C7CC-907F-40D7-85F0-55FC642FD68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4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Communicating with Incoming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56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9630" b="7284"/>
          <a:stretch/>
        </p:blipFill>
        <p:spPr>
          <a:xfrm>
            <a:off x="1019869" y="395331"/>
            <a:ext cx="12862287" cy="6011333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 rot="2246436">
            <a:off x="85476" y="1358538"/>
            <a:ext cx="1463040" cy="487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Attention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2246436">
            <a:off x="4558938" y="1286573"/>
            <a:ext cx="1463040" cy="487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2246436">
            <a:off x="183494" y="2277182"/>
            <a:ext cx="1165995" cy="487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2246436">
            <a:off x="-197061" y="3834152"/>
            <a:ext cx="1590253" cy="487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Visualization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2246436">
            <a:off x="-47443" y="4843090"/>
            <a:ext cx="1590253" cy="487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 to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63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Messages: Get to know my friend Monroe.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Attention: Public service is different!</a:t>
            </a:r>
          </a:p>
          <a:p>
            <a:r>
              <a:rPr lang="en-US" dirty="0" smtClean="0"/>
              <a:t>Problem: Without the public’s trust we cannot succeed. (all the bad stuff)</a:t>
            </a:r>
          </a:p>
          <a:p>
            <a:r>
              <a:rPr lang="en-US" dirty="0" smtClean="0"/>
              <a:t>Solution: We must work together to ensure the public trusts our motives by (ways ethics office can help).</a:t>
            </a:r>
          </a:p>
          <a:p>
            <a:r>
              <a:rPr lang="en-US" dirty="0" smtClean="0"/>
              <a:t>Visualization: In (unit of time) time we can look back at (agency accomplishment).</a:t>
            </a:r>
          </a:p>
          <a:p>
            <a:r>
              <a:rPr lang="en-US" dirty="0" smtClean="0"/>
              <a:t>Call to action: You can help us protect trust by (whatever you need them to do).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64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Messages: Get to know my friend Monroe.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Attention: Using social media improperly  could get you fired!</a:t>
            </a:r>
          </a:p>
          <a:p>
            <a:r>
              <a:rPr lang="en-US" dirty="0" smtClean="0"/>
              <a:t>Problem: Failing to follow ethics rules on social media is dangerous for your career and our organization.  </a:t>
            </a:r>
          </a:p>
          <a:p>
            <a:r>
              <a:rPr lang="en-US" dirty="0" smtClean="0"/>
              <a:t>Solution: Come to ethics training for social media users.</a:t>
            </a:r>
          </a:p>
          <a:p>
            <a:r>
              <a:rPr lang="en-US" dirty="0" smtClean="0"/>
              <a:t>Visualization: Imagine, after training you can confidently use social media at work and in your personal capacity without fear.  </a:t>
            </a:r>
          </a:p>
          <a:p>
            <a:r>
              <a:rPr lang="en-US" dirty="0" smtClean="0"/>
              <a:t>Call to action: Register now.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77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Messengers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Briefings (EOs)</a:t>
            </a:r>
          </a:p>
          <a:p>
            <a:r>
              <a:rPr lang="en-US" dirty="0" smtClean="0"/>
              <a:t>Memos (DAEO, Agency </a:t>
            </a:r>
            <a:r>
              <a:rPr lang="en-US" dirty="0"/>
              <a:t>H</a:t>
            </a:r>
            <a:r>
              <a:rPr lang="en-US" dirty="0" smtClean="0"/>
              <a:t>ead, Other </a:t>
            </a:r>
            <a:r>
              <a:rPr lang="en-US" dirty="0"/>
              <a:t>L</a:t>
            </a:r>
            <a:r>
              <a:rPr lang="en-US" dirty="0" smtClean="0"/>
              <a:t>eadership)</a:t>
            </a:r>
          </a:p>
          <a:p>
            <a:r>
              <a:rPr lang="en-US" dirty="0" smtClean="0"/>
              <a:t>Speeches (Agency Head, Other Leadership)</a:t>
            </a:r>
          </a:p>
          <a:p>
            <a:r>
              <a:rPr lang="en-US" dirty="0" smtClean="0"/>
              <a:t>Reminders (EOs, Supervisors, Others)</a:t>
            </a:r>
          </a:p>
          <a:p>
            <a:r>
              <a:rPr lang="en-US" dirty="0" smtClean="0"/>
              <a:t>Training (DAEO, EOs)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78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messages and nudges often.</a:t>
            </a:r>
          </a:p>
          <a:p>
            <a:r>
              <a:rPr lang="en-US" dirty="0" smtClean="0"/>
              <a:t>Longer messages less often.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25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9875" b="5803"/>
          <a:stretch/>
        </p:blipFill>
        <p:spPr>
          <a:xfrm>
            <a:off x="618066" y="1418512"/>
            <a:ext cx="10557933" cy="500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71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681" t="10617" r="31597" b="18765"/>
          <a:stretch/>
        </p:blipFill>
        <p:spPr>
          <a:xfrm>
            <a:off x="838200" y="1428221"/>
            <a:ext cx="7890935" cy="484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11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3750" t="20248" r="26944" b="9999"/>
          <a:stretch/>
        </p:blipFill>
        <p:spPr>
          <a:xfrm>
            <a:off x="440268" y="1272563"/>
            <a:ext cx="7018866" cy="558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755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OGE is here to help.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DAEOs/ADAEOs: Register below for an individualized consultation with the IEG instructors.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Consultations can help your agency:</a:t>
            </a:r>
          </a:p>
          <a:p>
            <a:pPr lvl="1"/>
            <a:r>
              <a:rPr lang="en-US" dirty="0" smtClean="0"/>
              <a:t>Identify key audiences</a:t>
            </a:r>
          </a:p>
          <a:p>
            <a:pPr lvl="1"/>
            <a:r>
              <a:rPr lang="en-US" dirty="0" smtClean="0"/>
              <a:t>Develop messages</a:t>
            </a:r>
          </a:p>
          <a:p>
            <a:pPr lvl="1"/>
            <a:r>
              <a:rPr lang="en-US" dirty="0" smtClean="0"/>
              <a:t>Identify appropriate messengers </a:t>
            </a:r>
          </a:p>
          <a:p>
            <a:pPr lvl="1"/>
            <a:r>
              <a:rPr lang="en-US" dirty="0" smtClean="0"/>
              <a:t>Plan strategic communications</a:t>
            </a:r>
          </a:p>
          <a:p>
            <a:pPr lvl="1"/>
            <a:r>
              <a:rPr lang="en-US" dirty="0" smtClean="0"/>
              <a:t>Think through appropriate communication </a:t>
            </a:r>
            <a:r>
              <a:rPr lang="en-US" dirty="0" smtClean="0"/>
              <a:t>tactics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841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work is about persuasion.  </a:t>
            </a:r>
          </a:p>
          <a:p>
            <a:r>
              <a:rPr lang="en-US" dirty="0" smtClean="0"/>
              <a:t>We’re trying to change the way people act in the workplace and beyond.</a:t>
            </a:r>
          </a:p>
          <a:p>
            <a:r>
              <a:rPr lang="en-US" dirty="0" smtClean="0"/>
              <a:t>We’re helping to create and reinforce culture.  </a:t>
            </a:r>
          </a:p>
          <a:p>
            <a:r>
              <a:rPr lang="en-US" dirty="0" smtClean="0"/>
              <a:t>We should use the correct tools for this task.  </a:t>
            </a:r>
          </a:p>
          <a:p>
            <a:r>
              <a:rPr lang="en-US" dirty="0" smtClean="0"/>
              <a:t>OGE can help.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4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Audiences</a:t>
            </a:r>
          </a:p>
          <a:p>
            <a:r>
              <a:rPr lang="en-US" dirty="0" smtClean="0"/>
              <a:t>Messengers</a:t>
            </a:r>
          </a:p>
          <a:p>
            <a:r>
              <a:rPr lang="en-US" dirty="0" smtClean="0"/>
              <a:t>Messages</a:t>
            </a:r>
          </a:p>
          <a:p>
            <a:r>
              <a:rPr lang="en-US" dirty="0" smtClean="0"/>
              <a:t>Methods </a:t>
            </a:r>
          </a:p>
          <a:p>
            <a:r>
              <a:rPr lang="en-US" dirty="0" smtClean="0"/>
              <a:t>Frequency </a:t>
            </a:r>
          </a:p>
        </p:txBody>
      </p:sp>
    </p:spTree>
    <p:extLst>
      <p:ext uri="{BB962C8B-B14F-4D97-AF65-F5344CB8AC3E}">
        <p14:creationId xmlns:p14="http://schemas.microsoft.com/office/powerpoint/2010/main" val="1229665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4134" y="5021791"/>
            <a:ext cx="10515600" cy="1325563"/>
          </a:xfrm>
        </p:spPr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5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Audience: Incoming Officials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Agency Head</a:t>
            </a:r>
          </a:p>
          <a:p>
            <a:r>
              <a:rPr lang="en-US" dirty="0" smtClean="0"/>
              <a:t>Other PAS</a:t>
            </a:r>
          </a:p>
          <a:p>
            <a:r>
              <a:rPr lang="en-US" dirty="0" smtClean="0"/>
              <a:t>Other Appointees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6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Messages: Start at the beginning.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 character of public service</a:t>
            </a:r>
          </a:p>
          <a:p>
            <a:r>
              <a:rPr lang="en-US" dirty="0" smtClean="0"/>
              <a:t>Significance of the oath of office</a:t>
            </a:r>
          </a:p>
          <a:p>
            <a:r>
              <a:rPr lang="en-US" dirty="0" smtClean="0"/>
              <a:t>Importance of your agency’s mission</a:t>
            </a:r>
          </a:p>
          <a:p>
            <a:r>
              <a:rPr lang="en-US" dirty="0" smtClean="0"/>
              <a:t>Value of the public’s trust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67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333" y="27654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“I </a:t>
            </a:r>
            <a:r>
              <a:rPr lang="en-US" dirty="0"/>
              <a:t>commit to </a:t>
            </a:r>
            <a:r>
              <a:rPr lang="en-US" dirty="0" smtClean="0"/>
              <a:t>decision making on </a:t>
            </a:r>
            <a:r>
              <a:rPr lang="en-US" dirty="0"/>
              <a:t>the merits and exclusively in the public interest, without </a:t>
            </a:r>
            <a:r>
              <a:rPr lang="en-US" dirty="0" smtClean="0"/>
              <a:t>regard to </a:t>
            </a:r>
            <a:r>
              <a:rPr lang="en-US" dirty="0"/>
              <a:t>private gain or personal benefit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-E.O</a:t>
            </a:r>
            <a:r>
              <a:rPr lang="en-US" dirty="0"/>
              <a:t>. 13989</a:t>
            </a:r>
          </a:p>
        </p:txBody>
      </p:sp>
    </p:spTree>
    <p:extLst>
      <p:ext uri="{BB962C8B-B14F-4D97-AF65-F5344CB8AC3E}">
        <p14:creationId xmlns:p14="http://schemas.microsoft.com/office/powerpoint/2010/main" val="126912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1310" y="2289144"/>
            <a:ext cx="942091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“While </a:t>
            </a:r>
            <a:r>
              <a:rPr lang="en-US" dirty="0"/>
              <a:t>we each took our oath of office individually, with that oath we joined a community of</a:t>
            </a:r>
          </a:p>
          <a:p>
            <a:r>
              <a:rPr lang="en-US" dirty="0"/>
              <a:t>public servants. One of our most important responsibilities as leaders is to ensure that the public</a:t>
            </a:r>
          </a:p>
          <a:p>
            <a:r>
              <a:rPr lang="en-US" dirty="0"/>
              <a:t>servants we lead understand and are fully committed to our singular duty: to serve the public.</a:t>
            </a:r>
          </a:p>
          <a:p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this in mind, I encourage you to regularly remind your team of this duty; to reiterate that</a:t>
            </a:r>
          </a:p>
          <a:p>
            <a:r>
              <a:rPr lang="en-US" dirty="0"/>
              <a:t>your </a:t>
            </a:r>
            <a:r>
              <a:rPr lang="en-US" dirty="0" smtClean="0"/>
              <a:t>agency has </a:t>
            </a:r>
            <a:r>
              <a:rPr lang="en-US" dirty="0"/>
              <a:t>dedicated and well-supported ethics officials to help with the tough issues; and to</a:t>
            </a:r>
          </a:p>
          <a:p>
            <a:r>
              <a:rPr lang="en-US" dirty="0"/>
              <a:t>always consider your own oath as you carry out your important duties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pPr algn="r"/>
            <a:r>
              <a:rPr lang="en-US" dirty="0" smtClean="0"/>
              <a:t>-OGE Director’s Letter to Incoming PAS Officials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76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9630" b="7284"/>
          <a:stretch/>
        </p:blipFill>
        <p:spPr>
          <a:xfrm>
            <a:off x="575732" y="474133"/>
            <a:ext cx="12862287" cy="601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474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Messages: Get to know my friend Monroe.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</a:p>
          <a:p>
            <a:r>
              <a:rPr lang="en-US" dirty="0" smtClean="0"/>
              <a:t>Law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22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Messages: Get to know my friend Monroe.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trike="sngStrike" dirty="0" smtClean="0"/>
              <a:t>Facts</a:t>
            </a:r>
          </a:p>
          <a:p>
            <a:r>
              <a:rPr lang="en-US" strike="sngStrike" dirty="0" smtClean="0"/>
              <a:t>Law</a:t>
            </a:r>
          </a:p>
          <a:p>
            <a:r>
              <a:rPr lang="en-US" strike="sngStrike" dirty="0" smtClean="0"/>
              <a:t>Analysis</a:t>
            </a:r>
          </a:p>
          <a:p>
            <a:r>
              <a:rPr lang="en-US" strike="sngStrike" dirty="0" smtClean="0"/>
              <a:t>Conclusion</a:t>
            </a:r>
            <a:endParaRPr lang="en-US" strike="sngStrik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Attention</a:t>
            </a:r>
          </a:p>
          <a:p>
            <a:r>
              <a:rPr lang="en-US" dirty="0" smtClean="0"/>
              <a:t>Problem/Need</a:t>
            </a:r>
          </a:p>
          <a:p>
            <a:r>
              <a:rPr lang="en-US" dirty="0" smtClean="0"/>
              <a:t>Solution/Satisfaction</a:t>
            </a:r>
          </a:p>
          <a:p>
            <a:r>
              <a:rPr lang="en-US" dirty="0" smtClean="0"/>
              <a:t>Visualization</a:t>
            </a:r>
          </a:p>
          <a:p>
            <a:r>
              <a:rPr lang="en-US" dirty="0" smtClean="0"/>
              <a:t>Call to Action </a:t>
            </a:r>
          </a:p>
        </p:txBody>
      </p:sp>
    </p:spTree>
    <p:extLst>
      <p:ext uri="{BB962C8B-B14F-4D97-AF65-F5344CB8AC3E}">
        <p14:creationId xmlns:p14="http://schemas.microsoft.com/office/powerpoint/2010/main" val="1993695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546</Words>
  <Application>Microsoft Office PowerPoint</Application>
  <PresentationFormat>Widescreen</PresentationFormat>
  <Paragraphs>93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Communicating with Incoming Leadership</vt:lpstr>
      <vt:lpstr>The big picture. </vt:lpstr>
      <vt:lpstr>Audience: Incoming Officials </vt:lpstr>
      <vt:lpstr>Messages: Start at the beginning.  </vt:lpstr>
      <vt:lpstr>PowerPoint Presentation</vt:lpstr>
      <vt:lpstr>PowerPoint Presentation</vt:lpstr>
      <vt:lpstr>PowerPoint Presentation</vt:lpstr>
      <vt:lpstr>Messages: Get to know my friend Monroe.  </vt:lpstr>
      <vt:lpstr>Messages: Get to know my friend Monroe.  </vt:lpstr>
      <vt:lpstr>PowerPoint Presentation</vt:lpstr>
      <vt:lpstr>Messages: Get to know my friend Monroe. </vt:lpstr>
      <vt:lpstr>Messages: Get to know my friend Monroe. </vt:lpstr>
      <vt:lpstr>Methods and Messengers </vt:lpstr>
      <vt:lpstr>Frequency </vt:lpstr>
      <vt:lpstr>Resources</vt:lpstr>
      <vt:lpstr>Resources</vt:lpstr>
      <vt:lpstr>Resources</vt:lpstr>
      <vt:lpstr>OGE is here to help.</vt:lpstr>
      <vt:lpstr>Final thoughts.</vt:lpstr>
      <vt:lpstr>Thank you.</vt:lpstr>
    </vt:vector>
  </TitlesOfParts>
  <Company>USOGE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with Incoming Leadership</dc:title>
  <dc:creator>Patrick Shepherd</dc:creator>
  <cp:lastModifiedBy>Patrick Shepherd</cp:lastModifiedBy>
  <cp:revision>25</cp:revision>
  <dcterms:created xsi:type="dcterms:W3CDTF">2021-01-22T15:04:37Z</dcterms:created>
  <dcterms:modified xsi:type="dcterms:W3CDTF">2021-02-11T14:27:38Z</dcterms:modified>
</cp:coreProperties>
</file>