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72" r:id="rId2"/>
    <p:sldMasterId id="2147483683" r:id="rId3"/>
  </p:sldMasterIdLst>
  <p:notesMasterIdLst>
    <p:notesMasterId r:id="rId57"/>
  </p:notesMasterIdLst>
  <p:handoutMasterIdLst>
    <p:handoutMasterId r:id="rId58"/>
  </p:handoutMasterIdLst>
  <p:sldIdLst>
    <p:sldId id="444" r:id="rId4"/>
    <p:sldId id="573" r:id="rId5"/>
    <p:sldId id="351" r:id="rId6"/>
    <p:sldId id="574" r:id="rId7"/>
    <p:sldId id="566" r:id="rId8"/>
    <p:sldId id="575" r:id="rId9"/>
    <p:sldId id="580" r:id="rId10"/>
    <p:sldId id="561" r:id="rId11"/>
    <p:sldId id="451" r:id="rId12"/>
    <p:sldId id="581" r:id="rId13"/>
    <p:sldId id="582" r:id="rId14"/>
    <p:sldId id="461" r:id="rId15"/>
    <p:sldId id="462" r:id="rId16"/>
    <p:sldId id="463" r:id="rId17"/>
    <p:sldId id="464" r:id="rId18"/>
    <p:sldId id="465" r:id="rId19"/>
    <p:sldId id="589" r:id="rId20"/>
    <p:sldId id="533" r:id="rId21"/>
    <p:sldId id="585" r:id="rId22"/>
    <p:sldId id="586" r:id="rId23"/>
    <p:sldId id="587" r:id="rId24"/>
    <p:sldId id="540" r:id="rId25"/>
    <p:sldId id="541" r:id="rId26"/>
    <p:sldId id="542" r:id="rId27"/>
    <p:sldId id="547" r:id="rId28"/>
    <p:sldId id="548" r:id="rId29"/>
    <p:sldId id="558" r:id="rId30"/>
    <p:sldId id="554" r:id="rId31"/>
    <p:sldId id="555" r:id="rId32"/>
    <p:sldId id="588" r:id="rId33"/>
    <p:sldId id="590" r:id="rId34"/>
    <p:sldId id="591" r:id="rId35"/>
    <p:sldId id="592" r:id="rId36"/>
    <p:sldId id="593" r:id="rId37"/>
    <p:sldId id="594" r:id="rId38"/>
    <p:sldId id="595" r:id="rId39"/>
    <p:sldId id="596" r:id="rId40"/>
    <p:sldId id="597" r:id="rId41"/>
    <p:sldId id="598" r:id="rId42"/>
    <p:sldId id="599" r:id="rId43"/>
    <p:sldId id="600" r:id="rId44"/>
    <p:sldId id="601" r:id="rId45"/>
    <p:sldId id="583" r:id="rId46"/>
    <p:sldId id="602" r:id="rId47"/>
    <p:sldId id="603" r:id="rId48"/>
    <p:sldId id="604" r:id="rId49"/>
    <p:sldId id="605" r:id="rId50"/>
    <p:sldId id="606" r:id="rId51"/>
    <p:sldId id="607" r:id="rId52"/>
    <p:sldId id="608" r:id="rId53"/>
    <p:sldId id="609" r:id="rId54"/>
    <p:sldId id="610" r:id="rId55"/>
    <p:sldId id="611" r:id="rId56"/>
  </p:sldIdLst>
  <p:sldSz cx="10080625" cy="7559675"/>
  <p:notesSz cx="7010400" cy="9296400"/>
  <p:defaultTextStyle>
    <a:defPPr>
      <a:defRPr lang="en-GB"/>
    </a:defPPr>
    <a:lvl1pPr algn="l" defTabSz="457200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PGothic" charset="-128"/>
        <a:cs typeface="+mn-cs"/>
      </a:defRPr>
    </a:lvl1pPr>
    <a:lvl2pPr marL="742950" indent="-285750" algn="l" defTabSz="457200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PGothic" charset="-128"/>
        <a:cs typeface="+mn-cs"/>
      </a:defRPr>
    </a:lvl2pPr>
    <a:lvl3pPr marL="1143000" indent="-228600" algn="l" defTabSz="457200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PGothic" charset="-128"/>
        <a:cs typeface="+mn-cs"/>
      </a:defRPr>
    </a:lvl3pPr>
    <a:lvl4pPr marL="1600200" indent="-228600" algn="l" defTabSz="457200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PGothic" charset="-128"/>
        <a:cs typeface="+mn-cs"/>
      </a:defRPr>
    </a:lvl4pPr>
    <a:lvl5pPr marL="2057400" indent="-228600" algn="l" defTabSz="457200" rtl="0" fontAlgn="base" hangingPunct="0">
      <a:lnSpc>
        <a:spcPct val="96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S PGothic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S PGothic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S PGothic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S PGothic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S PGothic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singh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FF5050"/>
    <a:srgbClr val="000099"/>
    <a:srgbClr val="996633"/>
    <a:srgbClr val="66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3" autoAdjust="0"/>
    <p:restoredTop sz="94653" autoAdjust="0"/>
  </p:normalViewPr>
  <p:slideViewPr>
    <p:cSldViewPr>
      <p:cViewPr>
        <p:scale>
          <a:sx n="75" d="100"/>
          <a:sy n="75" d="100"/>
        </p:scale>
        <p:origin x="-2430" y="-97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5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62"/>
        <p:guide pos="194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13" cy="465114"/>
          </a:xfrm>
          <a:prstGeom prst="rect">
            <a:avLst/>
          </a:prstGeom>
        </p:spPr>
        <p:txBody>
          <a:bodyPr vert="horz" lIns="83622" tIns="41811" rIns="83622" bIns="41811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556" y="0"/>
            <a:ext cx="3038413" cy="465114"/>
          </a:xfrm>
          <a:prstGeom prst="rect">
            <a:avLst/>
          </a:prstGeom>
        </p:spPr>
        <p:txBody>
          <a:bodyPr vert="horz" lIns="83622" tIns="41811" rIns="83622" bIns="41811" rtlCol="0"/>
          <a:lstStyle>
            <a:lvl1pPr algn="r">
              <a:defRPr sz="1100"/>
            </a:lvl1pPr>
          </a:lstStyle>
          <a:p>
            <a:fld id="{701BF27F-5515-4650-9682-DB8FC8B6AE4E}" type="datetimeFigureOut">
              <a:rPr lang="en-US" smtClean="0"/>
              <a:pPr/>
              <a:t>4/18/2016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819"/>
            <a:ext cx="3038413" cy="465114"/>
          </a:xfrm>
          <a:prstGeom prst="rect">
            <a:avLst/>
          </a:prstGeom>
        </p:spPr>
        <p:txBody>
          <a:bodyPr vert="horz" lIns="83622" tIns="41811" rIns="83622" bIns="41811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556" y="8829819"/>
            <a:ext cx="3038413" cy="465114"/>
          </a:xfrm>
          <a:prstGeom prst="rect">
            <a:avLst/>
          </a:prstGeom>
        </p:spPr>
        <p:txBody>
          <a:bodyPr vert="horz" lIns="83622" tIns="41811" rIns="83622" bIns="41811" rtlCol="0" anchor="b"/>
          <a:lstStyle>
            <a:lvl1pPr algn="r">
              <a:defRPr sz="1100"/>
            </a:lvl1pPr>
          </a:lstStyle>
          <a:p>
            <a:fld id="{B8CFEF07-A053-48BE-AA00-24B2695682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56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82688" y="706438"/>
            <a:ext cx="4643437" cy="3484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01613" y="4414911"/>
            <a:ext cx="5607175" cy="418161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41276" cy="4636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662007" algn="l"/>
                <a:tab pos="1324013" algn="l"/>
                <a:tab pos="1986020" algn="l"/>
                <a:tab pos="2648026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967692" y="0"/>
            <a:ext cx="3041276" cy="4636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662007" algn="l"/>
                <a:tab pos="1324013" algn="l"/>
                <a:tab pos="1986020" algn="l"/>
                <a:tab pos="2648026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8831287"/>
            <a:ext cx="3041276" cy="4636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662007" algn="l"/>
                <a:tab pos="1324013" algn="l"/>
                <a:tab pos="1986020" algn="l"/>
                <a:tab pos="2648026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3967692" y="8831287"/>
            <a:ext cx="3041276" cy="4636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662007" algn="l"/>
                <a:tab pos="1324013" algn="l"/>
                <a:tab pos="1986020" algn="l"/>
                <a:tab pos="2648026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" charset="0"/>
              </a:defRPr>
            </a:lvl1pPr>
          </a:lstStyle>
          <a:p>
            <a:pPr>
              <a:defRPr/>
            </a:pPr>
            <a:fld id="{E06AE708-2672-4C88-82D9-880E82FB10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6963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23421CD-8F06-473F-B5C3-D5708E305495}" type="slidenum">
              <a:rPr lang="en-US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2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6438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3" y="4414911"/>
            <a:ext cx="5608607" cy="4099454"/>
          </a:xfrm>
          <a:noFill/>
          <a:ln/>
        </p:spPr>
        <p:txBody>
          <a:bodyPr wrap="none" anchor="ctr"/>
          <a:lstStyle/>
          <a:p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3421CD-8F06-473F-B5C3-D5708E305495}" type="slidenum">
              <a:rPr lang="en-US" smtClean="0">
                <a:solidFill>
                  <a:prstClr val="black"/>
                </a:solidFill>
                <a:latin typeface="Times New Roman" pitchFamily="18" charset="0"/>
              </a:rPr>
              <a:pPr/>
              <a:t>36</a:t>
            </a:fld>
            <a:endParaRPr lang="en-US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23421CD-8F06-473F-B5C3-D5708E305495}" type="slidenum">
              <a:rPr lang="en-US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37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23421CD-8F06-473F-B5C3-D5708E305495}" type="slidenum">
              <a:rPr lang="en-US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38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3421CD-8F06-473F-B5C3-D5708E305495}" type="slidenum">
              <a:rPr lang="en-US" smtClean="0">
                <a:solidFill>
                  <a:prstClr val="black"/>
                </a:solidFill>
                <a:latin typeface="Times New Roman" pitchFamily="18" charset="0"/>
              </a:rPr>
              <a:pPr/>
              <a:t>39</a:t>
            </a:fld>
            <a:endParaRPr lang="en-US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3421CD-8F06-473F-B5C3-D5708E305495}" type="slidenum">
              <a:rPr lang="en-US" smtClean="0">
                <a:solidFill>
                  <a:prstClr val="black"/>
                </a:solidFill>
                <a:latin typeface="Times New Roman" pitchFamily="18" charset="0"/>
              </a:rPr>
              <a:pPr/>
              <a:t>40</a:t>
            </a:fld>
            <a:endParaRPr lang="en-US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3421CD-8F06-473F-B5C3-D5708E305495}" type="slidenum">
              <a:rPr lang="en-US" smtClean="0">
                <a:solidFill>
                  <a:prstClr val="black"/>
                </a:solidFill>
                <a:latin typeface="Times New Roman" pitchFamily="18" charset="0"/>
              </a:rPr>
              <a:pPr/>
              <a:t>41</a:t>
            </a:fld>
            <a:endParaRPr lang="en-US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3421CD-8F06-473F-B5C3-D5708E305495}" type="slidenum">
              <a:rPr lang="en-US" smtClean="0">
                <a:solidFill>
                  <a:prstClr val="black"/>
                </a:solidFill>
                <a:latin typeface="Times New Roman" pitchFamily="18" charset="0"/>
              </a:rPr>
              <a:pPr/>
              <a:t>42</a:t>
            </a:fld>
            <a:endParaRPr lang="en-US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E06AE708-2672-4C88-82D9-880E82FB104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599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fact, OGE</a:t>
            </a:r>
            <a:r>
              <a:rPr lang="en-US" baseline="0" dirty="0" smtClean="0"/>
              <a:t> used no other exemptions.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E06AE708-2672-4C88-82D9-880E82FB104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657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E06AE708-2672-4C88-82D9-880E82FB104A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B7038D83-A0E2-4555-A828-B231A54F4C84}" type="slidenum">
              <a:rPr lang="en-US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31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81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81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1"/>
            <a:ext cx="5608607" cy="4183086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23421CD-8F06-473F-B5C3-D5708E305495}" type="slidenum">
              <a:rPr lang="en-US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32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23421CD-8F06-473F-B5C3-D5708E305495}" type="slidenum">
              <a:rPr lang="en-US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33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923421CD-8F06-473F-B5C3-D5708E305495}" type="slidenum">
              <a:rPr lang="en-US" smtClean="0">
                <a:latin typeface="Times New Roman" pitchFamily="18" charset="0"/>
              </a:rPr>
              <a:pPr>
                <a:buFont typeface="Times New Roman" pitchFamily="18" charset="0"/>
                <a:buNone/>
              </a:pPr>
              <a:t>34</a:t>
            </a:fld>
            <a:endParaRPr lang="en-US" dirty="0" smtClean="0"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3421CD-8F06-473F-B5C3-D5708E305495}" type="slidenum">
              <a:rPr lang="en-US" smtClean="0">
                <a:solidFill>
                  <a:prstClr val="black"/>
                </a:solidFill>
                <a:latin typeface="Times New Roman" pitchFamily="18" charset="0"/>
              </a:rPr>
              <a:pPr/>
              <a:t>35</a:t>
            </a:fld>
            <a:endParaRPr lang="en-US" dirty="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708025"/>
            <a:ext cx="4648200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01615" y="4414912"/>
            <a:ext cx="5608607" cy="4099455"/>
          </a:xfrm>
          <a:noFill/>
          <a:ln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143E1-8563-4A30-B209-443A0E3D78C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C6FBC-5681-4A12-B354-2ABF149419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08FBD-1505-4613-98C6-215EC7684F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Page DO NOT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28" y="7055697"/>
            <a:ext cx="10078000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982410"/>
            <a:ext cx="10078000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256" y="836604"/>
            <a:ext cx="8316516" cy="393103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800" spc="-55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9547" y="4911497"/>
            <a:ext cx="8316516" cy="1259946"/>
          </a:xfrm>
        </p:spPr>
        <p:txBody>
          <a:bodyPr lIns="100783" rIns="100783">
            <a:normAutofit/>
          </a:bodyPr>
          <a:lstStyle>
            <a:lvl1pPr marL="0" indent="0" algn="l">
              <a:buNone/>
              <a:defRPr sz="2600" cap="all" spc="220" baseline="0">
                <a:solidFill>
                  <a:schemeClr val="tx2"/>
                </a:solidFill>
                <a:latin typeface="+mj-lt"/>
              </a:defRPr>
            </a:lvl1pPr>
            <a:lvl2pPr marL="503920" indent="0" algn="ctr">
              <a:buNone/>
              <a:defRPr sz="2600"/>
            </a:lvl2pPr>
            <a:lvl3pPr marL="1007838" indent="0" algn="ctr">
              <a:buNone/>
              <a:defRPr sz="2600"/>
            </a:lvl3pPr>
            <a:lvl4pPr marL="1511758" indent="0" algn="ctr">
              <a:buNone/>
              <a:defRPr sz="2200"/>
            </a:lvl4pPr>
            <a:lvl5pPr marL="2015677" indent="0" algn="ctr">
              <a:buNone/>
              <a:defRPr sz="2200"/>
            </a:lvl5pPr>
            <a:lvl6pPr marL="2519597" indent="0" algn="ctr">
              <a:buNone/>
              <a:defRPr sz="2200"/>
            </a:lvl6pPr>
            <a:lvl7pPr marL="3023515" indent="0" algn="ctr">
              <a:buNone/>
              <a:defRPr sz="2200"/>
            </a:lvl7pPr>
            <a:lvl8pPr marL="3527435" indent="0" algn="ctr">
              <a:buNone/>
              <a:defRPr sz="2200"/>
            </a:lvl8pPr>
            <a:lvl9pPr marL="4031354" indent="0" algn="ctr">
              <a:buNone/>
              <a:defRPr sz="2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98520" y="4787794"/>
            <a:ext cx="81653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017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256" y="315929"/>
            <a:ext cx="8316516" cy="159919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389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28" y="7055697"/>
            <a:ext cx="10078000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982410"/>
            <a:ext cx="10078000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256" y="836604"/>
            <a:ext cx="8316516" cy="3931031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256" y="4908749"/>
            <a:ext cx="8316516" cy="1259946"/>
          </a:xfrm>
        </p:spPr>
        <p:txBody>
          <a:bodyPr lIns="100783" rIns="100783" anchor="t" anchorCtr="0">
            <a:normAutofit/>
          </a:bodyPr>
          <a:lstStyle>
            <a:lvl1pPr marL="0" indent="0">
              <a:buNone/>
              <a:defRPr sz="2600" cap="all" spc="220" baseline="0">
                <a:solidFill>
                  <a:schemeClr val="tx2"/>
                </a:solidFill>
                <a:latin typeface="+mj-lt"/>
              </a:defRPr>
            </a:lvl1pPr>
            <a:lvl2pPr marL="5039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8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7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6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5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5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4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3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998520" y="4787794"/>
            <a:ext cx="81653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13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07256" y="315929"/>
            <a:ext cx="8316516" cy="159919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7256" y="2034580"/>
            <a:ext cx="4082653" cy="443500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1120" y="2034581"/>
            <a:ext cx="4082653" cy="443500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97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07256" y="315929"/>
            <a:ext cx="8316516" cy="159919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256" y="2034930"/>
            <a:ext cx="4082653" cy="811615"/>
          </a:xfrm>
        </p:spPr>
        <p:txBody>
          <a:bodyPr lIns="100783" rIns="100783"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2"/>
                </a:solidFill>
              </a:defRPr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7256" y="2846545"/>
            <a:ext cx="4082653" cy="3723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1120" y="2034930"/>
            <a:ext cx="4082653" cy="811615"/>
          </a:xfrm>
        </p:spPr>
        <p:txBody>
          <a:bodyPr lIns="100783" rIns="100783"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2"/>
                </a:solidFill>
              </a:defRPr>
            </a:lvl1pPr>
            <a:lvl2pPr marL="503920" indent="0">
              <a:buNone/>
              <a:defRPr sz="2200" b="1"/>
            </a:lvl2pPr>
            <a:lvl3pPr marL="1007838" indent="0">
              <a:buNone/>
              <a:defRPr sz="2000" b="1"/>
            </a:lvl3pPr>
            <a:lvl4pPr marL="1511758" indent="0">
              <a:buNone/>
              <a:defRPr sz="1800" b="1"/>
            </a:lvl4pPr>
            <a:lvl5pPr marL="2015677" indent="0">
              <a:buNone/>
              <a:defRPr sz="1800" b="1"/>
            </a:lvl5pPr>
            <a:lvl6pPr marL="2519597" indent="0">
              <a:buNone/>
              <a:defRPr sz="1800" b="1"/>
            </a:lvl6pPr>
            <a:lvl7pPr marL="3023515" indent="0">
              <a:buNone/>
              <a:defRPr sz="1800" b="1"/>
            </a:lvl7pPr>
            <a:lvl8pPr marL="3527435" indent="0">
              <a:buNone/>
              <a:defRPr sz="1800" b="1"/>
            </a:lvl8pPr>
            <a:lvl9pPr marL="4031354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1120" y="2846545"/>
            <a:ext cx="4082653" cy="3723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148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07256" y="315929"/>
            <a:ext cx="8316516" cy="159919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56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28" y="7055697"/>
            <a:ext cx="10078000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982410"/>
            <a:ext cx="10078000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224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" y="5459765"/>
            <a:ext cx="10078000" cy="2099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5417961"/>
            <a:ext cx="10078000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256" y="5594161"/>
            <a:ext cx="8362194" cy="907161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>
              <a:defRPr sz="40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0080613" cy="5417961"/>
          </a:xfrm>
          <a:solidFill>
            <a:schemeClr val="bg2">
              <a:lumMod val="90000"/>
            </a:schemeClr>
          </a:solidFill>
        </p:spPr>
        <p:txBody>
          <a:bodyPr lIns="503920" tIns="503920" anchor="t"/>
          <a:lstStyle>
            <a:lvl1pPr marL="0" indent="0">
              <a:buNone/>
              <a:defRPr sz="3500"/>
            </a:lvl1pPr>
            <a:lvl2pPr marL="503920" indent="0">
              <a:buNone/>
              <a:defRPr sz="3100"/>
            </a:lvl2pPr>
            <a:lvl3pPr marL="1007838" indent="0">
              <a:buNone/>
              <a:defRPr sz="2600"/>
            </a:lvl3pPr>
            <a:lvl4pPr marL="1511758" indent="0">
              <a:buNone/>
              <a:defRPr sz="2200"/>
            </a:lvl4pPr>
            <a:lvl5pPr marL="2015677" indent="0">
              <a:buNone/>
              <a:defRPr sz="2200"/>
            </a:lvl5pPr>
            <a:lvl6pPr marL="2519597" indent="0">
              <a:buNone/>
              <a:defRPr sz="2200"/>
            </a:lvl6pPr>
            <a:lvl7pPr marL="3023515" indent="0">
              <a:buNone/>
              <a:defRPr sz="2200"/>
            </a:lvl7pPr>
            <a:lvl8pPr marL="3527435" indent="0">
              <a:buNone/>
              <a:defRPr sz="2200"/>
            </a:lvl8pPr>
            <a:lvl9pPr marL="4031354" indent="0">
              <a:buNone/>
              <a:defRPr sz="22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7256" y="6511400"/>
            <a:ext cx="8366919" cy="655172"/>
          </a:xfrm>
        </p:spPr>
        <p:txBody>
          <a:bodyPr lIns="100783" tIns="0" rIns="100783" bIns="0">
            <a:normAutofit/>
          </a:bodyPr>
          <a:lstStyle>
            <a:lvl1pPr marL="0" indent="0">
              <a:spcBef>
                <a:spcPts val="0"/>
              </a:spcBef>
              <a:spcAft>
                <a:spcPts val="661"/>
              </a:spcAft>
              <a:buNone/>
              <a:defRPr sz="1700">
                <a:solidFill>
                  <a:srgbClr val="FFFFFF"/>
                </a:solidFill>
              </a:defRPr>
            </a:lvl1pPr>
            <a:lvl2pPr marL="503920" indent="0">
              <a:buNone/>
              <a:defRPr sz="1300"/>
            </a:lvl2pPr>
            <a:lvl3pPr marL="1007838" indent="0">
              <a:buNone/>
              <a:defRPr sz="1100"/>
            </a:lvl3pPr>
            <a:lvl4pPr marL="1511758" indent="0">
              <a:buNone/>
              <a:defRPr sz="1000"/>
            </a:lvl4pPr>
            <a:lvl5pPr marL="2015677" indent="0">
              <a:buNone/>
              <a:defRPr sz="1000"/>
            </a:lvl5pPr>
            <a:lvl6pPr marL="2519597" indent="0">
              <a:buNone/>
              <a:defRPr sz="1000"/>
            </a:lvl6pPr>
            <a:lvl7pPr marL="3023515" indent="0">
              <a:buNone/>
              <a:defRPr sz="1000"/>
            </a:lvl7pPr>
            <a:lvl8pPr marL="3527435" indent="0">
              <a:buNone/>
              <a:defRPr sz="1000"/>
            </a:lvl8pPr>
            <a:lvl9pPr marL="403135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94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2C8F1-0D25-4E89-A17D-DC52C034ED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256" y="315929"/>
            <a:ext cx="8316516" cy="159919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50392" tIns="0" rIns="50392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6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28" y="7055697"/>
            <a:ext cx="10078000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982410"/>
            <a:ext cx="10078000" cy="705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9" y="454488"/>
            <a:ext cx="2173635" cy="6349221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5" y="454488"/>
            <a:ext cx="6394896" cy="6349221"/>
          </a:xfrm>
        </p:spPr>
        <p:txBody>
          <a:bodyPr vert="eaVert" lIns="50392" tIns="0" rIns="50392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307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348400"/>
            <a:ext cx="856853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094" y="4283816"/>
            <a:ext cx="7056438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5765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824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3109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4031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4318" y="1763925"/>
            <a:ext cx="4452276" cy="498903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598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77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5686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117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90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3D5CF-ADD1-47D3-8681-1F7747E0F2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8607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708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453" y="302738"/>
            <a:ext cx="2268141" cy="64502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440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58AF5-36C1-4BBB-B49D-E9FAA0D008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11A38-9003-49F4-B700-0CAFABF9A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8013-870B-4E5B-B687-76497AA635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163"/>
            <a:ext cx="10080625" cy="75596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50276-8B5D-472F-B66B-64FA8FFC7B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28D42-61AE-4C89-8F45-1EF30E16EF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F6DD0-9BAC-41A6-8543-A543A4A8F3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1612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" charset="0"/>
              </a:defRPr>
            </a:lvl1pPr>
          </a:lstStyle>
          <a:p>
            <a:pPr>
              <a:defRPr/>
            </a:pPr>
            <a:fld id="{60F7E58D-0490-40A4-ADC0-B0FD82325A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1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defTabSz="457200" rtl="0" eaLnBrk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PGothic" charset="-128"/>
        </a:defRPr>
      </a:lvl2pPr>
      <a:lvl3pPr algn="ctr" defTabSz="457200" rtl="0" eaLnBrk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PGothic" charset="-128"/>
        </a:defRPr>
      </a:lvl3pPr>
      <a:lvl4pPr algn="ctr" defTabSz="457200" rtl="0" eaLnBrk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PGothic" charset="-128"/>
        </a:defRPr>
      </a:lvl4pPr>
      <a:lvl5pPr algn="ctr" defTabSz="457200" rtl="0" eaLnBrk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PGothic" charset="-128"/>
        </a:defRPr>
      </a:lvl5pPr>
      <a:lvl6pPr marL="2514600" indent="-228600" algn="ctr" defTabSz="457200" rtl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PGothic" charset="-128"/>
        </a:defRPr>
      </a:lvl6pPr>
      <a:lvl7pPr marL="2971800" indent="-228600" algn="ctr" defTabSz="457200" rtl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PGothic" charset="-128"/>
        </a:defRPr>
      </a:lvl7pPr>
      <a:lvl8pPr marL="3429000" indent="-228600" algn="ctr" defTabSz="457200" rtl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PGothic" charset="-128"/>
        </a:defRPr>
      </a:lvl8pPr>
      <a:lvl9pPr marL="3886200" indent="-228600" algn="ctr" defTabSz="457200" rtl="0" fontAlgn="base" hangingPunct="0">
        <a:lnSpc>
          <a:spcPct val="96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PGothic" charset="-128"/>
        </a:defRPr>
      </a:lvl9pPr>
    </p:titleStyle>
    <p:bodyStyle>
      <a:lvl1pPr marL="342900" indent="-342900" algn="l" defTabSz="457200" rtl="0" eaLnBrk="0" fontAlgn="base" hangingPunct="0">
        <a:lnSpc>
          <a:spcPct val="96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96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fontAlgn="base" hangingPunct="0">
        <a:lnSpc>
          <a:spcPct val="96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" y="7055697"/>
            <a:ext cx="10080626" cy="503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2" y="6982411"/>
            <a:ext cx="10080626" cy="727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257" y="2034580"/>
            <a:ext cx="8316517" cy="4435009"/>
          </a:xfrm>
          <a:prstGeom prst="rect">
            <a:avLst/>
          </a:prstGeom>
        </p:spPr>
        <p:txBody>
          <a:bodyPr vert="horz" lIns="0" tIns="50392" rIns="0" bIns="5039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7259" y="7120719"/>
            <a:ext cx="2044130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l">
              <a:defRPr sz="1000">
                <a:solidFill>
                  <a:srgbClr val="FFFFFF"/>
                </a:solidFill>
              </a:defRPr>
            </a:lvl1pPr>
          </a:lstStyle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fld id="{98624D31-43A5-475A-80CF-332C9F6DCF35}" type="datetimeFigureOut">
              <a:rPr lang="en-US" smtClean="0">
                <a:latin typeface="Calibri" panose="020F0502020204030204"/>
              </a:rPr>
              <a:pPr defTabSz="50392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t>4/18/2016</a:t>
            </a:fld>
            <a:endParaRPr lang="en-US" dirty="0"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85928" y="7120719"/>
            <a:ext cx="1084813" cy="402483"/>
          </a:xfrm>
          <a:prstGeom prst="rect">
            <a:avLst/>
          </a:prstGeom>
        </p:spPr>
        <p:txBody>
          <a:bodyPr vert="horz" lIns="100783" tIns="50392" rIns="100783" bIns="50392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 defTabSz="50392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fld id="{4FAB73BC-B049-4115-A692-8D63A059BFB8}" type="slidenum">
              <a:rPr lang="en-US" smtClean="0">
                <a:latin typeface="Calibri" panose="020F0502020204030204"/>
              </a:rPr>
              <a:pPr defTabSz="50392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</a:pPr>
              <a:t>‹#›</a:t>
            </a:fld>
            <a:endParaRPr lang="en-US" dirty="0">
              <a:latin typeface="Calibri" panose="020F0502020204030204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986841" y="1915652"/>
            <a:ext cx="824091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693043" y="402483"/>
            <a:ext cx="8694539" cy="1461188"/>
          </a:xfrm>
          <a:prstGeom prst="rect">
            <a:avLst/>
          </a:prstGeom>
        </p:spPr>
        <p:txBody>
          <a:bodyPr vert="horz" lIns="100783" tIns="50392" rIns="100783" bIns="5039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663" y="6887369"/>
            <a:ext cx="1275906" cy="95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6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sldNum="0" hdr="0" ftr="0" dt="0"/>
  <p:txStyles>
    <p:titleStyle>
      <a:lvl1pPr algn="l" defTabSz="1007838" rtl="0" eaLnBrk="1" latinLnBrk="0" hangingPunct="1">
        <a:lnSpc>
          <a:spcPct val="85000"/>
        </a:lnSpc>
        <a:spcBef>
          <a:spcPct val="0"/>
        </a:spcBef>
        <a:buNone/>
        <a:defRPr sz="5300" kern="1200" spc="-55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00783" indent="-100783" algn="l" defTabSz="1007838" rtl="0" eaLnBrk="1" latinLnBrk="0" hangingPunct="1">
        <a:lnSpc>
          <a:spcPct val="90000"/>
        </a:lnSpc>
        <a:spcBef>
          <a:spcPts val="1323"/>
        </a:spcBef>
        <a:spcAft>
          <a:spcPts val="22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23292" indent="-201568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24860" indent="-201568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26427" indent="-201568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27995" indent="-201568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212404" indent="-251960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32841" indent="-251960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653278" indent="-251960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873716" indent="-251960" algn="l" defTabSz="1007838" rtl="0" eaLnBrk="1" latinLnBrk="0" hangingPunct="1">
        <a:lnSpc>
          <a:spcPct val="90000"/>
        </a:lnSpc>
        <a:spcBef>
          <a:spcPts val="220"/>
        </a:spcBef>
        <a:spcAft>
          <a:spcPts val="441"/>
        </a:spcAft>
        <a:buClr>
          <a:schemeClr val="accent1"/>
        </a:buClr>
        <a:buFont typeface="Calibri" pitchFamily="34" charset="0"/>
        <a:buChar char="◦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20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83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758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67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597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51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435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354" algn="l" defTabSz="10078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  <a:prstGeom prst="rect">
            <a:avLst/>
          </a:prstGeom>
        </p:spPr>
        <p:txBody>
          <a:bodyPr vert="horz" lIns="100794" tIns="50397" rIns="100794" bIns="5039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763925"/>
            <a:ext cx="9072563" cy="4989036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4031" y="7006699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6F8A5E95-5A2A-4F98-B529-2DF74689BD3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4/18/2016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4214" y="7006699"/>
            <a:ext cx="3192198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24448" y="7006699"/>
            <a:ext cx="2352146" cy="402483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943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32F77056-66A4-48B6-B1E0-45175DC935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1007943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645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defTabSz="1007943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79" indent="-377979" algn="l" defTabSz="1007943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8954" indent="-314982" algn="l" defTabSz="1007943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spcBef>
          <a:spcPct val="200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spcBef>
          <a:spcPct val="20000"/>
        </a:spcBef>
        <a:buFont typeface="Arial" panose="020B0604020202020204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3512" y="3475037"/>
            <a:ext cx="9753600" cy="3954462"/>
          </a:xfrm>
        </p:spPr>
        <p:txBody>
          <a:bodyPr>
            <a:normAutofit/>
          </a:bodyPr>
          <a:lstStyle/>
          <a:p>
            <a:endParaRPr lang="en-US" sz="4900" b="1" dirty="0">
              <a:solidFill>
                <a:schemeClr val="tx1"/>
              </a:solidFill>
              <a:latin typeface="Bell MT" pitchFamily="18" charset="0"/>
            </a:endParaRPr>
          </a:p>
          <a:p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The Release of Ethics Documents Under the FOIA and Privacy Act</a:t>
            </a:r>
          </a:p>
          <a:p>
            <a:endParaRPr lang="en-US" sz="1600" b="1" dirty="0" smtClean="0">
              <a:solidFill>
                <a:schemeClr val="tx1"/>
              </a:solidFill>
              <a:latin typeface="Bell MT" pitchFamily="18" charset="0"/>
            </a:endParaRP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US" sz="1600" b="1" dirty="0" smtClean="0">
              <a:solidFill>
                <a:schemeClr val="tx1"/>
              </a:solidFill>
              <a:latin typeface="Bell MT" pitchFamily="18" charset="0"/>
            </a:endParaRP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US" sz="1600" b="1" dirty="0">
              <a:solidFill>
                <a:schemeClr val="tx1"/>
              </a:solidFill>
              <a:latin typeface="Bell MT" pitchFamily="18" charset="0"/>
            </a:endParaRP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US" sz="1600" b="1" dirty="0" smtClean="0">
              <a:solidFill>
                <a:schemeClr val="tx1"/>
              </a:solidFill>
              <a:latin typeface="Bell MT" pitchFamily="18" charset="0"/>
            </a:endParaRPr>
          </a:p>
          <a:p>
            <a:pPr algn="l">
              <a:lnSpc>
                <a:spcPct val="100000"/>
              </a:lnSpc>
              <a:spcAft>
                <a:spcPts val="0"/>
              </a:spcAft>
            </a:pPr>
            <a:endParaRPr lang="en-US" sz="1600" b="1" dirty="0">
              <a:solidFill>
                <a:schemeClr val="tx1"/>
              </a:solidFill>
              <a:latin typeface="Bell MT" pitchFamily="18" charset="0"/>
            </a:endParaRPr>
          </a:p>
          <a:p>
            <a:endParaRPr lang="en-US" sz="4900" b="1" dirty="0" smtClean="0">
              <a:solidFill>
                <a:schemeClr val="tx1"/>
              </a:solidFill>
              <a:latin typeface="Bell MT" pitchFamily="18" charset="0"/>
            </a:endParaRPr>
          </a:p>
          <a:p>
            <a:endParaRPr lang="en-US" sz="4900" b="1" dirty="0" smtClean="0">
              <a:solidFill>
                <a:schemeClr val="tx1"/>
              </a:solidFill>
              <a:latin typeface="Bell MT" pitchFamily="18" charset="0"/>
            </a:endParaRPr>
          </a:p>
          <a:p>
            <a:pPr algn="l"/>
            <a:endParaRPr lang="en-US" sz="4900" b="1" dirty="0">
              <a:solidFill>
                <a:schemeClr val="tx1"/>
              </a:solidFill>
              <a:latin typeface="Bell MT" pitchFamily="18" charset="0"/>
            </a:endParaRPr>
          </a:p>
          <a:p>
            <a:pPr algn="l"/>
            <a:endParaRPr lang="en-US" sz="4900" b="1" dirty="0">
              <a:solidFill>
                <a:schemeClr val="tx1"/>
              </a:solidFill>
              <a:latin typeface="Bell MT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t="17535" b="33074"/>
          <a:stretch>
            <a:fillRect/>
          </a:stretch>
        </p:blipFill>
        <p:spPr bwMode="auto">
          <a:xfrm>
            <a:off x="-12241" y="0"/>
            <a:ext cx="10092866" cy="37387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50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512" y="2103436"/>
            <a:ext cx="9220200" cy="43832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lvl="0" indent="-514350" algn="ctr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en-US" sz="3600" i="1" u="sng" dirty="0" smtClean="0">
                <a:solidFill>
                  <a:schemeClr val="tx1"/>
                </a:solidFill>
                <a:latin typeface="Bell MT" pitchFamily="18" charset="0"/>
              </a:rPr>
              <a:t>Statutes Found to be Applicable to Ethics Records</a:t>
            </a:r>
            <a:endParaRPr lang="en-US" sz="3600" i="1" dirty="0" smtClean="0">
              <a:solidFill>
                <a:schemeClr val="tx1"/>
              </a:solidFill>
              <a:latin typeface="Bell MT" pitchFamily="18" charset="0"/>
            </a:endParaRPr>
          </a:p>
          <a:p>
            <a:pPr marL="571500" indent="-571500" defTabSz="914400" fontAlgn="auto" hangingPunct="1">
              <a:lnSpc>
                <a:spcPct val="100000"/>
              </a:lnSpc>
              <a:spcBef>
                <a:spcPts val="1664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sz="2600" dirty="0" smtClean="0">
                <a:solidFill>
                  <a:schemeClr val="tx1"/>
                </a:solidFill>
                <a:latin typeface="Bell MT" pitchFamily="18" charset="0"/>
              </a:rPr>
              <a:t>5 U.S.C. app 107(a) (confidential financial disclosure reports)</a:t>
            </a:r>
          </a:p>
          <a:p>
            <a:pPr marL="1314450" lvl="1" indent="-571500" defTabSz="914400" fontAlgn="auto" hangingPunct="1">
              <a:lnSpc>
                <a:spcPct val="100000"/>
              </a:lnSpc>
              <a:spcBef>
                <a:spcPts val="1664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sz="2000" u="sng" dirty="0" smtClean="0">
                <a:solidFill>
                  <a:schemeClr val="tx1"/>
                </a:solidFill>
                <a:latin typeface="Bell MT" pitchFamily="18" charset="0"/>
              </a:rPr>
              <a:t>Meyerhoff v. EPA</a:t>
            </a:r>
            <a:r>
              <a:rPr lang="en-US" sz="2000" dirty="0" smtClean="0">
                <a:solidFill>
                  <a:schemeClr val="tx1"/>
                </a:solidFill>
                <a:latin typeface="Bell MT" pitchFamily="18" charset="0"/>
              </a:rPr>
              <a:t>, 958 F.2d 1498, 1500-02 (9th Cir. 1992); </a:t>
            </a:r>
            <a:r>
              <a:rPr lang="en-US" sz="2000" u="sng" dirty="0" smtClean="0">
                <a:solidFill>
                  <a:schemeClr val="tx1"/>
                </a:solidFill>
                <a:latin typeface="Bell MT" pitchFamily="18" charset="0"/>
              </a:rPr>
              <a:t>Seife v. NIH</a:t>
            </a:r>
            <a:r>
              <a:rPr lang="en-US" sz="2000" dirty="0" smtClean="0">
                <a:solidFill>
                  <a:schemeClr val="tx1"/>
                </a:solidFill>
                <a:latin typeface="Bell MT" pitchFamily="18" charset="0"/>
              </a:rPr>
              <a:t>, 874 F. Supp. 2d 248, 254 (S.D.N.Y. 2012); </a:t>
            </a:r>
            <a:r>
              <a:rPr lang="en-US" sz="2000" u="sng" dirty="0" smtClean="0">
                <a:solidFill>
                  <a:schemeClr val="tx1"/>
                </a:solidFill>
                <a:latin typeface="Bell MT" pitchFamily="18" charset="0"/>
              </a:rPr>
              <a:t>Concepcion v. FBI</a:t>
            </a:r>
            <a:r>
              <a:rPr lang="en-US" sz="2000" dirty="0" smtClean="0">
                <a:solidFill>
                  <a:schemeClr val="tx1"/>
                </a:solidFill>
                <a:latin typeface="Bell MT" pitchFamily="18" charset="0"/>
              </a:rPr>
              <a:t>, 606 F. Supp. 2d 14, 33 (D.D.C. 2009); </a:t>
            </a:r>
            <a:r>
              <a:rPr lang="en-US" sz="2000" u="sng" dirty="0" smtClean="0">
                <a:solidFill>
                  <a:schemeClr val="tx1"/>
                </a:solidFill>
                <a:latin typeface="Bell MT" pitchFamily="18" charset="0"/>
              </a:rPr>
              <a:t>Glascoe v. DOJ</a:t>
            </a:r>
            <a:r>
              <a:rPr lang="en-US" sz="2000" dirty="0" smtClean="0">
                <a:solidFill>
                  <a:schemeClr val="tx1"/>
                </a:solidFill>
                <a:latin typeface="Bell MT" pitchFamily="18" charset="0"/>
              </a:rPr>
              <a:t>, No. 04-0486, 2005 WL 1139269, at *1 (D.D.C. May 15, 2005)</a:t>
            </a:r>
          </a:p>
          <a:p>
            <a:pPr marL="1314450" lvl="1" indent="-571500" defTabSz="914400" fontAlgn="auto" hangingPunct="1">
              <a:lnSpc>
                <a:spcPct val="100000"/>
              </a:lnSpc>
              <a:spcBef>
                <a:spcPts val="1664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chemeClr val="tx1"/>
                </a:solidFill>
                <a:latin typeface="Bell MT" pitchFamily="18" charset="0"/>
              </a:rPr>
              <a:t>5 U.S.C. app. 105 </a:t>
            </a:r>
            <a:r>
              <a:rPr lang="en-US" sz="2000" dirty="0" smtClean="0">
                <a:solidFill>
                  <a:schemeClr val="tx1"/>
                </a:solidFill>
                <a:latin typeface="Bell MT" pitchFamily="18" charset="0"/>
              </a:rPr>
              <a:t>has also been cited by OGE</a:t>
            </a:r>
          </a:p>
          <a:p>
            <a:pPr marL="571500" indent="-571500" defTabSz="914400" fontAlgn="auto" hangingPunct="1">
              <a:lnSpc>
                <a:spcPct val="100000"/>
              </a:lnSpc>
              <a:spcBef>
                <a:spcPts val="1664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sz="2600" dirty="0" smtClean="0">
                <a:solidFill>
                  <a:schemeClr val="tx1"/>
                </a:solidFill>
                <a:latin typeface="Bell MT" pitchFamily="18" charset="0"/>
              </a:rPr>
              <a:t>18 U.S.C. 208(d)(1) (conflict of interest waiver determinations)</a:t>
            </a:r>
          </a:p>
          <a:p>
            <a:pPr marL="1314450" lvl="1" indent="-571500" defTabSz="914400" fontAlgn="auto" hangingPunct="1">
              <a:lnSpc>
                <a:spcPct val="100000"/>
              </a:lnSpc>
              <a:spcBef>
                <a:spcPts val="1664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sz="2000" u="sng" dirty="0">
                <a:solidFill>
                  <a:schemeClr val="tx1"/>
                </a:solidFill>
                <a:latin typeface="Bell MT" pitchFamily="18" charset="0"/>
              </a:rPr>
              <a:t>Seife v. NIH</a:t>
            </a:r>
            <a:r>
              <a:rPr lang="en-US" sz="2000" dirty="0">
                <a:solidFill>
                  <a:schemeClr val="tx1"/>
                </a:solidFill>
                <a:latin typeface="Bell MT" pitchFamily="18" charset="0"/>
              </a:rPr>
              <a:t>, 874 F. Supp. 2d 248, </a:t>
            </a:r>
            <a:r>
              <a:rPr lang="en-US" sz="2000" dirty="0" smtClean="0">
                <a:solidFill>
                  <a:schemeClr val="tx1"/>
                </a:solidFill>
                <a:latin typeface="Bell MT" pitchFamily="18" charset="0"/>
              </a:rPr>
              <a:t>256 </a:t>
            </a:r>
            <a:r>
              <a:rPr lang="en-US" sz="2000" dirty="0">
                <a:solidFill>
                  <a:schemeClr val="tx1"/>
                </a:solidFill>
                <a:latin typeface="Bell MT" pitchFamily="18" charset="0"/>
              </a:rPr>
              <a:t>(S.D.N.Y. 2012</a:t>
            </a:r>
            <a:r>
              <a:rPr lang="en-US" sz="2000" dirty="0" smtClean="0">
                <a:solidFill>
                  <a:schemeClr val="tx1"/>
                </a:solidFill>
                <a:latin typeface="Bell MT" pitchFamily="18" charset="0"/>
              </a:rPr>
              <a:t>)</a:t>
            </a:r>
            <a:endParaRPr lang="en-US" sz="2000" dirty="0">
              <a:solidFill>
                <a:schemeClr val="tx1"/>
              </a:solidFill>
              <a:latin typeface="Bell M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endParaRPr lang="en-US" dirty="0" smtClean="0"/>
          </a:p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Applying Exemption 3 to Ethics Records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03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3201859"/>
            <a:ext cx="9677400" cy="151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CC9900"/>
                </a:solidFill>
                <a:latin typeface="Bell MT" pitchFamily="18" charset="0"/>
              </a:rPr>
              <a:t>FOIA Exemption 5:  The Civil Discovery Privileges</a:t>
            </a:r>
          </a:p>
        </p:txBody>
      </p:sp>
    </p:spTree>
    <p:extLst>
      <p:ext uri="{BB962C8B-B14F-4D97-AF65-F5344CB8AC3E}">
        <p14:creationId xmlns:p14="http://schemas.microsoft.com/office/powerpoint/2010/main" val="85095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713" y="2103437"/>
            <a:ext cx="8077199" cy="3785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endParaRPr lang="en-US" sz="4000" b="1" u="sng" dirty="0" smtClean="0">
              <a:solidFill>
                <a:schemeClr val="tx1"/>
              </a:solidFill>
              <a:latin typeface="Bell MT" pitchFamily="18" charset="0"/>
            </a:endParaRPr>
          </a:p>
          <a:p>
            <a:pPr marL="342900" indent="-342900"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Protects “inter-agency or intra-agency memorandums or letters which would not be available by law to a party other than an agency in litigation with the agency.”</a:t>
            </a:r>
            <a:endParaRPr lang="en-US" sz="4000" i="1" dirty="0">
              <a:solidFill>
                <a:schemeClr val="tx1"/>
              </a:solidFill>
              <a:latin typeface="Bell M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FOIA Exemption 5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83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713" y="2103437"/>
            <a:ext cx="8077199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endParaRPr lang="en-US" sz="4000" b="1" u="sng" dirty="0" smtClean="0">
              <a:solidFill>
                <a:schemeClr val="tx1"/>
              </a:solidFill>
              <a:latin typeface="Bell MT" pitchFamily="18" charset="0"/>
            </a:endParaRPr>
          </a:p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Records covered by Exemption 5 </a:t>
            </a:r>
          </a:p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are good candidates for </a:t>
            </a:r>
          </a:p>
          <a:p>
            <a:pPr algn="ctr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discretionary release.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FOIA Exemption 5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61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2" y="2027237"/>
            <a:ext cx="9144000" cy="3539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endParaRPr lang="en-US" sz="4000" b="1" u="sng" dirty="0" smtClean="0">
              <a:solidFill>
                <a:schemeClr val="tx1"/>
              </a:solidFill>
              <a:latin typeface="Bell MT" pitchFamily="18" charset="0"/>
            </a:endParaRPr>
          </a:p>
          <a:p>
            <a:pPr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Threshold:  inter-agency or intra-agency memoranda or letters</a:t>
            </a:r>
          </a:p>
          <a:p>
            <a:pPr marL="1485900" lvl="2" indent="-34290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Within or between agencies</a:t>
            </a:r>
          </a:p>
          <a:p>
            <a:pPr marL="1485900" lvl="2" indent="-34290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 Consultants</a:t>
            </a:r>
            <a:endParaRPr lang="en-US" sz="4000" dirty="0">
              <a:solidFill>
                <a:schemeClr val="tx1"/>
              </a:solidFill>
              <a:latin typeface="Bell M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Exemption 5 Threshold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7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2" y="2027237"/>
            <a:ext cx="9144000" cy="3539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4000" dirty="0" smtClean="0">
              <a:solidFill>
                <a:schemeClr val="tx1"/>
              </a:solidFill>
              <a:latin typeface="Bell MT" pitchFamily="18" charset="0"/>
            </a:endParaRPr>
          </a:p>
          <a:p>
            <a:pPr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The Deliberative Process Privilege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predecisional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deliberative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facts generally not protected </a:t>
            </a:r>
            <a:endParaRPr lang="en-US" sz="4000" dirty="0">
              <a:solidFill>
                <a:schemeClr val="tx1"/>
              </a:solidFill>
              <a:latin typeface="Bell M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The Deliberative Process Privilege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41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2" y="1874837"/>
            <a:ext cx="9144000" cy="53589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Attorney Work-Product Privilege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prepared by an attorney or under his/her direction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in anticipation of litigation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no temporal limit 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facts protected</a:t>
            </a:r>
            <a:endParaRPr lang="en-US" sz="3200" dirty="0">
              <a:solidFill>
                <a:schemeClr val="tx1"/>
              </a:solidFill>
              <a:latin typeface="Bell MT" pitchFamily="18" charset="0"/>
            </a:endParaRPr>
          </a:p>
          <a:p>
            <a:pPr defTabSz="914400" fontAlgn="auto" hangingPunct="1">
              <a:lnSpc>
                <a:spcPct val="100000"/>
              </a:lnSpc>
              <a:spcBef>
                <a:spcPts val="1860"/>
              </a:spcBef>
              <a:spcAft>
                <a:spcPts val="0"/>
              </a:spcAft>
              <a:buClrTx/>
              <a:buSzTx/>
              <a:defRPr/>
            </a:pPr>
            <a:r>
              <a:rPr lang="en-US" sz="3200" dirty="0">
                <a:solidFill>
                  <a:schemeClr val="tx1"/>
                </a:solidFill>
                <a:latin typeface="Bell MT" pitchFamily="18" charset="0"/>
              </a:rPr>
              <a:t>Attorney-Client Privilege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3200" dirty="0">
                <a:solidFill>
                  <a:schemeClr val="tx1"/>
                </a:solidFill>
                <a:latin typeface="Bell MT" pitchFamily="18" charset="0"/>
              </a:rPr>
              <a:t>communication from client to attorney</a:t>
            </a:r>
          </a:p>
          <a:p>
            <a:pPr marL="1885950" lvl="2" indent="-742950" defTabSz="914400" fontAlgn="auto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defRPr/>
            </a:pPr>
            <a:r>
              <a:rPr lang="en-US" sz="3200" dirty="0">
                <a:solidFill>
                  <a:schemeClr val="tx1"/>
                </a:solidFill>
                <a:latin typeface="Bell MT" pitchFamily="18" charset="0"/>
              </a:rPr>
              <a:t>communication </a:t>
            </a: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confidential</a:t>
            </a:r>
            <a:endParaRPr lang="en-US" sz="3600" dirty="0">
              <a:solidFill>
                <a:schemeClr val="tx1"/>
              </a:solidFill>
              <a:latin typeface="Bell M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Other Civil Discovery Privileges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63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Applying Exemption 5 to Ethics Records 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6913" y="2164314"/>
            <a:ext cx="8686799" cy="4738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E-mails, memoranda, recommendations, notes and approvals related to ethics analyses and waiver requests</a:t>
            </a:r>
          </a:p>
          <a:p>
            <a:pPr marL="742950" indent="-74295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Ethics guidance, opinions, and advice</a:t>
            </a:r>
          </a:p>
          <a:p>
            <a:pPr marL="742950" indent="-74295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Ethics program and training materials</a:t>
            </a:r>
          </a:p>
          <a:p>
            <a:pPr marL="742950" indent="-74295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Ethics-related policies</a:t>
            </a:r>
          </a:p>
          <a:p>
            <a:pPr marL="742950" indent="-742950"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Referrals to the Department of Justice</a:t>
            </a:r>
          </a:p>
        </p:txBody>
      </p:sp>
    </p:spTree>
    <p:extLst>
      <p:ext uri="{BB962C8B-B14F-4D97-AF65-F5344CB8AC3E}">
        <p14:creationId xmlns:p14="http://schemas.microsoft.com/office/powerpoint/2010/main" val="398868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3201859"/>
            <a:ext cx="9677400" cy="80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CC9900"/>
                </a:solidFill>
                <a:latin typeface="Bell MT" pitchFamily="18" charset="0"/>
              </a:rPr>
              <a:t>FOIA Exemption 6:  Privacy</a:t>
            </a:r>
          </a:p>
        </p:txBody>
      </p:sp>
    </p:spTree>
    <p:extLst>
      <p:ext uri="{BB962C8B-B14F-4D97-AF65-F5344CB8AC3E}">
        <p14:creationId xmlns:p14="http://schemas.microsoft.com/office/powerpoint/2010/main" val="126434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713" y="1913187"/>
            <a:ext cx="8077199" cy="36379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tx1"/>
              </a:solidFill>
              <a:latin typeface="Bell MT" pitchFamily="18" charset="0"/>
            </a:endParaRPr>
          </a:p>
          <a:p>
            <a:pPr algn="ctr"/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Protects information in personnel </a:t>
            </a:r>
          </a:p>
          <a:p>
            <a:pPr algn="ctr"/>
            <a:r>
              <a:rPr lang="en-US" sz="4000" dirty="0" smtClean="0">
                <a:solidFill>
                  <a:schemeClr val="tx1"/>
                </a:solidFill>
                <a:latin typeface="Bell MT" pitchFamily="18" charset="0"/>
              </a:rPr>
              <a:t>and medical files and similar files when disclosure would constitute a clearly unwarranted invasion of personal privacy.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FOIA Exemption 6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33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The Freedom of Information Act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0712" y="2484437"/>
            <a:ext cx="8458200" cy="2043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1800"/>
              </a:spcBef>
              <a:buFont typeface="Times New Roman" pitchFamily="16" charset="0"/>
              <a:buNone/>
              <a:defRPr/>
            </a:pPr>
            <a:r>
              <a:rPr lang="en-US" sz="4400" dirty="0" smtClean="0">
                <a:solidFill>
                  <a:schemeClr val="tx1"/>
                </a:solidFill>
                <a:latin typeface="Bell MT" pitchFamily="18" charset="0"/>
              </a:rPr>
              <a:t>The FOIA pertains to federal agency records that exist and       can be located in agency files.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4535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713" y="1874837"/>
            <a:ext cx="8077199" cy="53465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1"/>
                </a:solidFill>
                <a:latin typeface="Bell MT" pitchFamily="18" charset="0"/>
              </a:rPr>
              <a:t>“Personnel and medical files and similar files”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Bell MT" pitchFamily="18" charset="0"/>
              </a:rPr>
              <a:t>Personnel &amp; medical files = easy to identify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Bell MT" pitchFamily="18" charset="0"/>
              </a:rPr>
              <a:t>What’s a “similar file?”</a:t>
            </a:r>
          </a:p>
          <a:p>
            <a:pPr marL="2571750" lvl="4" indent="-742950"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Bell MT" pitchFamily="18" charset="0"/>
              </a:rPr>
              <a:t>Almost anything else qualifies as a similar file.  Courts have found that the “similar file” prong is satisfied where the information pertains to a particular individual.</a:t>
            </a:r>
          </a:p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1"/>
                </a:solidFill>
                <a:latin typeface="Bell MT" pitchFamily="18" charset="0"/>
              </a:rPr>
              <a:t>A file can exist in any format.  </a:t>
            </a:r>
            <a:r>
              <a:rPr lang="en-US" sz="3000" u="sng" dirty="0" smtClean="0">
                <a:solidFill>
                  <a:schemeClr val="tx1"/>
                </a:solidFill>
                <a:latin typeface="Bell MT" pitchFamily="18" charset="0"/>
              </a:rPr>
              <a:t>NY Times v. NASA</a:t>
            </a:r>
            <a:r>
              <a:rPr lang="en-US" sz="3000" dirty="0" smtClean="0">
                <a:solidFill>
                  <a:schemeClr val="tx1"/>
                </a:solidFill>
                <a:latin typeface="Bell MT" pitchFamily="18" charset="0"/>
              </a:rPr>
              <a:t> (audio recordings can be similar files).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Exemption 6: Threshold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01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713" y="1874837"/>
            <a:ext cx="8077199" cy="5074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3400" dirty="0" smtClean="0">
                <a:solidFill>
                  <a:schemeClr val="tx1"/>
                </a:solidFill>
                <a:latin typeface="Bell MT" pitchFamily="18" charset="0"/>
              </a:rPr>
              <a:t>Living individuals have a privacy interest in not having agencies disseminate personal information about them. </a:t>
            </a:r>
          </a:p>
          <a:p>
            <a:pPr marL="742950" indent="-742950"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Privacy </a:t>
            </a:r>
            <a:r>
              <a:rPr lang="en-US" sz="3400" dirty="0">
                <a:solidFill>
                  <a:schemeClr val="tx2"/>
                </a:solidFill>
                <a:latin typeface="Bell MT" pitchFamily="18" charset="0"/>
              </a:rPr>
              <a:t>encompasses an “individual’s control of information concerning his or her person.”  </a:t>
            </a:r>
          </a:p>
          <a:p>
            <a:pPr marL="742950" indent="-742950">
              <a:buFont typeface="Wingdings" pitchFamily="2" charset="2"/>
              <a:buChar char="Ø"/>
            </a:pPr>
            <a:r>
              <a:rPr lang="en-US" sz="3400" dirty="0">
                <a:solidFill>
                  <a:schemeClr val="tx2"/>
                </a:solidFill>
                <a:latin typeface="Bell MT" pitchFamily="18" charset="0"/>
              </a:rPr>
              <a:t>Information need not be intimate or embarrassing to qualify for protection.  </a:t>
            </a:r>
            <a:endParaRPr lang="en-US" sz="3400" i="1" dirty="0">
              <a:solidFill>
                <a:schemeClr val="tx2"/>
              </a:solidFill>
              <a:latin typeface="Bell M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44512" y="95440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Exemption 6: Privacy Interest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14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912" y="1722437"/>
            <a:ext cx="8686800" cy="5691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Privacy interests have been found in personally identifying information such as: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a person’s name,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address,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phone number,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date of birth,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criminal history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medical history, and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400" dirty="0" smtClean="0">
                <a:solidFill>
                  <a:schemeClr val="tx2"/>
                </a:solidFill>
                <a:latin typeface="Bell MT" pitchFamily="18" charset="0"/>
              </a:rPr>
              <a:t>social security number. </a:t>
            </a:r>
            <a:endParaRPr lang="en-US" sz="3400" dirty="0">
              <a:solidFill>
                <a:schemeClr val="tx2"/>
              </a:solidFill>
              <a:latin typeface="Bell M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Privacy Interest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4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   Privacy Interest – Glomar Response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0713" y="1722437"/>
            <a:ext cx="8839200" cy="57549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When a request seeks records concerning an identifiable individual and the records are of a particularly sensitive nature, it may be necessary to neither confirm nor deny the existence of the records, or “Glomarize.” </a:t>
            </a:r>
          </a:p>
          <a:p>
            <a:pPr marL="1200150" lvl="1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Must be a targeted third party request.</a:t>
            </a:r>
          </a:p>
          <a:p>
            <a:pPr marL="1200150" lvl="1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Cannot acknowledge the very existence of records.</a:t>
            </a:r>
          </a:p>
          <a:p>
            <a:pPr marL="1200150" lvl="1" indent="-742950"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May need to “bifurcate” a request to process it – separate third party subjects from other subjects.</a:t>
            </a:r>
          </a:p>
        </p:txBody>
      </p:sp>
    </p:spTree>
    <p:extLst>
      <p:ext uri="{BB962C8B-B14F-4D97-AF65-F5344CB8AC3E}">
        <p14:creationId xmlns:p14="http://schemas.microsoft.com/office/powerpoint/2010/main" val="54209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   Privacy Interest of Federal Employees 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1713" y="1722437"/>
            <a:ext cx="8077199" cy="5429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dirty="0" smtClean="0">
                <a:solidFill>
                  <a:schemeClr val="tx2"/>
                </a:solidFill>
                <a:latin typeface="Bell MT" pitchFamily="18" charset="0"/>
              </a:rPr>
              <a:t>Per OPM regulation, 5 C.F.R. 293.311, agencies should release:</a:t>
            </a:r>
            <a:endParaRPr lang="en-US" sz="3000" u="sng" dirty="0" smtClean="0">
              <a:solidFill>
                <a:schemeClr val="tx2"/>
              </a:solidFill>
              <a:latin typeface="Bell MT" pitchFamily="18" charset="0"/>
            </a:endParaRPr>
          </a:p>
          <a:p>
            <a:pPr marL="1200150" lvl="1" indent="-74295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2"/>
                </a:solidFill>
                <a:latin typeface="Bell MT" pitchFamily="18" charset="0"/>
              </a:rPr>
              <a:t>Name;</a:t>
            </a:r>
          </a:p>
          <a:p>
            <a:pPr marL="1200150" lvl="1" indent="-74295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2"/>
                </a:solidFill>
                <a:latin typeface="Bell MT" pitchFamily="18" charset="0"/>
              </a:rPr>
              <a:t>Present and past position titles and occupational series;</a:t>
            </a:r>
          </a:p>
          <a:p>
            <a:pPr marL="1200150" lvl="1" indent="-74295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2"/>
                </a:solidFill>
                <a:latin typeface="Bell MT" pitchFamily="18" charset="0"/>
              </a:rPr>
              <a:t>Present and past grades;</a:t>
            </a:r>
          </a:p>
          <a:p>
            <a:pPr marL="1200150" lvl="1" indent="-74295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2"/>
                </a:solidFill>
                <a:latin typeface="Bell MT" pitchFamily="18" charset="0"/>
              </a:rPr>
              <a:t>Present and past annual salary rates performance awards and bonuses;</a:t>
            </a:r>
          </a:p>
          <a:p>
            <a:pPr marL="1200150" lvl="1" indent="-74295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2"/>
                </a:solidFill>
                <a:latin typeface="Bell MT" pitchFamily="18" charset="0"/>
              </a:rPr>
              <a:t>Present and past duty stations; and</a:t>
            </a:r>
          </a:p>
          <a:p>
            <a:pPr marL="1200150" lvl="1" indent="-742950">
              <a:buFont typeface="Wingdings" pitchFamily="2" charset="2"/>
              <a:buChar char="Ø"/>
            </a:pPr>
            <a:r>
              <a:rPr lang="en-US" sz="3000" dirty="0" smtClean="0">
                <a:solidFill>
                  <a:schemeClr val="tx2"/>
                </a:solidFill>
                <a:latin typeface="Bell MT" pitchFamily="18" charset="0"/>
              </a:rPr>
              <a:t>Position descriptions, job elements; and performance standards.</a:t>
            </a:r>
          </a:p>
        </p:txBody>
      </p:sp>
    </p:spTree>
    <p:extLst>
      <p:ext uri="{BB962C8B-B14F-4D97-AF65-F5344CB8AC3E}">
        <p14:creationId xmlns:p14="http://schemas.microsoft.com/office/powerpoint/2010/main" val="12046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“FOIA Public Interest”</a:t>
            </a:r>
            <a:endParaRPr lang="en-US" sz="4000" b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6913" y="1722437"/>
            <a:ext cx="8686799" cy="5281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What’s a FOIA public interest?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It’s not necessarily what’s of general interest to the public.</a:t>
            </a:r>
          </a:p>
          <a:p>
            <a:pPr marL="1657350" lvl="2" indent="-742950">
              <a:spcAft>
                <a:spcPts val="1200"/>
              </a:spcAft>
              <a:buFont typeface="Arial"/>
              <a:buChar char="•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Disclosure of the information must serve the “core purposes” of the FOIA, to “shed light on an agency’s performance of its statutory duties.”  </a:t>
            </a:r>
            <a:r>
              <a:rPr lang="en-US" sz="3200" u="sng" dirty="0" smtClean="0">
                <a:solidFill>
                  <a:schemeClr val="tx2"/>
                </a:solidFill>
                <a:latin typeface="Bell MT" pitchFamily="18" charset="0"/>
              </a:rPr>
              <a:t>DOJ v. Reporters Committee</a:t>
            </a: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.</a:t>
            </a:r>
          </a:p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The agency’s conduct, not the personal conduct of individuals is relevant.</a:t>
            </a:r>
            <a:endParaRPr lang="en-US" sz="3200" i="1" dirty="0">
              <a:solidFill>
                <a:schemeClr val="tx2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9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“FOIA Public Interest”</a:t>
            </a:r>
            <a:endParaRPr lang="en-US" sz="4000" b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9925" y="2027237"/>
            <a:ext cx="8686799" cy="3059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2400"/>
              </a:spcAft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Neither the identity of the requester nor the private need for </a:t>
            </a:r>
            <a:r>
              <a:rPr lang="en-US" sz="3600" dirty="0">
                <a:solidFill>
                  <a:schemeClr val="tx2"/>
                </a:solidFill>
                <a:latin typeface="Bell MT" pitchFamily="18" charset="0"/>
              </a:rPr>
              <a:t>t</a:t>
            </a: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he information is given any weight in this determination.</a:t>
            </a:r>
          </a:p>
          <a:p>
            <a:pPr marL="742950" indent="-742950">
              <a:buFont typeface="Wingdings" pitchFamily="2" charset="2"/>
              <a:buChar char="Ø"/>
            </a:pPr>
            <a:r>
              <a:rPr lang="en-US" sz="3600" dirty="0">
                <a:solidFill>
                  <a:schemeClr val="tx2"/>
                </a:solidFill>
                <a:latin typeface="Bell MT" pitchFamily="18" charset="0"/>
              </a:rPr>
              <a:t>The public interest must be served by disclosure of the requested information.</a:t>
            </a:r>
            <a:endParaRPr lang="en-US" sz="3600" i="1" dirty="0">
              <a:solidFill>
                <a:schemeClr val="tx2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9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Balancing the Interests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6913" y="2164314"/>
            <a:ext cx="8686799" cy="44305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2400"/>
              </a:spcAft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If privacy is not threatened by disclosure, Exemption 6 does not apply.</a:t>
            </a:r>
          </a:p>
          <a:p>
            <a:pPr marL="742950" indent="-742950">
              <a:spcAft>
                <a:spcPts val="2400"/>
              </a:spcAft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If there is a privacy interest but no countervailing FOIA public interest in disclosure, withhold the record.</a:t>
            </a:r>
          </a:p>
          <a:p>
            <a:pPr marL="742950" indent="-742950"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If there is a privacy interest and a FOIA public interest, balance.</a:t>
            </a:r>
            <a:endParaRPr lang="en-US" sz="3600" i="1" dirty="0">
              <a:solidFill>
                <a:schemeClr val="tx2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81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884237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Balancing the Interests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5912" y="1617407"/>
            <a:ext cx="9448800" cy="5577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200" i="1" dirty="0" smtClean="0">
                <a:solidFill>
                  <a:schemeClr val="tx2"/>
                </a:solidFill>
                <a:latin typeface="Bell MT" pitchFamily="18" charset="0"/>
              </a:rPr>
              <a:t>Factors To Consider In Balancing</a:t>
            </a:r>
            <a:endParaRPr lang="en-US" sz="2800" dirty="0" smtClean="0">
              <a:solidFill>
                <a:schemeClr val="tx2"/>
              </a:solidFill>
              <a:latin typeface="Bell MT" pitchFamily="18" charset="0"/>
            </a:endParaRPr>
          </a:p>
          <a:p>
            <a:pPr marL="742950" indent="-742950">
              <a:spcAft>
                <a:spcPts val="600"/>
              </a:spcAft>
              <a:buFont typeface="+mj-lt"/>
              <a:buAutoNum type="arabicParenR"/>
            </a:pPr>
            <a:r>
              <a:rPr lang="en-US" sz="2800" dirty="0" smtClean="0">
                <a:solidFill>
                  <a:schemeClr val="tx2"/>
                </a:solidFill>
                <a:latin typeface="Bell MT" pitchFamily="18" charset="0"/>
              </a:rPr>
              <a:t>Information concerning the intimate details of a person’s life generally deserve protection.</a:t>
            </a:r>
          </a:p>
          <a:p>
            <a:pPr marL="742950" indent="-742950">
              <a:spcAft>
                <a:spcPts val="600"/>
              </a:spcAft>
              <a:buFont typeface="+mj-lt"/>
              <a:buAutoNum type="arabicParenR"/>
            </a:pPr>
            <a:r>
              <a:rPr lang="en-US" sz="2800" dirty="0" smtClean="0">
                <a:solidFill>
                  <a:schemeClr val="tx2"/>
                </a:solidFill>
                <a:latin typeface="Bell MT" pitchFamily="18" charset="0"/>
              </a:rPr>
              <a:t>The passage of time usually serves to increase the privacy interest.</a:t>
            </a:r>
          </a:p>
          <a:p>
            <a:pPr marL="742950" indent="-742950">
              <a:spcAft>
                <a:spcPts val="600"/>
              </a:spcAft>
              <a:buFont typeface="+mj-lt"/>
              <a:buAutoNum type="arabicParenR"/>
            </a:pPr>
            <a:r>
              <a:rPr lang="en-US" sz="2800" dirty="0" smtClean="0">
                <a:solidFill>
                  <a:schemeClr val="tx2"/>
                </a:solidFill>
                <a:latin typeface="Bell MT" pitchFamily="18" charset="0"/>
              </a:rPr>
              <a:t>Agency may consider any adverse consequences disclosure may have on the identified individual.</a:t>
            </a:r>
          </a:p>
          <a:p>
            <a:pPr marL="742950" indent="-742950">
              <a:spcAft>
                <a:spcPts val="600"/>
              </a:spcAft>
              <a:buFont typeface="+mj-lt"/>
              <a:buAutoNum type="arabicParenR"/>
            </a:pPr>
            <a:r>
              <a:rPr lang="en-US" sz="2800" dirty="0" smtClean="0">
                <a:solidFill>
                  <a:schemeClr val="tx2"/>
                </a:solidFill>
                <a:latin typeface="Bell MT" pitchFamily="18" charset="0"/>
              </a:rPr>
              <a:t>Proven allegations of official misconduct, constitute a significant public interest.</a:t>
            </a:r>
          </a:p>
          <a:p>
            <a:pPr marL="742950" indent="-742950">
              <a:buFont typeface="+mj-lt"/>
              <a:buAutoNum type="arabicParenR"/>
            </a:pPr>
            <a:r>
              <a:rPr lang="en-US" sz="2800" dirty="0" smtClean="0">
                <a:solidFill>
                  <a:schemeClr val="tx2"/>
                </a:solidFill>
                <a:latin typeface="Bell MT" pitchFamily="18" charset="0"/>
              </a:rPr>
              <a:t>Identities of individuals in law enforcement records are virtually never “very probative of an agency’s behavior or performance.”  </a:t>
            </a:r>
            <a:r>
              <a:rPr lang="en-US" sz="2800" u="sng" dirty="0" smtClean="0">
                <a:solidFill>
                  <a:schemeClr val="tx2"/>
                </a:solidFill>
                <a:latin typeface="Bell MT" pitchFamily="18" charset="0"/>
              </a:rPr>
              <a:t>SafeCard Services v. SEC</a:t>
            </a:r>
            <a:r>
              <a:rPr lang="en-US" sz="2800" dirty="0" smtClean="0">
                <a:solidFill>
                  <a:schemeClr val="tx2"/>
                </a:solidFill>
                <a:latin typeface="Bell MT" pitchFamily="18" charset="0"/>
              </a:rPr>
              <a:t>.</a:t>
            </a:r>
            <a:endParaRPr lang="en-US" sz="3600" i="1" dirty="0">
              <a:solidFill>
                <a:schemeClr val="tx2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21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884237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Balancing the Interests</a:t>
            </a:r>
            <a:endParaRPr lang="en-US" sz="4000" b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5912" y="1617407"/>
            <a:ext cx="9448800" cy="3945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US" sz="4000" dirty="0" smtClean="0">
              <a:solidFill>
                <a:schemeClr val="tx2"/>
              </a:solidFill>
              <a:latin typeface="Bell MT" pitchFamily="18" charset="0"/>
            </a:endParaRPr>
          </a:p>
          <a:p>
            <a:pPr marL="742950" indent="-742950">
              <a:spcAft>
                <a:spcPts val="2400"/>
              </a:spcAft>
              <a:buFont typeface="Wingdings" pitchFamily="2" charset="2"/>
              <a:buChar char="Ø"/>
            </a:pPr>
            <a:r>
              <a:rPr lang="en-US" sz="4000" dirty="0" smtClean="0">
                <a:solidFill>
                  <a:schemeClr val="tx2"/>
                </a:solidFill>
                <a:latin typeface="Bell MT" pitchFamily="18" charset="0"/>
              </a:rPr>
              <a:t>One approach:  redact personally identifying information and release remainder</a:t>
            </a:r>
          </a:p>
          <a:p>
            <a:pPr marL="742950" indent="-742950">
              <a:buFont typeface="Wingdings" pitchFamily="2" charset="2"/>
              <a:buChar char="Ø"/>
            </a:pPr>
            <a:r>
              <a:rPr lang="en-US" sz="4000" dirty="0" smtClean="0">
                <a:solidFill>
                  <a:schemeClr val="tx2"/>
                </a:solidFill>
                <a:latin typeface="Bell MT" pitchFamily="18" charset="0"/>
              </a:rPr>
              <a:t>This both protects privacy and reveals government activity</a:t>
            </a:r>
            <a:endParaRPr lang="en-US" sz="3600" i="1" dirty="0">
              <a:solidFill>
                <a:schemeClr val="tx2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43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Freedom of Information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13" y="2103437"/>
            <a:ext cx="8762999" cy="403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United States Supreme Court:</a:t>
            </a:r>
          </a:p>
          <a:p>
            <a:pPr marL="514350" indent="-51435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3200" dirty="0">
              <a:solidFill>
                <a:schemeClr val="tx1"/>
              </a:solidFill>
              <a:latin typeface="Bell MT" pitchFamily="18" charset="0"/>
            </a:endParaRPr>
          </a:p>
          <a:p>
            <a:pPr marL="514350" indent="-51435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	“The basic purpose of [the Freedom of Information Act] is to ensure an informed citizenry, vital to the functioning of a democratic society, needed to check against corruption and to hold the governors accountable to the governed.”</a:t>
            </a:r>
            <a:endParaRPr lang="en-US" sz="3200" dirty="0" smtClean="0">
              <a:solidFill>
                <a:schemeClr val="tx2"/>
              </a:solidFill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Applying Exemption 6 to Ethics Records 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6913" y="1722437"/>
            <a:ext cx="8686799" cy="57432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Financial information and business relationships</a:t>
            </a:r>
          </a:p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Familial information </a:t>
            </a:r>
          </a:p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Home and personal addresses and contact information</a:t>
            </a:r>
          </a:p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Social security numbers, dates of birth</a:t>
            </a:r>
          </a:p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Gifts and travel information</a:t>
            </a:r>
          </a:p>
          <a:p>
            <a:pPr marL="742950" indent="-74295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dirty="0">
                <a:solidFill>
                  <a:schemeClr val="tx2"/>
                </a:solidFill>
                <a:latin typeface="Bell MT" pitchFamily="18" charset="0"/>
              </a:rPr>
              <a:t>O</a:t>
            </a: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utside activities</a:t>
            </a:r>
          </a:p>
          <a:p>
            <a:pPr marL="742950" indent="-742950"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Bell MT" pitchFamily="18" charset="0"/>
              </a:rPr>
              <a:t>Identities of 278 and 450 filers, and individuals receiving training</a:t>
            </a:r>
            <a:endParaRPr lang="en-US" sz="3600" dirty="0" smtClean="0">
              <a:solidFill>
                <a:schemeClr val="tx2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10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01613" y="2332037"/>
            <a:ext cx="9677400" cy="275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/>
            <a:r>
              <a:rPr lang="en-US" sz="6000" b="1" i="1" dirty="0">
                <a:solidFill>
                  <a:srgbClr val="CC9900"/>
                </a:solidFill>
                <a:latin typeface="Bell MT" pitchFamily="18" charset="0"/>
              </a:rPr>
              <a:t>Freedom of Information Act and Privacy Act Interface</a:t>
            </a:r>
          </a:p>
        </p:txBody>
      </p:sp>
    </p:spTree>
    <p:extLst>
      <p:ext uri="{BB962C8B-B14F-4D97-AF65-F5344CB8AC3E}">
        <p14:creationId xmlns:p14="http://schemas.microsoft.com/office/powerpoint/2010/main" val="251144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38"/>
            <a:ext cx="9677400" cy="70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Purpose of the Privacy Act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1213" y="1779144"/>
            <a:ext cx="8458200" cy="4988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30" tIns="45716" rIns="91430" bIns="45716">
            <a:spAutoFit/>
          </a:bodyPr>
          <a:lstStyle/>
          <a:p>
            <a:pPr>
              <a:spcAft>
                <a:spcPts val="1500"/>
              </a:spcAft>
            </a:pPr>
            <a:r>
              <a:rPr lang="en-US" sz="3500" dirty="0">
                <a:solidFill>
                  <a:schemeClr val="tx1"/>
                </a:solidFill>
                <a:latin typeface="Bell MT" pitchFamily="18" charset="0"/>
              </a:rPr>
              <a:t>Protect the privacy of the individuals about whom the government maintains records by: </a:t>
            </a:r>
          </a:p>
          <a:p>
            <a:pPr marL="1485746" lvl="1" indent="-742873">
              <a:spcAft>
                <a:spcPts val="1200"/>
              </a:spcAft>
              <a:buFont typeface="+mj-lt"/>
              <a:buAutoNum type="arabicPeriod"/>
            </a:pPr>
            <a:r>
              <a:rPr lang="en-US" sz="3400" dirty="0">
                <a:solidFill>
                  <a:schemeClr val="tx1"/>
                </a:solidFill>
                <a:latin typeface="Bell MT" pitchFamily="18" charset="0"/>
              </a:rPr>
              <a:t>Limiting the collection, maintenance, use, and disclosure of personally identifiable information.</a:t>
            </a:r>
          </a:p>
          <a:p>
            <a:pPr marL="1485746" lvl="1" indent="-742873">
              <a:spcAft>
                <a:spcPts val="600"/>
              </a:spcAft>
              <a:buFont typeface="+mj-lt"/>
              <a:buAutoNum type="arabicPeriod"/>
            </a:pPr>
            <a:r>
              <a:rPr lang="en-US" sz="3400" dirty="0">
                <a:solidFill>
                  <a:schemeClr val="tx1"/>
                </a:solidFill>
                <a:latin typeface="Bell MT" pitchFamily="18" charset="0"/>
              </a:rPr>
              <a:t>Allowing individuals to request access to, amendment of, and an accounting of disclosures concerning records  about themselves.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4513" y="6766858"/>
            <a:ext cx="8915400" cy="7030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30" tIns="45716" rIns="91430" bIns="45716">
            <a:spAutoFit/>
          </a:bodyPr>
          <a:lstStyle/>
          <a:p>
            <a:pPr lvl="1">
              <a:spcAft>
                <a:spcPts val="600"/>
              </a:spcAft>
            </a:pPr>
            <a:r>
              <a:rPr lang="en-US" sz="4000" b="1" i="1" dirty="0">
                <a:solidFill>
                  <a:schemeClr val="tx1"/>
                </a:solidFill>
                <a:latin typeface="Bell MT" pitchFamily="18" charset="0"/>
              </a:rPr>
              <a:t>General Presumption is Protection</a:t>
            </a:r>
            <a:endParaRPr lang="en-US" sz="4000" dirty="0">
              <a:solidFill>
                <a:schemeClr val="tx1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37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38"/>
            <a:ext cx="9677400" cy="70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Purpose of the FOIA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1213" y="1874838"/>
            <a:ext cx="8458200" cy="4199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30" tIns="45716" rIns="91430" bIns="45716">
            <a:spAutoFit/>
          </a:bodyPr>
          <a:lstStyle/>
          <a:p>
            <a:pPr marL="571441" indent="-571441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latin typeface="Bell MT" pitchFamily="18" charset="0"/>
              </a:rPr>
              <a:t>Facilitates government transparency and accountability. </a:t>
            </a:r>
          </a:p>
          <a:p>
            <a:pPr marL="571441" indent="-571441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latin typeface="Bell MT" pitchFamily="18" charset="0"/>
              </a:rPr>
              <a:t>Provides a means for the public to “know what the government is up to.” </a:t>
            </a:r>
          </a:p>
          <a:p>
            <a:pPr marL="571441" indent="-571441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latin typeface="Bell MT" pitchFamily="18" charset="0"/>
              </a:rPr>
              <a:t>Permits agencies to protect certain records that fall within any of the nine FOIA exemptions. 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3113" y="6525572"/>
            <a:ext cx="8458200" cy="7030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30" tIns="45716" rIns="91430" bIns="45716">
            <a:spAutoFit/>
          </a:bodyPr>
          <a:lstStyle/>
          <a:p>
            <a:pPr algn="ctr">
              <a:buNone/>
            </a:pPr>
            <a:r>
              <a:rPr lang="en-US" sz="4000" b="1" i="1" dirty="0">
                <a:solidFill>
                  <a:schemeClr val="tx1"/>
                </a:solidFill>
                <a:latin typeface="Bell MT" pitchFamily="18" charset="0"/>
              </a:rPr>
              <a:t>General Presumption is Disclosure</a:t>
            </a:r>
          </a:p>
        </p:txBody>
      </p:sp>
    </p:spTree>
    <p:extLst>
      <p:ext uri="{BB962C8B-B14F-4D97-AF65-F5344CB8AC3E}">
        <p14:creationId xmlns:p14="http://schemas.microsoft.com/office/powerpoint/2010/main" val="166027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38"/>
            <a:ext cx="9677400" cy="70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0" tIns="45706" rIns="91410" bIns="45706">
            <a:spAutoFit/>
          </a:bodyPr>
          <a:lstStyle/>
          <a:p>
            <a:pPr algn="ctr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Records Covered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1213" y="5933808"/>
            <a:ext cx="8458200" cy="13136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10" tIns="45706" rIns="91410" bIns="45706">
            <a:spAutoFit/>
          </a:bodyPr>
          <a:lstStyle/>
          <a:p>
            <a:pPr algn="ctr">
              <a:buNone/>
            </a:pPr>
            <a:r>
              <a:rPr lang="en-US" sz="4000" b="1" i="1" dirty="0">
                <a:solidFill>
                  <a:schemeClr val="tx1"/>
                </a:solidFill>
                <a:latin typeface="Bell MT" pitchFamily="18" charset="0"/>
              </a:rPr>
              <a:t>Privacy Act Record = Agency Record</a:t>
            </a:r>
          </a:p>
          <a:p>
            <a:pPr algn="ctr">
              <a:buNone/>
            </a:pPr>
            <a:r>
              <a:rPr lang="en-US" sz="4000" b="1" i="1" dirty="0">
                <a:solidFill>
                  <a:schemeClr val="tx1"/>
                </a:solidFill>
                <a:latin typeface="Bell MT" pitchFamily="18" charset="0"/>
              </a:rPr>
              <a:t>Agency Record ≠ Privacy Act Record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461640"/>
              </p:ext>
            </p:extLst>
          </p:nvPr>
        </p:nvGraphicFramePr>
        <p:xfrm>
          <a:off x="468311" y="1697254"/>
          <a:ext cx="9220200" cy="386714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610100"/>
                <a:gridCol w="4610100"/>
              </a:tblGrid>
              <a:tr h="819035">
                <a:tc>
                  <a:txBody>
                    <a:bodyPr/>
                    <a:lstStyle/>
                    <a:p>
                      <a:pPr algn="ctr"/>
                      <a:r>
                        <a:rPr lang="en-US" sz="4000" u="sng" dirty="0" smtClean="0">
                          <a:latin typeface="Bell MT" panose="02020503060305020303" pitchFamily="18" charset="0"/>
                        </a:rPr>
                        <a:t>Privacy Act</a:t>
                      </a:r>
                      <a:endParaRPr lang="en-US" sz="4000" u="sng" dirty="0">
                        <a:latin typeface="Bell MT" panose="020205030603050203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1" algn="ctr"/>
                      <a:r>
                        <a:rPr lang="en-US" sz="4000" u="sng" dirty="0" smtClean="0">
                          <a:latin typeface="Bell MT" panose="02020503060305020303" pitchFamily="18" charset="0"/>
                        </a:rPr>
                        <a:t>FOIA</a:t>
                      </a:r>
                      <a:endParaRPr lang="en-US" sz="4000" u="sng" dirty="0">
                        <a:latin typeface="Bell MT" panose="020205030603050203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4811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3400" dirty="0" smtClean="0">
                          <a:latin typeface="Bell MT" panose="02020503060305020303" pitchFamily="18" charset="0"/>
                        </a:rPr>
                        <a:t>Records must be:</a:t>
                      </a:r>
                    </a:p>
                    <a:p>
                      <a:pPr marL="514350" indent="-514350" algn="l">
                        <a:buFont typeface="Arial" panose="020B0604020202020204" pitchFamily="34" charset="0"/>
                        <a:buAutoNum type="arabicPeriod"/>
                      </a:pPr>
                      <a:r>
                        <a:rPr lang="en-US" sz="3200" u="none" dirty="0" smtClean="0">
                          <a:latin typeface="Bell MT" panose="02020503060305020303" pitchFamily="18" charset="0"/>
                        </a:rPr>
                        <a:t>About an </a:t>
                      </a:r>
                      <a:r>
                        <a:rPr lang="en-US" sz="3200" u="sng" dirty="0" smtClean="0">
                          <a:latin typeface="Bell MT" panose="02020503060305020303" pitchFamily="18" charset="0"/>
                        </a:rPr>
                        <a:t>individual</a:t>
                      </a:r>
                      <a:r>
                        <a:rPr lang="en-US" sz="3200" u="none" dirty="0" smtClean="0">
                          <a:latin typeface="Bell MT" panose="02020503060305020303" pitchFamily="18" charset="0"/>
                        </a:rPr>
                        <a:t>, </a:t>
                      </a:r>
                    </a:p>
                    <a:p>
                      <a:pPr marL="514350" indent="-514350" algn="l">
                        <a:buFont typeface="Arial" panose="020B0604020202020204" pitchFamily="34" charset="0"/>
                        <a:buAutoNum type="arabicPeriod"/>
                      </a:pPr>
                      <a:r>
                        <a:rPr lang="en-US" sz="3200" dirty="0" smtClean="0">
                          <a:latin typeface="Bell MT" panose="02020503060305020303" pitchFamily="18" charset="0"/>
                        </a:rPr>
                        <a:t>Stored in a </a:t>
                      </a:r>
                      <a:r>
                        <a:rPr lang="en-US" sz="3200" u="sng" dirty="0" smtClean="0">
                          <a:latin typeface="Bell MT" panose="02020503060305020303" pitchFamily="18" charset="0"/>
                        </a:rPr>
                        <a:t>system of records</a:t>
                      </a:r>
                      <a:r>
                        <a:rPr lang="en-US" sz="3200" u="none" dirty="0" smtClean="0">
                          <a:latin typeface="Bell MT" panose="02020503060305020303" pitchFamily="18" charset="0"/>
                        </a:rPr>
                        <a:t>, and </a:t>
                      </a:r>
                    </a:p>
                    <a:p>
                      <a:pPr marL="514350" indent="-514350" algn="l">
                        <a:buFont typeface="Arial" panose="020B0604020202020204" pitchFamily="34" charset="0"/>
                        <a:buAutoNum type="arabicPeriod"/>
                      </a:pPr>
                      <a:r>
                        <a:rPr lang="en-US" sz="3200" u="none" dirty="0" smtClean="0">
                          <a:latin typeface="Bell MT" panose="02020503060305020303" pitchFamily="18" charset="0"/>
                        </a:rPr>
                        <a:t>Accessed by </a:t>
                      </a:r>
                      <a:r>
                        <a:rPr lang="en-US" sz="3200" u="sng" dirty="0" smtClean="0">
                          <a:latin typeface="Bell MT" panose="02020503060305020303" pitchFamily="18" charset="0"/>
                        </a:rPr>
                        <a:t>personal identifier</a:t>
                      </a:r>
                      <a:r>
                        <a:rPr lang="en-US" sz="3200" dirty="0" smtClean="0">
                          <a:latin typeface="Bell MT" panose="02020503060305020303" pitchFamily="18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1" algn="ctr"/>
                      <a:r>
                        <a:rPr lang="en-US" sz="3500" dirty="0" smtClean="0">
                          <a:latin typeface="Bell MT" panose="02020503060305020303" pitchFamily="18" charset="0"/>
                        </a:rPr>
                        <a:t>All agency records.</a:t>
                      </a:r>
                      <a:endParaRPr lang="en-US" sz="3500" dirty="0">
                        <a:latin typeface="Bell MT" panose="020205030603050203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108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886773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1" tIns="45701" rIns="91401" bIns="45701">
            <a:spAutoFit/>
          </a:bodyPr>
          <a:lstStyle/>
          <a:p>
            <a:pPr algn="ctr" defTabSz="457010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Privacy Act: General Rule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013" y="2064753"/>
            <a:ext cx="9334500" cy="4228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01" tIns="45701" rIns="91401" bIns="45701">
            <a:spAutoFit/>
          </a:bodyPr>
          <a:lstStyle/>
          <a:p>
            <a:pPr marL="685516" indent="-685516" defTabSz="457010"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Generally, agencies </a:t>
            </a:r>
            <a:r>
              <a:rPr lang="en-US" sz="4000" u="sng" dirty="0">
                <a:solidFill>
                  <a:srgbClr val="000000"/>
                </a:solidFill>
                <a:latin typeface="Bell MT" pitchFamily="18" charset="0"/>
              </a:rPr>
              <a:t>cannot disclose </a:t>
            </a: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Privacy Act records without the </a:t>
            </a:r>
            <a:r>
              <a:rPr lang="en-US" sz="4000" u="sng" dirty="0">
                <a:solidFill>
                  <a:srgbClr val="000000"/>
                </a:solidFill>
                <a:latin typeface="Bell MT" pitchFamily="18" charset="0"/>
              </a:rPr>
              <a:t>prior written consent</a:t>
            </a: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 of the individual.</a:t>
            </a:r>
          </a:p>
          <a:p>
            <a:pPr defTabSz="457010"/>
            <a:endParaRPr lang="en-US" sz="4000" dirty="0">
              <a:solidFill>
                <a:srgbClr val="000000"/>
              </a:solidFill>
              <a:latin typeface="Bell MT" pitchFamily="18" charset="0"/>
            </a:endParaRPr>
          </a:p>
          <a:p>
            <a:pPr marL="685516" indent="-685516" defTabSz="457010"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Records may be disclosed without prior written consent under certain conditions.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>
          <a:xfrm>
            <a:off x="7227892" y="7223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50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42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1" tIns="45701" rIns="91401" bIns="45701">
            <a:spAutoFit/>
          </a:bodyPr>
          <a:lstStyle/>
          <a:p>
            <a:pPr algn="ctr" defTabSz="457010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Privacy Act </a:t>
            </a:r>
            <a:r>
              <a:rPr lang="en-US" sz="4000" b="1" i="1" u="sng" dirty="0">
                <a:solidFill>
                  <a:srgbClr val="CC9900"/>
                </a:solidFill>
                <a:latin typeface="Bell MT" pitchFamily="18" charset="0"/>
              </a:rPr>
              <a:t>Conditions of Disclosure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8036" y="1874839"/>
            <a:ext cx="8681376" cy="4235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01" tIns="45701" rIns="91401" bIns="45701">
            <a:spAutoFit/>
          </a:bodyPr>
          <a:lstStyle/>
          <a:p>
            <a:pPr defTabSz="457010">
              <a:spcAft>
                <a:spcPts val="1500"/>
              </a:spcAft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All conditions are listed at 5 U.S.C. </a:t>
            </a:r>
            <a:r>
              <a:rPr lang="en-US" sz="2900" dirty="0">
                <a:solidFill>
                  <a:srgbClr val="000000"/>
                </a:solidFill>
                <a:latin typeface="Bell MT" pitchFamily="18" charset="0"/>
              </a:rPr>
              <a:t>§</a:t>
            </a: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552a(b). The most commonly encountered conditions include:</a:t>
            </a:r>
          </a:p>
          <a:p>
            <a:pPr marL="742642" lvl="1" indent="-285632" defTabSz="457010">
              <a:spcAft>
                <a:spcPts val="800"/>
              </a:spcAft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(b)(1) Need to know within agency</a:t>
            </a:r>
          </a:p>
          <a:p>
            <a:pPr marL="742642" lvl="1" indent="-285632" defTabSz="457010">
              <a:spcAft>
                <a:spcPts val="800"/>
              </a:spcAft>
            </a:pPr>
            <a:r>
              <a:rPr lang="en-US" sz="3500" b="1" dirty="0">
                <a:solidFill>
                  <a:srgbClr val="000000"/>
                </a:solidFill>
                <a:latin typeface="Bell MT" pitchFamily="18" charset="0"/>
              </a:rPr>
              <a:t>(b)(2) If required under the FOIA</a:t>
            </a:r>
          </a:p>
          <a:p>
            <a:pPr marL="742642" lvl="1" indent="-285632" defTabSz="457010">
              <a:spcAft>
                <a:spcPts val="800"/>
              </a:spcAft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(b)(3) Routine use published in SORN</a:t>
            </a:r>
          </a:p>
          <a:p>
            <a:pPr marL="238827" indent="-285632" defTabSz="457010">
              <a:spcAft>
                <a:spcPts val="800"/>
              </a:spcAft>
            </a:pPr>
            <a:endParaRPr lang="en-US" sz="3500" dirty="0">
              <a:solidFill>
                <a:srgbClr val="0000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23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38"/>
            <a:ext cx="9677400" cy="70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/>
            <a:r>
              <a:rPr lang="en-US" sz="4000" b="1" i="1" u="sng" dirty="0">
                <a:solidFill>
                  <a:srgbClr val="CC9900"/>
                </a:solidFill>
                <a:latin typeface="Bell MT" pitchFamily="18" charset="0"/>
              </a:rPr>
              <a:t>Access</a:t>
            </a:r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 under Privacy Act and FOIA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1213" y="2337716"/>
            <a:ext cx="8458200" cy="4596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30" tIns="45716" rIns="91430" bIns="45716">
            <a:spAutoFit/>
          </a:bodyPr>
          <a:lstStyle/>
          <a:p>
            <a:pPr marL="571441" indent="-571441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chemeClr val="tx1"/>
                </a:solidFill>
                <a:latin typeface="Bell MT" pitchFamily="18" charset="0"/>
              </a:rPr>
              <a:t>Both the Privacy Act and FOIA provide rights of access to records.</a:t>
            </a:r>
          </a:p>
          <a:p>
            <a:pPr marL="571441" indent="-571441"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/>
              </a:solidFill>
              <a:latin typeface="Bell MT" pitchFamily="18" charset="0"/>
            </a:endParaRPr>
          </a:p>
          <a:p>
            <a:pPr marL="571441" indent="-571441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4000" dirty="0">
                <a:solidFill>
                  <a:schemeClr val="tx1"/>
                </a:solidFill>
                <a:latin typeface="Bell MT" pitchFamily="18" charset="0"/>
              </a:rPr>
              <a:t>However, there are differences in the extent of access depending on the statute. </a:t>
            </a:r>
          </a:p>
          <a:p>
            <a:pPr lvl="1">
              <a:spcAft>
                <a:spcPts val="800"/>
              </a:spcAft>
            </a:pPr>
            <a:endParaRPr lang="en-US" sz="3500" dirty="0">
              <a:solidFill>
                <a:schemeClr val="tx1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81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38"/>
            <a:ext cx="9677400" cy="70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 algn="ctr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Who has a right of access?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255150"/>
              </p:ext>
            </p:extLst>
          </p:nvPr>
        </p:nvGraphicFramePr>
        <p:xfrm>
          <a:off x="940857" y="2103437"/>
          <a:ext cx="8198910" cy="459850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099455"/>
                <a:gridCol w="4099455"/>
              </a:tblGrid>
              <a:tr h="744029">
                <a:tc>
                  <a:txBody>
                    <a:bodyPr/>
                    <a:lstStyle/>
                    <a:p>
                      <a:pPr algn="ctr"/>
                      <a:r>
                        <a:rPr lang="en-US" sz="4000" u="sng" dirty="0" smtClean="0">
                          <a:latin typeface="Bell MT" panose="02020503060305020303" pitchFamily="18" charset="0"/>
                        </a:rPr>
                        <a:t>Privacy Act</a:t>
                      </a:r>
                      <a:endParaRPr lang="en-US" sz="4000" u="sng" dirty="0">
                        <a:latin typeface="Bell MT" panose="02020503060305020303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ctr"/>
                      <a:r>
                        <a:rPr lang="en-US" sz="4000" u="sng" dirty="0" smtClean="0">
                          <a:latin typeface="Bell MT" panose="02020503060305020303" pitchFamily="18" charset="0"/>
                        </a:rPr>
                        <a:t>FOIA</a:t>
                      </a:r>
                      <a:endParaRPr lang="en-US" sz="4000" u="sng" dirty="0">
                        <a:latin typeface="Bell MT" panose="02020503060305020303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477">
                <a:tc>
                  <a:txBody>
                    <a:bodyPr/>
                    <a:lstStyle/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500" dirty="0" smtClean="0">
                          <a:latin typeface="Bell MT" panose="02020503060305020303" pitchFamily="18" charset="0"/>
                        </a:rPr>
                        <a:t>U.S. Citizens</a:t>
                      </a: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500" dirty="0" smtClean="0">
                          <a:latin typeface="Bell MT" panose="02020503060305020303" pitchFamily="18" charset="0"/>
                        </a:rPr>
                        <a:t>Lawful Permanent</a:t>
                      </a:r>
                      <a:r>
                        <a:rPr lang="en-US" sz="3500" baseline="0" dirty="0" smtClean="0">
                          <a:latin typeface="Bell MT" panose="02020503060305020303" pitchFamily="18" charset="0"/>
                        </a:rPr>
                        <a:t> Residents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3500" dirty="0" smtClean="0">
                          <a:latin typeface="Bell MT" panose="02020503060305020303" pitchFamily="18" charset="0"/>
                        </a:rPr>
                        <a:t>U.S. Citizens</a:t>
                      </a:r>
                    </a:p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3500" dirty="0" smtClean="0">
                          <a:latin typeface="Bell MT" panose="02020503060305020303" pitchFamily="18" charset="0"/>
                        </a:rPr>
                        <a:t>LPRs</a:t>
                      </a:r>
                    </a:p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3500" dirty="0" smtClean="0">
                          <a:latin typeface="Bell MT" panose="02020503060305020303" pitchFamily="18" charset="0"/>
                        </a:rPr>
                        <a:t>Non-U.S</a:t>
                      </a:r>
                      <a:r>
                        <a:rPr lang="en-US" sz="3500" baseline="0" dirty="0" smtClean="0">
                          <a:latin typeface="Bell MT" panose="02020503060305020303" pitchFamily="18" charset="0"/>
                        </a:rPr>
                        <a:t>. Citizens</a:t>
                      </a:r>
                    </a:p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3500" dirty="0" smtClean="0">
                          <a:latin typeface="Bell MT" panose="02020503060305020303" pitchFamily="18" charset="0"/>
                        </a:rPr>
                        <a:t>Organizations</a:t>
                      </a:r>
                      <a:endParaRPr lang="en-US" sz="3500" dirty="0">
                        <a:latin typeface="Bell MT" panose="02020503060305020303" pitchFamily="18" charset="0"/>
                      </a:endParaRPr>
                    </a:p>
                    <a:p>
                      <a:pPr marL="457200" lvl="1" indent="0">
                        <a:buFont typeface="Wingdings" panose="05000000000000000000" pitchFamily="2" charset="2"/>
                        <a:buNone/>
                      </a:pPr>
                      <a:endParaRPr lang="en-US" sz="3500" dirty="0">
                        <a:latin typeface="Bell MT" panose="02020503060305020303" pitchFamily="18" charset="0"/>
                      </a:endParaRPr>
                    </a:p>
                    <a:p>
                      <a:pPr marL="457200" lvl="1" indent="0" algn="ctr">
                        <a:buFont typeface="Wingdings" panose="05000000000000000000" pitchFamily="2" charset="2"/>
                        <a:buNone/>
                      </a:pPr>
                      <a:r>
                        <a:rPr lang="en-US" sz="3500" b="1" u="none" dirty="0" smtClean="0">
                          <a:latin typeface="Bell MT" panose="02020503060305020303" pitchFamily="18" charset="0"/>
                        </a:rPr>
                        <a:t>ANYONE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622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40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1" rIns="91420" bIns="45711">
            <a:spAutoFit/>
          </a:bodyPr>
          <a:lstStyle/>
          <a:p>
            <a:pPr algn="ctr" defTabSz="457105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Privacy Act Exemptions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1613" y="2129957"/>
            <a:ext cx="9677400" cy="4117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20" tIns="45711" rIns="91420" bIns="45711" anchor="ctr">
            <a:spAutoFit/>
          </a:bodyPr>
          <a:lstStyle/>
          <a:p>
            <a:pPr defTabSz="457105">
              <a:spcAft>
                <a:spcPts val="1200"/>
              </a:spcAft>
            </a:pPr>
            <a:r>
              <a:rPr lang="en-US" sz="3300" b="1" dirty="0">
                <a:solidFill>
                  <a:srgbClr val="000000"/>
                </a:solidFill>
                <a:latin typeface="Bell MT" pitchFamily="18" charset="0"/>
              </a:rPr>
              <a:t>Ten exemptions limit access under the Privacy Act:</a:t>
            </a:r>
          </a:p>
          <a:p>
            <a:pPr marL="1199902" lvl="1" indent="-457105" defTabSz="45710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300" dirty="0">
                <a:solidFill>
                  <a:srgbClr val="000000"/>
                </a:solidFill>
                <a:latin typeface="Bell MT" pitchFamily="18" charset="0"/>
              </a:rPr>
              <a:t>One special: </a:t>
            </a:r>
            <a:r>
              <a:rPr lang="en-US" sz="2600" dirty="0">
                <a:solidFill>
                  <a:srgbClr val="000000"/>
                </a:solidFill>
                <a:latin typeface="Bell MT" pitchFamily="18" charset="0"/>
              </a:rPr>
              <a:t>§</a:t>
            </a:r>
            <a:r>
              <a:rPr lang="en-US" sz="3300" dirty="0">
                <a:solidFill>
                  <a:srgbClr val="000000"/>
                </a:solidFill>
                <a:latin typeface="Bell MT" pitchFamily="18" charset="0"/>
              </a:rPr>
              <a:t>552a(d)(5) </a:t>
            </a:r>
          </a:p>
          <a:p>
            <a:pPr marL="1199902" lvl="1" indent="-457105" defTabSz="457105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300" dirty="0">
                <a:solidFill>
                  <a:srgbClr val="000000"/>
                </a:solidFill>
                <a:latin typeface="Bell MT" pitchFamily="18" charset="0"/>
              </a:rPr>
              <a:t>Agency must publish notice in the Federal Register if they will invoke other exemptions: </a:t>
            </a:r>
          </a:p>
          <a:p>
            <a:pPr marL="1750582" lvl="2" indent="-503972" defTabSz="457105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3300" dirty="0">
                <a:solidFill>
                  <a:srgbClr val="000000"/>
                </a:solidFill>
                <a:latin typeface="Bell MT" pitchFamily="18" charset="0"/>
              </a:rPr>
              <a:t>Two general: </a:t>
            </a:r>
            <a:r>
              <a:rPr lang="en-US" sz="2600" dirty="0">
                <a:solidFill>
                  <a:srgbClr val="000000"/>
                </a:solidFill>
                <a:latin typeface="Bell MT" pitchFamily="18" charset="0"/>
              </a:rPr>
              <a:t>§</a:t>
            </a:r>
            <a:r>
              <a:rPr lang="en-US" sz="3300" dirty="0">
                <a:solidFill>
                  <a:srgbClr val="000000"/>
                </a:solidFill>
                <a:latin typeface="Bell MT" pitchFamily="18" charset="0"/>
              </a:rPr>
              <a:t>552a(j)(1)-(2)</a:t>
            </a:r>
          </a:p>
          <a:p>
            <a:pPr marL="1750582" lvl="2" indent="-503972" defTabSz="457105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sz="3300" dirty="0">
                <a:solidFill>
                  <a:srgbClr val="000000"/>
                </a:solidFill>
                <a:latin typeface="Bell MT" pitchFamily="18" charset="0"/>
              </a:rPr>
              <a:t>Seven specific: </a:t>
            </a:r>
            <a:r>
              <a:rPr lang="en-US" sz="2600" dirty="0">
                <a:solidFill>
                  <a:srgbClr val="000000"/>
                </a:solidFill>
                <a:latin typeface="Bell MT" pitchFamily="18" charset="0"/>
              </a:rPr>
              <a:t>§</a:t>
            </a:r>
            <a:r>
              <a:rPr lang="en-US" sz="3300" dirty="0">
                <a:solidFill>
                  <a:srgbClr val="000000"/>
                </a:solidFill>
                <a:latin typeface="Bell MT" pitchFamily="18" charset="0"/>
              </a:rPr>
              <a:t>552a(k)(1)-(7)</a:t>
            </a:r>
            <a:r>
              <a:rPr lang="en-US" sz="3200" dirty="0">
                <a:solidFill>
                  <a:srgbClr val="000000"/>
                </a:solidFill>
                <a:latin typeface="Bell MT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latin typeface="Bell MT" pitchFamily="18" charset="0"/>
              </a:rPr>
            </a:br>
            <a:endParaRPr lang="en-US" sz="3200" dirty="0">
              <a:solidFill>
                <a:srgbClr val="0000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48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7"/>
            <a:ext cx="9677400" cy="62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C9900"/>
                </a:solidFill>
                <a:latin typeface="Bell MT" pitchFamily="18" charset="0"/>
              </a:rPr>
              <a:t>FOIA &amp; Ethics:  Common Goals</a:t>
            </a:r>
            <a:endParaRPr lang="en-US" sz="36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512" y="2255838"/>
            <a:ext cx="9086850" cy="38158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endParaRPr lang="en-US" sz="3600" dirty="0" smtClean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36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On his first full day in office, President Obama established new transparency and ethics rules. </a:t>
            </a:r>
          </a:p>
          <a:p>
            <a:pPr algn="ctr">
              <a:buFont typeface="Arial" charset="0"/>
              <a:buNone/>
            </a:pPr>
            <a:endParaRPr lang="en-US" sz="3600" dirty="0" smtClean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3600" dirty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Transparency + Ethics = Accountability </a:t>
            </a:r>
          </a:p>
          <a:p>
            <a:pPr algn="ctr">
              <a:buFont typeface="Arial" charset="0"/>
              <a:buNone/>
            </a:pPr>
            <a:endParaRPr lang="en-US" sz="3600" dirty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30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42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1" tIns="45701" rIns="91401" bIns="45701">
            <a:spAutoFit/>
          </a:bodyPr>
          <a:lstStyle/>
          <a:p>
            <a:pPr algn="ctr" defTabSz="457010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Processing Requests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5336" y="2015913"/>
            <a:ext cx="9029961" cy="4203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01" tIns="45701" rIns="91401" bIns="45701">
            <a:spAutoFit/>
          </a:bodyPr>
          <a:lstStyle/>
          <a:p>
            <a:pPr defTabSz="457010">
              <a:spcAft>
                <a:spcPts val="1500"/>
              </a:spcAft>
            </a:pPr>
            <a:r>
              <a:rPr lang="en-US" sz="4000" b="1" dirty="0">
                <a:solidFill>
                  <a:srgbClr val="000000"/>
                </a:solidFill>
                <a:latin typeface="Bell MT" pitchFamily="18" charset="0"/>
              </a:rPr>
              <a:t>1</a:t>
            </a:r>
            <a:r>
              <a:rPr lang="en-US" sz="4000" b="1" baseline="30000" dirty="0">
                <a:solidFill>
                  <a:srgbClr val="000000"/>
                </a:solidFill>
                <a:latin typeface="Bell MT" pitchFamily="18" charset="0"/>
              </a:rPr>
              <a:t>st</a:t>
            </a:r>
            <a:r>
              <a:rPr lang="en-US" sz="4000" b="1" dirty="0">
                <a:solidFill>
                  <a:srgbClr val="000000"/>
                </a:solidFill>
                <a:latin typeface="Bell MT" pitchFamily="18" charset="0"/>
              </a:rPr>
              <a:t> Party Requests</a:t>
            </a:r>
          </a:p>
          <a:p>
            <a:pPr marL="971147" lvl="2" indent="-571264" defTabSz="45701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Process first under the Privacy     </a:t>
            </a:r>
            <a:br>
              <a:rPr lang="en-US" sz="4000" dirty="0">
                <a:solidFill>
                  <a:srgbClr val="000000"/>
                </a:solidFill>
                <a:latin typeface="Bell MT" pitchFamily="18" charset="0"/>
              </a:rPr>
            </a:b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Act, then under the FOIA for the </a:t>
            </a:r>
            <a:br>
              <a:rPr lang="en-US" sz="4000" dirty="0">
                <a:solidFill>
                  <a:srgbClr val="000000"/>
                </a:solidFill>
                <a:latin typeface="Bell MT" pitchFamily="18" charset="0"/>
              </a:rPr>
            </a:b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greatest disclosure.</a:t>
            </a:r>
            <a:endParaRPr lang="en-US" sz="4000" b="1" dirty="0">
              <a:solidFill>
                <a:srgbClr val="000000"/>
              </a:solidFill>
              <a:latin typeface="Bell MT" pitchFamily="18" charset="0"/>
            </a:endParaRPr>
          </a:p>
          <a:p>
            <a:pPr marL="0" lvl="1" defTabSz="457010">
              <a:spcAft>
                <a:spcPts val="1500"/>
              </a:spcAft>
            </a:pPr>
            <a:r>
              <a:rPr lang="en-US" sz="4000" b="1" dirty="0">
                <a:solidFill>
                  <a:srgbClr val="000000"/>
                </a:solidFill>
                <a:latin typeface="Bell MT" pitchFamily="18" charset="0"/>
              </a:rPr>
              <a:t>3</a:t>
            </a:r>
            <a:r>
              <a:rPr lang="en-US" sz="4000" b="1" baseline="30000" dirty="0">
                <a:solidFill>
                  <a:srgbClr val="000000"/>
                </a:solidFill>
                <a:latin typeface="Bell MT" pitchFamily="18" charset="0"/>
              </a:rPr>
              <a:t>rd</a:t>
            </a:r>
            <a:r>
              <a:rPr lang="en-US" sz="4000" b="1" dirty="0">
                <a:solidFill>
                  <a:srgbClr val="000000"/>
                </a:solidFill>
                <a:latin typeface="Bell MT" pitchFamily="18" charset="0"/>
              </a:rPr>
              <a:t> Party Requests</a:t>
            </a:r>
            <a:r>
              <a:rPr lang="en-US" sz="2800" dirty="0">
                <a:solidFill>
                  <a:srgbClr val="000000"/>
                </a:solidFill>
                <a:latin typeface="Bell MT" pitchFamily="18" charset="0"/>
              </a:rPr>
              <a:t> </a:t>
            </a:r>
          </a:p>
          <a:p>
            <a:pPr marL="971147" lvl="2" indent="-571264" defTabSz="457010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  <a:latin typeface="Bell MT" pitchFamily="18" charset="0"/>
              </a:rPr>
              <a:t>Process only under FOIA</a:t>
            </a:r>
          </a:p>
        </p:txBody>
      </p:sp>
    </p:spTree>
    <p:extLst>
      <p:ext uri="{BB962C8B-B14F-4D97-AF65-F5344CB8AC3E}">
        <p14:creationId xmlns:p14="http://schemas.microsoft.com/office/powerpoint/2010/main" val="262319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42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1" tIns="45701" rIns="91401" bIns="45701">
            <a:spAutoFit/>
          </a:bodyPr>
          <a:lstStyle/>
          <a:p>
            <a:pPr algn="ctr" defTabSz="457010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How to Process </a:t>
            </a:r>
            <a:r>
              <a:rPr lang="en-US" sz="4000" b="1" i="1" u="sng" dirty="0">
                <a:solidFill>
                  <a:srgbClr val="CC9900"/>
                </a:solidFill>
                <a:latin typeface="Bell MT" pitchFamily="18" charset="0"/>
              </a:rPr>
              <a:t>First Party Requests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01613" y="1874837"/>
            <a:ext cx="9677400" cy="51816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01" tIns="45701" rIns="91401" bIns="45701" anchor="ctr">
            <a:spAutoFit/>
          </a:bodyPr>
          <a:lstStyle/>
          <a:p>
            <a:pPr marL="514138" indent="-514138" defTabSz="457010">
              <a:spcAft>
                <a:spcPts val="1200"/>
              </a:spcAft>
              <a:buFont typeface="Times New Roman" pitchFamily="18" charset="0"/>
              <a:buAutoNum type="arabicPeriod"/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Does a Privacy Act exemption apply?</a:t>
            </a:r>
          </a:p>
          <a:p>
            <a:pPr marL="1199653" lvl="1" indent="-457010" defTabSz="45701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If </a:t>
            </a:r>
            <a:r>
              <a:rPr lang="en-US" sz="3500" b="1" dirty="0">
                <a:solidFill>
                  <a:srgbClr val="000000"/>
                </a:solidFill>
                <a:latin typeface="Bell MT" pitchFamily="18" charset="0"/>
              </a:rPr>
              <a:t>no</a:t>
            </a: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, release. </a:t>
            </a:r>
          </a:p>
          <a:p>
            <a:pPr marL="1199653" lvl="1" indent="-457010" defTabSz="45701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If </a:t>
            </a:r>
            <a:r>
              <a:rPr lang="en-US" sz="3500" b="1" dirty="0">
                <a:solidFill>
                  <a:srgbClr val="000000"/>
                </a:solidFill>
                <a:latin typeface="Bell MT" pitchFamily="18" charset="0"/>
              </a:rPr>
              <a:t>yes</a:t>
            </a: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, continue to FOIA analysis.</a:t>
            </a:r>
          </a:p>
          <a:p>
            <a:pPr marL="514138" indent="-514138" defTabSz="457010">
              <a:spcAft>
                <a:spcPts val="1200"/>
              </a:spcAft>
              <a:buFont typeface="Times New Roman" pitchFamily="18" charset="0"/>
              <a:buAutoNum type="arabicPeriod"/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Does a FOIA exemption apply? </a:t>
            </a:r>
          </a:p>
          <a:p>
            <a:pPr marL="1199653" lvl="1" indent="-457010" defTabSz="45701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If </a:t>
            </a:r>
            <a:r>
              <a:rPr lang="en-US" sz="3500" b="1" dirty="0">
                <a:solidFill>
                  <a:srgbClr val="000000"/>
                </a:solidFill>
                <a:latin typeface="Bell MT" pitchFamily="18" charset="0"/>
              </a:rPr>
              <a:t>no</a:t>
            </a: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, release. </a:t>
            </a:r>
          </a:p>
          <a:p>
            <a:pPr marL="1199653" lvl="1" indent="-457010" defTabSz="45701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If </a:t>
            </a:r>
            <a:r>
              <a:rPr lang="en-US" sz="3500" b="1" dirty="0">
                <a:solidFill>
                  <a:srgbClr val="000000"/>
                </a:solidFill>
                <a:latin typeface="Bell MT" pitchFamily="18" charset="0"/>
              </a:rPr>
              <a:t>yes</a:t>
            </a:r>
            <a:r>
              <a:rPr lang="en-US" sz="3500" dirty="0">
                <a:solidFill>
                  <a:srgbClr val="000000"/>
                </a:solidFill>
                <a:latin typeface="Bell MT" pitchFamily="18" charset="0"/>
              </a:rPr>
              <a:t>, withhold.</a:t>
            </a:r>
            <a:endParaRPr lang="en-US" dirty="0">
              <a:solidFill>
                <a:srgbClr val="000000"/>
              </a:solidFill>
              <a:latin typeface="Bell MT" pitchFamily="18" charset="0"/>
            </a:endParaRPr>
          </a:p>
          <a:p>
            <a:pPr algn="ctr" defTabSz="457010">
              <a:spcAft>
                <a:spcPts val="1200"/>
              </a:spcAft>
            </a:pPr>
            <a:r>
              <a:rPr lang="en-US" sz="3600" b="1" i="1" dirty="0">
                <a:solidFill>
                  <a:srgbClr val="000000"/>
                </a:solidFill>
                <a:latin typeface="Bell MT" pitchFamily="18" charset="0"/>
              </a:rPr>
              <a:t>Information can only be withheld when </a:t>
            </a:r>
            <a:r>
              <a:rPr lang="en-US" sz="3600" b="1" i="1" u="sng" dirty="0">
                <a:solidFill>
                  <a:srgbClr val="000000"/>
                </a:solidFill>
                <a:latin typeface="Bell MT" pitchFamily="18" charset="0"/>
              </a:rPr>
              <a:t>both</a:t>
            </a:r>
            <a:r>
              <a:rPr lang="en-US" sz="3600" b="1" i="1" dirty="0">
                <a:solidFill>
                  <a:srgbClr val="000000"/>
                </a:solidFill>
                <a:latin typeface="Bell MT" pitchFamily="18" charset="0"/>
              </a:rPr>
              <a:t> Privacy Act and FOIA exemptions apply.</a:t>
            </a:r>
            <a:endParaRPr lang="en-US" sz="3500" dirty="0">
              <a:solidFill>
                <a:srgbClr val="0000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4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1613" y="960442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1" tIns="45701" rIns="91401" bIns="45701">
            <a:spAutoFit/>
          </a:bodyPr>
          <a:lstStyle/>
          <a:p>
            <a:pPr algn="ctr" defTabSz="457010"/>
            <a:r>
              <a:rPr lang="en-US" sz="4000" b="1" i="1" dirty="0">
                <a:solidFill>
                  <a:srgbClr val="CC9900"/>
                </a:solidFill>
                <a:latin typeface="Bell MT" pitchFamily="18" charset="0"/>
              </a:rPr>
              <a:t>How to Process </a:t>
            </a:r>
            <a:r>
              <a:rPr lang="en-US" sz="4000" b="1" i="1" u="sng" dirty="0">
                <a:solidFill>
                  <a:srgbClr val="CC9900"/>
                </a:solidFill>
                <a:latin typeface="Bell MT" pitchFamily="18" charset="0"/>
              </a:rPr>
              <a:t>Third Party Requests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1613" y="2090081"/>
            <a:ext cx="9677400" cy="4867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01" tIns="45701" rIns="91401" bIns="45701" anchor="ctr">
            <a:spAutoFit/>
          </a:bodyPr>
          <a:lstStyle/>
          <a:p>
            <a:pPr marL="457010" indent="-457010" defTabSz="45701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400" dirty="0">
                <a:solidFill>
                  <a:srgbClr val="000000"/>
                </a:solidFill>
                <a:latin typeface="Bell MT" pitchFamily="18" charset="0"/>
              </a:rPr>
              <a:t>Process third party requests for Privacy Act records under the FOIA only.</a:t>
            </a:r>
          </a:p>
          <a:p>
            <a:pPr marL="457010" indent="-457010" defTabSz="45701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400" dirty="0">
                <a:solidFill>
                  <a:srgbClr val="000000"/>
                </a:solidFill>
                <a:latin typeface="Bell MT" pitchFamily="18" charset="0"/>
              </a:rPr>
              <a:t>Release records if FOIA </a:t>
            </a:r>
            <a:r>
              <a:rPr lang="en-US" sz="3400" b="1" u="sng" dirty="0">
                <a:solidFill>
                  <a:srgbClr val="000000"/>
                </a:solidFill>
                <a:latin typeface="Bell MT" pitchFamily="18" charset="0"/>
              </a:rPr>
              <a:t>requires</a:t>
            </a:r>
            <a:r>
              <a:rPr lang="en-US" sz="3400" dirty="0">
                <a:solidFill>
                  <a:srgbClr val="000000"/>
                </a:solidFill>
                <a:latin typeface="Bell MT" pitchFamily="18" charset="0"/>
              </a:rPr>
              <a:t> disclosure (i.e., no FOIA exemption applies). </a:t>
            </a:r>
          </a:p>
          <a:p>
            <a:pPr marL="0" lvl="1" defTabSz="457010">
              <a:spcAft>
                <a:spcPts val="1200"/>
              </a:spcAft>
            </a:pPr>
            <a:r>
              <a:rPr lang="en-US" sz="3400" b="1" dirty="0">
                <a:solidFill>
                  <a:srgbClr val="000000"/>
                </a:solidFill>
                <a:latin typeface="Bell MT" pitchFamily="18" charset="0"/>
              </a:rPr>
              <a:t>		</a:t>
            </a:r>
            <a:r>
              <a:rPr lang="en-US" sz="3400" b="1" dirty="0">
                <a:solidFill>
                  <a:srgbClr val="000000"/>
                </a:solidFill>
                <a:latin typeface="Bell MT" pitchFamily="18" charset="0"/>
                <a:sym typeface="Wingdings" panose="05000000000000000000" pitchFamily="2" charset="2"/>
              </a:rPr>
              <a:t> </a:t>
            </a:r>
            <a:r>
              <a:rPr lang="en-US" sz="3400" b="1" u="sng" dirty="0">
                <a:solidFill>
                  <a:srgbClr val="000000"/>
                </a:solidFill>
                <a:latin typeface="Bell MT" pitchFamily="18" charset="0"/>
              </a:rPr>
              <a:t>No discretionary release</a:t>
            </a:r>
            <a:r>
              <a:rPr lang="en-US" sz="3400" b="1" dirty="0">
                <a:solidFill>
                  <a:srgbClr val="000000"/>
                </a:solidFill>
                <a:latin typeface="Bell MT" pitchFamily="18" charset="0"/>
              </a:rPr>
              <a:t> </a:t>
            </a:r>
            <a:r>
              <a:rPr lang="en-US" sz="3400" dirty="0">
                <a:solidFill>
                  <a:srgbClr val="000000"/>
                </a:solidFill>
                <a:latin typeface="Bell MT" pitchFamily="18" charset="0"/>
              </a:rPr>
              <a:t>of Privacy Act </a:t>
            </a:r>
            <a:br>
              <a:rPr lang="en-US" sz="3400" dirty="0">
                <a:solidFill>
                  <a:srgbClr val="000000"/>
                </a:solidFill>
                <a:latin typeface="Bell MT" pitchFamily="18" charset="0"/>
              </a:rPr>
            </a:br>
            <a:r>
              <a:rPr lang="en-US" sz="3400" dirty="0">
                <a:solidFill>
                  <a:srgbClr val="000000"/>
                </a:solidFill>
                <a:latin typeface="Bell MT" pitchFamily="18" charset="0"/>
              </a:rPr>
              <a:t>			 records.</a:t>
            </a:r>
          </a:p>
          <a:p>
            <a:pPr marL="457010" indent="-457010" defTabSz="457010">
              <a:buFont typeface="Arial" panose="020B0604020202020204" pitchFamily="34" charset="0"/>
              <a:buChar char="•"/>
            </a:pPr>
            <a:r>
              <a:rPr lang="en-US" sz="3400" dirty="0">
                <a:solidFill>
                  <a:srgbClr val="000000"/>
                </a:solidFill>
                <a:latin typeface="Bell MT" pitchFamily="18" charset="0"/>
              </a:rPr>
              <a:t>Agency generally needs a FOIA request in hand to release Privacy Act records.  </a:t>
            </a:r>
            <a:r>
              <a:rPr lang="en-US" u="sng" dirty="0" err="1">
                <a:solidFill>
                  <a:srgbClr val="000000"/>
                </a:solidFill>
                <a:latin typeface="Bell MT" pitchFamily="18" charset="0"/>
              </a:rPr>
              <a:t>Bartel</a:t>
            </a:r>
            <a:r>
              <a:rPr lang="en-US" u="sng" dirty="0">
                <a:solidFill>
                  <a:srgbClr val="000000"/>
                </a:solidFill>
                <a:latin typeface="Bell MT" pitchFamily="18" charset="0"/>
              </a:rPr>
              <a:t> v. FAA</a:t>
            </a:r>
            <a:r>
              <a:rPr lang="en-US" dirty="0">
                <a:solidFill>
                  <a:srgbClr val="000000"/>
                </a:solidFill>
                <a:latin typeface="Bell MT" pitchFamily="18" charset="0"/>
              </a:rPr>
              <a:t>, 725 F.2d 1403 (D.C. Cir. 1984).  </a:t>
            </a:r>
          </a:p>
        </p:txBody>
      </p:sp>
    </p:spTree>
    <p:extLst>
      <p:ext uri="{BB962C8B-B14F-4D97-AF65-F5344CB8AC3E}">
        <p14:creationId xmlns:p14="http://schemas.microsoft.com/office/powerpoint/2010/main" val="2105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Resources</a:t>
            </a:r>
            <a:endParaRPr lang="en-US" sz="4000" b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0712" y="2164314"/>
            <a:ext cx="8686799" cy="3578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Bell MT" pitchFamily="18" charset="0"/>
              </a:rPr>
              <a:t>U.S. Department of Justice, Office of Information Policy (OIP):</a:t>
            </a:r>
          </a:p>
          <a:p>
            <a:endParaRPr lang="en-US" sz="2000" dirty="0" smtClean="0">
              <a:solidFill>
                <a:schemeClr val="tx1"/>
              </a:solidFill>
              <a:latin typeface="Bell MT" pitchFamily="18" charset="0"/>
            </a:endParaRPr>
          </a:p>
          <a:p>
            <a:pPr marL="1314450" lvl="1" indent="-571500">
              <a:buFont typeface="Wingdings" panose="05000000000000000000" pitchFamily="2" charset="2"/>
              <a:buChar char="Ø"/>
            </a:pPr>
            <a:r>
              <a:rPr lang="en-US" sz="3600" u="sng" dirty="0" smtClean="0">
                <a:solidFill>
                  <a:schemeClr val="accent2"/>
                </a:solidFill>
                <a:latin typeface="Bell MT" pitchFamily="18" charset="0"/>
              </a:rPr>
              <a:t>www.justice.gov/oip</a:t>
            </a:r>
          </a:p>
          <a:p>
            <a:pPr marL="1485900" lvl="1" indent="-742950">
              <a:buFont typeface="Wingdings" pitchFamily="2" charset="2"/>
              <a:buChar char="Ø"/>
            </a:pPr>
            <a:r>
              <a:rPr lang="en-US" sz="3600" dirty="0" smtClean="0">
                <a:solidFill>
                  <a:schemeClr val="tx2"/>
                </a:solidFill>
                <a:latin typeface="Bell MT" pitchFamily="18" charset="0"/>
              </a:rPr>
              <a:t>(202) 514-FOIA (3642)</a:t>
            </a:r>
          </a:p>
          <a:p>
            <a:pPr marL="1485900" lvl="1" indent="-742950">
              <a:buFont typeface="Wingdings" pitchFamily="2" charset="2"/>
              <a:buChar char="Ø"/>
            </a:pPr>
            <a:r>
              <a:rPr lang="en-US" sz="3600" u="sng" dirty="0" smtClean="0">
                <a:solidFill>
                  <a:schemeClr val="accent2"/>
                </a:solidFill>
                <a:latin typeface="Bell MT" pitchFamily="18" charset="0"/>
              </a:rPr>
              <a:t>www.foia.gov</a:t>
            </a:r>
          </a:p>
          <a:p>
            <a:pPr marL="742950" indent="-742950">
              <a:buFont typeface="Arial"/>
              <a:buChar char="•"/>
            </a:pPr>
            <a:endParaRPr lang="en-US" sz="3600" dirty="0" smtClean="0">
              <a:solidFill>
                <a:schemeClr val="tx2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03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3201859"/>
            <a:ext cx="9677400" cy="80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CC9900"/>
                </a:solidFill>
                <a:latin typeface="Bell MT" pitchFamily="18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08671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1" t="22862" r="25767" b="12557"/>
          <a:stretch/>
        </p:blipFill>
        <p:spPr>
          <a:xfrm>
            <a:off x="-1292" y="-1489"/>
            <a:ext cx="10080625" cy="75596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8065" y="4682801"/>
            <a:ext cx="8138005" cy="339255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sz="15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3456" y="4941521"/>
            <a:ext cx="8138005" cy="840422"/>
          </a:xfrm>
          <a:prstGeom prst="rect">
            <a:avLst/>
          </a:prstGeom>
          <a:noFill/>
        </p:spPr>
        <p:txBody>
          <a:bodyPr wrap="square" lIns="100772" tIns="50387" rIns="100772" bIns="50387" rtlCol="0">
            <a:spAutoFit/>
          </a:bodyPr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Jen Matis</a:t>
            </a:r>
          </a:p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U.S. Office of Government Ethics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08065" y="3475037"/>
            <a:ext cx="8138005" cy="1200321"/>
          </a:xfrm>
          <a:prstGeom prst="rect">
            <a:avLst/>
          </a:prstGeom>
          <a:noFill/>
        </p:spPr>
        <p:txBody>
          <a:bodyPr wrap="square" lIns="91430" tIns="45716" rIns="91430" bIns="45716" rtlCol="0">
            <a:spAutoFit/>
          </a:bodyPr>
          <a:lstStyle/>
          <a:p>
            <a:pPr algn="ctr" defTabSz="503868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sz="3600" b="1" dirty="0">
                <a:solidFill>
                  <a:prstClr val="black"/>
                </a:solidFill>
              </a:rPr>
              <a:t>Disclosure Under the Ethics in Government Act</a:t>
            </a:r>
          </a:p>
        </p:txBody>
      </p:sp>
    </p:spTree>
    <p:extLst>
      <p:ext uri="{BB962C8B-B14F-4D97-AF65-F5344CB8AC3E}">
        <p14:creationId xmlns:p14="http://schemas.microsoft.com/office/powerpoint/2010/main" val="173287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Disclosure Procedure for Public Financial Disclosure Reports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/>
              <a:t>Ethics in Government Act (</a:t>
            </a:r>
            <a:r>
              <a:rPr lang="en-US" sz="2600" b="1" dirty="0" err="1"/>
              <a:t>EIGA</a:t>
            </a:r>
            <a:r>
              <a:rPr lang="en-US" sz="2600" b="1" dirty="0"/>
              <a:t>), 5 </a:t>
            </a:r>
            <a:r>
              <a:rPr lang="en-US" sz="2600" b="1" dirty="0" err="1"/>
              <a:t>U.S.C</a:t>
            </a:r>
            <a:r>
              <a:rPr lang="en-US" sz="2600" b="1" dirty="0"/>
              <a:t>. app §105(b)(2</a:t>
            </a:r>
            <a:r>
              <a:rPr lang="en-US" sz="2600" b="1" dirty="0" smtClean="0"/>
              <a:t>):</a:t>
            </a:r>
            <a:endParaRPr lang="en-US" sz="2600" b="1" dirty="0"/>
          </a:p>
          <a:p>
            <a:pPr marL="0" indent="0">
              <a:buNone/>
            </a:pPr>
            <a:r>
              <a:rPr lang="en-US" sz="2600" dirty="0"/>
              <a:t>“[A] report may not be made available ... to any person except upon a written application by such person stating:</a:t>
            </a:r>
          </a:p>
          <a:p>
            <a:pPr marL="0" indent="0">
              <a:buNone/>
            </a:pPr>
            <a:r>
              <a:rPr lang="en-US" sz="2600" dirty="0"/>
              <a:t>	(A) that person’s name, occupation, and address;</a:t>
            </a:r>
          </a:p>
          <a:p>
            <a:pPr marL="0" indent="0">
              <a:buNone/>
            </a:pPr>
            <a:r>
              <a:rPr lang="en-US" sz="2600" dirty="0"/>
              <a:t>	(B) the name and address of any other person organization on whose behalf the inspection or copy is requested; and</a:t>
            </a:r>
          </a:p>
          <a:p>
            <a:pPr marL="0" indent="0">
              <a:buNone/>
            </a:pPr>
            <a:r>
              <a:rPr lang="en-US" sz="2600" dirty="0"/>
              <a:t>	(C) that such person is aware of the prohibitions on the obtaining or use of the report.”</a:t>
            </a:r>
          </a:p>
          <a:p>
            <a:pPr marL="0" indent="0">
              <a:buNone/>
            </a:pPr>
            <a:endParaRPr lang="en-US" sz="2600" dirty="0"/>
          </a:p>
          <a:p>
            <a:r>
              <a:rPr lang="en-US" sz="2600" dirty="0"/>
              <a:t>See also 5 CFR §2634.603; OGE/GOVT-1 </a:t>
            </a:r>
            <a:r>
              <a:rPr lang="en-US" sz="2600" dirty="0" err="1"/>
              <a:t>SORN</a:t>
            </a:r>
            <a:r>
              <a:rPr lang="en-US" sz="2600" dirty="0"/>
              <a:t>.</a:t>
            </a:r>
          </a:p>
          <a:p>
            <a:pPr marL="0" indent="0">
              <a:buNone/>
            </a:pP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10121108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 for Disclosure </a:t>
            </a:r>
            <a:br>
              <a:rPr lang="en-US" dirty="0" smtClean="0"/>
            </a:br>
            <a:r>
              <a:rPr lang="en-US" dirty="0" smtClean="0"/>
              <a:t>(OGE Form 201)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err="1" smtClean="0"/>
              <a:t>EIGA</a:t>
            </a:r>
            <a:r>
              <a:rPr lang="en-US" b="1" dirty="0" smtClean="0"/>
              <a:t> §105(b)(2): </a:t>
            </a:r>
            <a:r>
              <a:rPr lang="en-US" dirty="0" smtClean="0"/>
              <a:t>“Any such application shall be made available to the public throughout the period during which the report is made available to the public.”</a:t>
            </a:r>
          </a:p>
          <a:p>
            <a:endParaRPr lang="en-US" dirty="0" smtClean="0"/>
          </a:p>
          <a:p>
            <a:r>
              <a:rPr lang="en-US" dirty="0" smtClean="0"/>
              <a:t>Can also use a Form 201 to obtain completed Form 201s.</a:t>
            </a:r>
          </a:p>
        </p:txBody>
      </p:sp>
    </p:spTree>
    <p:extLst>
      <p:ext uri="{BB962C8B-B14F-4D97-AF65-F5344CB8AC3E}">
        <p14:creationId xmlns:p14="http://schemas.microsoft.com/office/powerpoint/2010/main" val="14941523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 Year Time Limit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031" y="1763924"/>
            <a:ext cx="9072563" cy="520777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600" b="1" dirty="0" err="1"/>
              <a:t>EIGA</a:t>
            </a:r>
            <a:r>
              <a:rPr lang="en-US" sz="3600" b="1" dirty="0"/>
              <a:t> §105(d)(2)(B)</a:t>
            </a:r>
          </a:p>
          <a:p>
            <a:pPr marL="0" indent="0">
              <a:buNone/>
            </a:pPr>
            <a:r>
              <a:rPr lang="en-US" sz="3600" dirty="0"/>
              <a:t>Such report shall be made available to the public for a period of 6 years after receipt of the report.</a:t>
            </a:r>
          </a:p>
          <a:p>
            <a:pPr marL="0" indent="0">
              <a:buNone/>
            </a:pPr>
            <a:endParaRPr lang="en-US" sz="3100" dirty="0"/>
          </a:p>
          <a:p>
            <a:pPr marL="0" indent="0">
              <a:buNone/>
            </a:pPr>
            <a:r>
              <a:rPr lang="en-US" sz="3100" dirty="0"/>
              <a:t>-Also must make completed Form 201s available for same time period.</a:t>
            </a:r>
          </a:p>
          <a:p>
            <a:pPr marL="0" indent="0">
              <a:buNone/>
            </a:pPr>
            <a:endParaRPr lang="en-US" sz="3100" dirty="0"/>
          </a:p>
          <a:p>
            <a:pPr marL="0" indent="0">
              <a:buNone/>
            </a:pPr>
            <a:r>
              <a:rPr lang="en-US" sz="3600" b="1" dirty="0" err="1"/>
              <a:t>EIGA</a:t>
            </a:r>
            <a:r>
              <a:rPr lang="en-US" sz="3600" b="1" dirty="0"/>
              <a:t> §105(d)(3)</a:t>
            </a:r>
          </a:p>
          <a:p>
            <a:pPr marL="0" indent="0">
              <a:buNone/>
            </a:pPr>
            <a:r>
              <a:rPr lang="en-US" sz="3600" dirty="0"/>
              <a:t>After the relevant time period identified under paragraph (2), the report shall be destroyed unless needed in an ongoing investigation.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b="1" dirty="0"/>
              <a:t>See also 5 CFR §2634.603; General Records Schedule 2.8, Item 061.</a:t>
            </a:r>
          </a:p>
          <a:p>
            <a:pPr marL="0" indent="0">
              <a:buNone/>
            </a:pPr>
            <a:endParaRPr lang="en-US" sz="3100" dirty="0"/>
          </a:p>
          <a:p>
            <a:pPr marL="0" indent="0">
              <a:buNone/>
            </a:pPr>
            <a:endParaRPr lang="en-US" sz="3100" dirty="0"/>
          </a:p>
          <a:p>
            <a:pPr marL="0" indent="0">
              <a:buNone/>
            </a:pPr>
            <a:endParaRPr lang="en-US" sz="3100" dirty="0"/>
          </a:p>
          <a:p>
            <a:pPr marL="0" indent="0">
              <a:buNone/>
            </a:pPr>
            <a:endParaRPr lang="en-US" sz="3100" dirty="0"/>
          </a:p>
          <a:p>
            <a:pPr marL="0" indent="0">
              <a:buNone/>
            </a:pP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33111823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 Year Time Limit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Symbol"/>
              <a:buChar char="Þ"/>
            </a:pPr>
            <a:r>
              <a:rPr lang="en-US" sz="4400" dirty="0"/>
              <a:t>Two separate provisions: Requirement to destroy AND limitation on when the report can be made available to the public.</a:t>
            </a:r>
          </a:p>
          <a:p>
            <a:pPr>
              <a:buFont typeface="Symbol"/>
              <a:buChar char="Þ"/>
            </a:pPr>
            <a:r>
              <a:rPr lang="en-US" sz="4400" dirty="0"/>
              <a:t>Even if the agency hasn’t yet complied with the requirement to destroy, it doesn’t mean the report should be released</a:t>
            </a:r>
            <a:r>
              <a:rPr lang="en-US" sz="4400"/>
              <a:t>. </a:t>
            </a:r>
            <a:endParaRPr lang="en-US" sz="4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733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2789237"/>
            <a:ext cx="9677400" cy="221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CC9900"/>
                </a:solidFill>
                <a:latin typeface="Bell MT" pitchFamily="18" charset="0"/>
              </a:rPr>
              <a:t>Applying FOIA to Ethics:  FOIA Exemptions Commonly Used for Ethics-Related Documents</a:t>
            </a:r>
          </a:p>
        </p:txBody>
      </p:sp>
    </p:spTree>
    <p:extLst>
      <p:ext uri="{BB962C8B-B14F-4D97-AF65-F5344CB8AC3E}">
        <p14:creationId xmlns:p14="http://schemas.microsoft.com/office/powerpoint/2010/main" val="33583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err="1" smtClean="0"/>
              <a:t>EIGA</a:t>
            </a:r>
            <a:r>
              <a:rPr lang="en-US" b="1" dirty="0" smtClean="0"/>
              <a:t> §105(b)(1) &amp; 5 CFR §2634.603(e):</a:t>
            </a:r>
          </a:p>
          <a:p>
            <a:pPr marL="0" indent="0">
              <a:buNone/>
            </a:pPr>
            <a:r>
              <a:rPr lang="en-US" dirty="0" smtClean="0"/>
              <a:t>The agency may require a reasonable fee to recover the cost of reproduction or mailing. A copy may be furnished without charge or at a reduced charge if it is determined that waiver or reduction of the fee is in the public interest.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OGE issued a regulation setting its fee for reproduction at $0.15 per page, same as </a:t>
            </a:r>
            <a:r>
              <a:rPr lang="en-US" dirty="0" err="1" smtClean="0"/>
              <a:t>FOIA</a:t>
            </a:r>
            <a:r>
              <a:rPr lang="en-US" dirty="0" smtClean="0"/>
              <a:t> fees. See 5 CFR part 2604, subpart 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4549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Confidential Financial Disclosure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err="1" smtClean="0"/>
              <a:t>EIGA</a:t>
            </a:r>
            <a:r>
              <a:rPr lang="en-US" b="1" dirty="0" smtClean="0"/>
              <a:t> §107(a)(2):</a:t>
            </a:r>
          </a:p>
          <a:p>
            <a:pPr marL="0" indent="0">
              <a:buNone/>
            </a:pPr>
            <a:r>
              <a:rPr lang="en-US" dirty="0" smtClean="0"/>
              <a:t>Any information required to be provided by an individual under the subsection shall be confidential and shall not be disclosed to the public.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5 CFR §2634.604: </a:t>
            </a:r>
            <a:r>
              <a:rPr lang="en-US" dirty="0" smtClean="0"/>
              <a:t>No member of the public shall have access to confidential reports, except pursuant to the order of a Federal court or </a:t>
            </a:r>
            <a:r>
              <a:rPr lang="en-US" i="1" dirty="0" smtClean="0"/>
              <a:t>otherwise provided under the Privacy Act. </a:t>
            </a:r>
            <a:r>
              <a:rPr lang="en-US" dirty="0" smtClean="0"/>
              <a:t>See also OGE/GOVT-2 </a:t>
            </a:r>
            <a:r>
              <a:rPr lang="en-US" dirty="0" err="1" smtClean="0"/>
              <a:t>SORN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8345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FOIA</a:t>
            </a:r>
            <a:r>
              <a:rPr lang="en-US" dirty="0" smtClean="0"/>
              <a:t> Requests for </a:t>
            </a:r>
            <a:br>
              <a:rPr lang="en-US" dirty="0" smtClean="0"/>
            </a:br>
            <a:r>
              <a:rPr lang="en-US" dirty="0" smtClean="0"/>
              <a:t>Financial Disclosure Reports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34"/>
              </a:spcBef>
              <a:defRPr/>
            </a:pPr>
            <a:r>
              <a:rPr lang="en-US" sz="3100" dirty="0"/>
              <a:t>Courts have found that the Ethics in Government Act is an Exemption 3 statute.</a:t>
            </a:r>
          </a:p>
          <a:p>
            <a:pPr>
              <a:spcBef>
                <a:spcPts val="1834"/>
              </a:spcBef>
              <a:defRPr/>
            </a:pPr>
            <a:r>
              <a:rPr lang="en-US" sz="3100" dirty="0"/>
              <a:t>Withhold confidential FD reports in their entirety, </a:t>
            </a:r>
            <a:r>
              <a:rPr lang="en-US" sz="3100" i="1" dirty="0"/>
              <a:t>and</a:t>
            </a:r>
            <a:r>
              <a:rPr lang="en-US" sz="3100" dirty="0"/>
              <a:t> any info obtained from confidential FD reports, under Ex. 3 pursuant to  </a:t>
            </a:r>
            <a:r>
              <a:rPr lang="en-US" sz="3100" dirty="0" err="1"/>
              <a:t>EIGA</a:t>
            </a:r>
            <a:r>
              <a:rPr lang="en-US" sz="3100" dirty="0"/>
              <a:t> §107.</a:t>
            </a:r>
          </a:p>
          <a:p>
            <a:pPr lvl="1">
              <a:spcBef>
                <a:spcPts val="1834"/>
              </a:spcBef>
              <a:defRPr/>
            </a:pPr>
            <a:r>
              <a:rPr lang="en-US" sz="2200" dirty="0"/>
              <a:t>See </a:t>
            </a:r>
            <a:r>
              <a:rPr lang="en-US" sz="2200" u="sng" dirty="0" err="1"/>
              <a:t>Meyerhoff</a:t>
            </a:r>
            <a:r>
              <a:rPr lang="en-US" sz="2200" u="sng" dirty="0"/>
              <a:t> v. EPA</a:t>
            </a:r>
            <a:r>
              <a:rPr lang="en-US" sz="2200" dirty="0"/>
              <a:t>, 958 F.2d 1498, 1500-02 (9th Cir. 1992); </a:t>
            </a:r>
            <a:r>
              <a:rPr lang="en-US" sz="2200" u="sng" dirty="0"/>
              <a:t>Seife v. NIH</a:t>
            </a:r>
            <a:r>
              <a:rPr lang="en-US" sz="2200" dirty="0"/>
              <a:t>, 874 F. Supp. 2d 248, 254 (</a:t>
            </a:r>
            <a:r>
              <a:rPr lang="en-US" sz="2200" dirty="0" err="1"/>
              <a:t>S.D.N.Y</a:t>
            </a:r>
            <a:r>
              <a:rPr lang="en-US" sz="2200" dirty="0"/>
              <a:t>. 2012); </a:t>
            </a:r>
            <a:r>
              <a:rPr lang="en-US" sz="2200" u="sng" dirty="0"/>
              <a:t>Concepcion v. FBI</a:t>
            </a:r>
            <a:r>
              <a:rPr lang="en-US" sz="2200" dirty="0"/>
              <a:t>, 606 F. Supp. 2d 14, 33 (</a:t>
            </a:r>
            <a:r>
              <a:rPr lang="en-US" sz="2200" dirty="0" err="1"/>
              <a:t>D.D.C</a:t>
            </a:r>
            <a:r>
              <a:rPr lang="en-US" sz="2200" dirty="0"/>
              <a:t>. 2009); </a:t>
            </a:r>
            <a:r>
              <a:rPr lang="en-US" sz="2200" u="sng" dirty="0" err="1"/>
              <a:t>Glascoe</a:t>
            </a:r>
            <a:r>
              <a:rPr lang="en-US" sz="2200" u="sng" dirty="0"/>
              <a:t> v. DOJ</a:t>
            </a:r>
            <a:r>
              <a:rPr lang="en-US" sz="2200" dirty="0"/>
              <a:t>, No. 04-0486, 2005 WL 1139269, at *1 (</a:t>
            </a:r>
            <a:r>
              <a:rPr lang="en-US" sz="2200" dirty="0" err="1"/>
              <a:t>D.D.C</a:t>
            </a:r>
            <a:r>
              <a:rPr lang="en-US" sz="2200" dirty="0"/>
              <a:t>. May 15, 2005)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39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FOIA</a:t>
            </a:r>
            <a:r>
              <a:rPr lang="en-US" dirty="0"/>
              <a:t> Requests for </a:t>
            </a:r>
            <a:br>
              <a:rPr lang="en-US" dirty="0"/>
            </a:br>
            <a:r>
              <a:rPr lang="en-US" dirty="0"/>
              <a:t>Financial Disclosure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34"/>
              </a:spcBef>
              <a:defRPr/>
            </a:pPr>
            <a:r>
              <a:rPr lang="en-US" dirty="0" smtClean="0"/>
              <a:t>Withhold </a:t>
            </a:r>
            <a:r>
              <a:rPr lang="en-US" dirty="0"/>
              <a:t>public FD reports in their entirety under Ex. 3 pursuant to </a:t>
            </a:r>
            <a:r>
              <a:rPr lang="en-US" dirty="0" err="1" smtClean="0"/>
              <a:t>EIGA</a:t>
            </a:r>
            <a:r>
              <a:rPr lang="en-US" dirty="0" smtClean="0"/>
              <a:t> §105, unless the requester has fulfilled the requirements set forth in that section.</a:t>
            </a:r>
            <a:endParaRPr lang="en-US" dirty="0"/>
          </a:p>
          <a:p>
            <a:pPr>
              <a:spcBef>
                <a:spcPts val="1834"/>
              </a:spcBef>
              <a:defRPr/>
            </a:pPr>
            <a:r>
              <a:rPr lang="en-US" dirty="0"/>
              <a:t>Suggest explaining the alternative </a:t>
            </a:r>
            <a:r>
              <a:rPr lang="en-US" dirty="0" err="1"/>
              <a:t>EIGA</a:t>
            </a:r>
            <a:r>
              <a:rPr lang="en-US" dirty="0"/>
              <a:t> (Form 201) </a:t>
            </a:r>
            <a:r>
              <a:rPr lang="en-US" dirty="0" smtClean="0"/>
              <a:t>procedure to the requester, </a:t>
            </a:r>
            <a:r>
              <a:rPr lang="en-US" dirty="0"/>
              <a:t>as a matter of good customer </a:t>
            </a:r>
            <a:r>
              <a:rPr lang="en-US" dirty="0" smtClean="0"/>
              <a:t>service.</a:t>
            </a:r>
          </a:p>
          <a:p>
            <a:pPr>
              <a:spcBef>
                <a:spcPts val="1834"/>
              </a:spcBef>
              <a:defRPr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14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7"/>
            <a:ext cx="9677400" cy="62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C9900"/>
                </a:solidFill>
                <a:latin typeface="Bell MT" pitchFamily="18" charset="0"/>
              </a:rPr>
              <a:t>Commonly cited FOIA Exemptions</a:t>
            </a:r>
            <a:endParaRPr lang="en-US" sz="36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8312" y="1981384"/>
            <a:ext cx="9220200" cy="53885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1200"/>
              </a:spcAft>
              <a:buFont typeface="Arial" charset="0"/>
              <a:buNone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The most commonly cited FOIA exemptions by agencies government-wide:</a:t>
            </a:r>
          </a:p>
          <a:p>
            <a:pPr marL="1200150" lvl="1" indent="-4572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Exemptions 6/7(C) </a:t>
            </a:r>
            <a:r>
              <a:rPr lang="en-US" sz="24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(personal privacy)</a:t>
            </a:r>
          </a:p>
          <a:p>
            <a:pPr marL="1200150" lvl="1" indent="-4572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Exemption 7(E) </a:t>
            </a:r>
            <a:r>
              <a:rPr lang="en-US" sz="24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(law enforcement techniques &amp; procedures)</a:t>
            </a:r>
          </a:p>
          <a:p>
            <a:pPr marL="1200150" lvl="1" indent="-457200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Exemption 5 </a:t>
            </a:r>
            <a:r>
              <a:rPr lang="en-US" sz="24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(civil discovery privileges)</a:t>
            </a:r>
          </a:p>
          <a:p>
            <a:pPr>
              <a:buFont typeface="Arial" charset="0"/>
              <a:buNone/>
            </a:pPr>
            <a:endParaRPr lang="en-US" sz="3200" dirty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  <a:p>
            <a:pPr>
              <a:spcAft>
                <a:spcPts val="1200"/>
              </a:spcAft>
              <a:buFont typeface="Arial" charset="0"/>
              <a:buNone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The most commonly cited FOIA exemptions by OGE:</a:t>
            </a:r>
            <a:endParaRPr lang="en-US" sz="3200" dirty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  <a:p>
            <a:pPr marL="1200150" lvl="1" indent="-4572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Exemption 6</a:t>
            </a:r>
          </a:p>
          <a:p>
            <a:pPr marL="1200150" lvl="1" indent="-4572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Exemption 5</a:t>
            </a:r>
          </a:p>
          <a:p>
            <a:pPr marL="1200150" lvl="1" indent="-457200"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Exemption 3 </a:t>
            </a:r>
            <a:r>
              <a:rPr lang="en-US" sz="24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(records exempted by statute)</a:t>
            </a:r>
            <a:endParaRPr lang="en-US" sz="2400" dirty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6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7"/>
            <a:ext cx="9677400" cy="115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C9900"/>
                </a:solidFill>
                <a:latin typeface="Bell MT" pitchFamily="18" charset="0"/>
              </a:rPr>
              <a:t>Ethics Records Likely to be </a:t>
            </a:r>
            <a:br>
              <a:rPr lang="en-US" sz="3600" b="1" i="1" dirty="0" smtClean="0">
                <a:solidFill>
                  <a:srgbClr val="CC9900"/>
                </a:solidFill>
                <a:latin typeface="Bell MT" pitchFamily="18" charset="0"/>
              </a:rPr>
            </a:br>
            <a:r>
              <a:rPr lang="en-US" sz="3600" b="1" i="1" dirty="0" smtClean="0">
                <a:solidFill>
                  <a:srgbClr val="CC9900"/>
                </a:solidFill>
                <a:latin typeface="Bell MT" pitchFamily="18" charset="0"/>
              </a:rPr>
              <a:t>Requested under FOIA</a:t>
            </a:r>
            <a:endParaRPr lang="en-US" sz="36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512" y="2246132"/>
            <a:ext cx="9086850" cy="4962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Financial disclosure and related records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Ethics advice and counsel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Ethics waivers and approvals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Ethics training records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Ethics reports and questionnaires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OGE referrals to the Department of Justice</a:t>
            </a: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Ethics program management materials</a:t>
            </a:r>
            <a:endParaRPr lang="en-US" sz="3200" dirty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sz="3200" dirty="0" smtClean="0">
                <a:solidFill>
                  <a:schemeClr val="tx1"/>
                </a:solidFill>
                <a:latin typeface="Bell MT" panose="02020503060305020303" pitchFamily="18" charset="0"/>
                <a:cs typeface="Times New Roman" pitchFamily="18" charset="0"/>
              </a:rPr>
              <a:t>Some records are accessible directly through provisions of the Ethics in Government Act of 1978.</a:t>
            </a:r>
            <a:endParaRPr lang="en-US" sz="2400" dirty="0">
              <a:solidFill>
                <a:schemeClr val="tx1"/>
              </a:solidFill>
              <a:latin typeface="Bell MT" panose="020205030603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29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3201859"/>
            <a:ext cx="9677400" cy="151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i="1" dirty="0" smtClean="0">
                <a:solidFill>
                  <a:srgbClr val="CC9900"/>
                </a:solidFill>
                <a:latin typeface="Bell MT" pitchFamily="18" charset="0"/>
              </a:rPr>
              <a:t>FOIA Exemption 3:  Statutory Prohibitions on Disclosure</a:t>
            </a:r>
          </a:p>
        </p:txBody>
      </p:sp>
    </p:spTree>
    <p:extLst>
      <p:ext uri="{BB962C8B-B14F-4D97-AF65-F5344CB8AC3E}">
        <p14:creationId xmlns:p14="http://schemas.microsoft.com/office/powerpoint/2010/main" val="132073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6924" y="1722437"/>
            <a:ext cx="8610600" cy="5150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71500" lvl="0" indent="-571500" defTabSz="914400" fontAlgn="auto" hangingPunct="1">
              <a:lnSpc>
                <a:spcPct val="100000"/>
              </a:lnSpc>
              <a:spcBef>
                <a:spcPts val="1868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sz="3500" dirty="0" smtClean="0">
                <a:solidFill>
                  <a:schemeClr val="tx1"/>
                </a:solidFill>
                <a:latin typeface="Bell MT" pitchFamily="18" charset="0"/>
              </a:rPr>
              <a:t>Protects information that has been “specifically exempted from disclosure by statute.”</a:t>
            </a:r>
          </a:p>
          <a:p>
            <a:pPr marL="1314450" lvl="1" indent="-571500" defTabSz="914400" fontAlgn="auto" hangingPunct="1">
              <a:lnSpc>
                <a:spcPct val="100000"/>
              </a:lnSpc>
              <a:spcBef>
                <a:spcPts val="18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May be an absolute or limited prohibition on disclosure </a:t>
            </a:r>
          </a:p>
          <a:p>
            <a:pPr marL="1314450" lvl="1" indent="-571500" defTabSz="914400" fontAlgn="auto" hangingPunct="1">
              <a:lnSpc>
                <a:spcPct val="100000"/>
              </a:lnSpc>
              <a:spcBef>
                <a:spcPts val="186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Any statute enacted after October 28, 2009 must specifically cite to 5 U.S.C. </a:t>
            </a:r>
            <a:r>
              <a:rPr lang="en-US" sz="3000" dirty="0" smtClean="0">
                <a:solidFill>
                  <a:schemeClr val="tx1"/>
                </a:solidFill>
                <a:latin typeface="Bell MT" pitchFamily="18" charset="0"/>
              </a:rPr>
              <a:t>§</a:t>
            </a:r>
            <a:r>
              <a:rPr lang="en-US" sz="3200" dirty="0" smtClean="0">
                <a:solidFill>
                  <a:schemeClr val="tx1"/>
                </a:solidFill>
                <a:latin typeface="Bell MT" pitchFamily="18" charset="0"/>
              </a:rPr>
              <a:t>552(b)(3) to qualify as a withholding statute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7888" y="6842124"/>
            <a:ext cx="2346325" cy="519113"/>
          </a:xfrm>
        </p:spPr>
        <p:txBody>
          <a:bodyPr/>
          <a:lstStyle/>
          <a:p>
            <a:pPr>
              <a:defRPr/>
            </a:pPr>
            <a:fld id="{E2450276-8B5D-472F-B66B-64FA8FFC7BC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1612" y="960438"/>
            <a:ext cx="96774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CC9900"/>
                </a:solidFill>
                <a:latin typeface="Bell MT" pitchFamily="18" charset="0"/>
              </a:rPr>
              <a:t>FOIA Exemption 3</a:t>
            </a:r>
            <a:endParaRPr lang="en-US" sz="4000" b="1" i="1" dirty="0">
              <a:solidFill>
                <a:srgbClr val="CC9900"/>
              </a:solidFill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0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P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6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PGothic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4739</TotalTime>
  <Words>2332</Words>
  <Application>Microsoft Office PowerPoint</Application>
  <PresentationFormat>Custom</PresentationFormat>
  <Paragraphs>342</Paragraphs>
  <Slides>53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Office Theme</vt:lpstr>
      <vt:lpstr>Retrospect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Disclosure Procedure for Public Financial Disclosure Reports</vt:lpstr>
      <vt:lpstr>Application for Disclosure  (OGE Form 201)</vt:lpstr>
      <vt:lpstr>6 Year Time Limit</vt:lpstr>
      <vt:lpstr>6 Year Time Limit</vt:lpstr>
      <vt:lpstr>Fees</vt:lpstr>
      <vt:lpstr>Confidential Financial Disclosure</vt:lpstr>
      <vt:lpstr>FOIA Requests for  Financial Disclosure Reports</vt:lpstr>
      <vt:lpstr>FOIA Requests for  Financial Disclosure Reports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Singh, Sarika (JMD)</dc:creator>
  <cp:lastModifiedBy>Jennifer Matis</cp:lastModifiedBy>
  <cp:revision>352</cp:revision>
  <cp:lastPrinted>2013-05-23T13:45:00Z</cp:lastPrinted>
  <dcterms:created xsi:type="dcterms:W3CDTF">2010-05-11T14:14:24Z</dcterms:created>
  <dcterms:modified xsi:type="dcterms:W3CDTF">2016-04-18T21:09:31Z</dcterms:modified>
</cp:coreProperties>
</file>