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6" r:id="rId5"/>
    <p:sldId id="263" r:id="rId6"/>
    <p:sldId id="285" r:id="rId7"/>
    <p:sldId id="286" r:id="rId8"/>
    <p:sldId id="259" r:id="rId9"/>
    <p:sldId id="307" r:id="rId10"/>
    <p:sldId id="260" r:id="rId11"/>
    <p:sldId id="308" r:id="rId12"/>
    <p:sldId id="267" r:id="rId13"/>
    <p:sldId id="299" r:id="rId14"/>
    <p:sldId id="301" r:id="rId15"/>
    <p:sldId id="300" r:id="rId16"/>
    <p:sldId id="302" r:id="rId17"/>
    <p:sldId id="265" r:id="rId18"/>
    <p:sldId id="264" r:id="rId19"/>
    <p:sldId id="261" r:id="rId20"/>
    <p:sldId id="262" r:id="rId21"/>
    <p:sldId id="287" r:id="rId22"/>
    <p:sldId id="288" r:id="rId23"/>
    <p:sldId id="269" r:id="rId24"/>
    <p:sldId id="270" r:id="rId25"/>
    <p:sldId id="271" r:id="rId26"/>
    <p:sldId id="309" r:id="rId27"/>
    <p:sldId id="272" r:id="rId28"/>
    <p:sldId id="273" r:id="rId29"/>
    <p:sldId id="274" r:id="rId30"/>
    <p:sldId id="275" r:id="rId31"/>
    <p:sldId id="277" r:id="rId32"/>
    <p:sldId id="278" r:id="rId33"/>
    <p:sldId id="279" r:id="rId34"/>
    <p:sldId id="289" r:id="rId35"/>
    <p:sldId id="290" r:id="rId36"/>
    <p:sldId id="292" r:id="rId37"/>
    <p:sldId id="310" r:id="rId38"/>
    <p:sldId id="291" r:id="rId39"/>
    <p:sldId id="293" r:id="rId40"/>
    <p:sldId id="280" r:id="rId41"/>
    <p:sldId id="311" r:id="rId42"/>
    <p:sldId id="294" r:id="rId43"/>
    <p:sldId id="282" r:id="rId44"/>
    <p:sldId id="305" r:id="rId45"/>
    <p:sldId id="283" r:id="rId46"/>
    <p:sldId id="284" r:id="rId47"/>
    <p:sldId id="304" r:id="rId4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3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147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457FA7-093A-D64A-878A-1F78F4D0C7B3}" type="doc">
      <dgm:prSet loTypeId="urn:microsoft.com/office/officeart/2005/8/layout/funne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52C858-0742-0749-8E26-A98FFB5FF12D}">
      <dgm:prSet phldrT="[Text]"/>
      <dgm:spPr/>
      <dgm:t>
        <a:bodyPr/>
        <a:lstStyle/>
        <a:p>
          <a:r>
            <a:rPr lang="en-US" dirty="0" smtClean="0"/>
            <a:t>Prescription Coverage</a:t>
          </a:r>
          <a:endParaRPr lang="en-US" dirty="0"/>
        </a:p>
      </dgm:t>
    </dgm:pt>
    <dgm:pt modelId="{D0F02B2B-7E5E-8043-A5CD-C1399795B3FF}" type="parTrans" cxnId="{47F0839E-3393-1A4E-95A6-CAA1A4266B41}">
      <dgm:prSet/>
      <dgm:spPr/>
      <dgm:t>
        <a:bodyPr/>
        <a:lstStyle/>
        <a:p>
          <a:endParaRPr lang="en-US"/>
        </a:p>
      </dgm:t>
    </dgm:pt>
    <dgm:pt modelId="{EA61766F-17ED-A445-BE99-CAF512136AAD}" type="sibTrans" cxnId="{47F0839E-3393-1A4E-95A6-CAA1A4266B41}">
      <dgm:prSet/>
      <dgm:spPr/>
      <dgm:t>
        <a:bodyPr/>
        <a:lstStyle/>
        <a:p>
          <a:endParaRPr lang="en-US"/>
        </a:p>
      </dgm:t>
    </dgm:pt>
    <dgm:pt modelId="{5BD740CD-5319-2346-8C2A-895015486744}">
      <dgm:prSet phldrT="[Text]"/>
      <dgm:spPr/>
      <dgm:t>
        <a:bodyPr/>
        <a:lstStyle/>
        <a:p>
          <a:r>
            <a:rPr lang="en-US" dirty="0" smtClean="0"/>
            <a:t>Hospital Reimbursement Rates</a:t>
          </a:r>
          <a:endParaRPr lang="en-US" dirty="0"/>
        </a:p>
      </dgm:t>
    </dgm:pt>
    <dgm:pt modelId="{02423384-8C55-4D42-BC0A-DC81577B132C}" type="parTrans" cxnId="{C29C20C5-28A5-5B4C-8455-7C6FD9596618}">
      <dgm:prSet/>
      <dgm:spPr/>
      <dgm:t>
        <a:bodyPr/>
        <a:lstStyle/>
        <a:p>
          <a:endParaRPr lang="en-US"/>
        </a:p>
      </dgm:t>
    </dgm:pt>
    <dgm:pt modelId="{51631117-1F0F-6D44-9EB6-B451E014448F}" type="sibTrans" cxnId="{C29C20C5-28A5-5B4C-8455-7C6FD9596618}">
      <dgm:prSet/>
      <dgm:spPr/>
      <dgm:t>
        <a:bodyPr/>
        <a:lstStyle/>
        <a:p>
          <a:endParaRPr lang="en-US"/>
        </a:p>
      </dgm:t>
    </dgm:pt>
    <dgm:pt modelId="{C679CBC1-D456-FC4F-8810-D013DD5AA1B1}">
      <dgm:prSet phldrT="[Text]"/>
      <dgm:spPr/>
      <dgm:t>
        <a:bodyPr/>
        <a:lstStyle/>
        <a:p>
          <a:r>
            <a:rPr lang="en-US" dirty="0" smtClean="0"/>
            <a:t>Clinical Standards</a:t>
          </a:r>
          <a:endParaRPr lang="en-US" dirty="0"/>
        </a:p>
      </dgm:t>
    </dgm:pt>
    <dgm:pt modelId="{0377EF97-28FE-3B48-8A7B-F9E9A45A6276}" type="parTrans" cxnId="{088BF13F-5152-8C4C-BBAB-A8CFD0017736}">
      <dgm:prSet/>
      <dgm:spPr/>
      <dgm:t>
        <a:bodyPr/>
        <a:lstStyle/>
        <a:p>
          <a:endParaRPr lang="en-US"/>
        </a:p>
      </dgm:t>
    </dgm:pt>
    <dgm:pt modelId="{63FBA8DF-9F7D-664F-AF3A-DB237AA5B5D3}" type="sibTrans" cxnId="{088BF13F-5152-8C4C-BBAB-A8CFD0017736}">
      <dgm:prSet/>
      <dgm:spPr/>
      <dgm:t>
        <a:bodyPr/>
        <a:lstStyle/>
        <a:p>
          <a:endParaRPr lang="en-US"/>
        </a:p>
      </dgm:t>
    </dgm:pt>
    <dgm:pt modelId="{5BF5111A-3785-4A49-AD6B-9D209B08DD7D}">
      <dgm:prSet phldrT="[Text]"/>
      <dgm:spPr/>
      <dgm:t>
        <a:bodyPr/>
        <a:lstStyle/>
        <a:p>
          <a:r>
            <a:rPr lang="en-US" dirty="0" smtClean="0"/>
            <a:t>Health Care Legislation</a:t>
          </a:r>
          <a:endParaRPr lang="en-US" dirty="0"/>
        </a:p>
      </dgm:t>
    </dgm:pt>
    <dgm:pt modelId="{0AEFFADA-0BC5-2A4C-AFA7-7B5C7A875CDC}" type="parTrans" cxnId="{C86C9303-130A-024E-8223-75532246AB51}">
      <dgm:prSet/>
      <dgm:spPr/>
      <dgm:t>
        <a:bodyPr/>
        <a:lstStyle/>
        <a:p>
          <a:endParaRPr lang="en-US"/>
        </a:p>
      </dgm:t>
    </dgm:pt>
    <dgm:pt modelId="{F3A1D9AC-A772-7149-819B-1D7B3352CBB6}" type="sibTrans" cxnId="{C86C9303-130A-024E-8223-75532246AB51}">
      <dgm:prSet/>
      <dgm:spPr/>
      <dgm:t>
        <a:bodyPr/>
        <a:lstStyle/>
        <a:p>
          <a:endParaRPr lang="en-US"/>
        </a:p>
      </dgm:t>
    </dgm:pt>
    <dgm:pt modelId="{2E785055-9D23-DD4C-96A2-2B4C273139D6}" type="pres">
      <dgm:prSet presAssocID="{51457FA7-093A-D64A-878A-1F78F4D0C7B3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838A68-BB72-A14C-A0C4-D38C84482E0B}" type="pres">
      <dgm:prSet presAssocID="{51457FA7-093A-D64A-878A-1F78F4D0C7B3}" presName="ellipse" presStyleLbl="trBgShp" presStyleIdx="0" presStyleCnt="1"/>
      <dgm:spPr/>
    </dgm:pt>
    <dgm:pt modelId="{34A3420C-6C73-8B49-84E0-05F49E11509C}" type="pres">
      <dgm:prSet presAssocID="{51457FA7-093A-D64A-878A-1F78F4D0C7B3}" presName="arrow1" presStyleLbl="fgShp" presStyleIdx="0" presStyleCnt="1"/>
      <dgm:spPr/>
    </dgm:pt>
    <dgm:pt modelId="{7F016785-0F0E-3540-BB03-45767DACE8B0}" type="pres">
      <dgm:prSet presAssocID="{51457FA7-093A-D64A-878A-1F78F4D0C7B3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CA078-C884-D74A-92ED-473CE8972180}" type="pres">
      <dgm:prSet presAssocID="{5BD740CD-5319-2346-8C2A-89501548674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A05B04-68D6-6342-8152-A4F637E18F34}" type="pres">
      <dgm:prSet presAssocID="{C679CBC1-D456-FC4F-8810-D013DD5AA1B1}" presName="item2" presStyleLbl="node1" presStyleIdx="1" presStyleCnt="3" custLinFactNeighborY="-6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386D12-4586-BD4F-ADF8-5C2756BEAE41}" type="pres">
      <dgm:prSet presAssocID="{5BF5111A-3785-4A49-AD6B-9D209B08DD7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D8B7F-12BB-B640-8FB6-0CAFA877F321}" type="pres">
      <dgm:prSet presAssocID="{51457FA7-093A-D64A-878A-1F78F4D0C7B3}" presName="funnel" presStyleLbl="trAlignAcc1" presStyleIdx="0" presStyleCnt="1"/>
      <dgm:spPr/>
    </dgm:pt>
  </dgm:ptLst>
  <dgm:cxnLst>
    <dgm:cxn modelId="{94CAD801-A879-AD45-952D-BDF428C601A1}" type="presOf" srcId="{51457FA7-093A-D64A-878A-1F78F4D0C7B3}" destId="{2E785055-9D23-DD4C-96A2-2B4C273139D6}" srcOrd="0" destOrd="0" presId="urn:microsoft.com/office/officeart/2005/8/layout/funnel1"/>
    <dgm:cxn modelId="{1F8184DB-CF55-BD45-B4D1-09958098CBC0}" type="presOf" srcId="{5BF5111A-3785-4A49-AD6B-9D209B08DD7D}" destId="{7F016785-0F0E-3540-BB03-45767DACE8B0}" srcOrd="0" destOrd="0" presId="urn:microsoft.com/office/officeart/2005/8/layout/funnel1"/>
    <dgm:cxn modelId="{C29C20C5-28A5-5B4C-8455-7C6FD9596618}" srcId="{51457FA7-093A-D64A-878A-1F78F4D0C7B3}" destId="{5BD740CD-5319-2346-8C2A-895015486744}" srcOrd="1" destOrd="0" parTransId="{02423384-8C55-4D42-BC0A-DC81577B132C}" sibTransId="{51631117-1F0F-6D44-9EB6-B451E014448F}"/>
    <dgm:cxn modelId="{5305ED72-3A12-3E42-A902-2492C9267DF6}" type="presOf" srcId="{E852C858-0742-0749-8E26-A98FFB5FF12D}" destId="{A0386D12-4586-BD4F-ADF8-5C2756BEAE41}" srcOrd="0" destOrd="0" presId="urn:microsoft.com/office/officeart/2005/8/layout/funnel1"/>
    <dgm:cxn modelId="{47F0839E-3393-1A4E-95A6-CAA1A4266B41}" srcId="{51457FA7-093A-D64A-878A-1F78F4D0C7B3}" destId="{E852C858-0742-0749-8E26-A98FFB5FF12D}" srcOrd="0" destOrd="0" parTransId="{D0F02B2B-7E5E-8043-A5CD-C1399795B3FF}" sibTransId="{EA61766F-17ED-A445-BE99-CAF512136AAD}"/>
    <dgm:cxn modelId="{C86C9303-130A-024E-8223-75532246AB51}" srcId="{51457FA7-093A-D64A-878A-1F78F4D0C7B3}" destId="{5BF5111A-3785-4A49-AD6B-9D209B08DD7D}" srcOrd="3" destOrd="0" parTransId="{0AEFFADA-0BC5-2A4C-AFA7-7B5C7A875CDC}" sibTransId="{F3A1D9AC-A772-7149-819B-1D7B3352CBB6}"/>
    <dgm:cxn modelId="{4CDA85BD-26B4-7A40-864E-97DD498E0F6C}" type="presOf" srcId="{5BD740CD-5319-2346-8C2A-895015486744}" destId="{ABA05B04-68D6-6342-8152-A4F637E18F34}" srcOrd="0" destOrd="0" presId="urn:microsoft.com/office/officeart/2005/8/layout/funnel1"/>
    <dgm:cxn modelId="{7E245157-86FA-464A-AFF7-145E5134588D}" type="presOf" srcId="{C679CBC1-D456-FC4F-8810-D013DD5AA1B1}" destId="{930CA078-C884-D74A-92ED-473CE8972180}" srcOrd="0" destOrd="0" presId="urn:microsoft.com/office/officeart/2005/8/layout/funnel1"/>
    <dgm:cxn modelId="{088BF13F-5152-8C4C-BBAB-A8CFD0017736}" srcId="{51457FA7-093A-D64A-878A-1F78F4D0C7B3}" destId="{C679CBC1-D456-FC4F-8810-D013DD5AA1B1}" srcOrd="2" destOrd="0" parTransId="{0377EF97-28FE-3B48-8A7B-F9E9A45A6276}" sibTransId="{63FBA8DF-9F7D-664F-AF3A-DB237AA5B5D3}"/>
    <dgm:cxn modelId="{0F83CB6C-0BAF-4043-A030-A28E21CA2A60}" type="presParOf" srcId="{2E785055-9D23-DD4C-96A2-2B4C273139D6}" destId="{4F838A68-BB72-A14C-A0C4-D38C84482E0B}" srcOrd="0" destOrd="0" presId="urn:microsoft.com/office/officeart/2005/8/layout/funnel1"/>
    <dgm:cxn modelId="{20CE1DA8-3FD2-A34F-96E5-99D3AF2EDA2C}" type="presParOf" srcId="{2E785055-9D23-DD4C-96A2-2B4C273139D6}" destId="{34A3420C-6C73-8B49-84E0-05F49E11509C}" srcOrd="1" destOrd="0" presId="urn:microsoft.com/office/officeart/2005/8/layout/funnel1"/>
    <dgm:cxn modelId="{2E564456-16C7-AE49-80C6-3F27E32863FA}" type="presParOf" srcId="{2E785055-9D23-DD4C-96A2-2B4C273139D6}" destId="{7F016785-0F0E-3540-BB03-45767DACE8B0}" srcOrd="2" destOrd="0" presId="urn:microsoft.com/office/officeart/2005/8/layout/funnel1"/>
    <dgm:cxn modelId="{7B5A1C50-DAAA-D642-BF4D-5530F152F963}" type="presParOf" srcId="{2E785055-9D23-DD4C-96A2-2B4C273139D6}" destId="{930CA078-C884-D74A-92ED-473CE8972180}" srcOrd="3" destOrd="0" presId="urn:microsoft.com/office/officeart/2005/8/layout/funnel1"/>
    <dgm:cxn modelId="{C628C3D0-79BC-5743-9506-099041513736}" type="presParOf" srcId="{2E785055-9D23-DD4C-96A2-2B4C273139D6}" destId="{ABA05B04-68D6-6342-8152-A4F637E18F34}" srcOrd="4" destOrd="0" presId="urn:microsoft.com/office/officeart/2005/8/layout/funnel1"/>
    <dgm:cxn modelId="{924BBBB1-F9E4-C345-94F4-3A3946FCE35D}" type="presParOf" srcId="{2E785055-9D23-DD4C-96A2-2B4C273139D6}" destId="{A0386D12-4586-BD4F-ADF8-5C2756BEAE41}" srcOrd="5" destOrd="0" presId="urn:microsoft.com/office/officeart/2005/8/layout/funnel1"/>
    <dgm:cxn modelId="{9B718B90-0725-3145-894A-4C07438854D6}" type="presParOf" srcId="{2E785055-9D23-DD4C-96A2-2B4C273139D6}" destId="{A9AD8B7F-12BB-B640-8FB6-0CAFA877F32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38A68-BB72-A14C-A0C4-D38C84482E0B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3420C-6C73-8B49-84E0-05F49E11509C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F016785-0F0E-3540-BB03-45767DACE8B0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Health Care Legislation</a:t>
          </a:r>
          <a:endParaRPr lang="en-US" sz="2300" kern="1200" dirty="0"/>
        </a:p>
      </dsp:txBody>
      <dsp:txXfrm>
        <a:off x="1524000" y="3276600"/>
        <a:ext cx="3048000" cy="762000"/>
      </dsp:txXfrm>
    </dsp:sp>
    <dsp:sp modelId="{930CA078-C884-D74A-92ED-473CE8972180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Clinical Standards</a:t>
          </a:r>
          <a:endParaRPr lang="en-US" sz="900" kern="1200" dirty="0"/>
        </a:p>
      </dsp:txBody>
      <dsp:txXfrm>
        <a:off x="2763268" y="1558292"/>
        <a:ext cx="808224" cy="808224"/>
      </dsp:txXfrm>
    </dsp:sp>
    <dsp:sp modelId="{ABA05B04-68D6-6342-8152-A4F637E18F34}">
      <dsp:nvSpPr>
        <dsp:cNvPr id="0" name=""/>
        <dsp:cNvSpPr/>
      </dsp:nvSpPr>
      <dsp:spPr>
        <a:xfrm>
          <a:off x="1778000" y="457196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Hospital Reimbursement Rates</a:t>
          </a:r>
          <a:endParaRPr lang="en-US" sz="900" kern="1200" dirty="0"/>
        </a:p>
      </dsp:txBody>
      <dsp:txXfrm>
        <a:off x="1945388" y="624584"/>
        <a:ext cx="808224" cy="808224"/>
      </dsp:txXfrm>
    </dsp:sp>
    <dsp:sp modelId="{A0386D12-4586-BD4F-ADF8-5C2756BEAE41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Prescription Coverage</a:t>
          </a:r>
          <a:endParaRPr lang="en-US" sz="900" kern="1200" dirty="0"/>
        </a:p>
      </dsp:txBody>
      <dsp:txXfrm>
        <a:off x="3113788" y="424435"/>
        <a:ext cx="808224" cy="808224"/>
      </dsp:txXfrm>
    </dsp:sp>
    <dsp:sp modelId="{A9AD8B7F-12BB-B640-8FB6-0CAFA877F321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85825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Making Sense of </a:t>
            </a:r>
            <a:br>
              <a:rPr lang="en-US" dirty="0" smtClean="0"/>
            </a:br>
            <a:r>
              <a:rPr lang="en-US" dirty="0" smtClean="0"/>
              <a:t>Particular Matters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Helen Eisner</a:t>
            </a:r>
          </a:p>
          <a:p>
            <a:r>
              <a:rPr lang="en-US" dirty="0" smtClean="0"/>
              <a:t>Kim Sikora Panza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19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Particular Matters Involving Specific Parties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84810" y="959452"/>
            <a:ext cx="6080307" cy="5798666"/>
            <a:chOff x="1295400" y="42655"/>
            <a:chExt cx="7082502" cy="6833716"/>
          </a:xfrm>
        </p:grpSpPr>
        <p:sp>
          <p:nvSpPr>
            <p:cNvPr id="12" name="Oval 11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555592" y="1238949"/>
            <a:ext cx="1578881" cy="18831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= A very limited group of identified parties is involved in the matter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7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Particular Matters Involving Specific Parties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1484810" y="959452"/>
            <a:ext cx="6080307" cy="5798666"/>
            <a:chOff x="1295400" y="42655"/>
            <a:chExt cx="7082502" cy="6833716"/>
          </a:xfrm>
        </p:grpSpPr>
        <p:sp>
          <p:nvSpPr>
            <p:cNvPr id="12" name="Oval 11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555592" y="1238949"/>
            <a:ext cx="1578881" cy="18831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= A very limited group of identified parties is involved in the matter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65117" y="4390162"/>
            <a:ext cx="1578881" cy="110444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Review of proposed merger between 2 companies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55592" y="5653671"/>
            <a:ext cx="1578881" cy="110444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Approval of certain drug company’s application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455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 rot="17946769">
            <a:off x="837729" y="-688816"/>
            <a:ext cx="6408081" cy="5694801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524125" y="2276475"/>
            <a:ext cx="469582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600450" y="4038600"/>
            <a:ext cx="26193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62287" y="1400175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Matters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3555" y="2800350"/>
            <a:ext cx="3695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Particular Matters of General Applicability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321968" y="4076700"/>
            <a:ext cx="11763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Particular Matters Involving Specific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21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939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" name="Oval 1"/>
          <p:cNvSpPr/>
          <p:nvPr/>
        </p:nvSpPr>
        <p:spPr>
          <a:xfrm>
            <a:off x="438150" y="216715"/>
            <a:ext cx="8496300" cy="6334125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1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0" name="Oval 9"/>
          <p:cNvSpPr/>
          <p:nvPr/>
        </p:nvSpPr>
        <p:spPr>
          <a:xfrm>
            <a:off x="1606453" y="1059334"/>
            <a:ext cx="6003731" cy="4866974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6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o-What-by-Roy-Lichtenstein-298x30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913" y="620598"/>
            <a:ext cx="5474265" cy="551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6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Matters - 207(c) (d), 807(a)(2)(i)(E)(1)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694982" y="1274948"/>
            <a:ext cx="5697280" cy="5458733"/>
            <a:chOff x="1295400" y="42655"/>
            <a:chExt cx="7082502" cy="6833716"/>
          </a:xfrm>
        </p:grpSpPr>
        <p:sp>
          <p:nvSpPr>
            <p:cNvPr id="15" name="Oval 14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rgbClr val="B7DEE8"/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336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0" y="46335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Particular Matters - 203, 205, 208, 502(a)(2)</a:t>
            </a:r>
            <a:endParaRPr lang="en-US" sz="36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1709253" y="1059334"/>
            <a:ext cx="5797176" cy="5798666"/>
            <a:chOff x="1295400" y="42655"/>
            <a:chExt cx="7082502" cy="6833716"/>
          </a:xfrm>
        </p:grpSpPr>
        <p:sp>
          <p:nvSpPr>
            <p:cNvPr id="53" name="Oval 5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Oval 5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Oval 5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831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odin The Thinker Fotolia_36160745_XS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08" y="2736928"/>
            <a:ext cx="2161740" cy="32579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864" y="1577803"/>
            <a:ext cx="2727353" cy="2318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8883" y="0"/>
            <a:ext cx="2727353" cy="2318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965" y="3508441"/>
            <a:ext cx="2727353" cy="23182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68740" y="813328"/>
            <a:ext cx="1384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Matters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6236" y="1975796"/>
            <a:ext cx="1845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Particular Matters of General Applicability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74145" y="4040231"/>
            <a:ext cx="18455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Particular Matters Involving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Specific Parties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5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92"/>
            <a:ext cx="8229600" cy="1143000"/>
          </a:xfrm>
        </p:spPr>
        <p:txBody>
          <a:bodyPr>
            <a:noAutofit/>
          </a:bodyPr>
          <a:lstStyle/>
          <a:p>
            <a:r>
              <a:rPr lang="en-US" sz="3400" dirty="0" smtClean="0"/>
              <a:t>Particular Matters Involving Specific Parties - 207(a), 205(c), &amp; 203(c)</a:t>
            </a:r>
            <a:endParaRPr lang="en-US" sz="3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484810" y="1059334"/>
            <a:ext cx="6080307" cy="5798666"/>
            <a:chOff x="1295400" y="42655"/>
            <a:chExt cx="7082502" cy="6833716"/>
          </a:xfrm>
        </p:grpSpPr>
        <p:sp>
          <p:nvSpPr>
            <p:cNvPr id="5" name="Oval 4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969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klspanza\AppData\Local\Microsoft\Windows\Temporary Internet Files\Content.IE5\QMI4BTOH\MC900355459[1].wm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900" y="571499"/>
            <a:ext cx="3399219" cy="5836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45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561087" y="1036607"/>
            <a:ext cx="5797176" cy="5798666"/>
            <a:chOff x="1295400" y="42655"/>
            <a:chExt cx="7082502" cy="6833716"/>
          </a:xfrm>
        </p:grpSpPr>
        <p:sp>
          <p:nvSpPr>
            <p:cNvPr id="12" name="Oval 11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23201" y="32941"/>
            <a:ext cx="8229600" cy="1143000"/>
          </a:xfrm>
        </p:spPr>
        <p:txBody>
          <a:bodyPr/>
          <a:lstStyle/>
          <a:p>
            <a:r>
              <a:rPr lang="en-US" dirty="0" smtClean="0"/>
              <a:t>Particular Matter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20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568461" y="950774"/>
            <a:ext cx="5979651" cy="579866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726349" y="277997"/>
            <a:ext cx="80557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Particular Matters of General Applicability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19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C.F.R. § 2640.102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particular matter of general applicability means a </a:t>
            </a:r>
            <a:r>
              <a:rPr lang="en-US" i="1" u="sng" dirty="0"/>
              <a:t>particular matter</a:t>
            </a:r>
            <a:r>
              <a:rPr lang="en-US" dirty="0"/>
              <a:t> that is </a:t>
            </a:r>
            <a:r>
              <a:rPr lang="en-US" i="1" u="sng" dirty="0"/>
              <a:t>focused</a:t>
            </a:r>
            <a:r>
              <a:rPr lang="en-US" dirty="0"/>
              <a:t> on a </a:t>
            </a:r>
            <a:r>
              <a:rPr lang="en-US" i="1" u="sng" dirty="0"/>
              <a:t>discrete and identifiable</a:t>
            </a:r>
            <a:r>
              <a:rPr lang="en-US" dirty="0"/>
              <a:t> </a:t>
            </a:r>
            <a:r>
              <a:rPr lang="en-US" i="1" u="sng" dirty="0"/>
              <a:t>class</a:t>
            </a:r>
            <a:r>
              <a:rPr lang="en-US" dirty="0"/>
              <a:t> of persons, but does not involve specific parties. </a:t>
            </a:r>
          </a:p>
        </p:txBody>
      </p:sp>
    </p:spTree>
    <p:extLst>
      <p:ext uri="{BB962C8B-B14F-4D97-AF65-F5344CB8AC3E}">
        <p14:creationId xmlns:p14="http://schemas.microsoft.com/office/powerpoint/2010/main" val="27892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526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Discrete and Identifiable Class</a:t>
            </a:r>
          </a:p>
          <a:p>
            <a:pPr marL="400050" lvl="1" indent="0">
              <a:buNone/>
            </a:pPr>
            <a:r>
              <a:rPr lang="en-US" dirty="0" smtClean="0"/>
              <a:t>- </a:t>
            </a:r>
            <a:r>
              <a:rPr lang="en-US" sz="2000" dirty="0" smtClean="0"/>
              <a:t>Shared characteristics or traits, distinguishable from the general population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Particular Matter of General Applicability: Components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8564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5262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Discrete and Identifiable Class</a:t>
            </a:r>
          </a:p>
          <a:p>
            <a:pPr marL="400050" lvl="1" indent="0">
              <a:buNone/>
            </a:pPr>
            <a:r>
              <a:rPr lang="en-US" dirty="0" smtClean="0"/>
              <a:t>- </a:t>
            </a:r>
            <a:r>
              <a:rPr lang="en-US" sz="2000" dirty="0" smtClean="0"/>
              <a:t>Shared characteristics or traits, distinguishable from the general population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Particular Matter of General Applicability: Components</a:t>
            </a:r>
            <a:endParaRPr lang="en-US" sz="2800" dirty="0"/>
          </a:p>
        </p:txBody>
      </p:sp>
      <p:pic>
        <p:nvPicPr>
          <p:cNvPr id="6" name="Picture 5" descr="us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651" y="3797830"/>
            <a:ext cx="5201549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8325" y="3213055"/>
            <a:ext cx="66198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200" dirty="0"/>
              <a:t>The Matter is </a:t>
            </a:r>
            <a:r>
              <a:rPr lang="en-US" sz="3200" u="sng" dirty="0"/>
              <a:t>Focused</a:t>
            </a:r>
          </a:p>
        </p:txBody>
      </p:sp>
    </p:spTree>
    <p:extLst>
      <p:ext uri="{BB962C8B-B14F-4D97-AF65-F5344CB8AC3E}">
        <p14:creationId xmlns:p14="http://schemas.microsoft.com/office/powerpoint/2010/main" val="47013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et-inevitable-Accessori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3" b="8753"/>
          <a:stretch>
            <a:fillRect/>
          </a:stretch>
        </p:blipFill>
        <p:spPr>
          <a:xfrm>
            <a:off x="457200" y="858216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171131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rigo-ar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3" b="8753"/>
          <a:stretch>
            <a:fillRect/>
          </a:stretch>
        </p:blipFill>
        <p:spPr>
          <a:xfrm>
            <a:off x="457200" y="615645"/>
            <a:ext cx="8229600" cy="4525963"/>
          </a:xfrm>
        </p:spPr>
      </p:pic>
    </p:spTree>
    <p:extLst>
      <p:ext uri="{BB962C8B-B14F-4D97-AF65-F5344CB8AC3E}">
        <p14:creationId xmlns:p14="http://schemas.microsoft.com/office/powerpoint/2010/main" val="39702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4.reutersmedi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13" y="344337"/>
            <a:ext cx="6682068" cy="516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2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419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3906eef-db41-4ecd-94ee-3ebffe9b2f12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141" y="4644564"/>
            <a:ext cx="2054991" cy="205499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56560" y="1149735"/>
            <a:ext cx="777757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en-US" sz="2400" dirty="0"/>
              <a:t>How broad or narrow is the </a:t>
            </a:r>
            <a:r>
              <a:rPr lang="en-US" sz="2400" u="sng" dirty="0"/>
              <a:t>focus </a:t>
            </a:r>
            <a:r>
              <a:rPr lang="en-US" sz="2400" dirty="0"/>
              <a:t>of the matter? Is the matter </a:t>
            </a:r>
            <a:r>
              <a:rPr lang="en-US" sz="2400" u="sng" dirty="0"/>
              <a:t>directed to</a:t>
            </a:r>
            <a:r>
              <a:rPr lang="en-US" sz="2400" dirty="0"/>
              <a:t> a group of individuals or entities? </a:t>
            </a: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endParaRPr lang="en-US" sz="2400" dirty="0"/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Is the class that the matter focuses on </a:t>
            </a:r>
            <a:r>
              <a:rPr lang="en-US" sz="2400" u="sng" dirty="0"/>
              <a:t>discrete and identifiable</a:t>
            </a:r>
            <a:r>
              <a:rPr lang="en-US" sz="2400" dirty="0"/>
              <a:t> from the general population</a:t>
            </a:r>
            <a:r>
              <a:rPr lang="en-US" sz="2400" dirty="0" smtClean="0"/>
              <a:t>?</a:t>
            </a:r>
          </a:p>
          <a:p>
            <a:pPr marL="742950" lvl="1" indent="-285750">
              <a:buFont typeface="Arial"/>
              <a:buChar char="•"/>
            </a:pPr>
            <a:endParaRPr lang="en-US" sz="2400" dirty="0" smtClean="0"/>
          </a:p>
          <a:p>
            <a:pPr marL="742950" lvl="1" indent="-285750">
              <a:buFont typeface="Arial"/>
              <a:buChar char="•"/>
            </a:pPr>
            <a:r>
              <a:rPr lang="en-US" sz="2400" dirty="0"/>
              <a:t>Does the matter have a </a:t>
            </a:r>
            <a:r>
              <a:rPr lang="en-US" sz="2400" u="sng" dirty="0"/>
              <a:t>distinct</a:t>
            </a:r>
            <a:r>
              <a:rPr lang="en-US" sz="2400" dirty="0"/>
              <a:t> impact on a class that is separate from the impact of the matter on the general population?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86105" y="266319"/>
            <a:ext cx="4572000" cy="58477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Roadmap for Analysis 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0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09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Particular Matters Involving Specific Parties</a:t>
            </a:r>
            <a:endParaRPr lang="en-US" sz="3600" dirty="0"/>
          </a:p>
        </p:txBody>
      </p:sp>
      <p:grpSp>
        <p:nvGrpSpPr>
          <p:cNvPr id="5" name="Group 4"/>
          <p:cNvGrpSpPr/>
          <p:nvPr/>
        </p:nvGrpSpPr>
        <p:grpSpPr>
          <a:xfrm>
            <a:off x="1484810" y="959452"/>
            <a:ext cx="6080307" cy="5798666"/>
            <a:chOff x="1295400" y="42655"/>
            <a:chExt cx="7082502" cy="6833716"/>
          </a:xfrm>
        </p:grpSpPr>
        <p:sp>
          <p:nvSpPr>
            <p:cNvPr id="6" name="Oval 5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567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28763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Matters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604511" y="1041205"/>
            <a:ext cx="5759210" cy="5681991"/>
            <a:chOff x="1219200" y="30923"/>
            <a:chExt cx="7082502" cy="6833716"/>
          </a:xfrm>
        </p:grpSpPr>
        <p:sp>
          <p:nvSpPr>
            <p:cNvPr id="6" name="Oval 5"/>
            <p:cNvSpPr/>
            <p:nvPr/>
          </p:nvSpPr>
          <p:spPr>
            <a:xfrm>
              <a:off x="1219200" y="30923"/>
              <a:ext cx="7082502" cy="6833716"/>
            </a:xfrm>
            <a:prstGeom prst="ellipse">
              <a:avLst/>
            </a:prstGeom>
            <a:solidFill>
              <a:srgbClr val="4BACC6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410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100" y="990600"/>
            <a:ext cx="3975100" cy="486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51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Aspirin Example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701800"/>
            <a:ext cx="2844800" cy="2844800"/>
          </a:xfrm>
          <a:prstGeom prst="rect">
            <a:avLst/>
          </a:prstGeom>
        </p:spPr>
      </p:pic>
      <p:pic>
        <p:nvPicPr>
          <p:cNvPr id="13" name="Picture 12" descr="imgr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50" y="1822450"/>
            <a:ext cx="33147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48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850" y="1123950"/>
            <a:ext cx="3314700" cy="245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7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850" y="1123950"/>
            <a:ext cx="3314700" cy="2451100"/>
          </a:xfrm>
          <a:prstGeom prst="rect">
            <a:avLst/>
          </a:prstGeom>
        </p:spPr>
      </p:pic>
      <p:sp>
        <p:nvSpPr>
          <p:cNvPr id="5" name="Multiply 4"/>
          <p:cNvSpPr/>
          <p:nvPr/>
        </p:nvSpPr>
        <p:spPr>
          <a:xfrm>
            <a:off x="2863850" y="469900"/>
            <a:ext cx="3378200" cy="3568700"/>
          </a:xfrm>
          <a:prstGeom prst="mathMultiply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39800" y="4419600"/>
            <a:ext cx="77106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Particular Matter Analysis Stands Alone!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66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Aspirin Example</a:t>
            </a:r>
            <a:endParaRPr lang="en-US" dirty="0"/>
          </a:p>
        </p:txBody>
      </p:sp>
      <p:pic>
        <p:nvPicPr>
          <p:cNvPr id="6" name="Picture 5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50" y="1720850"/>
            <a:ext cx="3314700" cy="2451100"/>
          </a:xfrm>
          <a:prstGeom prst="rect">
            <a:avLst/>
          </a:prstGeom>
        </p:spPr>
      </p:pic>
      <p:pic>
        <p:nvPicPr>
          <p:cNvPr id="7" name="Picture 6" descr="genuine-bayer-aspirin-with-ez-grip-cap-325mg__37980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1720850"/>
            <a:ext cx="26860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1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Matters Up is Generally Not Required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6160459"/>
              </p:ext>
            </p:extLst>
          </p:nvPr>
        </p:nvGraphicFramePr>
        <p:xfrm>
          <a:off x="1511300" y="16383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273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63" y="0"/>
            <a:ext cx="8229600" cy="1143000"/>
          </a:xfrm>
        </p:spPr>
        <p:txBody>
          <a:bodyPr/>
          <a:lstStyle/>
          <a:p>
            <a:r>
              <a:rPr lang="en-US" dirty="0" smtClean="0"/>
              <a:t>Matters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4511" y="1041205"/>
            <a:ext cx="5759210" cy="5681991"/>
            <a:chOff x="1219200" y="30923"/>
            <a:chExt cx="7082502" cy="6833716"/>
          </a:xfrm>
        </p:grpSpPr>
        <p:sp>
          <p:nvSpPr>
            <p:cNvPr id="14" name="Oval 13"/>
            <p:cNvSpPr/>
            <p:nvPr/>
          </p:nvSpPr>
          <p:spPr>
            <a:xfrm>
              <a:off x="1219200" y="30923"/>
              <a:ext cx="7082502" cy="6833716"/>
            </a:xfrm>
            <a:prstGeom prst="ellipse">
              <a:avLst/>
            </a:prstGeom>
            <a:solidFill>
              <a:srgbClr val="4BACC6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296025" y="48075"/>
            <a:ext cx="2652863" cy="1599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= Really Broad Matters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3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3200" y="16962"/>
            <a:ext cx="8229600" cy="1143000"/>
          </a:xfrm>
        </p:spPr>
        <p:txBody>
          <a:bodyPr/>
          <a:lstStyle/>
          <a:p>
            <a:r>
              <a:rPr lang="en-US" dirty="0" smtClean="0"/>
              <a:t>18 U.S.C. § 208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087437"/>
            <a:ext cx="3810000" cy="30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Federal Open Market Committee</a:t>
            </a:r>
          </a:p>
          <a:p>
            <a:pPr lvl="1"/>
            <a:r>
              <a:rPr lang="en-US" sz="2400" i="1" dirty="0" smtClean="0"/>
              <a:t>Impact outside class doesn’t take it out of Particular Matter territory</a:t>
            </a:r>
          </a:p>
          <a:p>
            <a:pPr marL="457200" lvl="1" indent="0">
              <a:buNone/>
            </a:pPr>
            <a:endParaRPr lang="en-US" sz="2400" i="1" dirty="0" smtClean="0"/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025165" y="825974"/>
            <a:ext cx="4956957" cy="4978400"/>
            <a:chOff x="1295400" y="42655"/>
            <a:chExt cx="7082502" cy="6833716"/>
          </a:xfrm>
        </p:grpSpPr>
        <p:sp>
          <p:nvSpPr>
            <p:cNvPr id="14" name="Oval 13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64427" y="2703837"/>
              <a:ext cx="1944444" cy="16054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102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03200" y="16962"/>
            <a:ext cx="8229600" cy="1143000"/>
          </a:xfrm>
        </p:spPr>
        <p:txBody>
          <a:bodyPr/>
          <a:lstStyle/>
          <a:p>
            <a:r>
              <a:rPr lang="en-US" dirty="0" smtClean="0"/>
              <a:t>18 U.S.C. § 208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" y="1087437"/>
            <a:ext cx="3810000" cy="30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Federal Open Market Committee</a:t>
            </a:r>
          </a:p>
          <a:p>
            <a:pPr lvl="1"/>
            <a:r>
              <a:rPr lang="en-US" sz="2400" i="1" dirty="0" smtClean="0"/>
              <a:t>Impact outside class doesn’t take it out of Particular Matter territory</a:t>
            </a:r>
          </a:p>
          <a:p>
            <a:pPr marL="457200" lvl="1" indent="0">
              <a:buNone/>
            </a:pPr>
            <a:endParaRPr lang="en-US" sz="2400" i="1" dirty="0" smtClean="0"/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025165" y="825974"/>
            <a:ext cx="4956957" cy="4978400"/>
            <a:chOff x="1295400" y="42655"/>
            <a:chExt cx="7082502" cy="6833716"/>
          </a:xfrm>
        </p:grpSpPr>
        <p:sp>
          <p:nvSpPr>
            <p:cNvPr id="14" name="Oval 13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864427" y="2703837"/>
              <a:ext cx="1944444" cy="16054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5100" y="3934210"/>
            <a:ext cx="41973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Kuwait</a:t>
            </a:r>
            <a:endParaRPr lang="en-US" sz="2400" dirty="0"/>
          </a:p>
          <a:p>
            <a:pPr lvl="1"/>
            <a:r>
              <a:rPr lang="en-US" sz="2400" i="1" dirty="0" smtClean="0"/>
              <a:t>- Response </a:t>
            </a:r>
            <a:r>
              <a:rPr lang="en-US" sz="2400" i="1" dirty="0"/>
              <a:t>to invasion different than decision to seize a particular oil field or tanker</a:t>
            </a:r>
          </a:p>
        </p:txBody>
      </p:sp>
    </p:spTree>
    <p:extLst>
      <p:ext uri="{BB962C8B-B14F-4D97-AF65-F5344CB8AC3E}">
        <p14:creationId xmlns:p14="http://schemas.microsoft.com/office/powerpoint/2010/main" val="29690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5930"/>
            <a:ext cx="8229600" cy="1143000"/>
          </a:xfrm>
        </p:spPr>
        <p:txBody>
          <a:bodyPr/>
          <a:lstStyle/>
          <a:p>
            <a:r>
              <a:rPr lang="en-US" dirty="0" smtClean="0"/>
              <a:t>5 C.F.R. § 2635.502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980111" y="1278930"/>
            <a:ext cx="5042990" cy="4920387"/>
            <a:chOff x="1295400" y="42655"/>
            <a:chExt cx="7082502" cy="6833716"/>
          </a:xfrm>
        </p:grpSpPr>
        <p:sp>
          <p:nvSpPr>
            <p:cNvPr id="5" name="Oval 4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935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887" y="-164964"/>
            <a:ext cx="8229600" cy="1143000"/>
          </a:xfrm>
        </p:spPr>
        <p:txBody>
          <a:bodyPr/>
          <a:lstStyle/>
          <a:p>
            <a:r>
              <a:rPr lang="en-US" dirty="0"/>
              <a:t>18 U.S.C. § </a:t>
            </a:r>
            <a:r>
              <a:rPr lang="en-US" dirty="0" smtClean="0"/>
              <a:t>205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3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Assistant United States</a:t>
            </a:r>
            <a:br>
              <a:rPr lang="en-US" sz="2400" dirty="0" smtClean="0"/>
            </a:br>
            <a:r>
              <a:rPr lang="en-US" sz="2400" dirty="0" smtClean="0"/>
              <a:t>Attorneys</a:t>
            </a:r>
          </a:p>
          <a:p>
            <a:pPr lvl="1"/>
            <a:r>
              <a:rPr lang="en-US" sz="2400" i="1" dirty="0" smtClean="0"/>
              <a:t>Discrete and </a:t>
            </a:r>
            <a:br>
              <a:rPr lang="en-US" sz="2400" i="1" dirty="0" smtClean="0"/>
            </a:br>
            <a:r>
              <a:rPr lang="en-US" sz="2400" i="1" dirty="0" smtClean="0"/>
              <a:t>identifiable by “virtue</a:t>
            </a:r>
            <a:br>
              <a:rPr lang="en-US" sz="2400" i="1" dirty="0" smtClean="0"/>
            </a:br>
            <a:r>
              <a:rPr lang="en-US" sz="2400" i="1" dirty="0" smtClean="0"/>
              <a:t>of their employing</a:t>
            </a:r>
            <a:br>
              <a:rPr lang="en-US" sz="2400" i="1" dirty="0" smtClean="0"/>
            </a:br>
            <a:r>
              <a:rPr lang="en-US" sz="2400" i="1" dirty="0" smtClean="0"/>
              <a:t>agency, their profession,</a:t>
            </a:r>
            <a:br>
              <a:rPr lang="en-US" sz="2400" i="1" dirty="0" smtClean="0"/>
            </a:br>
            <a:r>
              <a:rPr lang="en-US" sz="2400" i="1" dirty="0" smtClean="0"/>
              <a:t>and their position.”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79901" y="971066"/>
            <a:ext cx="4864099" cy="4787900"/>
            <a:chOff x="4025165" y="825974"/>
            <a:chExt cx="4956957" cy="4978400"/>
          </a:xfrm>
        </p:grpSpPr>
        <p:sp>
          <p:nvSpPr>
            <p:cNvPr id="18" name="Oval 17"/>
            <p:cNvSpPr/>
            <p:nvPr/>
          </p:nvSpPr>
          <p:spPr>
            <a:xfrm>
              <a:off x="4025165" y="825974"/>
              <a:ext cx="4956957" cy="4978400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797037" y="1580014"/>
              <a:ext cx="3413213" cy="3470321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5678383" y="2517186"/>
              <a:ext cx="1650521" cy="1583638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10079" y="1016948"/>
              <a:ext cx="1187129" cy="4708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531726" y="1874302"/>
              <a:ext cx="1943834" cy="51663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823196" y="2764660"/>
              <a:ext cx="1360893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40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484810" y="959452"/>
            <a:ext cx="6080307" cy="5798666"/>
            <a:chOff x="1295400" y="42655"/>
            <a:chExt cx="7082502" cy="6833716"/>
          </a:xfrm>
        </p:grpSpPr>
        <p:sp>
          <p:nvSpPr>
            <p:cNvPr id="3" name="Oval 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457200" y="587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18 U.S.C. § 207(a)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1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8229600" cy="1143000"/>
          </a:xfrm>
        </p:spPr>
        <p:txBody>
          <a:bodyPr/>
          <a:lstStyle/>
          <a:p>
            <a:r>
              <a:rPr lang="en-US" dirty="0"/>
              <a:t>18 U.S.C. § </a:t>
            </a:r>
            <a:r>
              <a:rPr lang="en-US" dirty="0" smtClean="0"/>
              <a:t>207(a)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575" y="1371600"/>
            <a:ext cx="8229600" cy="4525963"/>
          </a:xfrm>
        </p:spPr>
        <p:txBody>
          <a:bodyPr/>
          <a:lstStyle/>
          <a:p>
            <a:r>
              <a:rPr lang="en-US" dirty="0" smtClean="0"/>
              <a:t>Desegregation criteria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i="1" dirty="0" smtClean="0"/>
              <a:t>Court-ordered criteria</a:t>
            </a:r>
            <a:br>
              <a:rPr lang="en-US" i="1" dirty="0" smtClean="0"/>
            </a:br>
            <a:r>
              <a:rPr lang="en-US" i="1" dirty="0" smtClean="0"/>
              <a:t>for six states vs.</a:t>
            </a:r>
            <a:br>
              <a:rPr lang="en-US" i="1" dirty="0" smtClean="0"/>
            </a:br>
            <a:endParaRPr lang="en-US" i="1" dirty="0" smtClean="0"/>
          </a:p>
          <a:p>
            <a:pPr lvl="1"/>
            <a:r>
              <a:rPr lang="en-US" i="1" dirty="0" smtClean="0"/>
              <a:t>General criteria for </a:t>
            </a:r>
            <a:br>
              <a:rPr lang="en-US" i="1" dirty="0" smtClean="0"/>
            </a:br>
            <a:r>
              <a:rPr lang="en-US" i="1" dirty="0" smtClean="0"/>
              <a:t>investigative guidelines</a:t>
            </a:r>
            <a:endParaRPr lang="en-US" i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4177978" y="1066799"/>
            <a:ext cx="4989354" cy="4830763"/>
            <a:chOff x="1295400" y="42655"/>
            <a:chExt cx="7082502" cy="6833716"/>
          </a:xfrm>
        </p:grpSpPr>
        <p:sp>
          <p:nvSpPr>
            <p:cNvPr id="12" name="Oval 11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7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 by Case analysis</a:t>
            </a:r>
          </a:p>
          <a:p>
            <a:pPr lvl="1"/>
            <a:r>
              <a:rPr lang="en-US" i="1" dirty="0"/>
              <a:t>A Particular Matter arises when the deliberations turn to specific actions that focus on a certain person or a discrete and identifiable class of persons</a:t>
            </a:r>
          </a:p>
          <a:p>
            <a:pPr lvl="1"/>
            <a:r>
              <a:rPr lang="en-US" i="1" dirty="0" smtClean="0"/>
              <a:t>Specific Party Matter usually arises when the government receives an expression of interest from a prospective party</a:t>
            </a:r>
          </a:p>
        </p:txBody>
      </p:sp>
    </p:spTree>
    <p:extLst>
      <p:ext uri="{BB962C8B-B14F-4D97-AF65-F5344CB8AC3E}">
        <p14:creationId xmlns:p14="http://schemas.microsoft.com/office/powerpoint/2010/main" val="24572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067068" y="24284"/>
            <a:ext cx="7082502" cy="6833716"/>
            <a:chOff x="1295400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4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763" y="0"/>
            <a:ext cx="8229600" cy="1143000"/>
          </a:xfrm>
        </p:spPr>
        <p:txBody>
          <a:bodyPr/>
          <a:lstStyle/>
          <a:p>
            <a:r>
              <a:rPr lang="en-US" dirty="0" smtClean="0"/>
              <a:t>Matters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4511" y="1041205"/>
            <a:ext cx="5759210" cy="5681991"/>
            <a:chOff x="1219200" y="30923"/>
            <a:chExt cx="7082502" cy="6833716"/>
          </a:xfrm>
        </p:grpSpPr>
        <p:sp>
          <p:nvSpPr>
            <p:cNvPr id="14" name="Oval 13"/>
            <p:cNvSpPr/>
            <p:nvPr/>
          </p:nvSpPr>
          <p:spPr>
            <a:xfrm>
              <a:off x="1219200" y="30923"/>
              <a:ext cx="7082502" cy="6833716"/>
            </a:xfrm>
            <a:prstGeom prst="ellipse">
              <a:avLst/>
            </a:prstGeom>
            <a:solidFill>
              <a:srgbClr val="4BACC6">
                <a:lumMod val="40000"/>
                <a:lumOff val="60000"/>
              </a:srgb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ysClr val="window" lastClr="FFFFFF">
                <a:lumMod val="85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7334250" y="4275862"/>
            <a:ext cx="1809750" cy="110444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Advisory Panel Deliberations on Tax Reform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34250" y="5573925"/>
            <a:ext cx="1809750" cy="110444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Regulations changing method of calculating depreciation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96025" y="48075"/>
            <a:ext cx="2652863" cy="1599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= Really Broad Matters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201" y="32941"/>
            <a:ext cx="8229600" cy="1143000"/>
          </a:xfrm>
        </p:spPr>
        <p:txBody>
          <a:bodyPr/>
          <a:lstStyle/>
          <a:p>
            <a:r>
              <a:rPr lang="en-US" dirty="0" smtClean="0"/>
              <a:t>Particular Matter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61087" y="1036607"/>
            <a:ext cx="5797176" cy="5798666"/>
            <a:chOff x="1295400" y="42655"/>
            <a:chExt cx="7082502" cy="6833716"/>
          </a:xfrm>
        </p:grpSpPr>
        <p:sp>
          <p:nvSpPr>
            <p:cNvPr id="5" name="Oval 4"/>
            <p:cNvSpPr/>
            <p:nvPr/>
          </p:nvSpPr>
          <p:spPr>
            <a:xfrm>
              <a:off x="1295400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2398251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657518" y="2364136"/>
              <a:ext cx="2358265" cy="2173817"/>
            </a:xfrm>
            <a:prstGeom prst="ellipse">
              <a:avLst/>
            </a:prstGeom>
            <a:solidFill>
              <a:srgbClr val="1F497D">
                <a:lumMod val="60000"/>
                <a:lumOff val="40000"/>
              </a:srgb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988566" y="304800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447975" y="1481667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40292" y="2895600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240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3201" y="329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Particular Matter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61087" y="1036607"/>
            <a:ext cx="5797176" cy="5798666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63794" y="1914886"/>
            <a:ext cx="3991763" cy="4042108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3494530" y="3006471"/>
            <a:ext cx="1930289" cy="1844566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65500" y="1259047"/>
            <a:ext cx="1388351" cy="548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Matters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23015" y="2257663"/>
            <a:ext cx="2273320" cy="6017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Particular Matters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of General Applicability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62282" y="3457439"/>
            <a:ext cx="1794783" cy="8596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Particular Matters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Involving Specific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Parties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7113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62628" y="924328"/>
            <a:ext cx="5979651" cy="5798666"/>
            <a:chOff x="1495965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495965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98815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67061" y="2372604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90102" y="331691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48539" y="1481666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40857" y="2895601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726349" y="277997"/>
            <a:ext cx="80557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Particular Matters of General Applicability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7442278" y="1583982"/>
            <a:ext cx="1701721" cy="18831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= Narrower matters that are focused on a discrete and identifiable class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5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62628" y="924328"/>
            <a:ext cx="5979651" cy="5798666"/>
            <a:chOff x="1495965" y="42655"/>
            <a:chExt cx="7082502" cy="6833716"/>
          </a:xfrm>
        </p:grpSpPr>
        <p:sp>
          <p:nvSpPr>
            <p:cNvPr id="13" name="Oval 12"/>
            <p:cNvSpPr/>
            <p:nvPr/>
          </p:nvSpPr>
          <p:spPr>
            <a:xfrm>
              <a:off x="1495965" y="42655"/>
              <a:ext cx="7082502" cy="6833716"/>
            </a:xfrm>
            <a:prstGeom prst="ellipse">
              <a:avLst/>
            </a:prstGeom>
            <a:solidFill>
              <a:sysClr val="window" lastClr="FFFFFF">
                <a:lumMod val="75000"/>
              </a:sysClr>
            </a:solidFill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2598815" y="1077705"/>
              <a:ext cx="4876800" cy="4763616"/>
            </a:xfrm>
            <a:prstGeom prst="ellipse">
              <a:avLst/>
            </a:prstGeom>
            <a:solidFill>
              <a:srgbClr val="1F497D">
                <a:lumMod val="40000"/>
                <a:lumOff val="60000"/>
              </a:srgb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3867061" y="2372604"/>
              <a:ext cx="2358265" cy="2173817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90102" y="331691"/>
              <a:ext cx="169617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Matters</a:t>
              </a:r>
              <a:endPara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648539" y="1481666"/>
              <a:ext cx="2777351" cy="7091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of General Applicability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940857" y="2895601"/>
              <a:ext cx="2192715" cy="10130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Particular Matters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Involving Specific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Parties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726349" y="277997"/>
            <a:ext cx="80557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Particular Matters of General Applicability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7442278" y="1583982"/>
            <a:ext cx="1701721" cy="18831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= Narrower matters that are focused on a discrete and identifiable class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42277" y="4390162"/>
            <a:ext cx="1701721" cy="110444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Truck safety regulations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334249" y="5724115"/>
            <a:ext cx="1809750" cy="1104447"/>
          </a:xfrm>
          <a:prstGeom prst="rect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</a:rPr>
              <a:t>Legislation focused on compensation and working conditions of AUSAs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62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1293</TotalTime>
  <Words>820</Words>
  <Application>Microsoft Office PowerPoint</Application>
  <PresentationFormat>On-screen Show (4:3)</PresentationFormat>
  <Paragraphs>251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 Black </vt:lpstr>
      <vt:lpstr>Making Sense of  Particular Matters</vt:lpstr>
      <vt:lpstr>PowerPoint Presentation</vt:lpstr>
      <vt:lpstr>PowerPoint Presentation</vt:lpstr>
      <vt:lpstr>Matters</vt:lpstr>
      <vt:lpstr>Matters</vt:lpstr>
      <vt:lpstr>Particular Matter</vt:lpstr>
      <vt:lpstr>PowerPoint Presentation</vt:lpstr>
      <vt:lpstr>PowerPoint Presentation</vt:lpstr>
      <vt:lpstr>PowerPoint Presentation</vt:lpstr>
      <vt:lpstr>Particular Matters Involving Specific Parties</vt:lpstr>
      <vt:lpstr>Particular Matters Involving Specific Parties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Matters - 207(c) (d), 807(a)(2)(i)(E)(1)</vt:lpstr>
      <vt:lpstr>Particular Matters - 203, 205, 208, 502(a)(2)</vt:lpstr>
      <vt:lpstr>Particular Matters Involving Specific Parties - 207(a), 205(c), &amp; 203(c)</vt:lpstr>
      <vt:lpstr>PowerPoint Presentation</vt:lpstr>
      <vt:lpstr>Particular Matter</vt:lpstr>
      <vt:lpstr>PowerPoint Presentation</vt:lpstr>
      <vt:lpstr>5 C.F.R. § 2640.102</vt:lpstr>
      <vt:lpstr>Particular Matter of General Applicability: Components</vt:lpstr>
      <vt:lpstr>Particular Matter of General Applicability: Components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Aspirin Example</vt:lpstr>
      <vt:lpstr>PowerPoint Presentation</vt:lpstr>
      <vt:lpstr>PowerPoint Presentation</vt:lpstr>
      <vt:lpstr>Aspirin Example</vt:lpstr>
      <vt:lpstr>Breaking Matters Up is Generally Not Required</vt:lpstr>
      <vt:lpstr>18 U.S.C. § 208</vt:lpstr>
      <vt:lpstr>18 U.S.C. § 208</vt:lpstr>
      <vt:lpstr>5 C.F.R. § 2635.502</vt:lpstr>
      <vt:lpstr>18 U.S.C. § 205</vt:lpstr>
      <vt:lpstr>PowerPoint Presentation</vt:lpstr>
      <vt:lpstr>18 U.S.C. § 207(a)</vt:lpstr>
      <vt:lpstr>Transitions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Sense of Particular Matters: Identification &amp; Application</dc:title>
  <dc:creator>Helen Eisner</dc:creator>
  <cp:lastModifiedBy>Ryan Segrist</cp:lastModifiedBy>
  <cp:revision>41</cp:revision>
  <cp:lastPrinted>2014-10-22T11:51:48Z</cp:lastPrinted>
  <dcterms:created xsi:type="dcterms:W3CDTF">2014-10-19T16:09:14Z</dcterms:created>
  <dcterms:modified xsi:type="dcterms:W3CDTF">2014-11-12T21:29:37Z</dcterms:modified>
</cp:coreProperties>
</file>