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2" r:id="rId1"/>
  </p:sldMasterIdLst>
  <p:sldIdLst>
    <p:sldId id="256" r:id="rId2"/>
    <p:sldId id="301" r:id="rId3"/>
    <p:sldId id="294" r:id="rId4"/>
    <p:sldId id="299" r:id="rId5"/>
    <p:sldId id="273" r:id="rId6"/>
    <p:sldId id="302" r:id="rId7"/>
    <p:sldId id="295" r:id="rId8"/>
    <p:sldId id="292" r:id="rId9"/>
    <p:sldId id="304" r:id="rId10"/>
    <p:sldId id="293" r:id="rId11"/>
    <p:sldId id="305" r:id="rId12"/>
    <p:sldId id="306" r:id="rId13"/>
    <p:sldId id="307" r:id="rId14"/>
    <p:sldId id="308" r:id="rId15"/>
    <p:sldId id="309" r:id="rId16"/>
    <p:sldId id="291" r:id="rId17"/>
    <p:sldId id="28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trick Shepherd" initials="PS" lastIdx="8" clrIdx="0">
    <p:extLst>
      <p:ext uri="{19B8F6BF-5375-455C-9EA6-DF929625EA0E}">
        <p15:presenceInfo xmlns:p15="http://schemas.microsoft.com/office/powerpoint/2012/main" userId="S-1-5-21-108753355-3561907369-2268869943-15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5" autoAdjust="0"/>
    <p:restoredTop sz="94660"/>
  </p:normalViewPr>
  <p:slideViewPr>
    <p:cSldViewPr snapToGrid="0">
      <p:cViewPr varScale="1">
        <p:scale>
          <a:sx n="88" d="100"/>
          <a:sy n="88" d="100"/>
        </p:scale>
        <p:origin x="114" y="6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8-22T13:02:19.265" idx="6">
    <p:pos x="10" y="10"/>
    <p:text>You might consider adding relevant citations to this set of questions.</p:text>
    <p:extLst>
      <p:ext uri="{C676402C-5697-4E1C-873F-D02D1690AC5C}">
        <p15:threadingInfo xmlns:p15="http://schemas.microsoft.com/office/powerpoint/2012/main" timeZoneBias="24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E0627DB-C5FC-4E74-B47C-3180A36F5EF6}" type="datetimeFigureOut">
              <a:rPr lang="en-US" smtClean="0"/>
              <a:t>9/9/2022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72F79A-4136-4ECF-8E3F-14A83E93257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6772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0627DB-C5FC-4E74-B47C-3180A36F5EF6}" type="datetimeFigureOut">
              <a:rPr lang="en-US" smtClean="0"/>
              <a:t>9/9/2022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72F79A-4136-4ECF-8E3F-14A83E932573}" type="slidenum">
              <a:rPr lang="en-US" smtClean="0"/>
              <a:t>‹#›</a:t>
            </a:fld>
            <a:endParaRPr lang="en-US"/>
          </a:p>
        </p:txBody>
      </p:sp>
    </p:spTree>
    <p:extLst>
      <p:ext uri="{BB962C8B-B14F-4D97-AF65-F5344CB8AC3E}">
        <p14:creationId xmlns:p14="http://schemas.microsoft.com/office/powerpoint/2010/main" val="1616804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0627DB-C5FC-4E74-B47C-3180A36F5EF6}" type="datetimeFigureOut">
              <a:rPr lang="en-US" smtClean="0"/>
              <a:t>9/9/2022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72F79A-4136-4ECF-8E3F-14A83E932573}" type="slidenum">
              <a:rPr lang="en-US" smtClean="0"/>
              <a:t>‹#›</a:t>
            </a:fld>
            <a:endParaRPr lang="en-US"/>
          </a:p>
        </p:txBody>
      </p:sp>
    </p:spTree>
    <p:extLst>
      <p:ext uri="{BB962C8B-B14F-4D97-AF65-F5344CB8AC3E}">
        <p14:creationId xmlns:p14="http://schemas.microsoft.com/office/powerpoint/2010/main" val="3489590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0627DB-C5FC-4E74-B47C-3180A36F5EF6}" type="datetimeFigureOut">
              <a:rPr lang="en-US" smtClean="0"/>
              <a:t>9/9/2022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72F79A-4136-4ECF-8E3F-14A83E932573}" type="slidenum">
              <a:rPr lang="en-US" smtClean="0"/>
              <a:t>‹#›</a:t>
            </a:fld>
            <a:endParaRPr lang="en-US"/>
          </a:p>
        </p:txBody>
      </p:sp>
    </p:spTree>
    <p:extLst>
      <p:ext uri="{BB962C8B-B14F-4D97-AF65-F5344CB8AC3E}">
        <p14:creationId xmlns:p14="http://schemas.microsoft.com/office/powerpoint/2010/main" val="892810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0627DB-C5FC-4E74-B47C-3180A36F5EF6}" type="datetimeFigureOut">
              <a:rPr lang="en-US" smtClean="0"/>
              <a:t>9/9/2022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72F79A-4136-4ECF-8E3F-14A83E93257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1248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E0627DB-C5FC-4E74-B47C-3180A36F5EF6}" type="datetimeFigureOut">
              <a:rPr lang="en-US" smtClean="0"/>
              <a:t>9/9/2022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72F79A-4136-4ECF-8E3F-14A83E932573}" type="slidenum">
              <a:rPr lang="en-US" smtClean="0"/>
              <a:t>‹#›</a:t>
            </a:fld>
            <a:endParaRPr lang="en-US"/>
          </a:p>
        </p:txBody>
      </p:sp>
    </p:spTree>
    <p:extLst>
      <p:ext uri="{BB962C8B-B14F-4D97-AF65-F5344CB8AC3E}">
        <p14:creationId xmlns:p14="http://schemas.microsoft.com/office/powerpoint/2010/main" val="2057976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E0627DB-C5FC-4E74-B47C-3180A36F5EF6}" type="datetimeFigureOut">
              <a:rPr lang="en-US" smtClean="0"/>
              <a:t>9/9/2022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72F79A-4136-4ECF-8E3F-14A83E932573}" type="slidenum">
              <a:rPr lang="en-US" smtClean="0"/>
              <a:t>‹#›</a:t>
            </a:fld>
            <a:endParaRPr lang="en-US"/>
          </a:p>
        </p:txBody>
      </p:sp>
    </p:spTree>
    <p:extLst>
      <p:ext uri="{BB962C8B-B14F-4D97-AF65-F5344CB8AC3E}">
        <p14:creationId xmlns:p14="http://schemas.microsoft.com/office/powerpoint/2010/main" val="2445329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E0627DB-C5FC-4E74-B47C-3180A36F5EF6}" type="datetimeFigureOut">
              <a:rPr lang="en-US" smtClean="0"/>
              <a:t>9/9/2022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72F79A-4136-4ECF-8E3F-14A83E932573}" type="slidenum">
              <a:rPr lang="en-US" smtClean="0"/>
              <a:t>‹#›</a:t>
            </a:fld>
            <a:endParaRPr lang="en-US"/>
          </a:p>
        </p:txBody>
      </p:sp>
    </p:spTree>
    <p:extLst>
      <p:ext uri="{BB962C8B-B14F-4D97-AF65-F5344CB8AC3E}">
        <p14:creationId xmlns:p14="http://schemas.microsoft.com/office/powerpoint/2010/main" val="998106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E0627DB-C5FC-4E74-B47C-3180A36F5EF6}" type="datetimeFigureOut">
              <a:rPr lang="en-US" smtClean="0"/>
              <a:t>9/9/2022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E872F79A-4136-4ECF-8E3F-14A83E932573}" type="slidenum">
              <a:rPr lang="en-US" smtClean="0"/>
              <a:t>‹#›</a:t>
            </a:fld>
            <a:endParaRPr lang="en-US"/>
          </a:p>
        </p:txBody>
      </p:sp>
    </p:spTree>
    <p:extLst>
      <p:ext uri="{BB962C8B-B14F-4D97-AF65-F5344CB8AC3E}">
        <p14:creationId xmlns:p14="http://schemas.microsoft.com/office/powerpoint/2010/main" val="1329501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E0627DB-C5FC-4E74-B47C-3180A36F5EF6}" type="datetimeFigureOut">
              <a:rPr lang="en-US" smtClean="0"/>
              <a:t>9/9/2022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872F79A-4136-4ECF-8E3F-14A83E932573}" type="slidenum">
              <a:rPr lang="en-US" smtClean="0"/>
              <a:t>‹#›</a:t>
            </a:fld>
            <a:endParaRPr lang="en-US"/>
          </a:p>
        </p:txBody>
      </p:sp>
    </p:spTree>
    <p:extLst>
      <p:ext uri="{BB962C8B-B14F-4D97-AF65-F5344CB8AC3E}">
        <p14:creationId xmlns:p14="http://schemas.microsoft.com/office/powerpoint/2010/main" val="3658736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0627DB-C5FC-4E74-B47C-3180A36F5EF6}" type="datetimeFigureOut">
              <a:rPr lang="en-US" smtClean="0"/>
              <a:t>9/9/2022</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872F79A-4136-4ECF-8E3F-14A83E932573}" type="slidenum">
              <a:rPr lang="en-US" smtClean="0"/>
              <a:t>‹#›</a:t>
            </a:fld>
            <a:endParaRPr lang="en-US"/>
          </a:p>
        </p:txBody>
      </p:sp>
    </p:spTree>
    <p:extLst>
      <p:ext uri="{BB962C8B-B14F-4D97-AF65-F5344CB8AC3E}">
        <p14:creationId xmlns:p14="http://schemas.microsoft.com/office/powerpoint/2010/main" val="15711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E0627DB-C5FC-4E74-B47C-3180A36F5EF6}" type="datetimeFigureOut">
              <a:rPr lang="en-US" smtClean="0"/>
              <a:t>9/9/2022</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872F79A-4136-4ECF-8E3F-14A83E932573}"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3691276"/>
      </p:ext>
    </p:extLst>
  </p:cSld>
  <p:clrMap bg1="lt1" tx1="dk1" bg2="lt2" tx2="dk2" accent1="accent1" accent2="accent2" accent3="accent3" accent4="accent4" accent5="accent5" accent6="accent6" hlink="hlink" folHlink="folHlink"/>
  <p:sldLayoutIdLst>
    <p:sldLayoutId id="2147484083" r:id="rId1"/>
    <p:sldLayoutId id="2147484084" r:id="rId2"/>
    <p:sldLayoutId id="2147484085" r:id="rId3"/>
    <p:sldLayoutId id="2147484086" r:id="rId4"/>
    <p:sldLayoutId id="2147484087" r:id="rId5"/>
    <p:sldLayoutId id="2147484088" r:id="rId6"/>
    <p:sldLayoutId id="2147484089" r:id="rId7"/>
    <p:sldLayoutId id="2147484090" r:id="rId8"/>
    <p:sldLayoutId id="2147484091" r:id="rId9"/>
    <p:sldLayoutId id="2147484092" r:id="rId10"/>
    <p:sldLayoutId id="214748409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Letters of Recommendation</a:t>
            </a:r>
            <a:endParaRPr lang="en-US" dirty="0"/>
          </a:p>
        </p:txBody>
      </p:sp>
      <p:sp>
        <p:nvSpPr>
          <p:cNvPr id="3" name="Subtitle 2"/>
          <p:cNvSpPr>
            <a:spLocks noGrp="1"/>
          </p:cNvSpPr>
          <p:nvPr>
            <p:ph type="subTitle" idx="1"/>
          </p:nvPr>
        </p:nvSpPr>
        <p:spPr/>
        <p:txBody>
          <a:bodyPr>
            <a:normAutofit lnSpcReduction="10000"/>
          </a:bodyPr>
          <a:lstStyle/>
          <a:p>
            <a:r>
              <a:rPr lang="en-US" sz="3200" dirty="0" smtClean="0"/>
              <a:t>Office of Government Ethics</a:t>
            </a:r>
          </a:p>
          <a:p>
            <a:r>
              <a:rPr lang="en-US" sz="3200" dirty="0" smtClean="0"/>
              <a:t>Institute for Ethics in Government </a:t>
            </a:r>
            <a:endParaRPr lang="en-US" sz="3200" dirty="0"/>
          </a:p>
        </p:txBody>
      </p:sp>
    </p:spTree>
    <p:extLst>
      <p:ext uri="{BB962C8B-B14F-4D97-AF65-F5344CB8AC3E}">
        <p14:creationId xmlns:p14="http://schemas.microsoft.com/office/powerpoint/2010/main" val="13511544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Support Letters</a:t>
            </a:r>
            <a:endParaRPr lang="en-US" dirty="0"/>
          </a:p>
        </p:txBody>
      </p:sp>
      <p:sp>
        <p:nvSpPr>
          <p:cNvPr id="3" name="Content Placeholder 2"/>
          <p:cNvSpPr>
            <a:spLocks noGrp="1"/>
          </p:cNvSpPr>
          <p:nvPr>
            <p:ph idx="1"/>
          </p:nvPr>
        </p:nvSpPr>
        <p:spPr/>
        <p:txBody>
          <a:bodyPr>
            <a:normAutofit/>
          </a:bodyPr>
          <a:lstStyle/>
          <a:p>
            <a:pPr algn="just"/>
            <a:r>
              <a:rPr lang="en-US" sz="3200" dirty="0" smtClean="0"/>
              <a:t>OGE 98x18 – Letters of support for former supervisor in connection with sentencing proceedings against the former employee</a:t>
            </a:r>
          </a:p>
          <a:p>
            <a:pPr lvl="1" algn="just"/>
            <a:r>
              <a:rPr lang="en-US" sz="2800" dirty="0" smtClean="0"/>
              <a:t>Such letters are of the ilk of “character references” and involve “self-representation”</a:t>
            </a:r>
          </a:p>
          <a:p>
            <a:pPr lvl="1" algn="just"/>
            <a:r>
              <a:rPr lang="en-US" sz="2800" dirty="0" smtClean="0"/>
              <a:t>Not subject to control or direction by former supervisor</a:t>
            </a:r>
          </a:p>
          <a:p>
            <a:pPr lvl="1" algn="just"/>
            <a:r>
              <a:rPr lang="en-US" sz="2800" dirty="0" smtClean="0"/>
              <a:t>No </a:t>
            </a:r>
            <a:r>
              <a:rPr lang="en-US" sz="2800" dirty="0"/>
              <a:t>18 USC § </a:t>
            </a:r>
            <a:r>
              <a:rPr lang="en-US" sz="2800" dirty="0" smtClean="0"/>
              <a:t>205 issue</a:t>
            </a:r>
          </a:p>
          <a:p>
            <a:pPr lvl="1" algn="just"/>
            <a:r>
              <a:rPr lang="en-US" sz="2800" dirty="0" smtClean="0"/>
              <a:t>Federal employees may use title and letterhead</a:t>
            </a:r>
          </a:p>
          <a:p>
            <a:endParaRPr lang="en-US" dirty="0"/>
          </a:p>
          <a:p>
            <a:endParaRPr lang="en-US" dirty="0"/>
          </a:p>
        </p:txBody>
      </p:sp>
    </p:spTree>
    <p:extLst>
      <p:ext uri="{BB962C8B-B14F-4D97-AF65-F5344CB8AC3E}">
        <p14:creationId xmlns:p14="http://schemas.microsoft.com/office/powerpoint/2010/main" val="41706071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1</a:t>
            </a:r>
            <a:endParaRPr lang="en-US" dirty="0"/>
          </a:p>
        </p:txBody>
      </p:sp>
      <p:sp>
        <p:nvSpPr>
          <p:cNvPr id="3" name="Content Placeholder 2"/>
          <p:cNvSpPr>
            <a:spLocks noGrp="1"/>
          </p:cNvSpPr>
          <p:nvPr>
            <p:ph idx="1"/>
          </p:nvPr>
        </p:nvSpPr>
        <p:spPr/>
        <p:txBody>
          <a:bodyPr>
            <a:normAutofit/>
          </a:bodyPr>
          <a:lstStyle/>
          <a:p>
            <a:pPr algn="just"/>
            <a:r>
              <a:rPr lang="en-US" sz="2400" dirty="0" smtClean="0"/>
              <a:t>Yolanda </a:t>
            </a:r>
            <a:r>
              <a:rPr lang="en-US" sz="2400" dirty="0"/>
              <a:t>is a scientist at the National Science Foundation. At her previous university job, she supervised James, another scientist. James is applying for a position at the Food and Drug Administration and asks Yolanda if she would be willing to submit his prospective supervisor at FDA a written reference for him.</a:t>
            </a:r>
          </a:p>
          <a:p>
            <a:pPr algn="just"/>
            <a:r>
              <a:rPr lang="en-US" sz="2400" dirty="0"/>
              <a:t> </a:t>
            </a:r>
          </a:p>
          <a:p>
            <a:pPr algn="just"/>
            <a:r>
              <a:rPr lang="en-US" sz="2400" dirty="0"/>
              <a:t>Is Yolanda permitted to write the reference for James on NSF letterhead? May she sign the letter using her official title?</a:t>
            </a:r>
          </a:p>
          <a:p>
            <a:pPr algn="just"/>
            <a:r>
              <a:rPr lang="en-US" sz="2400" dirty="0"/>
              <a:t> </a:t>
            </a:r>
          </a:p>
          <a:p>
            <a:pPr algn="just"/>
            <a:r>
              <a:rPr lang="en-US" sz="2400" dirty="0"/>
              <a:t>Does 18 USC § </a:t>
            </a:r>
            <a:r>
              <a:rPr lang="en-US" sz="2400" dirty="0" smtClean="0"/>
              <a:t>205 prohibit </a:t>
            </a:r>
            <a:r>
              <a:rPr lang="en-US" sz="2400" dirty="0"/>
              <a:t>Yolanda from writing the reference for James?</a:t>
            </a:r>
          </a:p>
        </p:txBody>
      </p:sp>
    </p:spTree>
    <p:extLst>
      <p:ext uri="{BB962C8B-B14F-4D97-AF65-F5344CB8AC3E}">
        <p14:creationId xmlns:p14="http://schemas.microsoft.com/office/powerpoint/2010/main" val="14917217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2 – Inquiry from Colleague</a:t>
            </a:r>
            <a:endParaRPr lang="en-US" dirty="0"/>
          </a:p>
        </p:txBody>
      </p:sp>
      <p:sp>
        <p:nvSpPr>
          <p:cNvPr id="3" name="Content Placeholder 2"/>
          <p:cNvSpPr>
            <a:spLocks noGrp="1"/>
          </p:cNvSpPr>
          <p:nvPr>
            <p:ph idx="1"/>
          </p:nvPr>
        </p:nvSpPr>
        <p:spPr/>
        <p:txBody>
          <a:bodyPr>
            <a:normAutofit/>
          </a:bodyPr>
          <a:lstStyle/>
          <a:p>
            <a:pPr algn="just"/>
            <a:endParaRPr lang="en-US" sz="2400" dirty="0" smtClean="0"/>
          </a:p>
          <a:p>
            <a:pPr algn="just"/>
            <a:r>
              <a:rPr lang="en-US" sz="2400" dirty="0" smtClean="0"/>
              <a:t>I </a:t>
            </a:r>
            <a:r>
              <a:rPr lang="en-US" sz="2400" dirty="0"/>
              <a:t>wanted to run a question by the ethics office. I recently got an e-mail from a high school classmate. He’s following up from our twenty year reunion. He was very interested in my work at the IRS. He’s asking if I would be willing to provide a letter of recommendation for his application with the Virginia Department of Taxation. </a:t>
            </a:r>
          </a:p>
          <a:p>
            <a:pPr algn="just"/>
            <a:r>
              <a:rPr lang="en-US" sz="2400" dirty="0"/>
              <a:t>Can I give him a letter? How about a character reference? </a:t>
            </a:r>
          </a:p>
          <a:p>
            <a:pPr algn="just"/>
            <a:r>
              <a:rPr lang="en-US" sz="2400" dirty="0"/>
              <a:t> </a:t>
            </a:r>
          </a:p>
        </p:txBody>
      </p:sp>
    </p:spTree>
    <p:extLst>
      <p:ext uri="{BB962C8B-B14F-4D97-AF65-F5344CB8AC3E}">
        <p14:creationId xmlns:p14="http://schemas.microsoft.com/office/powerpoint/2010/main" val="26245459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3 – Inquiry from Agency Deputy Director</a:t>
            </a:r>
            <a:endParaRPr lang="en-US" dirty="0"/>
          </a:p>
        </p:txBody>
      </p:sp>
      <p:sp>
        <p:nvSpPr>
          <p:cNvPr id="3" name="Content Placeholder 2"/>
          <p:cNvSpPr>
            <a:spLocks noGrp="1"/>
          </p:cNvSpPr>
          <p:nvPr>
            <p:ph idx="1"/>
          </p:nvPr>
        </p:nvSpPr>
        <p:spPr/>
        <p:txBody>
          <a:bodyPr>
            <a:normAutofit/>
          </a:bodyPr>
          <a:lstStyle/>
          <a:p>
            <a:pPr algn="just"/>
            <a:endParaRPr lang="en-US" sz="2400" dirty="0" smtClean="0"/>
          </a:p>
          <a:p>
            <a:pPr algn="just"/>
            <a:r>
              <a:rPr lang="en-US" sz="2400" dirty="0" smtClean="0"/>
              <a:t>I </a:t>
            </a:r>
            <a:r>
              <a:rPr lang="en-US" sz="2400" dirty="0"/>
              <a:t>recently gave a presentation on our agency’s work and mission for a group of local university students. One of the attendees reached out to me to thank me for the presentation. She also requested a letter of recommendation for her application to graduate school this fall. </a:t>
            </a:r>
            <a:endParaRPr lang="en-US" sz="2400" dirty="0" smtClean="0"/>
          </a:p>
          <a:p>
            <a:pPr algn="just"/>
            <a:endParaRPr lang="en-US" sz="2400" dirty="0"/>
          </a:p>
          <a:p>
            <a:pPr algn="just"/>
            <a:r>
              <a:rPr lang="en-US" sz="2400" dirty="0"/>
              <a:t>I’d appreciate your thoughts on this situation.  </a:t>
            </a:r>
          </a:p>
        </p:txBody>
      </p:sp>
    </p:spTree>
    <p:extLst>
      <p:ext uri="{BB962C8B-B14F-4D97-AF65-F5344CB8AC3E}">
        <p14:creationId xmlns:p14="http://schemas.microsoft.com/office/powerpoint/2010/main" val="41621417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4</a:t>
            </a:r>
            <a:endParaRPr lang="en-US" dirty="0"/>
          </a:p>
        </p:txBody>
      </p:sp>
      <p:sp>
        <p:nvSpPr>
          <p:cNvPr id="3" name="Content Placeholder 2"/>
          <p:cNvSpPr>
            <a:spLocks noGrp="1"/>
          </p:cNvSpPr>
          <p:nvPr>
            <p:ph idx="1"/>
          </p:nvPr>
        </p:nvSpPr>
        <p:spPr/>
        <p:txBody>
          <a:bodyPr>
            <a:normAutofit/>
          </a:bodyPr>
          <a:lstStyle/>
          <a:p>
            <a:pPr algn="just"/>
            <a:endParaRPr lang="en-US" sz="2400" dirty="0" smtClean="0"/>
          </a:p>
          <a:p>
            <a:pPr algn="just"/>
            <a:r>
              <a:rPr lang="en-US" sz="2400" dirty="0" smtClean="0"/>
              <a:t>Toni receives a request for a letter of recommendation for a leadership </a:t>
            </a:r>
            <a:r>
              <a:rPr lang="en-US" sz="2400" dirty="0"/>
              <a:t>position at Meta. Would this be permissible</a:t>
            </a:r>
            <a:r>
              <a:rPr lang="en-US" sz="2400" dirty="0" smtClean="0"/>
              <a:t>?</a:t>
            </a:r>
          </a:p>
          <a:p>
            <a:pPr algn="just"/>
            <a:endParaRPr lang="en-US" sz="2400" dirty="0"/>
          </a:p>
          <a:p>
            <a:pPr algn="just"/>
            <a:r>
              <a:rPr lang="en-US" sz="2400" dirty="0" smtClean="0"/>
              <a:t>What information should you obtain in order to give advice and make a determination?</a:t>
            </a:r>
            <a:endParaRPr lang="en-US" sz="2400" dirty="0"/>
          </a:p>
        </p:txBody>
      </p:sp>
    </p:spTree>
    <p:extLst>
      <p:ext uri="{BB962C8B-B14F-4D97-AF65-F5344CB8AC3E}">
        <p14:creationId xmlns:p14="http://schemas.microsoft.com/office/powerpoint/2010/main" val="34479897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5 – Inquiry from Colleague</a:t>
            </a:r>
            <a:endParaRPr lang="en-US" dirty="0"/>
          </a:p>
        </p:txBody>
      </p:sp>
      <p:sp>
        <p:nvSpPr>
          <p:cNvPr id="3" name="Content Placeholder 2"/>
          <p:cNvSpPr>
            <a:spLocks noGrp="1"/>
          </p:cNvSpPr>
          <p:nvPr>
            <p:ph idx="1"/>
          </p:nvPr>
        </p:nvSpPr>
        <p:spPr/>
        <p:txBody>
          <a:bodyPr>
            <a:normAutofit/>
          </a:bodyPr>
          <a:lstStyle/>
          <a:p>
            <a:endParaRPr lang="en-US" sz="2400" smtClean="0"/>
          </a:p>
          <a:p>
            <a:r>
              <a:rPr lang="en-US" sz="2400" smtClean="0"/>
              <a:t>I </a:t>
            </a:r>
            <a:r>
              <a:rPr lang="en-US" sz="2400" dirty="0"/>
              <a:t>received the below inquiry from a former colleague. Please advise.</a:t>
            </a:r>
          </a:p>
          <a:p>
            <a:r>
              <a:rPr lang="en-US" sz="2400" dirty="0"/>
              <a:t> </a:t>
            </a:r>
          </a:p>
          <a:p>
            <a:r>
              <a:rPr lang="en-US" sz="2400" dirty="0"/>
              <a:t>I wondered if you could help me out with my visa application. My immigration attorney says that a letter from you, as a respected expert in our field, would be very helpful in demonstrating US interest to keep me in the country so that I can finish my research. If you’re willing, my attorney can draft the letter for you. I don’t want to bother you too much with this. </a:t>
            </a:r>
          </a:p>
        </p:txBody>
      </p:sp>
    </p:spTree>
    <p:extLst>
      <p:ext uri="{BB962C8B-B14F-4D97-AF65-F5344CB8AC3E}">
        <p14:creationId xmlns:p14="http://schemas.microsoft.com/office/powerpoint/2010/main" val="17050428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dirty="0" smtClean="0"/>
              <a:t>Debrief of the exercises to follow</a:t>
            </a:r>
            <a:endParaRPr lang="en-US" dirty="0"/>
          </a:p>
        </p:txBody>
      </p:sp>
    </p:spTree>
    <p:extLst>
      <p:ext uri="{BB962C8B-B14F-4D97-AF65-F5344CB8AC3E}">
        <p14:creationId xmlns:p14="http://schemas.microsoft.com/office/powerpoint/2010/main" val="42524553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a:xfrm>
            <a:off x="1013203" y="2301860"/>
            <a:ext cx="7315200" cy="3255264"/>
          </a:xfrm>
        </p:spPr>
        <p:txBody>
          <a:bodyPr>
            <a:normAutofit fontScale="90000"/>
          </a:bodyPr>
          <a:lstStyle/>
          <a:p>
            <a:pPr algn="ctr"/>
            <a:r>
              <a:rPr lang="en-US" dirty="0" smtClean="0"/>
              <a:t/>
            </a:r>
            <a:br>
              <a:rPr lang="en-US" dirty="0" smtClean="0"/>
            </a:br>
            <a:r>
              <a:rPr lang="en-US" dirty="0"/>
              <a:t/>
            </a:r>
            <a:br>
              <a:rPr lang="en-US" dirty="0"/>
            </a:br>
            <a:r>
              <a:rPr lang="en-US" dirty="0" smtClean="0"/>
              <a:t/>
            </a:r>
            <a:br>
              <a:rPr lang="en-US" dirty="0" smtClean="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sz="7300" dirty="0" smtClean="0"/>
              <a:t>Thank you!</a:t>
            </a:r>
            <a:br>
              <a:rPr lang="en-US" sz="7300" dirty="0" smtClean="0"/>
            </a:br>
            <a:r>
              <a:rPr lang="en-US" dirty="0" smtClean="0"/>
              <a:t/>
            </a:r>
            <a:br>
              <a:rPr lang="en-US" dirty="0" smtClean="0"/>
            </a:br>
            <a:r>
              <a:rPr lang="en-US" dirty="0" smtClean="0"/>
              <a:t/>
            </a:r>
            <a:br>
              <a:rPr lang="en-US" dirty="0" smtClean="0"/>
            </a:br>
            <a:endParaRPr lang="en-US" dirty="0"/>
          </a:p>
        </p:txBody>
      </p:sp>
    </p:spTree>
    <p:extLst>
      <p:ext uri="{BB962C8B-B14F-4D97-AF65-F5344CB8AC3E}">
        <p14:creationId xmlns:p14="http://schemas.microsoft.com/office/powerpoint/2010/main" val="3578524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25114"/>
            <a:ext cx="10520127" cy="1450757"/>
          </a:xfrm>
        </p:spPr>
        <p:txBody>
          <a:bodyPr/>
          <a:lstStyle/>
          <a:p>
            <a:r>
              <a:rPr lang="en-US" dirty="0" smtClean="0"/>
              <a:t>Resources</a:t>
            </a:r>
            <a:endParaRPr lang="en-US"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3600" dirty="0" smtClean="0"/>
              <a:t>5 CFR 2635.702(b)</a:t>
            </a:r>
          </a:p>
          <a:p>
            <a:pPr>
              <a:buFont typeface="Arial" panose="020B0604020202020204" pitchFamily="34" charset="0"/>
              <a:buChar char="•"/>
            </a:pPr>
            <a:r>
              <a:rPr lang="en-US" sz="3600" dirty="0" smtClean="0"/>
              <a:t>18 USC § </a:t>
            </a:r>
            <a:r>
              <a:rPr lang="en-US" sz="3600" dirty="0"/>
              <a:t>205</a:t>
            </a:r>
            <a:endParaRPr lang="en-US" sz="3600" dirty="0" smtClean="0"/>
          </a:p>
          <a:p>
            <a:pPr>
              <a:buFont typeface="Arial" panose="020B0604020202020204" pitchFamily="34" charset="0"/>
              <a:buChar char="•"/>
            </a:pPr>
            <a:r>
              <a:rPr lang="en-US" sz="3600" dirty="0" smtClean="0"/>
              <a:t>OGE Legal Advisories</a:t>
            </a:r>
          </a:p>
          <a:p>
            <a:pPr lvl="1">
              <a:buFont typeface="Arial" panose="020B0604020202020204" pitchFamily="34" charset="0"/>
              <a:buChar char="•"/>
            </a:pPr>
            <a:r>
              <a:rPr lang="en-US" sz="3200" dirty="0" smtClean="0"/>
              <a:t>OGE 07X7</a:t>
            </a:r>
          </a:p>
          <a:p>
            <a:pPr lvl="1">
              <a:buFont typeface="Arial" panose="020B0604020202020204" pitchFamily="34" charset="0"/>
              <a:buChar char="•"/>
            </a:pPr>
            <a:r>
              <a:rPr lang="en-US" sz="3200" dirty="0" smtClean="0"/>
              <a:t>OGE 98x18</a:t>
            </a:r>
          </a:p>
          <a:p>
            <a:pPr>
              <a:buFont typeface="Arial" panose="020B0604020202020204" pitchFamily="34" charset="0"/>
              <a:buChar char="•"/>
            </a:pPr>
            <a:endParaRPr lang="en-US" sz="3600" dirty="0"/>
          </a:p>
        </p:txBody>
      </p:sp>
    </p:spTree>
    <p:extLst>
      <p:ext uri="{BB962C8B-B14F-4D97-AF65-F5344CB8AC3E}">
        <p14:creationId xmlns:p14="http://schemas.microsoft.com/office/powerpoint/2010/main" val="39152363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37814"/>
            <a:ext cx="10520127" cy="1450757"/>
          </a:xfrm>
        </p:spPr>
        <p:txBody>
          <a:bodyPr/>
          <a:lstStyle/>
          <a:p>
            <a:r>
              <a:rPr lang="en-US" dirty="0" smtClean="0"/>
              <a:t>Misuse of Position – 5 CFR 2635.702(b)</a:t>
            </a:r>
            <a:endParaRPr lang="en-US" dirty="0"/>
          </a:p>
        </p:txBody>
      </p:sp>
      <p:sp>
        <p:nvSpPr>
          <p:cNvPr id="3" name="Content Placeholder 2"/>
          <p:cNvSpPr>
            <a:spLocks noGrp="1"/>
          </p:cNvSpPr>
          <p:nvPr>
            <p:ph idx="1"/>
          </p:nvPr>
        </p:nvSpPr>
        <p:spPr/>
        <p:txBody>
          <a:bodyPr>
            <a:normAutofit/>
          </a:bodyPr>
          <a:lstStyle/>
          <a:p>
            <a:pPr algn="just"/>
            <a:r>
              <a:rPr lang="en-US" sz="2400" dirty="0"/>
              <a:t>§ 2635.702 Use of public office for private </a:t>
            </a:r>
            <a:r>
              <a:rPr lang="en-US" sz="2400" dirty="0" smtClean="0"/>
              <a:t>gain</a:t>
            </a:r>
            <a:endParaRPr lang="en-US" sz="2400" dirty="0"/>
          </a:p>
          <a:p>
            <a:pPr algn="just"/>
            <a:r>
              <a:rPr lang="en-US" sz="2400" b="1" dirty="0"/>
              <a:t>An employee shall not use his public office for his own private gain</a:t>
            </a:r>
            <a:r>
              <a:rPr lang="en-US" sz="2400" dirty="0"/>
              <a:t>, for the endorsement of any product, service or enterprise, or </a:t>
            </a:r>
            <a:r>
              <a:rPr lang="en-US" sz="2400" b="1" dirty="0"/>
              <a:t>for the private gain of friends, relatives, or persons with whom the employee is affiliated in a nongovernmental capacity</a:t>
            </a:r>
            <a:r>
              <a:rPr lang="en-US" sz="2400" dirty="0"/>
              <a:t>, including nonprofit organizations of which the employee is an officer or member, and persons with whom the employee has or seeks employment or business relations. The specific prohibitions set forth in paragraphs (a) through (d) of this section apply this general standard, but are not intended to be exclusive or to limit the application of this section.</a:t>
            </a:r>
          </a:p>
        </p:txBody>
      </p:sp>
    </p:spTree>
    <p:extLst>
      <p:ext uri="{BB962C8B-B14F-4D97-AF65-F5344CB8AC3E}">
        <p14:creationId xmlns:p14="http://schemas.microsoft.com/office/powerpoint/2010/main" val="16486359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50514"/>
            <a:ext cx="10520127" cy="1450757"/>
          </a:xfrm>
        </p:spPr>
        <p:txBody>
          <a:bodyPr/>
          <a:lstStyle/>
          <a:p>
            <a:r>
              <a:rPr lang="en-US" dirty="0" smtClean="0"/>
              <a:t>Misuse of Position – 5 CFR 2635.702(b)</a:t>
            </a:r>
            <a:endParaRPr lang="en-US" dirty="0"/>
          </a:p>
        </p:txBody>
      </p:sp>
      <p:sp>
        <p:nvSpPr>
          <p:cNvPr id="3" name="Content Placeholder 2"/>
          <p:cNvSpPr>
            <a:spLocks noGrp="1"/>
          </p:cNvSpPr>
          <p:nvPr>
            <p:ph idx="1"/>
          </p:nvPr>
        </p:nvSpPr>
        <p:spPr>
          <a:xfrm>
            <a:off x="1097280" y="1845733"/>
            <a:ext cx="10058400" cy="4337783"/>
          </a:xfrm>
        </p:spPr>
        <p:txBody>
          <a:bodyPr>
            <a:normAutofit/>
          </a:bodyPr>
          <a:lstStyle/>
          <a:p>
            <a:pPr algn="just"/>
            <a:r>
              <a:rPr lang="en-US" sz="2400" dirty="0"/>
              <a:t>(b) Appearance of governmental sanction. Except as otherwise provided in this part, an employee shall not use or permit the use of his Government position or title or any authority associated with his public office in a manner that could reasonably be construed to imply that his agency or the Government sanctions or endorses his personal activities or those of another. When teaching, speaking, or writing in a personal capacity, he may refer to his official title or position only as permitted by § 2635.807(b). </a:t>
            </a:r>
            <a:r>
              <a:rPr lang="en-US" sz="2400" b="1" dirty="0"/>
              <a:t>He may sign a letter of recommendation using his official title only in response to a request for an employment recommendation or character reference based upon personal knowledge of the ability or character of an individual with whom he has dealt in the course of Federal employment or whom he is recommending for Federal employment.</a:t>
            </a:r>
          </a:p>
        </p:txBody>
      </p:sp>
    </p:spTree>
    <p:extLst>
      <p:ext uri="{BB962C8B-B14F-4D97-AF65-F5344CB8AC3E}">
        <p14:creationId xmlns:p14="http://schemas.microsoft.com/office/powerpoint/2010/main" val="40671158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74480" y="-206828"/>
            <a:ext cx="8469656" cy="6544734"/>
          </a:xfrm>
          <a:prstGeom prst="rect">
            <a:avLst/>
          </a:prstGeom>
        </p:spPr>
      </p:pic>
    </p:spTree>
    <p:extLst>
      <p:ext uri="{BB962C8B-B14F-4D97-AF65-F5344CB8AC3E}">
        <p14:creationId xmlns:p14="http://schemas.microsoft.com/office/powerpoint/2010/main" val="39768000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12414"/>
            <a:ext cx="10520127" cy="1450757"/>
          </a:xfrm>
        </p:spPr>
        <p:txBody>
          <a:bodyPr/>
          <a:lstStyle/>
          <a:p>
            <a:r>
              <a:rPr lang="en-US" dirty="0" smtClean="0"/>
              <a:t>Can official title/letterhead be used?</a:t>
            </a:r>
            <a:endParaRPr lang="en-US" dirty="0"/>
          </a:p>
        </p:txBody>
      </p:sp>
      <p:sp>
        <p:nvSpPr>
          <p:cNvPr id="3" name="Content Placeholder 2"/>
          <p:cNvSpPr>
            <a:spLocks noGrp="1"/>
          </p:cNvSpPr>
          <p:nvPr>
            <p:ph idx="1"/>
          </p:nvPr>
        </p:nvSpPr>
        <p:spPr/>
        <p:txBody>
          <a:bodyPr>
            <a:normAutofit lnSpcReduction="10000"/>
          </a:bodyPr>
          <a:lstStyle/>
          <a:p>
            <a:r>
              <a:rPr lang="en-US" sz="3600" dirty="0" smtClean="0"/>
              <a:t>Former colleague applying to work for FTC</a:t>
            </a:r>
          </a:p>
          <a:p>
            <a:endParaRPr lang="en-US" sz="3600" dirty="0" smtClean="0"/>
          </a:p>
          <a:p>
            <a:r>
              <a:rPr lang="en-US" sz="3600" dirty="0" smtClean="0"/>
              <a:t>Junior associate from a previous law firm applying to a bank</a:t>
            </a:r>
          </a:p>
          <a:p>
            <a:endParaRPr lang="en-US" sz="3600" dirty="0" smtClean="0"/>
          </a:p>
          <a:p>
            <a:r>
              <a:rPr lang="en-US" sz="3600" dirty="0" smtClean="0"/>
              <a:t>Fellow attendee at a work conference requests a recommendation for a position at a university</a:t>
            </a:r>
          </a:p>
          <a:p>
            <a:endParaRPr lang="en-US" sz="2400" dirty="0"/>
          </a:p>
        </p:txBody>
      </p:sp>
    </p:spTree>
    <p:extLst>
      <p:ext uri="{BB962C8B-B14F-4D97-AF65-F5344CB8AC3E}">
        <p14:creationId xmlns:p14="http://schemas.microsoft.com/office/powerpoint/2010/main" val="10647618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161614"/>
            <a:ext cx="10520127" cy="1450757"/>
          </a:xfrm>
        </p:spPr>
        <p:txBody>
          <a:bodyPr/>
          <a:lstStyle/>
          <a:p>
            <a:r>
              <a:rPr lang="en-US" dirty="0" smtClean="0"/>
              <a:t>18 USC § </a:t>
            </a:r>
            <a:r>
              <a:rPr lang="en-US" dirty="0"/>
              <a:t>205</a:t>
            </a:r>
          </a:p>
        </p:txBody>
      </p:sp>
      <p:sp>
        <p:nvSpPr>
          <p:cNvPr id="3" name="Content Placeholder 2"/>
          <p:cNvSpPr>
            <a:spLocks noGrp="1"/>
          </p:cNvSpPr>
          <p:nvPr>
            <p:ph idx="1"/>
          </p:nvPr>
        </p:nvSpPr>
        <p:spPr>
          <a:xfrm>
            <a:off x="1097280" y="1845734"/>
            <a:ext cx="10058400" cy="4355890"/>
          </a:xfrm>
        </p:spPr>
        <p:txBody>
          <a:bodyPr>
            <a:normAutofit/>
          </a:bodyPr>
          <a:lstStyle/>
          <a:p>
            <a:pPr algn="just"/>
            <a:r>
              <a:rPr lang="en-US" b="1" dirty="0" smtClean="0"/>
              <a:t>Activities </a:t>
            </a:r>
            <a:r>
              <a:rPr lang="en-US" b="1" dirty="0"/>
              <a:t>of officers and employees in claims against and other matters affecting the </a:t>
            </a:r>
            <a:r>
              <a:rPr lang="en-US" b="1" dirty="0" smtClean="0"/>
              <a:t>Government</a:t>
            </a:r>
          </a:p>
          <a:p>
            <a:pPr algn="just"/>
            <a:r>
              <a:rPr lang="en-US" dirty="0"/>
              <a:t>(a)Whoever, being an officer or employee of the United States in the executive, legislative, or judicial branch of the Government or in any agency of the United States, other than in the proper discharge of his official duties—</a:t>
            </a:r>
          </a:p>
          <a:p>
            <a:pPr algn="just"/>
            <a:r>
              <a:rPr lang="en-US" dirty="0"/>
              <a:t>(1)acts as </a:t>
            </a:r>
            <a:r>
              <a:rPr lang="en-US" dirty="0" smtClean="0"/>
              <a:t>agent or </a:t>
            </a:r>
            <a:r>
              <a:rPr lang="en-US" dirty="0"/>
              <a:t>attorney for prosecuting any claim against the United States, or receives any gratuity, or </a:t>
            </a:r>
            <a:r>
              <a:rPr lang="en-US" dirty="0" smtClean="0"/>
              <a:t>any </a:t>
            </a:r>
            <a:r>
              <a:rPr lang="en-US" dirty="0"/>
              <a:t>share of or interest in any such claim, in consideration of assistance in the prosecution of such claim; or</a:t>
            </a:r>
          </a:p>
          <a:p>
            <a:pPr algn="just"/>
            <a:r>
              <a:rPr lang="en-US" dirty="0"/>
              <a:t>(2)acts as agent or attorney for anyone before any department, agency, court, court-martial, officer, or civil, military, or naval commission in connection with any covered matter in which the United States is a party or has a direct and substantial interest;</a:t>
            </a:r>
          </a:p>
          <a:p>
            <a:pPr algn="just"/>
            <a:r>
              <a:rPr lang="en-US" dirty="0"/>
              <a:t>shall be subject to the penalties set forth in section 216 of this title.</a:t>
            </a:r>
          </a:p>
        </p:txBody>
      </p:sp>
    </p:spTree>
    <p:extLst>
      <p:ext uri="{BB962C8B-B14F-4D97-AF65-F5344CB8AC3E}">
        <p14:creationId xmlns:p14="http://schemas.microsoft.com/office/powerpoint/2010/main" val="23003842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Immigration Support Letters</a:t>
            </a:r>
            <a:endParaRPr lang="en-US" dirty="0"/>
          </a:p>
        </p:txBody>
      </p:sp>
      <p:sp>
        <p:nvSpPr>
          <p:cNvPr id="3" name="Content Placeholder 2"/>
          <p:cNvSpPr>
            <a:spLocks noGrp="1"/>
          </p:cNvSpPr>
          <p:nvPr>
            <p:ph idx="1"/>
          </p:nvPr>
        </p:nvSpPr>
        <p:spPr/>
        <p:txBody>
          <a:bodyPr>
            <a:normAutofit/>
          </a:bodyPr>
          <a:lstStyle/>
          <a:p>
            <a:r>
              <a:rPr lang="en-US" sz="3200" dirty="0" smtClean="0"/>
              <a:t>OGE 07x7 – Immigration Support Letters and 18 USC </a:t>
            </a:r>
            <a:r>
              <a:rPr lang="en-US" sz="3200" dirty="0"/>
              <a:t>§ 205</a:t>
            </a:r>
            <a:endParaRPr lang="en-US" sz="3200" dirty="0" smtClean="0"/>
          </a:p>
          <a:p>
            <a:pPr algn="just"/>
            <a:r>
              <a:rPr lang="en-US" sz="3200" dirty="0" smtClean="0"/>
              <a:t>“… when determining whether a Federal employee acted as another’s agent for purposes of Section 205 by writing and submitting an immigration support letter, the critical factor to consider is whether the Federal employee was under the control of the alien on whose behalf the letter was submitted.”</a:t>
            </a:r>
          </a:p>
          <a:p>
            <a:endParaRPr lang="en-US" dirty="0"/>
          </a:p>
          <a:p>
            <a:endParaRPr lang="en-US" dirty="0"/>
          </a:p>
        </p:txBody>
      </p:sp>
    </p:spTree>
    <p:extLst>
      <p:ext uri="{BB962C8B-B14F-4D97-AF65-F5344CB8AC3E}">
        <p14:creationId xmlns:p14="http://schemas.microsoft.com/office/powerpoint/2010/main" val="41369536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Considerations with Letters</a:t>
            </a:r>
            <a:endParaRPr lang="en-US" dirty="0"/>
          </a:p>
        </p:txBody>
      </p:sp>
      <p:sp>
        <p:nvSpPr>
          <p:cNvPr id="3" name="Content Placeholder 2"/>
          <p:cNvSpPr>
            <a:spLocks noGrp="1"/>
          </p:cNvSpPr>
          <p:nvPr>
            <p:ph idx="1"/>
          </p:nvPr>
        </p:nvSpPr>
        <p:spPr>
          <a:xfrm>
            <a:off x="1097280" y="1845733"/>
            <a:ext cx="10058400" cy="4435323"/>
          </a:xfrm>
        </p:spPr>
        <p:txBody>
          <a:bodyPr/>
          <a:lstStyle/>
          <a:p>
            <a:r>
              <a:rPr lang="en-US" sz="3200" dirty="0" smtClean="0"/>
              <a:t>Are they acting as an agent or attorney?</a:t>
            </a:r>
          </a:p>
          <a:p>
            <a:pPr lvl="1"/>
            <a:r>
              <a:rPr lang="en-US" sz="3000" dirty="0"/>
              <a:t>18 USC § </a:t>
            </a:r>
            <a:r>
              <a:rPr lang="en-US" sz="3000" dirty="0" smtClean="0"/>
              <a:t>205</a:t>
            </a:r>
          </a:p>
          <a:p>
            <a:r>
              <a:rPr lang="en-US" sz="3200" dirty="0" smtClean="0"/>
              <a:t>Are they receiving compensation for representational services?</a:t>
            </a:r>
          </a:p>
          <a:p>
            <a:pPr lvl="1"/>
            <a:r>
              <a:rPr lang="en-US" sz="3000" dirty="0"/>
              <a:t>18 USC § </a:t>
            </a:r>
            <a:r>
              <a:rPr lang="en-US" sz="3000" dirty="0" smtClean="0"/>
              <a:t>203</a:t>
            </a:r>
          </a:p>
          <a:p>
            <a:r>
              <a:rPr lang="en-US" sz="3200" dirty="0" smtClean="0"/>
              <a:t>Are they being compensated by an outside source for performing their official duties?</a:t>
            </a:r>
          </a:p>
          <a:p>
            <a:pPr lvl="1"/>
            <a:r>
              <a:rPr lang="en-US" sz="3000" dirty="0"/>
              <a:t>18 USC </a:t>
            </a:r>
            <a:r>
              <a:rPr lang="en-US" sz="3000"/>
              <a:t>§ </a:t>
            </a:r>
            <a:r>
              <a:rPr lang="en-US" sz="3000" smtClean="0"/>
              <a:t>209</a:t>
            </a:r>
            <a:endParaRPr lang="en-US" sz="3000" dirty="0"/>
          </a:p>
          <a:p>
            <a:pPr lvl="1"/>
            <a:endParaRPr lang="en-US" sz="3000" dirty="0" smtClean="0"/>
          </a:p>
          <a:p>
            <a:endParaRPr lang="en-US" sz="3200" dirty="0" smtClean="0"/>
          </a:p>
          <a:p>
            <a:endParaRPr lang="en-US" dirty="0"/>
          </a:p>
          <a:p>
            <a:endParaRPr lang="en-US" dirty="0"/>
          </a:p>
        </p:txBody>
      </p:sp>
    </p:spTree>
    <p:extLst>
      <p:ext uri="{BB962C8B-B14F-4D97-AF65-F5344CB8AC3E}">
        <p14:creationId xmlns:p14="http://schemas.microsoft.com/office/powerpoint/2010/main" val="3954481111"/>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9759</TotalTime>
  <Words>966</Words>
  <Application>Microsoft Office PowerPoint</Application>
  <PresentationFormat>Widescreen</PresentationFormat>
  <Paragraphs>72</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Retrospect</vt:lpstr>
      <vt:lpstr>Letters of Recommendation</vt:lpstr>
      <vt:lpstr>Resources</vt:lpstr>
      <vt:lpstr>Misuse of Position – 5 CFR 2635.702(b)</vt:lpstr>
      <vt:lpstr>Misuse of Position – 5 CFR 2635.702(b)</vt:lpstr>
      <vt:lpstr>PowerPoint Presentation</vt:lpstr>
      <vt:lpstr>Can official title/letterhead be used?</vt:lpstr>
      <vt:lpstr>18 USC § 205</vt:lpstr>
      <vt:lpstr>Immigration Support Letters</vt:lpstr>
      <vt:lpstr>Further Considerations with Letters</vt:lpstr>
      <vt:lpstr>Other Support Letters</vt:lpstr>
      <vt:lpstr>Exercise 1</vt:lpstr>
      <vt:lpstr>Exercise 2 – Inquiry from Colleague</vt:lpstr>
      <vt:lpstr>Exercise 3 – Inquiry from Agency Deputy Director</vt:lpstr>
      <vt:lpstr>Exercise 4</vt:lpstr>
      <vt:lpstr>Exercise 5 – Inquiry from Colleague</vt:lpstr>
      <vt:lpstr>Debrief of the exercises to follow</vt:lpstr>
      <vt:lpstr>                Thank you!   </vt:lpstr>
    </vt:vector>
  </TitlesOfParts>
  <Company>USOGE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Confidential Financial Disclosure</dc:title>
  <dc:creator>Michele Worthington</dc:creator>
  <cp:lastModifiedBy>Anna Wheeler</cp:lastModifiedBy>
  <cp:revision>220</cp:revision>
  <dcterms:created xsi:type="dcterms:W3CDTF">2020-12-23T16:18:37Z</dcterms:created>
  <dcterms:modified xsi:type="dcterms:W3CDTF">2022-09-09T14:20:42Z</dcterms:modified>
</cp:coreProperties>
</file>