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265" r:id="rId3"/>
    <p:sldId id="266" r:id="rId4"/>
    <p:sldId id="267" r:id="rId5"/>
    <p:sldId id="268" r:id="rId6"/>
    <p:sldId id="264" r:id="rId7"/>
    <p:sldId id="278" r:id="rId8"/>
    <p:sldId id="260" r:id="rId9"/>
    <p:sldId id="261" r:id="rId10"/>
    <p:sldId id="271" r:id="rId11"/>
    <p:sldId id="276" r:id="rId12"/>
    <p:sldId id="277" r:id="rId13"/>
    <p:sldId id="273" r:id="rId14"/>
    <p:sldId id="274" r:id="rId15"/>
    <p:sldId id="275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623" autoAdjust="0"/>
  </p:normalViewPr>
  <p:slideViewPr>
    <p:cSldViewPr>
      <p:cViewPr>
        <p:scale>
          <a:sx n="62" d="100"/>
          <a:sy n="62" d="100"/>
        </p:scale>
        <p:origin x="-241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596A0B-5126-421F-8BDF-F6F039C95D7A}" type="doc">
      <dgm:prSet loTypeId="urn:microsoft.com/office/officeart/2005/8/layout/cycle5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599AF311-0D22-483F-9545-59F64BA9D923}">
      <dgm:prSet phldrT="[Text]"/>
      <dgm:spPr/>
      <dgm:t>
        <a:bodyPr/>
        <a:lstStyle/>
        <a:p>
          <a:r>
            <a:rPr lang="en-US" dirty="0" smtClean="0"/>
            <a:t>What would you do (next)? What could we do (next)?</a:t>
          </a:r>
          <a:endParaRPr lang="en-US" dirty="0"/>
        </a:p>
      </dgm:t>
    </dgm:pt>
    <dgm:pt modelId="{698A1062-0BC3-430C-B2E5-D21A131FA2E9}" type="parTrans" cxnId="{6EE92AD3-9ED8-4A7E-9355-EC475E95BC42}">
      <dgm:prSet/>
      <dgm:spPr/>
      <dgm:t>
        <a:bodyPr/>
        <a:lstStyle/>
        <a:p>
          <a:endParaRPr lang="en-US"/>
        </a:p>
      </dgm:t>
    </dgm:pt>
    <dgm:pt modelId="{9AD2BC12-CDBB-4EB1-9DD5-CE1584E7807E}" type="sibTrans" cxnId="{6EE92AD3-9ED8-4A7E-9355-EC475E95BC42}">
      <dgm:prSet/>
      <dgm:spPr/>
      <dgm:t>
        <a:bodyPr/>
        <a:lstStyle/>
        <a:p>
          <a:endParaRPr lang="en-US"/>
        </a:p>
      </dgm:t>
    </dgm:pt>
    <dgm:pt modelId="{6BF1AC74-79E2-4292-9FC2-405EBE41C28E}">
      <dgm:prSet phldrT="[Text]"/>
      <dgm:spPr/>
      <dgm:t>
        <a:bodyPr/>
        <a:lstStyle/>
        <a:p>
          <a:r>
            <a:rPr lang="en-US" dirty="0" smtClean="0"/>
            <a:t>What is a course of action that is obviously wrong?  Action where you see no problem?  Action where you need help?</a:t>
          </a:r>
          <a:endParaRPr lang="en-US" dirty="0"/>
        </a:p>
      </dgm:t>
    </dgm:pt>
    <dgm:pt modelId="{DC28B80D-5C8B-4FE1-A938-831BCDC30CB7}" type="parTrans" cxnId="{ADE32D28-E58E-4D69-BC08-65B44255985B}">
      <dgm:prSet/>
      <dgm:spPr/>
      <dgm:t>
        <a:bodyPr/>
        <a:lstStyle/>
        <a:p>
          <a:endParaRPr lang="en-US"/>
        </a:p>
      </dgm:t>
    </dgm:pt>
    <dgm:pt modelId="{6C2E191D-F951-4348-A40F-5F18E85313D5}" type="sibTrans" cxnId="{ADE32D28-E58E-4D69-BC08-65B44255985B}">
      <dgm:prSet/>
      <dgm:spPr/>
      <dgm:t>
        <a:bodyPr/>
        <a:lstStyle/>
        <a:p>
          <a:endParaRPr lang="en-US"/>
        </a:p>
      </dgm:t>
    </dgm:pt>
    <dgm:pt modelId="{307E8B1F-8070-49CF-BEA0-BF95083CEBC0}">
      <dgm:prSet phldrT="[Text]"/>
      <dgm:spPr/>
      <dgm:t>
        <a:bodyPr/>
        <a:lstStyle/>
        <a:p>
          <a:r>
            <a:rPr lang="en-US" dirty="0" smtClean="0"/>
            <a:t>Plot those actions on the ethics continuum.  Explain the rule that makes something obviously wrong and why you need help.   </a:t>
          </a:r>
          <a:endParaRPr lang="en-US" dirty="0"/>
        </a:p>
      </dgm:t>
    </dgm:pt>
    <dgm:pt modelId="{AB576B01-EBAB-404D-8C4A-F21687608933}" type="parTrans" cxnId="{ED718AF0-9A10-4509-B10D-276DCD1833CB}">
      <dgm:prSet/>
      <dgm:spPr/>
      <dgm:t>
        <a:bodyPr/>
        <a:lstStyle/>
        <a:p>
          <a:endParaRPr lang="en-US"/>
        </a:p>
      </dgm:t>
    </dgm:pt>
    <dgm:pt modelId="{D8F80AE6-0129-4710-8B41-69D349554518}" type="sibTrans" cxnId="{ED718AF0-9A10-4509-B10D-276DCD1833CB}">
      <dgm:prSet/>
      <dgm:spPr/>
      <dgm:t>
        <a:bodyPr/>
        <a:lstStyle/>
        <a:p>
          <a:endParaRPr lang="en-US"/>
        </a:p>
      </dgm:t>
    </dgm:pt>
    <dgm:pt modelId="{7D31EB7D-4514-4F0C-BE9C-EC64E0A6998B}">
      <dgm:prSet phldrT="[Text]"/>
      <dgm:spPr/>
      <dgm:t>
        <a:bodyPr/>
        <a:lstStyle/>
        <a:p>
          <a:r>
            <a:rPr lang="en-US" dirty="0" smtClean="0"/>
            <a:t>Select an option that wasn’t resolved entirely by  a rule (until you have resolved all likely courses of action)</a:t>
          </a:r>
          <a:endParaRPr lang="en-US" dirty="0"/>
        </a:p>
      </dgm:t>
    </dgm:pt>
    <dgm:pt modelId="{AAD4432A-E9AF-47A6-ABD9-95A81E12CC88}" type="parTrans" cxnId="{7E8926B8-2382-4038-83F6-A1C4E33D5E95}">
      <dgm:prSet/>
      <dgm:spPr/>
      <dgm:t>
        <a:bodyPr/>
        <a:lstStyle/>
        <a:p>
          <a:endParaRPr lang="en-US"/>
        </a:p>
      </dgm:t>
    </dgm:pt>
    <dgm:pt modelId="{DD25AE9A-C77C-49ED-A9B0-854267A17BDF}" type="sibTrans" cxnId="{7E8926B8-2382-4038-83F6-A1C4E33D5E95}">
      <dgm:prSet/>
      <dgm:spPr/>
      <dgm:t>
        <a:bodyPr/>
        <a:lstStyle/>
        <a:p>
          <a:endParaRPr lang="en-US"/>
        </a:p>
      </dgm:t>
    </dgm:pt>
    <dgm:pt modelId="{4113CB06-8B46-4F5D-B287-AEC702A3D8B3}">
      <dgm:prSet phldrT="[Text]"/>
      <dgm:spPr/>
      <dgm:t>
        <a:bodyPr/>
        <a:lstStyle/>
        <a:p>
          <a:r>
            <a:rPr lang="en-US" dirty="0" smtClean="0"/>
            <a:t>Emphasize agreement of their intuition with the rules and remedy discord between their intuition and rules</a:t>
          </a:r>
          <a:endParaRPr lang="en-US" dirty="0"/>
        </a:p>
      </dgm:t>
    </dgm:pt>
    <dgm:pt modelId="{39DB9DBF-30F1-482C-8787-47E3C9195468}" type="parTrans" cxnId="{93AC766F-C788-4C0B-80BF-E35E43FF449C}">
      <dgm:prSet/>
      <dgm:spPr/>
      <dgm:t>
        <a:bodyPr/>
        <a:lstStyle/>
        <a:p>
          <a:endParaRPr lang="en-US"/>
        </a:p>
      </dgm:t>
    </dgm:pt>
    <dgm:pt modelId="{75523DCD-2479-4993-932B-5E809E125A95}" type="sibTrans" cxnId="{93AC766F-C788-4C0B-80BF-E35E43FF449C}">
      <dgm:prSet/>
      <dgm:spPr/>
      <dgm:t>
        <a:bodyPr/>
        <a:lstStyle/>
        <a:p>
          <a:endParaRPr lang="en-US"/>
        </a:p>
      </dgm:t>
    </dgm:pt>
    <dgm:pt modelId="{234F6BCF-3268-4BEE-8292-63601C4E0DCE}" type="pres">
      <dgm:prSet presAssocID="{C8596A0B-5126-421F-8BDF-F6F039C95D7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C452CE-C4BC-4E4F-B755-14DE2E941692}" type="pres">
      <dgm:prSet presAssocID="{599AF311-0D22-483F-9545-59F64BA9D9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2AFAA-5842-4189-BEAF-8415196AB38F}" type="pres">
      <dgm:prSet presAssocID="{599AF311-0D22-483F-9545-59F64BA9D923}" presName="spNode" presStyleCnt="0"/>
      <dgm:spPr/>
    </dgm:pt>
    <dgm:pt modelId="{3F01FD3D-614E-4D5E-B510-A0A45CA151BB}" type="pres">
      <dgm:prSet presAssocID="{9AD2BC12-CDBB-4EB1-9DD5-CE1584E7807E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2D854E9-39F8-4FE2-85AC-8DD6C20549BD}" type="pres">
      <dgm:prSet presAssocID="{6BF1AC74-79E2-4292-9FC2-405EBE41C28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F946A-C6AC-421A-831E-264B6A478FE7}" type="pres">
      <dgm:prSet presAssocID="{6BF1AC74-79E2-4292-9FC2-405EBE41C28E}" presName="spNode" presStyleCnt="0"/>
      <dgm:spPr/>
    </dgm:pt>
    <dgm:pt modelId="{CECE98DD-B800-48FC-884D-1F30EC679999}" type="pres">
      <dgm:prSet presAssocID="{6C2E191D-F951-4348-A40F-5F18E85313D5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2F1ED65-674E-49DE-9101-A529AD65E23F}" type="pres">
      <dgm:prSet presAssocID="{307E8B1F-8070-49CF-BEA0-BF95083CEBC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5549F-47A0-46E3-8DBB-03DA290A7BDB}" type="pres">
      <dgm:prSet presAssocID="{307E8B1F-8070-49CF-BEA0-BF95083CEBC0}" presName="spNode" presStyleCnt="0"/>
      <dgm:spPr/>
    </dgm:pt>
    <dgm:pt modelId="{8DE48070-386A-4EA9-86CA-3815686390D1}" type="pres">
      <dgm:prSet presAssocID="{D8F80AE6-0129-4710-8B41-69D34955451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A69B5EA4-CB21-4DC1-B532-F5B7003480D2}" type="pres">
      <dgm:prSet presAssocID="{4113CB06-8B46-4F5D-B287-AEC702A3D8B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12C42-5011-4763-98F5-BB83BFF4D25F}" type="pres">
      <dgm:prSet presAssocID="{4113CB06-8B46-4F5D-B287-AEC702A3D8B3}" presName="spNode" presStyleCnt="0"/>
      <dgm:spPr/>
    </dgm:pt>
    <dgm:pt modelId="{7BDD1BA2-D8B1-46AF-A567-75FEE56D2AF2}" type="pres">
      <dgm:prSet presAssocID="{75523DCD-2479-4993-932B-5E809E125A9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4C607FC-BC74-46AA-AE5D-9AD565E1CFCA}" type="pres">
      <dgm:prSet presAssocID="{7D31EB7D-4514-4F0C-BE9C-EC64E0A6998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5A9E7-A2FE-49AD-A9C0-DFE4A19BDC58}" type="pres">
      <dgm:prSet presAssocID="{7D31EB7D-4514-4F0C-BE9C-EC64E0A6998B}" presName="spNode" presStyleCnt="0"/>
      <dgm:spPr/>
    </dgm:pt>
    <dgm:pt modelId="{451581CD-7946-4C67-B1F4-AEC0E7AC59F0}" type="pres">
      <dgm:prSet presAssocID="{DD25AE9A-C77C-49ED-A9B0-854267A17BDF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77FCAF0-2E9D-496A-89EF-37E87139644E}" type="presOf" srcId="{D8F80AE6-0129-4710-8B41-69D349554518}" destId="{8DE48070-386A-4EA9-86CA-3815686390D1}" srcOrd="0" destOrd="0" presId="urn:microsoft.com/office/officeart/2005/8/layout/cycle5"/>
    <dgm:cxn modelId="{81369655-0E26-4B2F-8B64-8C657F38B4AD}" type="presOf" srcId="{75523DCD-2479-4993-932B-5E809E125A95}" destId="{7BDD1BA2-D8B1-46AF-A567-75FEE56D2AF2}" srcOrd="0" destOrd="0" presId="urn:microsoft.com/office/officeart/2005/8/layout/cycle5"/>
    <dgm:cxn modelId="{3B3C5DCF-623B-4B38-9E12-4C419565803D}" type="presOf" srcId="{7D31EB7D-4514-4F0C-BE9C-EC64E0A6998B}" destId="{24C607FC-BC74-46AA-AE5D-9AD565E1CFCA}" srcOrd="0" destOrd="0" presId="urn:microsoft.com/office/officeart/2005/8/layout/cycle5"/>
    <dgm:cxn modelId="{4E5D7ED2-8036-4BF7-A5D8-7E9FCD95A518}" type="presOf" srcId="{DD25AE9A-C77C-49ED-A9B0-854267A17BDF}" destId="{451581CD-7946-4C67-B1F4-AEC0E7AC59F0}" srcOrd="0" destOrd="0" presId="urn:microsoft.com/office/officeart/2005/8/layout/cycle5"/>
    <dgm:cxn modelId="{6EE92AD3-9ED8-4A7E-9355-EC475E95BC42}" srcId="{C8596A0B-5126-421F-8BDF-F6F039C95D7A}" destId="{599AF311-0D22-483F-9545-59F64BA9D923}" srcOrd="0" destOrd="0" parTransId="{698A1062-0BC3-430C-B2E5-D21A131FA2E9}" sibTransId="{9AD2BC12-CDBB-4EB1-9DD5-CE1584E7807E}"/>
    <dgm:cxn modelId="{C720876E-C4FE-445A-8C22-2F074ACCAA67}" type="presOf" srcId="{9AD2BC12-CDBB-4EB1-9DD5-CE1584E7807E}" destId="{3F01FD3D-614E-4D5E-B510-A0A45CA151BB}" srcOrd="0" destOrd="0" presId="urn:microsoft.com/office/officeart/2005/8/layout/cycle5"/>
    <dgm:cxn modelId="{86CCD7E4-462B-42AB-8DD4-9F1F9F7DBCFC}" type="presOf" srcId="{C8596A0B-5126-421F-8BDF-F6F039C95D7A}" destId="{234F6BCF-3268-4BEE-8292-63601C4E0DCE}" srcOrd="0" destOrd="0" presId="urn:microsoft.com/office/officeart/2005/8/layout/cycle5"/>
    <dgm:cxn modelId="{76C40136-C8AE-4748-823C-2F426D1BE264}" type="presOf" srcId="{599AF311-0D22-483F-9545-59F64BA9D923}" destId="{B2C452CE-C4BC-4E4F-B755-14DE2E941692}" srcOrd="0" destOrd="0" presId="urn:microsoft.com/office/officeart/2005/8/layout/cycle5"/>
    <dgm:cxn modelId="{ED718AF0-9A10-4509-B10D-276DCD1833CB}" srcId="{C8596A0B-5126-421F-8BDF-F6F039C95D7A}" destId="{307E8B1F-8070-49CF-BEA0-BF95083CEBC0}" srcOrd="2" destOrd="0" parTransId="{AB576B01-EBAB-404D-8C4A-F21687608933}" sibTransId="{D8F80AE6-0129-4710-8B41-69D349554518}"/>
    <dgm:cxn modelId="{24C9C5A1-70B8-41EF-93A1-B7BB0385DCD4}" type="presOf" srcId="{6C2E191D-F951-4348-A40F-5F18E85313D5}" destId="{CECE98DD-B800-48FC-884D-1F30EC679999}" srcOrd="0" destOrd="0" presId="urn:microsoft.com/office/officeart/2005/8/layout/cycle5"/>
    <dgm:cxn modelId="{93AC766F-C788-4C0B-80BF-E35E43FF449C}" srcId="{C8596A0B-5126-421F-8BDF-F6F039C95D7A}" destId="{4113CB06-8B46-4F5D-B287-AEC702A3D8B3}" srcOrd="3" destOrd="0" parTransId="{39DB9DBF-30F1-482C-8787-47E3C9195468}" sibTransId="{75523DCD-2479-4993-932B-5E809E125A95}"/>
    <dgm:cxn modelId="{ADE32D28-E58E-4D69-BC08-65B44255985B}" srcId="{C8596A0B-5126-421F-8BDF-F6F039C95D7A}" destId="{6BF1AC74-79E2-4292-9FC2-405EBE41C28E}" srcOrd="1" destOrd="0" parTransId="{DC28B80D-5C8B-4FE1-A938-831BCDC30CB7}" sibTransId="{6C2E191D-F951-4348-A40F-5F18E85313D5}"/>
    <dgm:cxn modelId="{7E8926B8-2382-4038-83F6-A1C4E33D5E95}" srcId="{C8596A0B-5126-421F-8BDF-F6F039C95D7A}" destId="{7D31EB7D-4514-4F0C-BE9C-EC64E0A6998B}" srcOrd="4" destOrd="0" parTransId="{AAD4432A-E9AF-47A6-ABD9-95A81E12CC88}" sibTransId="{DD25AE9A-C77C-49ED-A9B0-854267A17BDF}"/>
    <dgm:cxn modelId="{65185ECD-7943-4052-B07D-47A8231AA94B}" type="presOf" srcId="{6BF1AC74-79E2-4292-9FC2-405EBE41C28E}" destId="{A2D854E9-39F8-4FE2-85AC-8DD6C20549BD}" srcOrd="0" destOrd="0" presId="urn:microsoft.com/office/officeart/2005/8/layout/cycle5"/>
    <dgm:cxn modelId="{8578140F-E736-423A-9EE1-111690EC96CD}" type="presOf" srcId="{307E8B1F-8070-49CF-BEA0-BF95083CEBC0}" destId="{B2F1ED65-674E-49DE-9101-A529AD65E23F}" srcOrd="0" destOrd="0" presId="urn:microsoft.com/office/officeart/2005/8/layout/cycle5"/>
    <dgm:cxn modelId="{0A71F7CD-4757-4CB8-B15C-532F57DC1A12}" type="presOf" srcId="{4113CB06-8B46-4F5D-B287-AEC702A3D8B3}" destId="{A69B5EA4-CB21-4DC1-B532-F5B7003480D2}" srcOrd="0" destOrd="0" presId="urn:microsoft.com/office/officeart/2005/8/layout/cycle5"/>
    <dgm:cxn modelId="{C91228B2-4936-43CA-AA64-6604B44077D9}" type="presParOf" srcId="{234F6BCF-3268-4BEE-8292-63601C4E0DCE}" destId="{B2C452CE-C4BC-4E4F-B755-14DE2E941692}" srcOrd="0" destOrd="0" presId="urn:microsoft.com/office/officeart/2005/8/layout/cycle5"/>
    <dgm:cxn modelId="{1C758042-D8C6-4181-A1EE-FE7356E97C81}" type="presParOf" srcId="{234F6BCF-3268-4BEE-8292-63601C4E0DCE}" destId="{7612AFAA-5842-4189-BEAF-8415196AB38F}" srcOrd="1" destOrd="0" presId="urn:microsoft.com/office/officeart/2005/8/layout/cycle5"/>
    <dgm:cxn modelId="{765F5861-E710-49E8-8332-4AB9372DC2E5}" type="presParOf" srcId="{234F6BCF-3268-4BEE-8292-63601C4E0DCE}" destId="{3F01FD3D-614E-4D5E-B510-A0A45CA151BB}" srcOrd="2" destOrd="0" presId="urn:microsoft.com/office/officeart/2005/8/layout/cycle5"/>
    <dgm:cxn modelId="{00F0CBE6-BFC8-4DBB-B5FC-81356C91276F}" type="presParOf" srcId="{234F6BCF-3268-4BEE-8292-63601C4E0DCE}" destId="{A2D854E9-39F8-4FE2-85AC-8DD6C20549BD}" srcOrd="3" destOrd="0" presId="urn:microsoft.com/office/officeart/2005/8/layout/cycle5"/>
    <dgm:cxn modelId="{D3BC53C7-5CF4-4C74-A869-060E02BC5D52}" type="presParOf" srcId="{234F6BCF-3268-4BEE-8292-63601C4E0DCE}" destId="{8C6F946A-C6AC-421A-831E-264B6A478FE7}" srcOrd="4" destOrd="0" presId="urn:microsoft.com/office/officeart/2005/8/layout/cycle5"/>
    <dgm:cxn modelId="{9757F383-8683-4AE9-944A-BE771A5EBFAF}" type="presParOf" srcId="{234F6BCF-3268-4BEE-8292-63601C4E0DCE}" destId="{CECE98DD-B800-48FC-884D-1F30EC679999}" srcOrd="5" destOrd="0" presId="urn:microsoft.com/office/officeart/2005/8/layout/cycle5"/>
    <dgm:cxn modelId="{877B6666-B8B2-43E4-9B48-0C36508E3EB2}" type="presParOf" srcId="{234F6BCF-3268-4BEE-8292-63601C4E0DCE}" destId="{B2F1ED65-674E-49DE-9101-A529AD65E23F}" srcOrd="6" destOrd="0" presId="urn:microsoft.com/office/officeart/2005/8/layout/cycle5"/>
    <dgm:cxn modelId="{F7CA3B40-DB00-4336-9032-22E9E5D741CD}" type="presParOf" srcId="{234F6BCF-3268-4BEE-8292-63601C4E0DCE}" destId="{DED5549F-47A0-46E3-8DBB-03DA290A7BDB}" srcOrd="7" destOrd="0" presId="urn:microsoft.com/office/officeart/2005/8/layout/cycle5"/>
    <dgm:cxn modelId="{23A251A2-9863-45D5-8DA0-2398EB528F52}" type="presParOf" srcId="{234F6BCF-3268-4BEE-8292-63601C4E0DCE}" destId="{8DE48070-386A-4EA9-86CA-3815686390D1}" srcOrd="8" destOrd="0" presId="urn:microsoft.com/office/officeart/2005/8/layout/cycle5"/>
    <dgm:cxn modelId="{CD6F32C2-293F-4953-AEE2-B67181705E65}" type="presParOf" srcId="{234F6BCF-3268-4BEE-8292-63601C4E0DCE}" destId="{A69B5EA4-CB21-4DC1-B532-F5B7003480D2}" srcOrd="9" destOrd="0" presId="urn:microsoft.com/office/officeart/2005/8/layout/cycle5"/>
    <dgm:cxn modelId="{B570E98B-E69C-4612-B0FB-8B6CC5854287}" type="presParOf" srcId="{234F6BCF-3268-4BEE-8292-63601C4E0DCE}" destId="{C4612C42-5011-4763-98F5-BB83BFF4D25F}" srcOrd="10" destOrd="0" presId="urn:microsoft.com/office/officeart/2005/8/layout/cycle5"/>
    <dgm:cxn modelId="{2435ADF5-5396-43EB-9F1A-548B00F48F1F}" type="presParOf" srcId="{234F6BCF-3268-4BEE-8292-63601C4E0DCE}" destId="{7BDD1BA2-D8B1-46AF-A567-75FEE56D2AF2}" srcOrd="11" destOrd="0" presId="urn:microsoft.com/office/officeart/2005/8/layout/cycle5"/>
    <dgm:cxn modelId="{C14D6FD8-D73B-4394-9787-BDB1F0B1A024}" type="presParOf" srcId="{234F6BCF-3268-4BEE-8292-63601C4E0DCE}" destId="{24C607FC-BC74-46AA-AE5D-9AD565E1CFCA}" srcOrd="12" destOrd="0" presId="urn:microsoft.com/office/officeart/2005/8/layout/cycle5"/>
    <dgm:cxn modelId="{9191CC91-6EB2-4010-AC10-63115B3A69ED}" type="presParOf" srcId="{234F6BCF-3268-4BEE-8292-63601C4E0DCE}" destId="{AC65A9E7-A2FE-49AD-A9C0-DFE4A19BDC58}" srcOrd="13" destOrd="0" presId="urn:microsoft.com/office/officeart/2005/8/layout/cycle5"/>
    <dgm:cxn modelId="{B63280F7-215A-4D63-B276-134B7388E71A}" type="presParOf" srcId="{234F6BCF-3268-4BEE-8292-63601C4E0DCE}" destId="{451581CD-7946-4C67-B1F4-AEC0E7AC59F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452CE-C4BC-4E4F-B755-14DE2E941692}">
      <dsp:nvSpPr>
        <dsp:cNvPr id="0" name=""/>
        <dsp:cNvSpPr/>
      </dsp:nvSpPr>
      <dsp:spPr>
        <a:xfrm>
          <a:off x="3380630" y="219"/>
          <a:ext cx="2230338" cy="144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What would you do (next)? What could we do (next)?</a:t>
          </a:r>
          <a:endParaRPr lang="en-US" sz="1400" kern="1200" dirty="0"/>
        </a:p>
      </dsp:txBody>
      <dsp:txXfrm>
        <a:off x="3451399" y="70988"/>
        <a:ext cx="2088800" cy="1308181"/>
      </dsp:txXfrm>
    </dsp:sp>
    <dsp:sp modelId="{3F01FD3D-614E-4D5E-B510-A0A45CA151BB}">
      <dsp:nvSpPr>
        <dsp:cNvPr id="0" name=""/>
        <dsp:cNvSpPr/>
      </dsp:nvSpPr>
      <dsp:spPr>
        <a:xfrm>
          <a:off x="1601369" y="725079"/>
          <a:ext cx="5788860" cy="5788860"/>
        </a:xfrm>
        <a:custGeom>
          <a:avLst/>
          <a:gdLst/>
          <a:ahLst/>
          <a:cxnLst/>
          <a:rect l="0" t="0" r="0" b="0"/>
          <a:pathLst>
            <a:path>
              <a:moveTo>
                <a:pt x="4307911" y="368604"/>
              </a:moveTo>
              <a:arcTo wR="2894430" hR="2894430" stAng="17953913" swAng="1210780"/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854E9-39F8-4FE2-85AC-8DD6C20549BD}">
      <dsp:nvSpPr>
        <dsp:cNvPr id="0" name=""/>
        <dsp:cNvSpPr/>
      </dsp:nvSpPr>
      <dsp:spPr>
        <a:xfrm>
          <a:off x="6133397" y="2000221"/>
          <a:ext cx="2230338" cy="144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What is a course of action that is obviously wrong?  Action where you see no problem?  Action where you need help?</a:t>
          </a:r>
          <a:endParaRPr lang="en-US" sz="1400" kern="1200" dirty="0"/>
        </a:p>
      </dsp:txBody>
      <dsp:txXfrm>
        <a:off x="6204166" y="2070990"/>
        <a:ext cx="2088800" cy="1308181"/>
      </dsp:txXfrm>
    </dsp:sp>
    <dsp:sp modelId="{CECE98DD-B800-48FC-884D-1F30EC679999}">
      <dsp:nvSpPr>
        <dsp:cNvPr id="0" name=""/>
        <dsp:cNvSpPr/>
      </dsp:nvSpPr>
      <dsp:spPr>
        <a:xfrm>
          <a:off x="1601369" y="725079"/>
          <a:ext cx="5788860" cy="5788860"/>
        </a:xfrm>
        <a:custGeom>
          <a:avLst/>
          <a:gdLst/>
          <a:ahLst/>
          <a:cxnLst/>
          <a:rect l="0" t="0" r="0" b="0"/>
          <a:pathLst>
            <a:path>
              <a:moveTo>
                <a:pt x="5781902" y="3095001"/>
              </a:moveTo>
              <a:arcTo wR="2894430" hR="2894430" stAng="21838412" swAng="1359140"/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1ED65-674E-49DE-9101-A529AD65E23F}">
      <dsp:nvSpPr>
        <dsp:cNvPr id="0" name=""/>
        <dsp:cNvSpPr/>
      </dsp:nvSpPr>
      <dsp:spPr>
        <a:xfrm>
          <a:off x="5081934" y="5236292"/>
          <a:ext cx="2230338" cy="144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Plot those actions on the ethics continuum.  Explain the rule that makes something obviously wrong and why you need help.   </a:t>
          </a:r>
          <a:endParaRPr lang="en-US" sz="1400" kern="1200" dirty="0"/>
        </a:p>
      </dsp:txBody>
      <dsp:txXfrm>
        <a:off x="5152703" y="5307061"/>
        <a:ext cx="2088800" cy="1308181"/>
      </dsp:txXfrm>
    </dsp:sp>
    <dsp:sp modelId="{8DE48070-386A-4EA9-86CA-3815686390D1}">
      <dsp:nvSpPr>
        <dsp:cNvPr id="0" name=""/>
        <dsp:cNvSpPr/>
      </dsp:nvSpPr>
      <dsp:spPr>
        <a:xfrm>
          <a:off x="1601369" y="725079"/>
          <a:ext cx="5788860" cy="5788860"/>
        </a:xfrm>
        <a:custGeom>
          <a:avLst/>
          <a:gdLst/>
          <a:ahLst/>
          <a:cxnLst/>
          <a:rect l="0" t="0" r="0" b="0"/>
          <a:pathLst>
            <a:path>
              <a:moveTo>
                <a:pt x="3249297" y="5767024"/>
              </a:moveTo>
              <a:arcTo wR="2894430" hR="2894430" stAng="4977457" swAng="845086"/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B5EA4-CB21-4DC1-B532-F5B7003480D2}">
      <dsp:nvSpPr>
        <dsp:cNvPr id="0" name=""/>
        <dsp:cNvSpPr/>
      </dsp:nvSpPr>
      <dsp:spPr>
        <a:xfrm>
          <a:off x="1679327" y="5236292"/>
          <a:ext cx="2230338" cy="144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Emphasize agreement of their intuition with the rules and remedy discord between their intuition and rules</a:t>
          </a:r>
          <a:endParaRPr lang="en-US" sz="1400" kern="1200" dirty="0"/>
        </a:p>
      </dsp:txBody>
      <dsp:txXfrm>
        <a:off x="1750096" y="5307061"/>
        <a:ext cx="2088800" cy="1308181"/>
      </dsp:txXfrm>
    </dsp:sp>
    <dsp:sp modelId="{7BDD1BA2-D8B1-46AF-A567-75FEE56D2AF2}">
      <dsp:nvSpPr>
        <dsp:cNvPr id="0" name=""/>
        <dsp:cNvSpPr/>
      </dsp:nvSpPr>
      <dsp:spPr>
        <a:xfrm>
          <a:off x="1601369" y="725079"/>
          <a:ext cx="5788860" cy="5788860"/>
        </a:xfrm>
        <a:custGeom>
          <a:avLst/>
          <a:gdLst/>
          <a:ahLst/>
          <a:cxnLst/>
          <a:rect l="0" t="0" r="0" b="0"/>
          <a:pathLst>
            <a:path>
              <a:moveTo>
                <a:pt x="306948" y="4191605"/>
              </a:moveTo>
              <a:arcTo wR="2894430" hR="2894430" stAng="9202448" swAng="1359140"/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607FC-BC74-46AA-AE5D-9AD565E1CFCA}">
      <dsp:nvSpPr>
        <dsp:cNvPr id="0" name=""/>
        <dsp:cNvSpPr/>
      </dsp:nvSpPr>
      <dsp:spPr>
        <a:xfrm>
          <a:off x="627864" y="2000221"/>
          <a:ext cx="2230338" cy="14497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Select an option that wasn’t resolved entirely by  a rule (until you have resolved all likely courses of action)</a:t>
          </a:r>
          <a:endParaRPr lang="en-US" sz="1400" kern="1200" dirty="0"/>
        </a:p>
      </dsp:txBody>
      <dsp:txXfrm>
        <a:off x="698633" y="2070990"/>
        <a:ext cx="2088800" cy="1308181"/>
      </dsp:txXfrm>
    </dsp:sp>
    <dsp:sp modelId="{451581CD-7946-4C67-B1F4-AEC0E7AC59F0}">
      <dsp:nvSpPr>
        <dsp:cNvPr id="0" name=""/>
        <dsp:cNvSpPr/>
      </dsp:nvSpPr>
      <dsp:spPr>
        <a:xfrm>
          <a:off x="1601369" y="725079"/>
          <a:ext cx="5788860" cy="5788860"/>
        </a:xfrm>
        <a:custGeom>
          <a:avLst/>
          <a:gdLst/>
          <a:ahLst/>
          <a:cxnLst/>
          <a:rect l="0" t="0" r="0" b="0"/>
          <a:pathLst>
            <a:path>
              <a:moveTo>
                <a:pt x="696392" y="1011252"/>
              </a:moveTo>
              <a:arcTo wR="2894430" hR="2894430" stAng="13235307" swAng="1210780"/>
            </a:path>
          </a:pathLst>
        </a:custGeom>
        <a:noFill/>
        <a:ln w="635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15897-84EE-4C91-A05E-DC1997AF7DAA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2E116-0F40-4F4E-9AAC-B0B7A16983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0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9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3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2E116-0F40-4F4E-9AAC-B0B7A16983E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9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7/20/2016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7/20/2016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34113" y="2587517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  <a:spcBef>
                <a:spcPts val="1800"/>
              </a:spcBef>
            </a:pP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Training Tools </a:t>
            </a:r>
            <a:b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8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Career SES</a:t>
            </a:r>
            <a:endParaRPr lang="en-US" sz="96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inus 6"/>
          <p:cNvSpPr/>
          <p:nvPr/>
        </p:nvSpPr>
        <p:spPr>
          <a:xfrm rot="10800000">
            <a:off x="-381000" y="3733800"/>
            <a:ext cx="10439400" cy="914400"/>
          </a:xfrm>
          <a:prstGeom prst="mathMinus">
            <a:avLst/>
          </a:prstGeom>
          <a:gradFill flip="none" rotWithShape="1">
            <a:gsLst>
              <a:gs pos="100000">
                <a:srgbClr val="00B050"/>
              </a:gs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4343400"/>
            <a:ext cx="13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Permissible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67721" y="4343400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Prohibited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66488" y="1651337"/>
            <a:ext cx="61963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Ethics Continuum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2085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3" t="19243" r="26045"/>
          <a:stretch/>
        </p:blipFill>
        <p:spPr bwMode="auto">
          <a:xfrm>
            <a:off x="838200" y="560070"/>
            <a:ext cx="7711440" cy="690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12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131766"/>
            <a:ext cx="8712200" cy="1281608"/>
          </a:xfrm>
        </p:spPr>
        <p:txBody>
          <a:bodyPr>
            <a:noAutofit/>
          </a:bodyPr>
          <a:lstStyle/>
          <a:p>
            <a:pPr algn="l">
              <a:lnSpc>
                <a:spcPts val="7000"/>
              </a:lnSpc>
            </a:pPr>
            <a:r>
              <a:rPr lang="en-US" sz="3200" b="1" i="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 assigned to act in a </a:t>
            </a:r>
            <a:r>
              <a:rPr lang="en-US" sz="3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new role</a:t>
            </a:r>
            <a:endParaRPr lang="en-US" sz="32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452" y="1230600"/>
            <a:ext cx="7815594" cy="173052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6DB15"/>
                </a:solidFill>
              </a:rPr>
              <a:t>Do:</a:t>
            </a:r>
          </a:p>
          <a:p>
            <a:r>
              <a:rPr lang="en-US" sz="2400" dirty="0"/>
              <a:t>Consider if your new duties might pose a conflict of interest</a:t>
            </a:r>
          </a:p>
          <a:p>
            <a:r>
              <a:rPr lang="en-US" sz="2400" dirty="0"/>
              <a:t>Find out about the ethics obligations of new subordinates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312937" y="642123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82452" y="3003994"/>
            <a:ext cx="7815594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FF00"/>
                </a:solidFill>
              </a:rPr>
              <a:t>Consult the ethics office </a:t>
            </a:r>
            <a:r>
              <a:rPr lang="en-US" sz="3600" b="1" dirty="0" smtClean="0">
                <a:solidFill>
                  <a:srgbClr val="FFFF00"/>
                </a:solidFill>
              </a:rPr>
              <a:t>to:</a:t>
            </a:r>
            <a:endParaRPr lang="en-US" sz="3600" b="1" dirty="0">
              <a:solidFill>
                <a:srgbClr val="FFFF00"/>
              </a:solidFill>
            </a:endParaRPr>
          </a:p>
          <a:p>
            <a:r>
              <a:rPr lang="en-US" sz="2400" dirty="0" smtClean="0"/>
              <a:t>To </a:t>
            </a:r>
            <a:r>
              <a:rPr lang="en-US" sz="2400" dirty="0"/>
              <a:t>let them know of your new duties </a:t>
            </a:r>
          </a:p>
          <a:p>
            <a:r>
              <a:rPr lang="en-US" sz="2400" dirty="0"/>
              <a:t>Verify your financial disclosure status</a:t>
            </a:r>
          </a:p>
          <a:p>
            <a:r>
              <a:rPr lang="en-US" sz="2400" dirty="0"/>
              <a:t>To update recusals and ethics gatekeepers for conflicts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2452" y="5237365"/>
            <a:ext cx="7815594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Do not:</a:t>
            </a:r>
          </a:p>
          <a:p>
            <a:r>
              <a:rPr lang="en-US" sz="2400" dirty="0"/>
              <a:t>Work on matters if you think you have a conflict of interest</a:t>
            </a:r>
          </a:p>
        </p:txBody>
      </p:sp>
    </p:spTree>
    <p:extLst>
      <p:ext uri="{BB962C8B-B14F-4D97-AF65-F5344CB8AC3E}">
        <p14:creationId xmlns:p14="http://schemas.microsoft.com/office/powerpoint/2010/main" val="8527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boss, a political appointee, leaves the agency.  You are asked to act in her stead.  </a:t>
            </a:r>
          </a:p>
        </p:txBody>
      </p:sp>
    </p:spTree>
    <p:extLst>
      <p:ext uri="{BB962C8B-B14F-4D97-AF65-F5344CB8AC3E}">
        <p14:creationId xmlns:p14="http://schemas.microsoft.com/office/powerpoint/2010/main" val="21767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boss, a political appointee, leaves the agency.  You are asked to act in her stead.  </a:t>
            </a:r>
          </a:p>
        </p:txBody>
      </p:sp>
    </p:spTree>
    <p:extLst>
      <p:ext uri="{BB962C8B-B14F-4D97-AF65-F5344CB8AC3E}">
        <p14:creationId xmlns:p14="http://schemas.microsoft.com/office/powerpoint/2010/main" val="38436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inus 6"/>
          <p:cNvSpPr/>
          <p:nvPr/>
        </p:nvSpPr>
        <p:spPr>
          <a:xfrm rot="10800000">
            <a:off x="-381000" y="3733800"/>
            <a:ext cx="10439400" cy="914400"/>
          </a:xfrm>
          <a:prstGeom prst="mathMinus">
            <a:avLst/>
          </a:prstGeom>
          <a:gradFill flip="none" rotWithShape="1">
            <a:gsLst>
              <a:gs pos="100000">
                <a:srgbClr val="00B050"/>
              </a:gs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4343400"/>
            <a:ext cx="13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Permissible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67721" y="4343400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Prohibited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66488" y="1651337"/>
            <a:ext cx="61963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Ethics Continuum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7443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Objective 1</a:t>
            </a:r>
            <a:b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Identify Low-Risk Conduct 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Objective 2</a:t>
            </a:r>
            <a:b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2.1</a:t>
            </a: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Identify High-Risk/Prohibited Conduct</a:t>
            </a:r>
            <a:b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2.2 Be able to avoid </a:t>
            </a: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Prohibited conduct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Objective 3</a:t>
            </a:r>
            <a:b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3.1</a:t>
            </a: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Identify situations where the ethics office can help</a:t>
            </a:r>
            <a:b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4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3.2 Be able to access help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inus 6"/>
          <p:cNvSpPr/>
          <p:nvPr/>
        </p:nvSpPr>
        <p:spPr>
          <a:xfrm rot="10800000">
            <a:off x="-381000" y="3733800"/>
            <a:ext cx="10439400" cy="914400"/>
          </a:xfrm>
          <a:prstGeom prst="mathMinus">
            <a:avLst/>
          </a:prstGeom>
          <a:gradFill flip="none" rotWithShape="1">
            <a:gsLst>
              <a:gs pos="100000">
                <a:srgbClr val="00B050"/>
              </a:gs>
              <a:gs pos="0">
                <a:srgbClr val="FF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90600" y="4343400"/>
            <a:ext cx="13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Permissible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67721" y="4343400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Prohibited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66488" y="1651337"/>
            <a:ext cx="61963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Ethics Continuum 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20688241"/>
              </p:ext>
            </p:extLst>
          </p:nvPr>
        </p:nvGraphicFramePr>
        <p:xfrm>
          <a:off x="0" y="76200"/>
          <a:ext cx="8991600" cy="678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3276600" y="2209800"/>
            <a:ext cx="2590800" cy="2514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Goal: Calibrate participants’ intuition to the ethics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01" y="284160"/>
            <a:ext cx="8699500" cy="128160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200" b="1" i="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 communicating with </a:t>
            </a:r>
            <a:r>
              <a:rPr lang="en-US" sz="3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former colleagues</a:t>
            </a:r>
            <a:endParaRPr lang="en-US" sz="32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452" y="1239243"/>
            <a:ext cx="7815594" cy="17305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36DB15"/>
                </a:solidFill>
              </a:rPr>
              <a:t>You may:</a:t>
            </a:r>
            <a:endParaRPr lang="en-US" sz="3600" b="1" dirty="0">
              <a:solidFill>
                <a:srgbClr val="36DB15"/>
              </a:solidFill>
            </a:endParaRPr>
          </a:p>
          <a:p>
            <a:r>
              <a:rPr lang="en-US" sz="2400" dirty="0" smtClean="0"/>
              <a:t>Maintain </a:t>
            </a:r>
            <a:r>
              <a:rPr lang="en-US" sz="2400" dirty="0"/>
              <a:t>purely social contact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312937" y="642123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82452" y="2578633"/>
            <a:ext cx="7815594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FF00"/>
                </a:solidFill>
              </a:rPr>
              <a:t>Consult the ethics office before you:</a:t>
            </a:r>
          </a:p>
          <a:p>
            <a:r>
              <a:rPr lang="en-US" sz="2400" dirty="0"/>
              <a:t>Discuss government business</a:t>
            </a:r>
          </a:p>
          <a:p>
            <a:r>
              <a:rPr lang="en-US" sz="2400" dirty="0"/>
              <a:t>Invite former colleagues back to the agency </a:t>
            </a:r>
          </a:p>
          <a:p>
            <a:r>
              <a:rPr lang="en-US" sz="2400" dirty="0"/>
              <a:t>Seek advice or special expertise from former colleagues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2452" y="4795068"/>
            <a:ext cx="7815594" cy="2029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None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None/>
              <a:defRPr sz="16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Do not:</a:t>
            </a:r>
          </a:p>
          <a:p>
            <a:r>
              <a:rPr lang="en-US" sz="2400" dirty="0"/>
              <a:t>Share non-public information</a:t>
            </a:r>
          </a:p>
          <a:p>
            <a:r>
              <a:rPr lang="en-US" sz="2400" dirty="0"/>
              <a:t>Provide preferential access or treatment </a:t>
            </a:r>
          </a:p>
        </p:txBody>
      </p:sp>
    </p:spTree>
    <p:extLst>
      <p:ext uri="{BB962C8B-B14F-4D97-AF65-F5344CB8AC3E}">
        <p14:creationId xmlns:p14="http://schemas.microsoft.com/office/powerpoint/2010/main" val="8903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former boss, a political appointee, has taken a job with a government affairs firm.  She calls you at your desk.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Your former boss, a political appointee, has taken a job with a government affairs firm.  She calls you at your desk.  </a:t>
            </a: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361</Words>
  <Application>Microsoft Office PowerPoint</Application>
  <PresentationFormat>On-screen Show (4:3)</PresentationFormat>
  <Paragraphs>51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Headlines</vt:lpstr>
      <vt:lpstr>Training Tools   Career SES</vt:lpstr>
      <vt:lpstr>Objective 1  Identify Low-Risk Conduct </vt:lpstr>
      <vt:lpstr>Objective 2 2.1 Identify High-Risk/Prohibited Conduct 2.2 Be able to avoid Prohibited conduct</vt:lpstr>
      <vt:lpstr>Objective 3 3.1 Identify situations where the ethics office can help 3.2 Be able to access help</vt:lpstr>
      <vt:lpstr>PowerPoint Presentation</vt:lpstr>
      <vt:lpstr>PowerPoint Presentation</vt:lpstr>
      <vt:lpstr>when communicating with former colleagues</vt:lpstr>
      <vt:lpstr>What do you Think?</vt:lpstr>
      <vt:lpstr>What do you do?</vt:lpstr>
      <vt:lpstr>PowerPoint Presentation</vt:lpstr>
      <vt:lpstr>PowerPoint Presentation</vt:lpstr>
      <vt:lpstr>when assigned to act in a new role</vt:lpstr>
      <vt:lpstr>What do you Think?</vt:lpstr>
      <vt:lpstr>What do you do?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41</cp:revision>
  <dcterms:created xsi:type="dcterms:W3CDTF">2015-12-28T14:43:10Z</dcterms:created>
  <dcterms:modified xsi:type="dcterms:W3CDTF">2016-07-20T19:32:17Z</dcterms:modified>
</cp:coreProperties>
</file>