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914" r:id="rId2"/>
    <p:sldId id="915" r:id="rId3"/>
    <p:sldId id="257" r:id="rId4"/>
    <p:sldId id="258" r:id="rId5"/>
    <p:sldId id="259" r:id="rId6"/>
    <p:sldId id="260" r:id="rId7"/>
    <p:sldId id="261" r:id="rId8"/>
    <p:sldId id="262" r:id="rId9"/>
    <p:sldId id="270" r:id="rId10"/>
    <p:sldId id="269" r:id="rId11"/>
    <p:sldId id="271" r:id="rId12"/>
    <p:sldId id="263" r:id="rId13"/>
    <p:sldId id="264" r:id="rId14"/>
    <p:sldId id="918" r:id="rId15"/>
    <p:sldId id="917" r:id="rId16"/>
    <p:sldId id="921" r:id="rId17"/>
    <p:sldId id="920" r:id="rId18"/>
    <p:sldId id="266" r:id="rId19"/>
    <p:sldId id="267" r:id="rId20"/>
    <p:sldId id="268" r:id="rId21"/>
    <p:sldId id="925" r:id="rId22"/>
    <p:sldId id="922" r:id="rId23"/>
    <p:sldId id="923"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16A0A-797C-E467-3279-AB5E142027A6}" name="Leah C. Stromberg" initials="LS" userId="S::lcstromb@oge.gov::77ab8f8e-6b2a-4307-899a-26b889c586df" providerId="AD"/>
  <p188:author id="{9C41AF92-664B-6FE2-6920-3B310D24E874}" name="Kimberly L. Sikora Panza" initials="KS" userId="S::klspanza@oge.gov::fed2cd68-7b1f-4763-a74a-538389d5ed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85" d="100"/>
          <a:sy n="85" d="100"/>
        </p:scale>
        <p:origin x="590" y="53"/>
      </p:cViewPr>
      <p:guideLst/>
    </p:cSldViewPr>
  </p:slideViewPr>
  <p:outlineViewPr>
    <p:cViewPr>
      <p:scale>
        <a:sx n="33" d="100"/>
        <a:sy n="33" d="100"/>
      </p:scale>
      <p:origin x="0" y="-27636"/>
    </p:cViewPr>
  </p:outlineViewPr>
  <p:notesTextViewPr>
    <p:cViewPr>
      <p:scale>
        <a:sx n="1" d="1"/>
        <a:sy n="1" d="1"/>
      </p:scale>
      <p:origin x="0" y="0"/>
    </p:cViewPr>
  </p:notesTextViewPr>
  <p:notesViewPr>
    <p:cSldViewPr snapToGrid="0">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D469A-F404-4983-8BFC-59851CC2A435}"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4F09A-AE93-44AA-A808-198F8520F994}" type="slidenum">
              <a:rPr lang="en-US" smtClean="0"/>
              <a:t>‹#›</a:t>
            </a:fld>
            <a:endParaRPr lang="en-US" dirty="0"/>
          </a:p>
        </p:txBody>
      </p:sp>
    </p:spTree>
    <p:extLst>
      <p:ext uri="{BB962C8B-B14F-4D97-AF65-F5344CB8AC3E}">
        <p14:creationId xmlns:p14="http://schemas.microsoft.com/office/powerpoint/2010/main" val="34205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223980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10</a:t>
            </a:fld>
            <a:endParaRPr lang="en-US" dirty="0"/>
          </a:p>
        </p:txBody>
      </p:sp>
    </p:spTree>
    <p:extLst>
      <p:ext uri="{BB962C8B-B14F-4D97-AF65-F5344CB8AC3E}">
        <p14:creationId xmlns:p14="http://schemas.microsoft.com/office/powerpoint/2010/main" val="246333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11</a:t>
            </a:fld>
            <a:endParaRPr lang="en-US" dirty="0"/>
          </a:p>
        </p:txBody>
      </p:sp>
    </p:spTree>
    <p:extLst>
      <p:ext uri="{BB962C8B-B14F-4D97-AF65-F5344CB8AC3E}">
        <p14:creationId xmlns:p14="http://schemas.microsoft.com/office/powerpoint/2010/main" val="70524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12</a:t>
            </a:fld>
            <a:endParaRPr lang="en-US" dirty="0"/>
          </a:p>
        </p:txBody>
      </p:sp>
    </p:spTree>
    <p:extLst>
      <p:ext uri="{BB962C8B-B14F-4D97-AF65-F5344CB8AC3E}">
        <p14:creationId xmlns:p14="http://schemas.microsoft.com/office/powerpoint/2010/main" val="113018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13</a:t>
            </a:fld>
            <a:endParaRPr lang="en-US" dirty="0"/>
          </a:p>
        </p:txBody>
      </p:sp>
    </p:spTree>
    <p:extLst>
      <p:ext uri="{BB962C8B-B14F-4D97-AF65-F5344CB8AC3E}">
        <p14:creationId xmlns:p14="http://schemas.microsoft.com/office/powerpoint/2010/main" val="1732476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14</a:t>
            </a:fld>
            <a:endParaRPr lang="en-US" dirty="0"/>
          </a:p>
        </p:txBody>
      </p:sp>
    </p:spTree>
    <p:extLst>
      <p:ext uri="{BB962C8B-B14F-4D97-AF65-F5344CB8AC3E}">
        <p14:creationId xmlns:p14="http://schemas.microsoft.com/office/powerpoint/2010/main" val="178160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15</a:t>
            </a:fld>
            <a:endParaRPr lang="en-US" dirty="0"/>
          </a:p>
        </p:txBody>
      </p:sp>
    </p:spTree>
    <p:extLst>
      <p:ext uri="{BB962C8B-B14F-4D97-AF65-F5344CB8AC3E}">
        <p14:creationId xmlns:p14="http://schemas.microsoft.com/office/powerpoint/2010/main" val="52021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16</a:t>
            </a:fld>
            <a:endParaRPr lang="en-US" dirty="0"/>
          </a:p>
        </p:txBody>
      </p:sp>
    </p:spTree>
    <p:extLst>
      <p:ext uri="{BB962C8B-B14F-4D97-AF65-F5344CB8AC3E}">
        <p14:creationId xmlns:p14="http://schemas.microsoft.com/office/powerpoint/2010/main" val="368110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17</a:t>
            </a:fld>
            <a:endParaRPr lang="en-US" dirty="0"/>
          </a:p>
        </p:txBody>
      </p:sp>
    </p:spTree>
    <p:extLst>
      <p:ext uri="{BB962C8B-B14F-4D97-AF65-F5344CB8AC3E}">
        <p14:creationId xmlns:p14="http://schemas.microsoft.com/office/powerpoint/2010/main" val="2262115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18</a:t>
            </a:fld>
            <a:endParaRPr lang="en-US" dirty="0"/>
          </a:p>
        </p:txBody>
      </p:sp>
    </p:spTree>
    <p:extLst>
      <p:ext uri="{BB962C8B-B14F-4D97-AF65-F5344CB8AC3E}">
        <p14:creationId xmlns:p14="http://schemas.microsoft.com/office/powerpoint/2010/main" val="282853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19</a:t>
            </a:fld>
            <a:endParaRPr lang="en-US" dirty="0"/>
          </a:p>
        </p:txBody>
      </p:sp>
    </p:spTree>
    <p:extLst>
      <p:ext uri="{BB962C8B-B14F-4D97-AF65-F5344CB8AC3E}">
        <p14:creationId xmlns:p14="http://schemas.microsoft.com/office/powerpoint/2010/main" val="374039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2</a:t>
            </a:fld>
            <a:endParaRPr lang="en-US" dirty="0"/>
          </a:p>
        </p:txBody>
      </p:sp>
    </p:spTree>
    <p:extLst>
      <p:ext uri="{BB962C8B-B14F-4D97-AF65-F5344CB8AC3E}">
        <p14:creationId xmlns:p14="http://schemas.microsoft.com/office/powerpoint/2010/main" val="45170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20</a:t>
            </a:fld>
            <a:endParaRPr lang="en-US" dirty="0"/>
          </a:p>
        </p:txBody>
      </p:sp>
    </p:spTree>
    <p:extLst>
      <p:ext uri="{BB962C8B-B14F-4D97-AF65-F5344CB8AC3E}">
        <p14:creationId xmlns:p14="http://schemas.microsoft.com/office/powerpoint/2010/main" val="313270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22</a:t>
            </a:fld>
            <a:endParaRPr lang="en-US" dirty="0"/>
          </a:p>
        </p:txBody>
      </p:sp>
    </p:spTree>
    <p:extLst>
      <p:ext uri="{BB962C8B-B14F-4D97-AF65-F5344CB8AC3E}">
        <p14:creationId xmlns:p14="http://schemas.microsoft.com/office/powerpoint/2010/main" val="3162906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23</a:t>
            </a:fld>
            <a:endParaRPr lang="en-US" dirty="0"/>
          </a:p>
        </p:txBody>
      </p:sp>
    </p:spTree>
    <p:extLst>
      <p:ext uri="{BB962C8B-B14F-4D97-AF65-F5344CB8AC3E}">
        <p14:creationId xmlns:p14="http://schemas.microsoft.com/office/powerpoint/2010/main" val="276232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24</a:t>
            </a:fld>
            <a:endParaRPr lang="en-US" dirty="0"/>
          </a:p>
        </p:txBody>
      </p:sp>
    </p:spTree>
    <p:extLst>
      <p:ext uri="{BB962C8B-B14F-4D97-AF65-F5344CB8AC3E}">
        <p14:creationId xmlns:p14="http://schemas.microsoft.com/office/powerpoint/2010/main" val="25703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3</a:t>
            </a:fld>
            <a:endParaRPr lang="en-US" dirty="0"/>
          </a:p>
        </p:txBody>
      </p:sp>
    </p:spTree>
    <p:extLst>
      <p:ext uri="{BB962C8B-B14F-4D97-AF65-F5344CB8AC3E}">
        <p14:creationId xmlns:p14="http://schemas.microsoft.com/office/powerpoint/2010/main" val="175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4</a:t>
            </a:fld>
            <a:endParaRPr lang="en-US" dirty="0"/>
          </a:p>
        </p:txBody>
      </p:sp>
    </p:spTree>
    <p:extLst>
      <p:ext uri="{BB962C8B-B14F-4D97-AF65-F5344CB8AC3E}">
        <p14:creationId xmlns:p14="http://schemas.microsoft.com/office/powerpoint/2010/main" val="220066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5</a:t>
            </a:fld>
            <a:endParaRPr lang="en-US" dirty="0"/>
          </a:p>
        </p:txBody>
      </p:sp>
    </p:spTree>
    <p:extLst>
      <p:ext uri="{BB962C8B-B14F-4D97-AF65-F5344CB8AC3E}">
        <p14:creationId xmlns:p14="http://schemas.microsoft.com/office/powerpoint/2010/main" val="180843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6</a:t>
            </a:fld>
            <a:endParaRPr lang="en-US" dirty="0"/>
          </a:p>
        </p:txBody>
      </p:sp>
    </p:spTree>
    <p:extLst>
      <p:ext uri="{BB962C8B-B14F-4D97-AF65-F5344CB8AC3E}">
        <p14:creationId xmlns:p14="http://schemas.microsoft.com/office/powerpoint/2010/main" val="190959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7</a:t>
            </a:fld>
            <a:endParaRPr lang="en-US" dirty="0"/>
          </a:p>
        </p:txBody>
      </p:sp>
    </p:spTree>
    <p:extLst>
      <p:ext uri="{BB962C8B-B14F-4D97-AF65-F5344CB8AC3E}">
        <p14:creationId xmlns:p14="http://schemas.microsoft.com/office/powerpoint/2010/main" val="332471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8</a:t>
            </a:fld>
            <a:endParaRPr lang="en-US" dirty="0"/>
          </a:p>
        </p:txBody>
      </p:sp>
    </p:spTree>
    <p:extLst>
      <p:ext uri="{BB962C8B-B14F-4D97-AF65-F5344CB8AC3E}">
        <p14:creationId xmlns:p14="http://schemas.microsoft.com/office/powerpoint/2010/main" val="11700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4F09A-AE93-44AA-A808-198F8520F994}" type="slidenum">
              <a:rPr lang="en-US" smtClean="0"/>
              <a:t>9</a:t>
            </a:fld>
            <a:endParaRPr lang="en-US" dirty="0"/>
          </a:p>
        </p:txBody>
      </p:sp>
    </p:spTree>
    <p:extLst>
      <p:ext uri="{BB962C8B-B14F-4D97-AF65-F5344CB8AC3E}">
        <p14:creationId xmlns:p14="http://schemas.microsoft.com/office/powerpoint/2010/main" val="3147382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7/15/2024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7/15/2024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Full Image without Header &amp; Foot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978BE2-D779-434C-8FE5-7AAA7C647584}"/>
              </a:ext>
            </a:extLst>
          </p:cNvPr>
          <p:cNvSpPr>
            <a:spLocks noGrp="1"/>
          </p:cNvSpPr>
          <p:nvPr>
            <p:ph type="pic" sz="quarter" idx="10"/>
          </p:nvPr>
        </p:nvSpPr>
        <p:spPr>
          <a:xfrm>
            <a:off x="-2548" y="3429000"/>
            <a:ext cx="12191999" cy="3428999"/>
          </a:xfrm>
          <a:prstGeom prst="rect">
            <a:avLst/>
          </a:prstGeom>
        </p:spPr>
        <p:txBody>
          <a:bodyPr/>
          <a:lstStyle/>
          <a:p>
            <a:endParaRPr lang="en-US" dirty="0"/>
          </a:p>
        </p:txBody>
      </p:sp>
    </p:spTree>
    <p:extLst>
      <p:ext uri="{BB962C8B-B14F-4D97-AF65-F5344CB8AC3E}">
        <p14:creationId xmlns:p14="http://schemas.microsoft.com/office/powerpoint/2010/main" val="2381325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ixabay.com/en/coming-soon-sign-board-300877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different landscapes&#10;&#10;Description automatically generated">
            <a:extLst>
              <a:ext uri="{FF2B5EF4-FFF2-40B4-BE49-F238E27FC236}">
                <a16:creationId xmlns:a16="http://schemas.microsoft.com/office/drawing/2014/main" id="{944C5784-98D9-4A88-DCDA-2DB2D96A865E}"/>
              </a:ext>
            </a:extLst>
          </p:cNvPr>
          <p:cNvPicPr>
            <a:picLocks noChangeAspect="1"/>
          </p:cNvPicPr>
          <p:nvPr/>
        </p:nvPicPr>
        <p:blipFill>
          <a:blip r:embed="rId3"/>
          <a:stretch>
            <a:fillRect/>
          </a:stretch>
        </p:blipFill>
        <p:spPr>
          <a:xfrm>
            <a:off x="-1" y="-13554"/>
            <a:ext cx="12215907" cy="6871554"/>
          </a:xfrm>
          <a:prstGeom prst="rect">
            <a:avLst/>
          </a:prstGeom>
        </p:spPr>
      </p:pic>
      <p:sp>
        <p:nvSpPr>
          <p:cNvPr id="24" name="Rectangle 23">
            <a:extLst>
              <a:ext uri="{FF2B5EF4-FFF2-40B4-BE49-F238E27FC236}">
                <a16:creationId xmlns:a16="http://schemas.microsoft.com/office/drawing/2014/main" id="{29E70084-2CEE-433C-A1F2-4728357BECE9}"/>
              </a:ext>
            </a:extLst>
          </p:cNvPr>
          <p:cNvSpPr/>
          <p:nvPr/>
        </p:nvSpPr>
        <p:spPr>
          <a:xfrm>
            <a:off x="0" y="5485945"/>
            <a:ext cx="12215906" cy="137205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8CAFE8E-22F8-4915-A383-D0A6F693FAEE}"/>
              </a:ext>
            </a:extLst>
          </p:cNvPr>
          <p:cNvSpPr txBox="1"/>
          <p:nvPr/>
        </p:nvSpPr>
        <p:spPr>
          <a:xfrm>
            <a:off x="0" y="5963796"/>
            <a:ext cx="12215905" cy="1569660"/>
          </a:xfrm>
          <a:prstGeom prst="rect">
            <a:avLst/>
          </a:prstGeom>
          <a:noFill/>
        </p:spPr>
        <p:txBody>
          <a:bodyPr wrap="square" rtlCol="0" anchor="ctr">
            <a:spAutoFit/>
          </a:bodyPr>
          <a:lstStyle/>
          <a:p>
            <a:r>
              <a:rPr lang="en-GB" sz="4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2024								</a:t>
            </a:r>
            <a:endParaRPr lang="en-GB" sz="4800" spc="31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r>
              <a:rPr lang="en-GB" sz="4800" spc="31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n-US" sz="4800" spc="31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Freeform: Shape 9">
            <a:extLst>
              <a:ext uri="{FF2B5EF4-FFF2-40B4-BE49-F238E27FC236}">
                <a16:creationId xmlns:a16="http://schemas.microsoft.com/office/drawing/2014/main" id="{AC0FDD28-1034-0EEE-9B18-127099132A7E}"/>
              </a:ext>
            </a:extLst>
          </p:cNvPr>
          <p:cNvSpPr/>
          <p:nvPr/>
        </p:nvSpPr>
        <p:spPr>
          <a:xfrm rot="5400000">
            <a:off x="9410558" y="1847788"/>
            <a:ext cx="1579022" cy="4031674"/>
          </a:xfrm>
          <a:custGeom>
            <a:avLst/>
            <a:gdLst>
              <a:gd name="connsiteX0" fmla="*/ 0 w 5025706"/>
              <a:gd name="connsiteY0" fmla="*/ 0 h 1887695"/>
              <a:gd name="connsiteX1" fmla="*/ 5025706 w 5025706"/>
              <a:gd name="connsiteY1" fmla="*/ 0 h 1887695"/>
              <a:gd name="connsiteX2" fmla="*/ 5025706 w 5025706"/>
              <a:gd name="connsiteY2" fmla="*/ 1685912 h 1887695"/>
              <a:gd name="connsiteX3" fmla="*/ 4823923 w 5025706"/>
              <a:gd name="connsiteY3" fmla="*/ 1887695 h 1887695"/>
              <a:gd name="connsiteX4" fmla="*/ 201783 w 5025706"/>
              <a:gd name="connsiteY4" fmla="*/ 1887695 h 1887695"/>
              <a:gd name="connsiteX5" fmla="*/ 0 w 5025706"/>
              <a:gd name="connsiteY5" fmla="*/ 1685912 h 188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5706" h="1887695">
                <a:moveTo>
                  <a:pt x="0" y="0"/>
                </a:moveTo>
                <a:lnTo>
                  <a:pt x="5025706" y="0"/>
                </a:lnTo>
                <a:lnTo>
                  <a:pt x="5025706" y="1685912"/>
                </a:lnTo>
                <a:cubicBezTo>
                  <a:pt x="5025706" y="1797354"/>
                  <a:pt x="4935365" y="1887695"/>
                  <a:pt x="4823923" y="1887695"/>
                </a:cubicBezTo>
                <a:lnTo>
                  <a:pt x="201783" y="1887695"/>
                </a:lnTo>
                <a:cubicBezTo>
                  <a:pt x="90341" y="1887695"/>
                  <a:pt x="0" y="1797354"/>
                  <a:pt x="0" y="1685912"/>
                </a:cubicBezTo>
                <a:close/>
              </a:path>
            </a:pathLst>
          </a:custGeom>
          <a:solidFill>
            <a:schemeClr val="accent5">
              <a:alpha val="8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1" name="TextBox 10">
            <a:extLst>
              <a:ext uri="{FF2B5EF4-FFF2-40B4-BE49-F238E27FC236}">
                <a16:creationId xmlns:a16="http://schemas.microsoft.com/office/drawing/2014/main" id="{FCC30DD1-4CBB-F31A-B30F-A0D8C0B9E40F}"/>
              </a:ext>
            </a:extLst>
          </p:cNvPr>
          <p:cNvSpPr txBox="1"/>
          <p:nvPr/>
        </p:nvSpPr>
        <p:spPr>
          <a:xfrm>
            <a:off x="8098971" y="2982814"/>
            <a:ext cx="4641551" cy="1672189"/>
          </a:xfrm>
          <a:prstGeom prst="rect">
            <a:avLst/>
          </a:prstGeom>
          <a:noFill/>
        </p:spPr>
        <p:txBody>
          <a:bodyPr wrap="square" rtlCol="0" anchor="ctr">
            <a:spAutoFit/>
          </a:bodyPr>
          <a:lstStyle/>
          <a:p>
            <a:pPr>
              <a:lnSpc>
                <a:spcPts val="4000"/>
              </a:lnSpc>
            </a:pPr>
            <a:r>
              <a:rPr lang="en-GB" sz="2300" dirty="0">
                <a:solidFill>
                  <a:schemeClr val="bg1"/>
                </a:solidFill>
                <a:ea typeface="Open Sans Extrabold" panose="020B0906030804020204" pitchFamily="34" charset="0"/>
                <a:cs typeface="Open Sans Extrabold" panose="020B0906030804020204" pitchFamily="34" charset="0"/>
              </a:rPr>
              <a:t>David J. Apol</a:t>
            </a:r>
            <a:r>
              <a:rPr lang="en-GB" sz="2400" dirty="0">
                <a:solidFill>
                  <a:schemeClr val="bg1"/>
                </a:solidFill>
                <a:ea typeface="Open Sans Extrabold" panose="020B0906030804020204" pitchFamily="34" charset="0"/>
                <a:cs typeface="Open Sans Extrabold" panose="020B0906030804020204" pitchFamily="34" charset="0"/>
              </a:rPr>
              <a:t>, </a:t>
            </a:r>
            <a:r>
              <a:rPr lang="en-GB" dirty="0">
                <a:solidFill>
                  <a:schemeClr val="bg1"/>
                </a:solidFill>
                <a:ea typeface="Open Sans Extrabold" panose="020B0906030804020204" pitchFamily="34" charset="0"/>
                <a:cs typeface="Open Sans Extrabold" panose="020B0906030804020204" pitchFamily="34" charset="0"/>
              </a:rPr>
              <a:t>General Counsel</a:t>
            </a:r>
          </a:p>
          <a:p>
            <a:r>
              <a:rPr lang="en-GB" sz="2300" dirty="0">
                <a:solidFill>
                  <a:schemeClr val="bg1"/>
                </a:solidFill>
                <a:ea typeface="Open Sans Extrabold" panose="020B0906030804020204" pitchFamily="34" charset="0"/>
                <a:cs typeface="Open Sans Extrabold" panose="020B0906030804020204" pitchFamily="34" charset="0"/>
              </a:rPr>
              <a:t>Seth H. Jaffe, </a:t>
            </a:r>
            <a:r>
              <a:rPr lang="en-GB" dirty="0">
                <a:solidFill>
                  <a:schemeClr val="bg1"/>
                </a:solidFill>
                <a:ea typeface="Open Sans Extrabold" panose="020B0906030804020204" pitchFamily="34" charset="0"/>
                <a:cs typeface="Open Sans Extrabold" panose="020B0906030804020204" pitchFamily="34" charset="0"/>
              </a:rPr>
              <a:t>Chief - Ethics, Law</a:t>
            </a:r>
            <a:br>
              <a:rPr lang="en-GB" dirty="0">
                <a:solidFill>
                  <a:schemeClr val="bg1"/>
                </a:solidFill>
                <a:ea typeface="Open Sans Extrabold" panose="020B0906030804020204" pitchFamily="34" charset="0"/>
                <a:cs typeface="Open Sans Extrabold" panose="020B0906030804020204" pitchFamily="34" charset="0"/>
              </a:rPr>
            </a:br>
            <a:r>
              <a:rPr lang="en-GB" dirty="0">
                <a:solidFill>
                  <a:schemeClr val="bg1"/>
                </a:solidFill>
                <a:ea typeface="Open Sans Extrabold" panose="020B0906030804020204" pitchFamily="34" charset="0"/>
                <a:cs typeface="Open Sans Extrabold" panose="020B0906030804020204" pitchFamily="34" charset="0"/>
              </a:rPr>
              <a:t>				  &amp; Policy Branch</a:t>
            </a:r>
          </a:p>
          <a:p>
            <a:pPr>
              <a:lnSpc>
                <a:spcPts val="4000"/>
              </a:lnSpc>
            </a:pPr>
            <a:r>
              <a:rPr lang="en-GB" i="1" dirty="0">
                <a:solidFill>
                  <a:schemeClr val="bg1"/>
                </a:solidFill>
                <a:ea typeface="Open Sans Extrabold" panose="020B0906030804020204" pitchFamily="34" charset="0"/>
                <a:cs typeface="Open Sans Extrabold" panose="020B0906030804020204" pitchFamily="34" charset="0"/>
              </a:rPr>
              <a:t>   U.S. Office of Government Ethics </a:t>
            </a:r>
          </a:p>
        </p:txBody>
      </p:sp>
      <p:sp>
        <p:nvSpPr>
          <p:cNvPr id="15" name="TextBox 14">
            <a:extLst>
              <a:ext uri="{FF2B5EF4-FFF2-40B4-BE49-F238E27FC236}">
                <a16:creationId xmlns:a16="http://schemas.microsoft.com/office/drawing/2014/main" id="{726A20D2-7667-D3D6-E859-CEECDED95726}"/>
              </a:ext>
            </a:extLst>
          </p:cNvPr>
          <p:cNvSpPr txBox="1"/>
          <p:nvPr/>
        </p:nvSpPr>
        <p:spPr>
          <a:xfrm>
            <a:off x="335360" y="5517232"/>
            <a:ext cx="6151032" cy="565796"/>
          </a:xfrm>
          <a:prstGeom prst="rect">
            <a:avLst/>
          </a:prstGeom>
          <a:noFill/>
        </p:spPr>
        <p:txBody>
          <a:bodyPr wrap="square">
            <a:spAutoFit/>
          </a:bodyPr>
          <a:lstStyle/>
          <a:p>
            <a:pPr>
              <a:lnSpc>
                <a:spcPts val="4000"/>
              </a:lnSpc>
            </a:pPr>
            <a:r>
              <a:rPr lang="en-GB" sz="2800" b="1" dirty="0">
                <a:solidFill>
                  <a:schemeClr val="bg1"/>
                </a:solidFill>
                <a:ea typeface="Open Sans Extrabold" panose="020B0906030804020204" pitchFamily="34" charset="0"/>
                <a:cs typeface="Open Sans Extrabold" panose="020B0906030804020204" pitchFamily="34" charset="0"/>
              </a:rPr>
              <a:t>MARCH 21,</a:t>
            </a:r>
          </a:p>
        </p:txBody>
      </p:sp>
      <p:sp>
        <p:nvSpPr>
          <p:cNvPr id="2" name="Rectangle 1">
            <a:extLst>
              <a:ext uri="{FF2B5EF4-FFF2-40B4-BE49-F238E27FC236}">
                <a16:creationId xmlns:a16="http://schemas.microsoft.com/office/drawing/2014/main" id="{F2BFAB05-1BB1-113F-1D2D-714E08EBE6FC}"/>
              </a:ext>
            </a:extLst>
          </p:cNvPr>
          <p:cNvSpPr/>
          <p:nvPr/>
        </p:nvSpPr>
        <p:spPr>
          <a:xfrm>
            <a:off x="798226" y="1328003"/>
            <a:ext cx="4556290" cy="3395169"/>
          </a:xfrm>
          <a:prstGeom prst="rect">
            <a:avLst/>
          </a:prstGeom>
          <a:solidFill>
            <a:schemeClr val="bg1">
              <a:alpha val="74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57D043C-1655-3315-1B5B-8737D23E0619}"/>
              </a:ext>
            </a:extLst>
          </p:cNvPr>
          <p:cNvSpPr txBox="1"/>
          <p:nvPr/>
        </p:nvSpPr>
        <p:spPr>
          <a:xfrm>
            <a:off x="861879" y="1847332"/>
            <a:ext cx="4274111" cy="2123658"/>
          </a:xfrm>
          <a:prstGeom prst="rect">
            <a:avLst/>
          </a:prstGeom>
          <a:noFill/>
        </p:spPr>
        <p:txBody>
          <a:bodyPr wrap="square" rtlCol="0">
            <a:spAutoFit/>
          </a:bodyPr>
          <a:lstStyle/>
          <a:p>
            <a:pPr algn="ctr"/>
            <a:r>
              <a:rPr lang="en-US" sz="4400" b="1" dirty="0">
                <a:solidFill>
                  <a:schemeClr val="accent5"/>
                </a:solidFill>
              </a:rPr>
              <a:t>Standards of Conduct Amendments</a:t>
            </a:r>
          </a:p>
        </p:txBody>
      </p:sp>
      <p:sp>
        <p:nvSpPr>
          <p:cNvPr id="3" name="TextBox 2">
            <a:extLst>
              <a:ext uri="{FF2B5EF4-FFF2-40B4-BE49-F238E27FC236}">
                <a16:creationId xmlns:a16="http://schemas.microsoft.com/office/drawing/2014/main" id="{F8A8BDBD-1690-331C-E557-B77B02E0D03C}"/>
              </a:ext>
            </a:extLst>
          </p:cNvPr>
          <p:cNvSpPr txBox="1"/>
          <p:nvPr/>
        </p:nvSpPr>
        <p:spPr>
          <a:xfrm>
            <a:off x="5997871" y="188640"/>
            <a:ext cx="6252356" cy="1446550"/>
          </a:xfrm>
          <a:prstGeom prst="rect">
            <a:avLst/>
          </a:prstGeom>
          <a:noFill/>
        </p:spPr>
        <p:txBody>
          <a:bodyPr wrap="square" rtlCol="0" anchor="ctr">
            <a:spAutoFit/>
          </a:bodyPr>
          <a:lstStyle/>
          <a:p>
            <a:pPr algn="r"/>
            <a:r>
              <a:rPr lang="en-GB" sz="8800" spc="920" dirty="0">
                <a:solidFill>
                  <a:schemeClr val="bg1">
                    <a:alpha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SUMMIT</a:t>
            </a:r>
            <a:endParaRPr lang="en-US" sz="8800" spc="920" dirty="0">
              <a:solidFill>
                <a:schemeClr val="bg1">
                  <a:alpha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92" name="TextBox 291">
            <a:extLst>
              <a:ext uri="{FF2B5EF4-FFF2-40B4-BE49-F238E27FC236}">
                <a16:creationId xmlns:a16="http://schemas.microsoft.com/office/drawing/2014/main" id="{CDCE746E-EAD2-4EED-880F-8D14BC822B89}"/>
              </a:ext>
            </a:extLst>
          </p:cNvPr>
          <p:cNvSpPr txBox="1"/>
          <p:nvPr/>
        </p:nvSpPr>
        <p:spPr>
          <a:xfrm>
            <a:off x="10344472" y="145825"/>
            <a:ext cx="1800200" cy="629147"/>
          </a:xfrm>
          <a:prstGeom prst="rect">
            <a:avLst/>
          </a:prstGeom>
          <a:noFill/>
        </p:spPr>
        <p:txBody>
          <a:bodyPr wrap="square" rtlCol="0" anchor="ctr">
            <a:spAutoFit/>
          </a:bodyPr>
          <a:lstStyle/>
          <a:p>
            <a:pPr algn="r">
              <a:lnSpc>
                <a:spcPts val="4000"/>
              </a:lnSpc>
            </a:pPr>
            <a:r>
              <a:rPr lang="en-GB" sz="4800" dirty="0">
                <a:solidFill>
                  <a:schemeClr val="bg1"/>
                </a:solidFill>
                <a:latin typeface="+mj-lt"/>
                <a:ea typeface="Open Sans Extrabold" panose="020B0906030804020204" pitchFamily="34" charset="0"/>
                <a:cs typeface="Open Sans Extrabold" panose="020B0906030804020204" pitchFamily="34" charset="0"/>
              </a:rPr>
              <a:t>OGE</a:t>
            </a:r>
            <a:endParaRPr lang="en-GB" sz="5400" dirty="0">
              <a:solidFill>
                <a:schemeClr val="bg1"/>
              </a:solidFill>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700289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14:bounceEnd="44000">
                                          <p:cBhvr additive="base">
                                            <p:cTn id="7" dur="1000" fill="hold"/>
                                            <p:tgtEl>
                                              <p:spTgt spid="292"/>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29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8" fill="hold" grpId="0" nodeType="afterEffect" p14:presetBounceEnd="44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44000">
                                          <p:cBhvr additive="base">
                                            <p:cTn id="17" dur="10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18" dur="10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14:presetBounceEnd="44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4000">
                                          <p:cBhvr additive="base">
                                            <p:cTn id="27" dur="1000" fill="hold"/>
                                            <p:tgtEl>
                                              <p:spTgt spid="11"/>
                                            </p:tgtEl>
                                            <p:attrNameLst>
                                              <p:attrName>ppt_x</p:attrName>
                                            </p:attrNameLst>
                                          </p:cBhvr>
                                          <p:tavLst>
                                            <p:tav tm="0">
                                              <p:val>
                                                <p:strVal val="0-#ppt_w/2"/>
                                              </p:val>
                                            </p:tav>
                                            <p:tav tm="100000">
                                              <p:val>
                                                <p:strVal val="#ppt_x"/>
                                              </p:val>
                                            </p:tav>
                                          </p:tavLst>
                                        </p:anim>
                                        <p:anim calcmode="lin" valueType="num" p14:bounceEnd="44000">
                                          <p:cBhvr additive="base">
                                            <p:cTn id="28" dur="10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8" fill="hold" grpId="0" nodeType="afterEffect" p14:presetBounceEnd="44000">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14:bounceEnd="44000">
                                          <p:cBhvr additive="base">
                                            <p:cTn id="32"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3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animBg="1"/>
          <p:bldP spid="11" grpId="0"/>
          <p:bldP spid="3" grpId="0"/>
          <p:bldP spid="2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1000" fill="hold"/>
                                            <p:tgtEl>
                                              <p:spTgt spid="292"/>
                                            </p:tgtEl>
                                            <p:attrNameLst>
                                              <p:attrName>ppt_x</p:attrName>
                                            </p:attrNameLst>
                                          </p:cBhvr>
                                          <p:tavLst>
                                            <p:tav tm="0">
                                              <p:val>
                                                <p:strVal val="0-#ppt_w/2"/>
                                              </p:val>
                                            </p:tav>
                                            <p:tav tm="100000">
                                              <p:val>
                                                <p:strVal val="#ppt_x"/>
                                              </p:val>
                                            </p:tav>
                                          </p:tavLst>
                                        </p:anim>
                                        <p:anim calcmode="lin" valueType="num">
                                          <p:cBhvr additive="base">
                                            <p:cTn id="8" dur="1000" fill="hold"/>
                                            <p:tgtEl>
                                              <p:spTgt spid="29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0-#ppt_w/2"/>
                                              </p:val>
                                            </p:tav>
                                            <p:tav tm="100000">
                                              <p:val>
                                                <p:strVal val="#ppt_x"/>
                                              </p:val>
                                            </p:tav>
                                          </p:tavLst>
                                        </p:anim>
                                        <p:anim calcmode="lin" valueType="num">
                                          <p:cBhvr additive="base">
                                            <p:cTn id="18" dur="10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0-#ppt_w/2"/>
                                              </p:val>
                                            </p:tav>
                                            <p:tav tm="100000">
                                              <p:val>
                                                <p:strVal val="#ppt_x"/>
                                              </p:val>
                                            </p:tav>
                                          </p:tavLst>
                                        </p:anim>
                                        <p:anim calcmode="lin" valueType="num">
                                          <p:cBhvr additive="base">
                                            <p:cTn id="3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animBg="1"/>
          <p:bldP spid="11" grpId="0"/>
          <p:bldP spid="3" grpId="0"/>
          <p:bldP spid="29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310758"/>
            <a:ext cx="11623249" cy="1293028"/>
          </a:xfrm>
        </p:spPr>
        <p:txBody>
          <a:bodyPr/>
          <a:lstStyle/>
          <a:p>
            <a:r>
              <a:rPr lang="en-US" dirty="0"/>
              <a:t>Subpart C (Gifts between Employees) </a:t>
            </a:r>
            <a:r>
              <a:rPr lang="en-US" sz="3000" dirty="0"/>
              <a:t>cont’d</a:t>
            </a:r>
          </a:p>
        </p:txBody>
      </p:sp>
      <p:sp>
        <p:nvSpPr>
          <p:cNvPr id="3" name="Content Placeholder 2"/>
          <p:cNvSpPr>
            <a:spLocks noGrp="1"/>
          </p:cNvSpPr>
          <p:nvPr>
            <p:ph idx="1"/>
          </p:nvPr>
        </p:nvSpPr>
        <p:spPr>
          <a:xfrm>
            <a:off x="547687" y="1327903"/>
            <a:ext cx="11096625" cy="5029200"/>
          </a:xfrm>
        </p:spPr>
        <p:txBody>
          <a:bodyPr>
            <a:normAutofit/>
          </a:bodyPr>
          <a:lstStyle/>
          <a:p>
            <a:r>
              <a:rPr lang="en-US" sz="2000" b="1" i="1" dirty="0"/>
              <a:t>Gifts from employees receiving less pay (2635.302(b)) </a:t>
            </a:r>
            <a:r>
              <a:rPr lang="en-US" sz="2000" i="1" dirty="0"/>
              <a:t> </a:t>
            </a:r>
          </a:p>
          <a:p>
            <a:pPr lvl="1">
              <a:lnSpc>
                <a:spcPct val="100000"/>
              </a:lnSpc>
            </a:pPr>
            <a:r>
              <a:rPr lang="en-US" sz="1600" dirty="0"/>
              <a:t>Subpart C has always allowed an employee to accept a gift from an employee who receives less pay if (1) a personal relationship justifies the gift, and (2) the employees are not in a “subordinate-official superior relationship.”  OGE is updating this language to more precisely address the key Subpart C concern – gifts to superiors; specifically, the updated language excepts situations where the employee receiving the gift </a:t>
            </a:r>
            <a:r>
              <a:rPr lang="en-US" sz="1600" u="sng" dirty="0"/>
              <a:t>is not the official superior</a:t>
            </a:r>
            <a:r>
              <a:rPr lang="en-US" sz="1600" dirty="0"/>
              <a:t> of the gift giver.  (A personal relationship is still required.)</a:t>
            </a:r>
          </a:p>
          <a:p>
            <a:pPr lvl="1">
              <a:lnSpc>
                <a:spcPct val="100000"/>
              </a:lnSpc>
            </a:pPr>
            <a:r>
              <a:rPr lang="en-US" sz="1600" dirty="0"/>
              <a:t>We also are updating this section to categorically exclude gifts </a:t>
            </a:r>
            <a:r>
              <a:rPr lang="en-US" sz="1600" u="sng" dirty="0"/>
              <a:t>from a superior</a:t>
            </a:r>
            <a:r>
              <a:rPr lang="en-US" sz="1600" dirty="0"/>
              <a:t>.  In practice, the Standards have not restricted most gifts from superiors to their employees because superiors typically are higher paid.  However, changes to Federal pay systems since the rule was first established in 1992 have led to situations where a subordinate may earn more than an official superior.  This modernization change eliminates potential disparity in application of the regulation to gifts from a superior.</a:t>
            </a:r>
          </a:p>
          <a:p>
            <a:pPr marL="457200" lvl="1" indent="0">
              <a:buNone/>
            </a:pPr>
            <a:r>
              <a:rPr lang="en-US" sz="800" dirty="0">
                <a:solidFill>
                  <a:schemeClr val="bg1"/>
                </a:solidFill>
              </a:rPr>
              <a:t>.</a:t>
            </a:r>
          </a:p>
          <a:p>
            <a:pPr marL="457200" lvl="1" indent="0">
              <a:spcBef>
                <a:spcPts val="0"/>
              </a:spcBef>
              <a:buNone/>
            </a:pPr>
            <a:r>
              <a:rPr lang="en-US" sz="1600" dirty="0"/>
              <a:t>    </a:t>
            </a:r>
            <a:r>
              <a:rPr lang="en-US" sz="1600" u="sng" dirty="0"/>
              <a:t>Original language</a:t>
            </a:r>
            <a:r>
              <a:rPr lang="en-US" sz="1600" dirty="0"/>
              <a:t>:                                    	  </a:t>
            </a:r>
            <a:r>
              <a:rPr lang="en-US" sz="1600" u="sng" dirty="0"/>
              <a:t>Updated language</a:t>
            </a:r>
            <a:r>
              <a:rPr lang="en-US" sz="1600" dirty="0"/>
              <a:t>:</a:t>
            </a:r>
          </a:p>
          <a:p>
            <a:pPr marL="457200" lvl="1" indent="0">
              <a:buNone/>
            </a:pPr>
            <a:endParaRPr lang="en-US" dirty="0"/>
          </a:p>
          <a:p>
            <a:pPr marL="457200" lvl="1" indent="0">
              <a:buNone/>
            </a:pPr>
            <a:endParaRPr lang="en-US" dirty="0"/>
          </a:p>
          <a:p>
            <a:pPr lvl="1"/>
            <a:endParaRPr lang="en-US" dirty="0"/>
          </a:p>
        </p:txBody>
      </p:sp>
      <p:pic>
        <p:nvPicPr>
          <p:cNvPr id="7" name="Picture 6">
            <a:extLst>
              <a:ext uri="{FF2B5EF4-FFF2-40B4-BE49-F238E27FC236}">
                <a16:creationId xmlns:a16="http://schemas.microsoft.com/office/drawing/2014/main" id="{649D688D-C5C6-E4FA-3989-1B40554D4AB5}"/>
              </a:ext>
            </a:extLst>
          </p:cNvPr>
          <p:cNvPicPr>
            <a:picLocks noChangeAspect="1"/>
          </p:cNvPicPr>
          <p:nvPr/>
        </p:nvPicPr>
        <p:blipFill>
          <a:blip r:embed="rId3"/>
          <a:stretch>
            <a:fillRect/>
          </a:stretch>
        </p:blipFill>
        <p:spPr>
          <a:xfrm>
            <a:off x="1328393" y="4688990"/>
            <a:ext cx="3461209" cy="2099694"/>
          </a:xfrm>
          <a:prstGeom prst="rect">
            <a:avLst/>
          </a:prstGeom>
          <a:ln w="28575">
            <a:solidFill>
              <a:schemeClr val="accent5"/>
            </a:solidFill>
          </a:ln>
        </p:spPr>
      </p:pic>
      <p:pic>
        <p:nvPicPr>
          <p:cNvPr id="5" name="Picture 4">
            <a:extLst>
              <a:ext uri="{FF2B5EF4-FFF2-40B4-BE49-F238E27FC236}">
                <a16:creationId xmlns:a16="http://schemas.microsoft.com/office/drawing/2014/main" id="{AF9EC1C8-49B1-2A81-7B76-666DD0B0590E}"/>
              </a:ext>
            </a:extLst>
          </p:cNvPr>
          <p:cNvPicPr>
            <a:picLocks noChangeAspect="1"/>
          </p:cNvPicPr>
          <p:nvPr/>
        </p:nvPicPr>
        <p:blipFill>
          <a:blip r:embed="rId4"/>
          <a:stretch>
            <a:fillRect/>
          </a:stretch>
        </p:blipFill>
        <p:spPr>
          <a:xfrm>
            <a:off x="9434571" y="6638403"/>
            <a:ext cx="2048161" cy="171474"/>
          </a:xfrm>
          <a:prstGeom prst="rect">
            <a:avLst/>
          </a:prstGeom>
        </p:spPr>
      </p:pic>
      <p:pic>
        <p:nvPicPr>
          <p:cNvPr id="10" name="Picture 9">
            <a:extLst>
              <a:ext uri="{FF2B5EF4-FFF2-40B4-BE49-F238E27FC236}">
                <a16:creationId xmlns:a16="http://schemas.microsoft.com/office/drawing/2014/main" id="{7CF1FE69-334C-0A29-6EDC-69A18B2D5F85}"/>
              </a:ext>
            </a:extLst>
          </p:cNvPr>
          <p:cNvPicPr>
            <a:picLocks noChangeAspect="1"/>
          </p:cNvPicPr>
          <p:nvPr/>
        </p:nvPicPr>
        <p:blipFill>
          <a:blip r:embed="rId5"/>
          <a:stretch>
            <a:fillRect/>
          </a:stretch>
        </p:blipFill>
        <p:spPr>
          <a:xfrm>
            <a:off x="5304571" y="4683800"/>
            <a:ext cx="6273066" cy="1889093"/>
          </a:xfrm>
          <a:prstGeom prst="rect">
            <a:avLst/>
          </a:prstGeom>
          <a:ln w="28575">
            <a:solidFill>
              <a:schemeClr val="accent5"/>
            </a:solidFill>
          </a:ln>
        </p:spPr>
      </p:pic>
    </p:spTree>
    <p:extLst>
      <p:ext uri="{BB962C8B-B14F-4D97-AF65-F5344CB8AC3E}">
        <p14:creationId xmlns:p14="http://schemas.microsoft.com/office/powerpoint/2010/main" val="410749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43" y="447794"/>
            <a:ext cx="11623249" cy="1293028"/>
          </a:xfrm>
        </p:spPr>
        <p:txBody>
          <a:bodyPr/>
          <a:lstStyle/>
          <a:p>
            <a:r>
              <a:rPr lang="en-US" dirty="0"/>
              <a:t>Subpart C (Gifts between Employees) </a:t>
            </a:r>
            <a:r>
              <a:rPr lang="en-US" sz="3000" dirty="0"/>
              <a:t>cont’d</a:t>
            </a:r>
          </a:p>
        </p:txBody>
      </p:sp>
      <p:sp>
        <p:nvSpPr>
          <p:cNvPr id="3" name="Content Placeholder 2"/>
          <p:cNvSpPr>
            <a:spLocks noGrp="1"/>
          </p:cNvSpPr>
          <p:nvPr>
            <p:ph idx="1"/>
          </p:nvPr>
        </p:nvSpPr>
        <p:spPr>
          <a:xfrm>
            <a:off x="685603" y="1647706"/>
            <a:ext cx="10820400" cy="4762500"/>
          </a:xfrm>
        </p:spPr>
        <p:txBody>
          <a:bodyPr>
            <a:normAutofit/>
          </a:bodyPr>
          <a:lstStyle/>
          <a:p>
            <a:pPr marL="0" indent="0">
              <a:buNone/>
            </a:pPr>
            <a:r>
              <a:rPr lang="en-US" sz="2000" dirty="0"/>
              <a:t>Finally, OGE is adding a new </a:t>
            </a:r>
            <a:r>
              <a:rPr lang="en-US" sz="2000" b="1" i="1" dirty="0"/>
              <a:t>Subpart C gift disposition section (2635.305)</a:t>
            </a:r>
          </a:p>
          <a:p>
            <a:pPr>
              <a:lnSpc>
                <a:spcPct val="100000"/>
              </a:lnSpc>
            </a:pPr>
            <a:r>
              <a:rPr lang="en-US" sz="1900" dirty="0"/>
              <a:t>OGE has occasionally received questions from agencies regarding how prohibited Subpart C gifts should be disposed.  During the 60-day comment period for this rulemaking, one agency recommended that OGE add a section addressing what an employee should do if they inadvertently accept an impermissible Subpart C gift. </a:t>
            </a:r>
          </a:p>
          <a:p>
            <a:pPr>
              <a:lnSpc>
                <a:spcPct val="100000"/>
              </a:lnSpc>
            </a:pPr>
            <a:r>
              <a:rPr lang="en-US" sz="1900" dirty="0"/>
              <a:t>Consistent with the guidance that we’ve provided agencies on this issue, we are adding new 2635.305, which notes that Subpart B disposition provisions may be referenced when determining how to dispose of a prohibited Subpart C gift.  </a:t>
            </a:r>
            <a:r>
              <a:rPr lang="en-US" sz="1900" b="1" i="1" dirty="0"/>
              <a:t>No specific method of disposition is required for Subpart C gifts, however.</a:t>
            </a:r>
            <a:endParaRPr lang="en-US" sz="1900" b="1" dirty="0"/>
          </a:p>
          <a:p>
            <a:pPr marL="0" indent="0">
              <a:buNone/>
            </a:pPr>
            <a:endParaRPr lang="en-US" sz="800" dirty="0">
              <a:solidFill>
                <a:schemeClr val="bg1"/>
              </a:solidFill>
            </a:endParaRPr>
          </a:p>
          <a:p>
            <a:pPr marL="0" indent="0">
              <a:buNone/>
            </a:pPr>
            <a:r>
              <a:rPr lang="en-US" dirty="0"/>
              <a:t>   </a:t>
            </a:r>
          </a:p>
        </p:txBody>
      </p:sp>
      <p:pic>
        <p:nvPicPr>
          <p:cNvPr id="11" name="Picture 10">
            <a:extLst>
              <a:ext uri="{FF2B5EF4-FFF2-40B4-BE49-F238E27FC236}">
                <a16:creationId xmlns:a16="http://schemas.microsoft.com/office/drawing/2014/main" id="{611B06A5-EE31-D41F-DF07-611459296CC3}"/>
              </a:ext>
            </a:extLst>
          </p:cNvPr>
          <p:cNvPicPr>
            <a:picLocks noChangeAspect="1"/>
          </p:cNvPicPr>
          <p:nvPr/>
        </p:nvPicPr>
        <p:blipFill>
          <a:blip r:embed="rId3"/>
          <a:stretch>
            <a:fillRect/>
          </a:stretch>
        </p:blipFill>
        <p:spPr>
          <a:xfrm>
            <a:off x="6530995" y="4609620"/>
            <a:ext cx="4782217" cy="2162477"/>
          </a:xfrm>
          <a:prstGeom prst="rect">
            <a:avLst/>
          </a:prstGeom>
          <a:ln w="28575">
            <a:solidFill>
              <a:schemeClr val="accent5"/>
            </a:solidFill>
          </a:ln>
        </p:spPr>
      </p:pic>
      <p:cxnSp>
        <p:nvCxnSpPr>
          <p:cNvPr id="16" name="Connector: Elbow 15">
            <a:extLst>
              <a:ext uri="{FF2B5EF4-FFF2-40B4-BE49-F238E27FC236}">
                <a16:creationId xmlns:a16="http://schemas.microsoft.com/office/drawing/2014/main" id="{1513A1A8-9DED-634A-DAFA-18DC4485EE06}"/>
              </a:ext>
            </a:extLst>
          </p:cNvPr>
          <p:cNvCxnSpPr>
            <a:cxnSpLocks/>
          </p:cNvCxnSpPr>
          <p:nvPr/>
        </p:nvCxnSpPr>
        <p:spPr>
          <a:xfrm flipV="1">
            <a:off x="5759796" y="4999790"/>
            <a:ext cx="672407" cy="668215"/>
          </a:xfrm>
          <a:prstGeom prst="bentConnector3">
            <a:avLst>
              <a:gd name="adj1" fmla="val 50000"/>
            </a:avLst>
          </a:prstGeom>
          <a:ln w="28575">
            <a:solidFill>
              <a:schemeClr val="accent5"/>
            </a:solidFill>
            <a:tailEnd type="triangle"/>
          </a:ln>
        </p:spPr>
        <p:style>
          <a:lnRef idx="1">
            <a:schemeClr val="accent3"/>
          </a:lnRef>
          <a:fillRef idx="0">
            <a:schemeClr val="accent3"/>
          </a:fillRef>
          <a:effectRef idx="0">
            <a:schemeClr val="accent3"/>
          </a:effectRef>
          <a:fontRef idx="minor">
            <a:schemeClr val="tx1"/>
          </a:fontRef>
        </p:style>
      </p:cxnSp>
      <p:pic>
        <p:nvPicPr>
          <p:cNvPr id="13" name="Picture 12">
            <a:extLst>
              <a:ext uri="{FF2B5EF4-FFF2-40B4-BE49-F238E27FC236}">
                <a16:creationId xmlns:a16="http://schemas.microsoft.com/office/drawing/2014/main" id="{F54EA028-7705-43F0-B828-E192BA4196BC}"/>
              </a:ext>
            </a:extLst>
          </p:cNvPr>
          <p:cNvPicPr>
            <a:picLocks noChangeAspect="1"/>
          </p:cNvPicPr>
          <p:nvPr/>
        </p:nvPicPr>
        <p:blipFill>
          <a:blip r:embed="rId4"/>
          <a:stretch>
            <a:fillRect/>
          </a:stretch>
        </p:blipFill>
        <p:spPr>
          <a:xfrm>
            <a:off x="1147076" y="4705109"/>
            <a:ext cx="4378145" cy="1971497"/>
          </a:xfrm>
          <a:prstGeom prst="rect">
            <a:avLst/>
          </a:prstGeom>
          <a:ln w="28575">
            <a:solidFill>
              <a:schemeClr val="accent5"/>
            </a:solidFill>
          </a:ln>
        </p:spPr>
      </p:pic>
      <p:sp>
        <p:nvSpPr>
          <p:cNvPr id="26" name="Rectangle 25">
            <a:extLst>
              <a:ext uri="{FF2B5EF4-FFF2-40B4-BE49-F238E27FC236}">
                <a16:creationId xmlns:a16="http://schemas.microsoft.com/office/drawing/2014/main" id="{319E1439-D5BB-1501-AE3C-3E85C021F91E}"/>
              </a:ext>
            </a:extLst>
          </p:cNvPr>
          <p:cNvSpPr/>
          <p:nvPr/>
        </p:nvSpPr>
        <p:spPr>
          <a:xfrm>
            <a:off x="1147076" y="4748821"/>
            <a:ext cx="589085" cy="2739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a:extLst>
              <a:ext uri="{FF2B5EF4-FFF2-40B4-BE49-F238E27FC236}">
                <a16:creationId xmlns:a16="http://schemas.microsoft.com/office/drawing/2014/main" id="{0F69C3EF-D4A5-2DEB-D7D5-264F978EE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00482">
            <a:off x="820273" y="4541532"/>
            <a:ext cx="688578" cy="6885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9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729"/>
            <a:ext cx="12039600" cy="1293028"/>
          </a:xfrm>
        </p:spPr>
        <p:txBody>
          <a:bodyPr/>
          <a:lstStyle/>
          <a:p>
            <a:r>
              <a:rPr lang="en-US" dirty="0"/>
              <a:t>Subpart D </a:t>
            </a:r>
            <a:br>
              <a:rPr lang="en-US" dirty="0"/>
            </a:br>
            <a:r>
              <a:rPr lang="en-US" dirty="0"/>
              <a:t>(Conflicting financial interests)</a:t>
            </a:r>
          </a:p>
        </p:txBody>
      </p:sp>
      <p:sp>
        <p:nvSpPr>
          <p:cNvPr id="3" name="Content Placeholder 2"/>
          <p:cNvSpPr>
            <a:spLocks noGrp="1"/>
          </p:cNvSpPr>
          <p:nvPr>
            <p:ph idx="1"/>
          </p:nvPr>
        </p:nvSpPr>
        <p:spPr/>
        <p:txBody>
          <a:bodyPr/>
          <a:lstStyle/>
          <a:p>
            <a:pPr>
              <a:lnSpc>
                <a:spcPct val="100000"/>
              </a:lnSpc>
            </a:pPr>
            <a:r>
              <a:rPr lang="en-US" dirty="0"/>
              <a:t>OGE is making minor technical/ministerial changes in Subpart D, and revising some examples for clarity</a:t>
            </a:r>
          </a:p>
          <a:p>
            <a:pPr>
              <a:lnSpc>
                <a:spcPct val="100000"/>
              </a:lnSpc>
            </a:pPr>
            <a:r>
              <a:rPr lang="en-US" dirty="0"/>
              <a:t>The changes to the introductory language of 2635.401 are intended to direct ethics officials to 5 CFR part 2640, the implementing regulation for 18 U.S.C. 208, for complete guidance on that law </a:t>
            </a:r>
          </a:p>
          <a:p>
            <a:endParaRPr lang="en-US" dirty="0"/>
          </a:p>
        </p:txBody>
      </p:sp>
      <p:pic>
        <p:nvPicPr>
          <p:cNvPr id="7" name="Picture 6">
            <a:extLst>
              <a:ext uri="{FF2B5EF4-FFF2-40B4-BE49-F238E27FC236}">
                <a16:creationId xmlns:a16="http://schemas.microsoft.com/office/drawing/2014/main" id="{A5460D53-8BC5-62B7-E5C7-E7E5920062D3}"/>
              </a:ext>
            </a:extLst>
          </p:cNvPr>
          <p:cNvPicPr>
            <a:picLocks noChangeAspect="1"/>
          </p:cNvPicPr>
          <p:nvPr/>
        </p:nvPicPr>
        <p:blipFill>
          <a:blip r:embed="rId3"/>
          <a:stretch>
            <a:fillRect/>
          </a:stretch>
        </p:blipFill>
        <p:spPr>
          <a:xfrm>
            <a:off x="7457447" y="5756291"/>
            <a:ext cx="2048161" cy="171474"/>
          </a:xfrm>
          <a:prstGeom prst="rect">
            <a:avLst/>
          </a:prstGeom>
        </p:spPr>
      </p:pic>
      <p:pic>
        <p:nvPicPr>
          <p:cNvPr id="6" name="Picture 5">
            <a:extLst>
              <a:ext uri="{FF2B5EF4-FFF2-40B4-BE49-F238E27FC236}">
                <a16:creationId xmlns:a16="http://schemas.microsoft.com/office/drawing/2014/main" id="{E1832942-3CE3-718D-4BE3-F11FEA914050}"/>
              </a:ext>
            </a:extLst>
          </p:cNvPr>
          <p:cNvPicPr>
            <a:picLocks noChangeAspect="1"/>
          </p:cNvPicPr>
          <p:nvPr/>
        </p:nvPicPr>
        <p:blipFill>
          <a:blip r:embed="rId4"/>
          <a:stretch>
            <a:fillRect/>
          </a:stretch>
        </p:blipFill>
        <p:spPr>
          <a:xfrm>
            <a:off x="2323591" y="4369843"/>
            <a:ext cx="7297168" cy="1267002"/>
          </a:xfrm>
          <a:prstGeom prst="rect">
            <a:avLst/>
          </a:prstGeom>
          <a:ln w="28575">
            <a:solidFill>
              <a:schemeClr val="accent5"/>
            </a:solidFill>
          </a:ln>
        </p:spPr>
      </p:pic>
    </p:spTree>
    <p:extLst>
      <p:ext uri="{BB962C8B-B14F-4D97-AF65-F5344CB8AC3E}">
        <p14:creationId xmlns:p14="http://schemas.microsoft.com/office/powerpoint/2010/main" val="141438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408952"/>
            <a:ext cx="10820400" cy="1293028"/>
          </a:xfrm>
        </p:spPr>
        <p:txBody>
          <a:bodyPr>
            <a:normAutofit fontScale="90000"/>
          </a:bodyPr>
          <a:lstStyle/>
          <a:p>
            <a:r>
              <a:rPr lang="en-US" dirty="0"/>
              <a:t>Subpart E </a:t>
            </a:r>
            <a:br>
              <a:rPr lang="en-US" dirty="0"/>
            </a:br>
            <a:r>
              <a:rPr lang="en-US" dirty="0"/>
              <a:t>(Impartiality in performing official duties)</a:t>
            </a:r>
          </a:p>
        </p:txBody>
      </p:sp>
      <p:sp>
        <p:nvSpPr>
          <p:cNvPr id="3" name="Content Placeholder 2"/>
          <p:cNvSpPr>
            <a:spLocks noGrp="1"/>
          </p:cNvSpPr>
          <p:nvPr>
            <p:ph idx="1"/>
          </p:nvPr>
        </p:nvSpPr>
        <p:spPr>
          <a:xfrm>
            <a:off x="523141" y="1860801"/>
            <a:ext cx="11145715" cy="4024125"/>
          </a:xfrm>
        </p:spPr>
        <p:txBody>
          <a:bodyPr>
            <a:normAutofit/>
          </a:bodyPr>
          <a:lstStyle/>
          <a:p>
            <a:r>
              <a:rPr lang="en-US" b="1" i="1" dirty="0"/>
              <a:t>2635.501</a:t>
            </a:r>
            <a:r>
              <a:rPr lang="en-US" dirty="0"/>
              <a:t> </a:t>
            </a:r>
            <a:r>
              <a:rPr lang="en-US" b="1" i="1" dirty="0"/>
              <a:t>Overview </a:t>
            </a:r>
            <a:r>
              <a:rPr lang="en-US" dirty="0"/>
              <a:t>– OGE is restructuring this introductory section to more fully and clearly explain the scope of Subpart E and the relationship between the impartiality provisions and 18 U.S.C. 208.  </a:t>
            </a:r>
            <a:r>
              <a:rPr lang="en-US" b="1" i="1" dirty="0"/>
              <a:t>No substantive change is intended.</a:t>
            </a:r>
            <a:endParaRPr lang="en-US" dirty="0"/>
          </a:p>
          <a:p>
            <a:pPr>
              <a:spcBef>
                <a:spcPts val="1800"/>
              </a:spcBef>
            </a:pPr>
            <a:r>
              <a:rPr lang="en-US" b="1" i="1" dirty="0"/>
              <a:t>2635.501 Note </a:t>
            </a:r>
            <a:r>
              <a:rPr lang="en-US" dirty="0"/>
              <a:t>– OGE also is adding a new note to remind agencies that they have various options regarding work assignments, irrespective of Subpart E </a:t>
            </a:r>
          </a:p>
          <a:p>
            <a:pPr lvl="1"/>
            <a:r>
              <a:rPr lang="en-US" dirty="0"/>
              <a:t>The note is NOT an independent source of authority; it simply reminds agency ethics officials that supervisors generally have broad discretion when assigning work, and that there may be a multitude of factors considered by a supervisor in doing so – including appearance or impartiality concerns that do not fit squarely within the Standards </a:t>
            </a:r>
          </a:p>
          <a:p>
            <a:endParaRPr lang="en-US" dirty="0"/>
          </a:p>
        </p:txBody>
      </p:sp>
      <p:pic>
        <p:nvPicPr>
          <p:cNvPr id="5" name="Picture 4">
            <a:extLst>
              <a:ext uri="{FF2B5EF4-FFF2-40B4-BE49-F238E27FC236}">
                <a16:creationId xmlns:a16="http://schemas.microsoft.com/office/drawing/2014/main" id="{97057263-D72F-0C81-B59D-1F86AB431268}"/>
              </a:ext>
            </a:extLst>
          </p:cNvPr>
          <p:cNvPicPr>
            <a:picLocks noChangeAspect="1"/>
          </p:cNvPicPr>
          <p:nvPr/>
        </p:nvPicPr>
        <p:blipFill>
          <a:blip r:embed="rId3"/>
          <a:stretch>
            <a:fillRect/>
          </a:stretch>
        </p:blipFill>
        <p:spPr>
          <a:xfrm>
            <a:off x="2390327" y="5319169"/>
            <a:ext cx="7770805" cy="1020643"/>
          </a:xfrm>
          <a:prstGeom prst="rect">
            <a:avLst/>
          </a:prstGeom>
          <a:ln w="28575">
            <a:solidFill>
              <a:schemeClr val="accent5"/>
            </a:solidFill>
          </a:ln>
        </p:spPr>
      </p:pic>
      <p:pic>
        <p:nvPicPr>
          <p:cNvPr id="6" name="Picture 2">
            <a:extLst>
              <a:ext uri="{FF2B5EF4-FFF2-40B4-BE49-F238E27FC236}">
                <a16:creationId xmlns:a16="http://schemas.microsoft.com/office/drawing/2014/main" id="{03F0CC59-0C12-660A-53FA-FBC8C512A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482">
            <a:off x="2262707" y="5152313"/>
            <a:ext cx="492638" cy="4926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7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2" y="301495"/>
            <a:ext cx="12159761" cy="1293028"/>
          </a:xfrm>
        </p:spPr>
        <p:txBody>
          <a:bodyPr>
            <a:normAutofit fontScale="90000"/>
          </a:bodyPr>
          <a:lstStyle/>
          <a:p>
            <a:r>
              <a:rPr lang="en-US" dirty="0"/>
              <a:t>Subpart E </a:t>
            </a:r>
            <a:br>
              <a:rPr lang="en-US" dirty="0"/>
            </a:br>
            <a:r>
              <a:rPr lang="en-US" dirty="0"/>
              <a:t>(Impartiality in performing official duties) </a:t>
            </a:r>
            <a:r>
              <a:rPr lang="en-US" sz="3100" dirty="0"/>
              <a:t>cont’d</a:t>
            </a:r>
          </a:p>
        </p:txBody>
      </p:sp>
      <p:sp>
        <p:nvSpPr>
          <p:cNvPr id="3" name="Content Placeholder 2"/>
          <p:cNvSpPr>
            <a:spLocks noGrp="1"/>
          </p:cNvSpPr>
          <p:nvPr>
            <p:ph idx="1"/>
          </p:nvPr>
        </p:nvSpPr>
        <p:spPr>
          <a:xfrm>
            <a:off x="298939" y="1526119"/>
            <a:ext cx="11632224" cy="4654648"/>
          </a:xfrm>
        </p:spPr>
        <p:txBody>
          <a:bodyPr>
            <a:normAutofit/>
          </a:bodyPr>
          <a:lstStyle/>
          <a:p>
            <a:pPr>
              <a:lnSpc>
                <a:spcPct val="100000"/>
              </a:lnSpc>
            </a:pPr>
            <a:r>
              <a:rPr lang="en-US" sz="1800" b="1" i="1" dirty="0"/>
              <a:t>2635.502 Personal and business relationships </a:t>
            </a:r>
            <a:r>
              <a:rPr lang="en-US" sz="1800" dirty="0"/>
              <a:t>– OGE is reorganizing this section so it is easier to follow – specifically, the reorganized language separately lists the three potential impartiality scenarios</a:t>
            </a:r>
          </a:p>
          <a:p>
            <a:endParaRPr lang="en-US" sz="1800" dirty="0"/>
          </a:p>
          <a:p>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None/>
            </a:pPr>
            <a:r>
              <a:rPr lang="en-US" sz="400" dirty="0">
                <a:solidFill>
                  <a:schemeClr val="bg1"/>
                </a:solidFill>
              </a:rPr>
              <a:t>.</a:t>
            </a:r>
          </a:p>
          <a:p>
            <a:pPr>
              <a:spcBef>
                <a:spcPts val="600"/>
              </a:spcBef>
            </a:pPr>
            <a:r>
              <a:rPr lang="en-US" sz="1800" dirty="0"/>
              <a:t>We are also reorganizing .502(c) to more clearly state the agency designee’s determination authority</a:t>
            </a:r>
          </a:p>
          <a:p>
            <a:pPr marL="0" indent="0">
              <a:spcBef>
                <a:spcPts val="600"/>
              </a:spcBef>
              <a:buNone/>
            </a:pPr>
            <a:r>
              <a:rPr lang="en-US" sz="1400" u="sng" dirty="0"/>
              <a:t>Old language</a:t>
            </a:r>
            <a:r>
              <a:rPr lang="en-US" sz="1400" dirty="0"/>
              <a:t>					              </a:t>
            </a:r>
            <a:r>
              <a:rPr lang="en-US" sz="1400" u="sng" dirty="0"/>
              <a:t>New language</a:t>
            </a:r>
          </a:p>
        </p:txBody>
      </p:sp>
      <p:pic>
        <p:nvPicPr>
          <p:cNvPr id="11" name="Picture 10">
            <a:extLst>
              <a:ext uri="{FF2B5EF4-FFF2-40B4-BE49-F238E27FC236}">
                <a16:creationId xmlns:a16="http://schemas.microsoft.com/office/drawing/2014/main" id="{BF1D02D7-861E-7F57-56E9-4B0304C8C1DA}"/>
              </a:ext>
            </a:extLst>
          </p:cNvPr>
          <p:cNvPicPr>
            <a:picLocks noChangeAspect="1"/>
          </p:cNvPicPr>
          <p:nvPr/>
        </p:nvPicPr>
        <p:blipFill>
          <a:blip r:embed="rId3"/>
          <a:stretch>
            <a:fillRect/>
          </a:stretch>
        </p:blipFill>
        <p:spPr>
          <a:xfrm>
            <a:off x="6587512" y="5563515"/>
            <a:ext cx="5305549" cy="1192381"/>
          </a:xfrm>
          <a:prstGeom prst="rect">
            <a:avLst/>
          </a:prstGeom>
          <a:ln w="28575">
            <a:solidFill>
              <a:schemeClr val="accent5"/>
            </a:solidFill>
          </a:ln>
        </p:spPr>
      </p:pic>
      <p:pic>
        <p:nvPicPr>
          <p:cNvPr id="13" name="Picture 12">
            <a:extLst>
              <a:ext uri="{FF2B5EF4-FFF2-40B4-BE49-F238E27FC236}">
                <a16:creationId xmlns:a16="http://schemas.microsoft.com/office/drawing/2014/main" id="{53CCAB5F-AFB2-51B1-9F03-1CCC9DA88CAD}"/>
              </a:ext>
            </a:extLst>
          </p:cNvPr>
          <p:cNvPicPr>
            <a:picLocks noChangeAspect="1"/>
          </p:cNvPicPr>
          <p:nvPr/>
        </p:nvPicPr>
        <p:blipFill>
          <a:blip r:embed="rId4"/>
          <a:stretch>
            <a:fillRect/>
          </a:stretch>
        </p:blipFill>
        <p:spPr>
          <a:xfrm>
            <a:off x="385484" y="5563515"/>
            <a:ext cx="5374853" cy="975776"/>
          </a:xfrm>
          <a:prstGeom prst="rect">
            <a:avLst/>
          </a:prstGeom>
          <a:ln w="28575">
            <a:solidFill>
              <a:schemeClr val="accent5"/>
            </a:solidFill>
          </a:ln>
        </p:spPr>
      </p:pic>
      <p:pic>
        <p:nvPicPr>
          <p:cNvPr id="14" name="Picture 13">
            <a:extLst>
              <a:ext uri="{FF2B5EF4-FFF2-40B4-BE49-F238E27FC236}">
                <a16:creationId xmlns:a16="http://schemas.microsoft.com/office/drawing/2014/main" id="{5496BEA6-6299-411E-9500-35B398CF43AC}"/>
              </a:ext>
            </a:extLst>
          </p:cNvPr>
          <p:cNvPicPr>
            <a:picLocks noChangeAspect="1"/>
          </p:cNvPicPr>
          <p:nvPr/>
        </p:nvPicPr>
        <p:blipFill>
          <a:blip r:embed="rId5"/>
          <a:stretch>
            <a:fillRect/>
          </a:stretch>
        </p:blipFill>
        <p:spPr>
          <a:xfrm>
            <a:off x="10168517" y="6678952"/>
            <a:ext cx="1838101" cy="153888"/>
          </a:xfrm>
          <a:prstGeom prst="rect">
            <a:avLst/>
          </a:prstGeom>
        </p:spPr>
      </p:pic>
      <p:pic>
        <p:nvPicPr>
          <p:cNvPr id="7" name="Picture 6">
            <a:extLst>
              <a:ext uri="{FF2B5EF4-FFF2-40B4-BE49-F238E27FC236}">
                <a16:creationId xmlns:a16="http://schemas.microsoft.com/office/drawing/2014/main" id="{125282A2-3443-30F9-511E-D1927F9A9700}"/>
              </a:ext>
            </a:extLst>
          </p:cNvPr>
          <p:cNvPicPr>
            <a:picLocks noChangeAspect="1"/>
          </p:cNvPicPr>
          <p:nvPr/>
        </p:nvPicPr>
        <p:blipFill>
          <a:blip r:embed="rId6"/>
          <a:stretch>
            <a:fillRect/>
          </a:stretch>
        </p:blipFill>
        <p:spPr>
          <a:xfrm>
            <a:off x="2735764" y="2219881"/>
            <a:ext cx="8111117" cy="2595557"/>
          </a:xfrm>
          <a:prstGeom prst="rect">
            <a:avLst/>
          </a:prstGeom>
          <a:ln w="28575">
            <a:solidFill>
              <a:schemeClr val="accent5"/>
            </a:solidFill>
          </a:ln>
        </p:spPr>
      </p:pic>
      <p:sp>
        <p:nvSpPr>
          <p:cNvPr id="5" name="Arrow: Right 4">
            <a:extLst>
              <a:ext uri="{FF2B5EF4-FFF2-40B4-BE49-F238E27FC236}">
                <a16:creationId xmlns:a16="http://schemas.microsoft.com/office/drawing/2014/main" id="{2B3BA5DE-A78D-C16F-329F-252EEF7CC3E8}"/>
              </a:ext>
            </a:extLst>
          </p:cNvPr>
          <p:cNvSpPr/>
          <p:nvPr/>
        </p:nvSpPr>
        <p:spPr>
          <a:xfrm>
            <a:off x="860907" y="2687513"/>
            <a:ext cx="1874857" cy="60007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800" b="1" dirty="0"/>
              <a:t>Party matter, likely to affect the FI of a household member</a:t>
            </a:r>
          </a:p>
        </p:txBody>
      </p:sp>
      <p:sp>
        <p:nvSpPr>
          <p:cNvPr id="6" name="Arrow: Right 5">
            <a:extLst>
              <a:ext uri="{FF2B5EF4-FFF2-40B4-BE49-F238E27FC236}">
                <a16:creationId xmlns:a16="http://schemas.microsoft.com/office/drawing/2014/main" id="{4CE76436-DD2D-D7E9-F13B-6B865284EAD0}"/>
              </a:ext>
            </a:extLst>
          </p:cNvPr>
          <p:cNvSpPr/>
          <p:nvPr/>
        </p:nvSpPr>
        <p:spPr>
          <a:xfrm>
            <a:off x="860907" y="3517406"/>
            <a:ext cx="1874857" cy="60007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800" b="1" dirty="0"/>
              <a:t>Party matter, a covered relationship person is/rep party</a:t>
            </a:r>
          </a:p>
        </p:txBody>
      </p:sp>
      <p:sp>
        <p:nvSpPr>
          <p:cNvPr id="8" name="Arrow: Right 7">
            <a:extLst>
              <a:ext uri="{FF2B5EF4-FFF2-40B4-BE49-F238E27FC236}">
                <a16:creationId xmlns:a16="http://schemas.microsoft.com/office/drawing/2014/main" id="{1A26A2D8-7E5C-9319-CE66-DD72BBAB156E}"/>
              </a:ext>
            </a:extLst>
          </p:cNvPr>
          <p:cNvSpPr/>
          <p:nvPr/>
        </p:nvSpPr>
        <p:spPr>
          <a:xfrm>
            <a:off x="860906" y="4194960"/>
            <a:ext cx="1874857" cy="60007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800" dirty="0"/>
              <a:t>“</a:t>
            </a:r>
            <a:r>
              <a:rPr lang="en-US" sz="800" b="1" dirty="0"/>
              <a:t>Other circumstances” </a:t>
            </a:r>
            <a:br>
              <a:rPr lang="en-US" sz="800" b="1" dirty="0"/>
            </a:br>
            <a:r>
              <a:rPr lang="en-US" sz="800" b="1" dirty="0"/>
              <a:t>(catch-all)</a:t>
            </a:r>
          </a:p>
        </p:txBody>
      </p:sp>
    </p:spTree>
    <p:extLst>
      <p:ext uri="{BB962C8B-B14F-4D97-AF65-F5344CB8AC3E}">
        <p14:creationId xmlns:p14="http://schemas.microsoft.com/office/powerpoint/2010/main" val="110096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 y="257307"/>
            <a:ext cx="12159761" cy="1293028"/>
          </a:xfrm>
        </p:spPr>
        <p:txBody>
          <a:bodyPr>
            <a:normAutofit fontScale="90000"/>
          </a:bodyPr>
          <a:lstStyle/>
          <a:p>
            <a:r>
              <a:rPr lang="en-US" dirty="0"/>
              <a:t>Subpart E </a:t>
            </a:r>
            <a:br>
              <a:rPr lang="en-US" dirty="0"/>
            </a:br>
            <a:r>
              <a:rPr lang="en-US" dirty="0"/>
              <a:t>(Impartiality in performing official duties) </a:t>
            </a:r>
            <a:r>
              <a:rPr lang="en-US" sz="3100" dirty="0"/>
              <a:t>cont’d</a:t>
            </a:r>
          </a:p>
        </p:txBody>
      </p:sp>
      <p:sp>
        <p:nvSpPr>
          <p:cNvPr id="3" name="Content Placeholder 2"/>
          <p:cNvSpPr>
            <a:spLocks noGrp="1"/>
          </p:cNvSpPr>
          <p:nvPr>
            <p:ph idx="1"/>
          </p:nvPr>
        </p:nvSpPr>
        <p:spPr>
          <a:xfrm>
            <a:off x="150933" y="1670856"/>
            <a:ext cx="11696700" cy="5307665"/>
          </a:xfrm>
        </p:spPr>
        <p:txBody>
          <a:bodyPr>
            <a:normAutofit fontScale="92500" lnSpcReduction="20000"/>
          </a:bodyPr>
          <a:lstStyle/>
          <a:p>
            <a:r>
              <a:rPr lang="en-US" sz="1900" b="1" i="1" dirty="0"/>
              <a:t>2635.502(b) “Covered relationship” definition – </a:t>
            </a:r>
            <a:r>
              <a:rPr lang="en-US" sz="1900" dirty="0"/>
              <a:t>Since 1992, an </a:t>
            </a:r>
            <a:br>
              <a:rPr lang="en-US" sz="1900" dirty="0"/>
            </a:br>
            <a:r>
              <a:rPr lang="en-US" sz="1900" dirty="0"/>
              <a:t>employee has had a covered relationship with (among other </a:t>
            </a:r>
            <a:br>
              <a:rPr lang="en-US" sz="1900" dirty="0"/>
            </a:br>
            <a:r>
              <a:rPr lang="en-US" sz="1900" dirty="0"/>
              <a:t>persons) a person for whom their “spouse, parent or </a:t>
            </a:r>
            <a:r>
              <a:rPr lang="en-US" sz="1900" u="sng" dirty="0"/>
              <a:t>dependent</a:t>
            </a:r>
            <a:br>
              <a:rPr lang="en-US" sz="1900" u="sng" dirty="0"/>
            </a:br>
            <a:r>
              <a:rPr lang="en-US" sz="1900" u="sng" dirty="0"/>
              <a:t>child</a:t>
            </a:r>
            <a:r>
              <a:rPr lang="en-US" sz="1900" dirty="0"/>
              <a:t> is, to the employee’s knowledge, serving or seeking to serve </a:t>
            </a:r>
            <a:br>
              <a:rPr lang="en-US" sz="1900" dirty="0"/>
            </a:br>
            <a:r>
              <a:rPr lang="en-US" sz="1900" dirty="0"/>
              <a:t>as an officer, director, trustee, general partner, agent, attorney, </a:t>
            </a:r>
            <a:br>
              <a:rPr lang="en-US" sz="1900" dirty="0"/>
            </a:br>
            <a:r>
              <a:rPr lang="en-US" sz="1900" dirty="0"/>
              <a:t>consultant, contractor, or employee.” </a:t>
            </a:r>
            <a:r>
              <a:rPr lang="en-US" sz="2000" dirty="0"/>
              <a:t>OGE is removing the </a:t>
            </a:r>
            <a:br>
              <a:rPr lang="en-US" sz="2000" dirty="0"/>
            </a:br>
            <a:r>
              <a:rPr lang="en-US" sz="2000" dirty="0"/>
              <a:t>‘dependent’ qualifier before ‘child’ to harmonize the treatment </a:t>
            </a:r>
            <a:br>
              <a:rPr lang="en-US" sz="2000" dirty="0"/>
            </a:br>
            <a:r>
              <a:rPr lang="en-US" sz="2000" dirty="0"/>
              <a:t>of parents and children, because both familial relations may </a:t>
            </a:r>
            <a:br>
              <a:rPr lang="en-US" sz="2000" dirty="0"/>
            </a:br>
            <a:r>
              <a:rPr lang="en-US" sz="2000" dirty="0"/>
              <a:t>raise similar ethics concerns.</a:t>
            </a:r>
          </a:p>
          <a:p>
            <a:pPr lvl="1">
              <a:spcBef>
                <a:spcPts val="1200"/>
              </a:spcBef>
            </a:pPr>
            <a:r>
              <a:rPr lang="en-US" sz="1800" dirty="0"/>
              <a:t>OGE received a handful of comments regarding this change; some applauded the update, others expressed substantive concerns regarding the coverage of all children’s employment relations and practical concerns regarding timely training to employees</a:t>
            </a:r>
          </a:p>
          <a:p>
            <a:pPr marL="685800" lvl="2">
              <a:spcBef>
                <a:spcPts val="1200"/>
              </a:spcBef>
            </a:pPr>
            <a:r>
              <a:rPr lang="en-US" dirty="0"/>
              <a:t>To address the practical concern, OGE will have a 90-day delayed implementation of the Final Rule</a:t>
            </a:r>
          </a:p>
          <a:p>
            <a:pPr marL="685800" lvl="2">
              <a:spcBef>
                <a:spcPts val="1200"/>
              </a:spcBef>
            </a:pPr>
            <a:r>
              <a:rPr lang="en-US" dirty="0"/>
              <a:t>Regarding the substantive concern, the preamble to the Final Rule explains OGE’s position that this change appropriately reflects that there are potential impartiality concerns relating to certain business relations of a child, regardless of dependency, just as long-established language acknowledges impartiality concerns relating to a parent’s business relations, without any dependency predicate</a:t>
            </a:r>
          </a:p>
          <a:p>
            <a:pPr marL="685800" lvl="2">
              <a:spcBef>
                <a:spcPts val="1200"/>
              </a:spcBef>
            </a:pPr>
            <a:r>
              <a:rPr lang="en-US" dirty="0"/>
              <a:t>The preamble also reiterates that the mere existence of a covered relationship </a:t>
            </a:r>
            <a:r>
              <a:rPr lang="en-US" u="sng" dirty="0"/>
              <a:t>doesn’t demand a specific outcome</a:t>
            </a:r>
            <a:r>
              <a:rPr lang="en-US" dirty="0"/>
              <a:t> – 2635.502 merely requires that employees engage in the appropriate analysis before participating.  New Example 6 (shown on the next slide) illustrates this point – it discusses a scenario involving a party matter with an adult child’s employer, where the employee could justifiably conclude that a reasonable person would not be likely to question their impartiality in participating in that matter. </a:t>
            </a:r>
          </a:p>
          <a:p>
            <a:pPr lvl="2"/>
            <a:endParaRPr lang="en-US" sz="1600" dirty="0"/>
          </a:p>
          <a:p>
            <a:endParaRPr lang="en-US" dirty="0"/>
          </a:p>
          <a:p>
            <a:endParaRPr lang="en-US" dirty="0"/>
          </a:p>
          <a:p>
            <a:endParaRPr lang="en-US" dirty="0">
              <a:solidFill>
                <a:schemeClr val="bg1"/>
              </a:solidFill>
              <a:highlight>
                <a:srgbClr val="FFFF00"/>
              </a:highlight>
            </a:endParaRPr>
          </a:p>
          <a:p>
            <a:endParaRPr lang="en-US" dirty="0"/>
          </a:p>
        </p:txBody>
      </p:sp>
      <p:grpSp>
        <p:nvGrpSpPr>
          <p:cNvPr id="9" name="Group 8">
            <a:extLst>
              <a:ext uri="{FF2B5EF4-FFF2-40B4-BE49-F238E27FC236}">
                <a16:creationId xmlns:a16="http://schemas.microsoft.com/office/drawing/2014/main" id="{600632B1-192C-BA8B-5D55-3FECB9B41C02}"/>
              </a:ext>
            </a:extLst>
          </p:cNvPr>
          <p:cNvGrpSpPr/>
          <p:nvPr/>
        </p:nvGrpSpPr>
        <p:grpSpPr>
          <a:xfrm>
            <a:off x="8053125" y="1768346"/>
            <a:ext cx="3872175" cy="1543769"/>
            <a:chOff x="8072175" y="3428999"/>
            <a:chExt cx="3762900" cy="1428949"/>
          </a:xfrm>
        </p:grpSpPr>
        <p:pic>
          <p:nvPicPr>
            <p:cNvPr id="7" name="Picture 6">
              <a:extLst>
                <a:ext uri="{FF2B5EF4-FFF2-40B4-BE49-F238E27FC236}">
                  <a16:creationId xmlns:a16="http://schemas.microsoft.com/office/drawing/2014/main" id="{F7087EBC-C067-4BCD-FEB0-3308FEAB78E6}"/>
                </a:ext>
              </a:extLst>
            </p:cNvPr>
            <p:cNvPicPr>
              <a:picLocks noChangeAspect="1"/>
            </p:cNvPicPr>
            <p:nvPr/>
          </p:nvPicPr>
          <p:blipFill>
            <a:blip r:embed="rId3"/>
            <a:stretch>
              <a:fillRect/>
            </a:stretch>
          </p:blipFill>
          <p:spPr>
            <a:xfrm>
              <a:off x="8072175" y="3428999"/>
              <a:ext cx="3762900" cy="1428949"/>
            </a:xfrm>
            <a:prstGeom prst="rect">
              <a:avLst/>
            </a:prstGeom>
            <a:ln w="28575">
              <a:solidFill>
                <a:schemeClr val="accent5"/>
              </a:solidFill>
            </a:ln>
          </p:spPr>
        </p:pic>
        <p:sp>
          <p:nvSpPr>
            <p:cNvPr id="8" name="Multiplication Sign 7">
              <a:extLst>
                <a:ext uri="{FF2B5EF4-FFF2-40B4-BE49-F238E27FC236}">
                  <a16:creationId xmlns:a16="http://schemas.microsoft.com/office/drawing/2014/main" id="{B68270F2-72EB-C56D-7287-F23C229015D6}"/>
                </a:ext>
              </a:extLst>
            </p:cNvPr>
            <p:cNvSpPr/>
            <p:nvPr/>
          </p:nvSpPr>
          <p:spPr>
            <a:xfrm>
              <a:off x="8296275" y="4157859"/>
              <a:ext cx="695325" cy="276225"/>
            </a:xfrm>
            <a:prstGeom prst="mathMultiply">
              <a:avLst/>
            </a:prstGeom>
            <a:solidFill>
              <a:schemeClr val="accent1">
                <a:alpha val="47000"/>
              </a:schemeClr>
            </a:solidFill>
            <a:ln w="6350">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873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8" y="453780"/>
            <a:ext cx="12159761" cy="1293028"/>
          </a:xfrm>
        </p:spPr>
        <p:txBody>
          <a:bodyPr>
            <a:normAutofit fontScale="90000"/>
          </a:bodyPr>
          <a:lstStyle/>
          <a:p>
            <a:r>
              <a:rPr lang="en-US" dirty="0"/>
              <a:t>Subpart E </a:t>
            </a:r>
            <a:br>
              <a:rPr lang="en-US" dirty="0"/>
            </a:br>
            <a:r>
              <a:rPr lang="en-US" dirty="0"/>
              <a:t>(Impartiality in performing official duties) </a:t>
            </a:r>
            <a:r>
              <a:rPr lang="en-US" sz="3100" dirty="0"/>
              <a:t>cont’d</a:t>
            </a:r>
          </a:p>
        </p:txBody>
      </p:sp>
      <p:sp>
        <p:nvSpPr>
          <p:cNvPr id="3" name="Content Placeholder 2"/>
          <p:cNvSpPr>
            <a:spLocks noGrp="1"/>
          </p:cNvSpPr>
          <p:nvPr>
            <p:ph idx="1"/>
          </p:nvPr>
        </p:nvSpPr>
        <p:spPr>
          <a:xfrm>
            <a:off x="269116" y="1868535"/>
            <a:ext cx="11080248" cy="4024125"/>
          </a:xfrm>
        </p:spPr>
        <p:txBody>
          <a:bodyPr>
            <a:normAutofit/>
          </a:bodyPr>
          <a:lstStyle/>
          <a:p>
            <a:r>
              <a:rPr lang="en-US" dirty="0"/>
              <a:t>2635.502(b) – OGE also is adding new examples showing the application of the impartiality rule in various scenarios</a:t>
            </a:r>
          </a:p>
          <a:p>
            <a:pPr marL="0" indent="0">
              <a:buNone/>
            </a:pPr>
            <a:endParaRPr lang="en-US" dirty="0"/>
          </a:p>
          <a:p>
            <a:endParaRPr lang="en-US" dirty="0"/>
          </a:p>
        </p:txBody>
      </p:sp>
      <p:grpSp>
        <p:nvGrpSpPr>
          <p:cNvPr id="7" name="Group 6">
            <a:extLst>
              <a:ext uri="{FF2B5EF4-FFF2-40B4-BE49-F238E27FC236}">
                <a16:creationId xmlns:a16="http://schemas.microsoft.com/office/drawing/2014/main" id="{61EF55F4-6028-8577-459E-9606E0ADC300}"/>
              </a:ext>
            </a:extLst>
          </p:cNvPr>
          <p:cNvGrpSpPr/>
          <p:nvPr/>
        </p:nvGrpSpPr>
        <p:grpSpPr>
          <a:xfrm>
            <a:off x="5946956" y="2448802"/>
            <a:ext cx="5975928" cy="3940161"/>
            <a:chOff x="5946956" y="2631952"/>
            <a:chExt cx="5975928" cy="3940161"/>
          </a:xfrm>
        </p:grpSpPr>
        <p:pic>
          <p:nvPicPr>
            <p:cNvPr id="14" name="Picture 13">
              <a:extLst>
                <a:ext uri="{FF2B5EF4-FFF2-40B4-BE49-F238E27FC236}">
                  <a16:creationId xmlns:a16="http://schemas.microsoft.com/office/drawing/2014/main" id="{515D1B02-F38B-AF24-14D3-37B8D1C74FD8}"/>
                </a:ext>
              </a:extLst>
            </p:cNvPr>
            <p:cNvPicPr>
              <a:picLocks noChangeAspect="1"/>
            </p:cNvPicPr>
            <p:nvPr/>
          </p:nvPicPr>
          <p:blipFill>
            <a:blip r:embed="rId3"/>
            <a:stretch>
              <a:fillRect/>
            </a:stretch>
          </p:blipFill>
          <p:spPr>
            <a:xfrm>
              <a:off x="6314804" y="2957181"/>
              <a:ext cx="5608080" cy="3614932"/>
            </a:xfrm>
            <a:prstGeom prst="rect">
              <a:avLst/>
            </a:prstGeom>
            <a:ln w="28575">
              <a:solidFill>
                <a:schemeClr val="accent5"/>
              </a:solidFill>
            </a:ln>
          </p:spPr>
        </p:pic>
        <p:pic>
          <p:nvPicPr>
            <p:cNvPr id="12" name="Picture 2">
              <a:extLst>
                <a:ext uri="{FF2B5EF4-FFF2-40B4-BE49-F238E27FC236}">
                  <a16:creationId xmlns:a16="http://schemas.microsoft.com/office/drawing/2014/main" id="{3FB81599-743B-B78C-CA0C-DD2C5FEFD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482">
              <a:off x="5946956" y="2631952"/>
              <a:ext cx="626256" cy="62625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 name="Arrow: Right 3">
            <a:extLst>
              <a:ext uri="{FF2B5EF4-FFF2-40B4-BE49-F238E27FC236}">
                <a16:creationId xmlns:a16="http://schemas.microsoft.com/office/drawing/2014/main" id="{10DE5D81-8977-6A5F-90B9-078DAC632227}"/>
              </a:ext>
            </a:extLst>
          </p:cNvPr>
          <p:cNvSpPr/>
          <p:nvPr/>
        </p:nvSpPr>
        <p:spPr>
          <a:xfrm>
            <a:off x="842636" y="2854383"/>
            <a:ext cx="5417448" cy="107833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b="1" dirty="0"/>
              <a:t>Ex. 3: Covered relationship (parent’s employer); employee could conclude that a reasonable person </a:t>
            </a:r>
            <a:r>
              <a:rPr lang="en-US" sz="1000" b="1" u="sng" dirty="0"/>
              <a:t>would</a:t>
            </a:r>
            <a:r>
              <a:rPr lang="en-US" sz="1000" b="1" dirty="0"/>
              <a:t> be likely to question their impartiality</a:t>
            </a:r>
          </a:p>
        </p:txBody>
      </p:sp>
      <p:sp>
        <p:nvSpPr>
          <p:cNvPr id="5" name="Arrow: Right 4">
            <a:extLst>
              <a:ext uri="{FF2B5EF4-FFF2-40B4-BE49-F238E27FC236}">
                <a16:creationId xmlns:a16="http://schemas.microsoft.com/office/drawing/2014/main" id="{ACFB4418-D1EA-A92C-51B9-CA77A35C06CB}"/>
              </a:ext>
            </a:extLst>
          </p:cNvPr>
          <p:cNvSpPr/>
          <p:nvPr/>
        </p:nvSpPr>
        <p:spPr>
          <a:xfrm>
            <a:off x="842636" y="4008485"/>
            <a:ext cx="5417448" cy="114602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b="1" dirty="0"/>
              <a:t>Ex. 6: Covered relationship (adult child’s employer); employee could justifiably conclude a reasonable person </a:t>
            </a:r>
            <a:r>
              <a:rPr lang="en-US" sz="1000" b="1" u="sng" dirty="0"/>
              <a:t>would not</a:t>
            </a:r>
            <a:r>
              <a:rPr lang="en-US" sz="1000" b="1" dirty="0"/>
              <a:t> be likely to question their impartiality</a:t>
            </a:r>
          </a:p>
        </p:txBody>
      </p:sp>
      <p:sp>
        <p:nvSpPr>
          <p:cNvPr id="6" name="Arrow: Right 5">
            <a:extLst>
              <a:ext uri="{FF2B5EF4-FFF2-40B4-BE49-F238E27FC236}">
                <a16:creationId xmlns:a16="http://schemas.microsoft.com/office/drawing/2014/main" id="{F7740B24-E9FF-5F0E-169F-F8455AC16DA7}"/>
              </a:ext>
            </a:extLst>
          </p:cNvPr>
          <p:cNvSpPr/>
          <p:nvPr/>
        </p:nvSpPr>
        <p:spPr>
          <a:xfrm>
            <a:off x="842636" y="5242470"/>
            <a:ext cx="5417448" cy="112611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b="1" dirty="0"/>
              <a:t>Ex. 7: “Catch all” provision; no covered relationship, but the employee applies the catch-all bc they are concerned about appearances (and could justifiably conclude that a reasonable person would be likely to question their impartiality)</a:t>
            </a:r>
          </a:p>
        </p:txBody>
      </p:sp>
    </p:spTree>
    <p:extLst>
      <p:ext uri="{BB962C8B-B14F-4D97-AF65-F5344CB8AC3E}">
        <p14:creationId xmlns:p14="http://schemas.microsoft.com/office/powerpoint/2010/main" val="236296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08" y="297447"/>
            <a:ext cx="12159761" cy="1293028"/>
          </a:xfrm>
        </p:spPr>
        <p:txBody>
          <a:bodyPr>
            <a:normAutofit fontScale="90000"/>
          </a:bodyPr>
          <a:lstStyle/>
          <a:p>
            <a:r>
              <a:rPr lang="en-US" dirty="0"/>
              <a:t>Subpart E </a:t>
            </a:r>
            <a:br>
              <a:rPr lang="en-US" dirty="0"/>
            </a:br>
            <a:r>
              <a:rPr lang="en-US" dirty="0"/>
              <a:t>(Impartiality in performing official duties) </a:t>
            </a:r>
            <a:r>
              <a:rPr lang="en-US" sz="3100" dirty="0"/>
              <a:t>cont’d</a:t>
            </a:r>
          </a:p>
        </p:txBody>
      </p:sp>
      <p:sp>
        <p:nvSpPr>
          <p:cNvPr id="3" name="Content Placeholder 2"/>
          <p:cNvSpPr>
            <a:spLocks noGrp="1"/>
          </p:cNvSpPr>
          <p:nvPr>
            <p:ph idx="1"/>
          </p:nvPr>
        </p:nvSpPr>
        <p:spPr>
          <a:xfrm>
            <a:off x="170822" y="1630581"/>
            <a:ext cx="11573500" cy="3427194"/>
          </a:xfrm>
        </p:spPr>
        <p:txBody>
          <a:bodyPr>
            <a:normAutofit fontScale="92500" lnSpcReduction="20000"/>
          </a:bodyPr>
          <a:lstStyle/>
          <a:p>
            <a:pPr>
              <a:lnSpc>
                <a:spcPct val="100000"/>
              </a:lnSpc>
            </a:pPr>
            <a:r>
              <a:rPr lang="en-US" sz="1900" b="1" i="1" dirty="0"/>
              <a:t>“Covered payments” from former employers (2635.503)</a:t>
            </a:r>
            <a:r>
              <a:rPr lang="en-US" sz="1900" dirty="0"/>
              <a:t> – OGE is replacing the defined term “extraordinary payment” with the term “covered payment”</a:t>
            </a:r>
          </a:p>
          <a:p>
            <a:pPr lvl="1">
              <a:lnSpc>
                <a:spcPct val="100000"/>
              </a:lnSpc>
              <a:spcBef>
                <a:spcPts val="1000"/>
              </a:spcBef>
            </a:pPr>
            <a:r>
              <a:rPr lang="en-US" sz="1800" dirty="0"/>
              <a:t>Additionally, we are eliminating the timing predicate in .503 (which has applied only to pymts rec’d </a:t>
            </a:r>
            <a:r>
              <a:rPr lang="en-US" sz="1800" u="sng" dirty="0"/>
              <a:t>prior</a:t>
            </a:r>
            <a:r>
              <a:rPr lang="en-US" sz="1800" dirty="0"/>
              <a:t> to Government service) – now, a payment </a:t>
            </a:r>
            <a:r>
              <a:rPr lang="en-US" sz="1800" u="sng" dirty="0"/>
              <a:t>at any time</a:t>
            </a:r>
            <a:r>
              <a:rPr lang="en-US" sz="1800" dirty="0"/>
              <a:t> may be covered by the regulation</a:t>
            </a:r>
          </a:p>
          <a:p>
            <a:pPr lvl="1">
              <a:lnSpc>
                <a:spcPct val="100000"/>
              </a:lnSpc>
              <a:spcBef>
                <a:spcPts val="1000"/>
              </a:spcBef>
            </a:pPr>
            <a:r>
              <a:rPr lang="en-US" sz="1800" dirty="0"/>
              <a:t>New example 3 illustrates a covered payment received during Government service, and reminds ethics officials that such payments also should be analyzed under 18 U.S.C. 209</a:t>
            </a:r>
          </a:p>
          <a:p>
            <a:pPr lvl="1">
              <a:lnSpc>
                <a:spcPct val="100000"/>
              </a:lnSpc>
              <a:spcBef>
                <a:spcPts val="1000"/>
              </a:spcBef>
            </a:pPr>
            <a:r>
              <a:rPr lang="en-US" sz="1800" dirty="0"/>
              <a:t>We also are separating out a “qualifying program” definition, which is relevant because a payment made pursuant to such a program is not restricted by .503.  In addition to being restructured, this updated definition clarifies that (1) such a program can’t treat Govt employees more favorably; and (2) when there is a written plan, a history of payments to others not entering Govt service that is contrary to the terms of the plan won’t be considered in determining if there is a “qualifying program.” </a:t>
            </a:r>
          </a:p>
          <a:p>
            <a:pPr lvl="1">
              <a:lnSpc>
                <a:spcPct val="100000"/>
              </a:lnSpc>
              <a:spcBef>
                <a:spcPts val="1000"/>
              </a:spcBef>
            </a:pPr>
            <a:endParaRPr lang="en-US" sz="900" dirty="0"/>
          </a:p>
          <a:p>
            <a:pPr marL="457200" lvl="1" indent="0">
              <a:spcBef>
                <a:spcPts val="0"/>
              </a:spcBef>
              <a:buNone/>
            </a:pPr>
            <a:r>
              <a:rPr lang="en-US" sz="1800" dirty="0">
                <a:solidFill>
                  <a:schemeClr val="bg1"/>
                </a:solidFill>
              </a:rPr>
              <a:t>  .</a:t>
            </a:r>
            <a:r>
              <a:rPr lang="en-US" sz="1800" u="sng" dirty="0"/>
              <a:t>Old language</a:t>
            </a:r>
            <a:r>
              <a:rPr lang="en-US" sz="1800" dirty="0"/>
              <a:t>				             	  </a:t>
            </a:r>
            <a:r>
              <a:rPr lang="en-US" sz="1800" u="sng" dirty="0"/>
              <a:t>New language</a:t>
            </a:r>
            <a:endParaRPr lang="en-US" sz="1800" dirty="0">
              <a:solidFill>
                <a:schemeClr val="bg1"/>
              </a:solidFill>
            </a:endParaRPr>
          </a:p>
          <a:p>
            <a:pPr lvl="1"/>
            <a:endParaRPr lang="en-US" sz="1800" dirty="0"/>
          </a:p>
          <a:p>
            <a:endParaRPr lang="en-US" sz="1800" dirty="0"/>
          </a:p>
          <a:p>
            <a:endParaRPr lang="en-US" dirty="0"/>
          </a:p>
          <a:p>
            <a:endParaRPr lang="en-US" dirty="0"/>
          </a:p>
        </p:txBody>
      </p:sp>
      <p:pic>
        <p:nvPicPr>
          <p:cNvPr id="5" name="Picture 4">
            <a:extLst>
              <a:ext uri="{FF2B5EF4-FFF2-40B4-BE49-F238E27FC236}">
                <a16:creationId xmlns:a16="http://schemas.microsoft.com/office/drawing/2014/main" id="{87E722A3-9E4F-2252-81B0-07B3DBCDE72F}"/>
              </a:ext>
            </a:extLst>
          </p:cNvPr>
          <p:cNvPicPr>
            <a:picLocks noChangeAspect="1"/>
          </p:cNvPicPr>
          <p:nvPr/>
        </p:nvPicPr>
        <p:blipFill>
          <a:blip r:embed="rId3"/>
          <a:stretch>
            <a:fillRect/>
          </a:stretch>
        </p:blipFill>
        <p:spPr>
          <a:xfrm>
            <a:off x="923425" y="4849337"/>
            <a:ext cx="5293622" cy="1366094"/>
          </a:xfrm>
          <a:prstGeom prst="rect">
            <a:avLst/>
          </a:prstGeom>
          <a:ln w="28575">
            <a:solidFill>
              <a:schemeClr val="accent5"/>
            </a:solidFill>
          </a:ln>
        </p:spPr>
      </p:pic>
      <p:pic>
        <p:nvPicPr>
          <p:cNvPr id="7" name="Picture 6">
            <a:extLst>
              <a:ext uri="{FF2B5EF4-FFF2-40B4-BE49-F238E27FC236}">
                <a16:creationId xmlns:a16="http://schemas.microsoft.com/office/drawing/2014/main" id="{1CEC44E3-1FEB-761E-31A1-56FCCA07DCB6}"/>
              </a:ext>
            </a:extLst>
          </p:cNvPr>
          <p:cNvPicPr>
            <a:picLocks noChangeAspect="1"/>
          </p:cNvPicPr>
          <p:nvPr/>
        </p:nvPicPr>
        <p:blipFill>
          <a:blip r:embed="rId4"/>
          <a:stretch>
            <a:fillRect/>
          </a:stretch>
        </p:blipFill>
        <p:spPr>
          <a:xfrm>
            <a:off x="6788125" y="4849337"/>
            <a:ext cx="4728270" cy="1854775"/>
          </a:xfrm>
          <a:prstGeom prst="rect">
            <a:avLst/>
          </a:prstGeom>
          <a:ln w="28575">
            <a:solidFill>
              <a:schemeClr val="accent5"/>
            </a:solidFill>
          </a:ln>
        </p:spPr>
      </p:pic>
      <p:pic>
        <p:nvPicPr>
          <p:cNvPr id="12" name="Picture 11">
            <a:extLst>
              <a:ext uri="{FF2B5EF4-FFF2-40B4-BE49-F238E27FC236}">
                <a16:creationId xmlns:a16="http://schemas.microsoft.com/office/drawing/2014/main" id="{338FFDFE-4202-6708-7088-C429DFFEE1E1}"/>
              </a:ext>
            </a:extLst>
          </p:cNvPr>
          <p:cNvPicPr>
            <a:picLocks noChangeAspect="1"/>
          </p:cNvPicPr>
          <p:nvPr/>
        </p:nvPicPr>
        <p:blipFill>
          <a:blip r:embed="rId5"/>
          <a:stretch>
            <a:fillRect/>
          </a:stretch>
        </p:blipFill>
        <p:spPr>
          <a:xfrm>
            <a:off x="10353899" y="6704112"/>
            <a:ext cx="1838101" cy="153888"/>
          </a:xfrm>
          <a:prstGeom prst="rect">
            <a:avLst/>
          </a:prstGeom>
        </p:spPr>
      </p:pic>
      <p:sp>
        <p:nvSpPr>
          <p:cNvPr id="4" name="Rectangle: Rounded Corners 3">
            <a:extLst>
              <a:ext uri="{FF2B5EF4-FFF2-40B4-BE49-F238E27FC236}">
                <a16:creationId xmlns:a16="http://schemas.microsoft.com/office/drawing/2014/main" id="{C627CBFB-A8F6-2627-5FB7-E20723E83DC7}"/>
              </a:ext>
            </a:extLst>
          </p:cNvPr>
          <p:cNvSpPr/>
          <p:nvPr/>
        </p:nvSpPr>
        <p:spPr>
          <a:xfrm>
            <a:off x="784953" y="5465265"/>
            <a:ext cx="5570565" cy="67717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669CE55-97B1-4EBF-BCBD-E16FB302BC99}"/>
              </a:ext>
            </a:extLst>
          </p:cNvPr>
          <p:cNvSpPr/>
          <p:nvPr/>
        </p:nvSpPr>
        <p:spPr>
          <a:xfrm>
            <a:off x="6664847" y="5497761"/>
            <a:ext cx="4974826" cy="120635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463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208" y="392584"/>
            <a:ext cx="11061700" cy="1293028"/>
          </a:xfrm>
        </p:spPr>
        <p:txBody>
          <a:bodyPr/>
          <a:lstStyle/>
          <a:p>
            <a:r>
              <a:rPr lang="en-US" dirty="0"/>
              <a:t>Subpart F (Seeking other employment)</a:t>
            </a:r>
          </a:p>
        </p:txBody>
      </p:sp>
      <p:sp>
        <p:nvSpPr>
          <p:cNvPr id="3" name="Content Placeholder 2"/>
          <p:cNvSpPr>
            <a:spLocks noGrp="1"/>
          </p:cNvSpPr>
          <p:nvPr>
            <p:ph idx="1"/>
          </p:nvPr>
        </p:nvSpPr>
        <p:spPr>
          <a:xfrm>
            <a:off x="685800" y="2012120"/>
            <a:ext cx="10820400" cy="4024125"/>
          </a:xfrm>
        </p:spPr>
        <p:txBody>
          <a:bodyPr/>
          <a:lstStyle/>
          <a:p>
            <a:r>
              <a:rPr lang="en-US" dirty="0"/>
              <a:t>OGE is making minor technical/ministerial changes, and minor changes to examples in Subpart F</a:t>
            </a:r>
          </a:p>
          <a:p>
            <a:endParaRPr lang="en-US" dirty="0"/>
          </a:p>
          <a:p>
            <a:endParaRPr lang="en-US" dirty="0"/>
          </a:p>
        </p:txBody>
      </p:sp>
    </p:spTree>
    <p:extLst>
      <p:ext uri="{BB962C8B-B14F-4D97-AF65-F5344CB8AC3E}">
        <p14:creationId xmlns:p14="http://schemas.microsoft.com/office/powerpoint/2010/main" val="145033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470" y="368134"/>
            <a:ext cx="8610600" cy="1293028"/>
          </a:xfrm>
        </p:spPr>
        <p:txBody>
          <a:bodyPr/>
          <a:lstStyle/>
          <a:p>
            <a:r>
              <a:rPr lang="en-US" dirty="0"/>
              <a:t>Subpart G (MISUSE OF POSITION)</a:t>
            </a:r>
          </a:p>
        </p:txBody>
      </p:sp>
      <p:sp>
        <p:nvSpPr>
          <p:cNvPr id="3" name="Content Placeholder 2"/>
          <p:cNvSpPr>
            <a:spLocks noGrp="1"/>
          </p:cNvSpPr>
          <p:nvPr>
            <p:ph idx="1"/>
          </p:nvPr>
        </p:nvSpPr>
        <p:spPr>
          <a:xfrm>
            <a:off x="656790" y="1719371"/>
            <a:ext cx="7028363" cy="4063364"/>
          </a:xfrm>
        </p:spPr>
        <p:txBody>
          <a:bodyPr>
            <a:normAutofit fontScale="92500" lnSpcReduction="20000"/>
          </a:bodyPr>
          <a:lstStyle/>
          <a:p>
            <a:pPr>
              <a:lnSpc>
                <a:spcPct val="100000"/>
              </a:lnSpc>
              <a:spcBef>
                <a:spcPts val="1800"/>
              </a:spcBef>
            </a:pPr>
            <a:r>
              <a:rPr lang="en-US" dirty="0"/>
              <a:t>OGE is updating language in 2635.702 (discussing use of title in making recommendations) to acknowledge that recommendations are made through more than just formal letters, and for more than just employment; the current constraints on using title remain in place</a:t>
            </a:r>
          </a:p>
          <a:p>
            <a:pPr>
              <a:lnSpc>
                <a:spcPct val="100000"/>
              </a:lnSpc>
              <a:spcBef>
                <a:spcPts val="1800"/>
              </a:spcBef>
            </a:pPr>
            <a:r>
              <a:rPr lang="en-US" dirty="0"/>
              <a:t>To help modernize the regulation, OGE also is including a new social media example regarding appearance of governmental sanction</a:t>
            </a:r>
            <a:endParaRPr lang="en-US" dirty="0">
              <a:solidFill>
                <a:srgbClr val="FF0000"/>
              </a:solidFill>
            </a:endParaRPr>
          </a:p>
          <a:p>
            <a:pPr>
              <a:lnSpc>
                <a:spcPct val="100000"/>
              </a:lnSpc>
              <a:spcBef>
                <a:spcPts val="1800"/>
              </a:spcBef>
            </a:pPr>
            <a:r>
              <a:rPr lang="en-US" dirty="0"/>
              <a:t>In addition, OGE is adding language and an example in 2635.704 to clarify that use of Government property in accordance with an agency’s limited </a:t>
            </a:r>
            <a:r>
              <a:rPr lang="en-US" i="1" dirty="0"/>
              <a:t>de minimis </a:t>
            </a:r>
            <a:r>
              <a:rPr lang="en-US" dirty="0"/>
              <a:t>personal use policy is an “authorized purpose”</a:t>
            </a:r>
          </a:p>
          <a:p>
            <a:pPr marL="0" indent="0">
              <a:buNone/>
            </a:pPr>
            <a:endParaRPr lang="en-US" dirty="0"/>
          </a:p>
        </p:txBody>
      </p:sp>
      <p:pic>
        <p:nvPicPr>
          <p:cNvPr id="5" name="Picture 4">
            <a:extLst>
              <a:ext uri="{FF2B5EF4-FFF2-40B4-BE49-F238E27FC236}">
                <a16:creationId xmlns:a16="http://schemas.microsoft.com/office/drawing/2014/main" id="{C08F993F-1F79-7DAF-6BA8-243CBF00B5C9}"/>
              </a:ext>
            </a:extLst>
          </p:cNvPr>
          <p:cNvPicPr>
            <a:picLocks noChangeAspect="1"/>
          </p:cNvPicPr>
          <p:nvPr/>
        </p:nvPicPr>
        <p:blipFill>
          <a:blip r:embed="rId3"/>
          <a:stretch>
            <a:fillRect/>
          </a:stretch>
        </p:blipFill>
        <p:spPr>
          <a:xfrm>
            <a:off x="8353026" y="1855494"/>
            <a:ext cx="3182184" cy="4634372"/>
          </a:xfrm>
          <a:prstGeom prst="rect">
            <a:avLst/>
          </a:prstGeom>
          <a:ln w="28575">
            <a:solidFill>
              <a:schemeClr val="accent5"/>
            </a:solidFill>
          </a:ln>
        </p:spPr>
      </p:pic>
      <p:cxnSp>
        <p:nvCxnSpPr>
          <p:cNvPr id="7" name="Straight Arrow Connector 6">
            <a:extLst>
              <a:ext uri="{FF2B5EF4-FFF2-40B4-BE49-F238E27FC236}">
                <a16:creationId xmlns:a16="http://schemas.microsoft.com/office/drawing/2014/main" id="{53E3F615-1C23-D020-DA1D-D189F7876F36}"/>
              </a:ext>
            </a:extLst>
          </p:cNvPr>
          <p:cNvCxnSpPr>
            <a:cxnSpLocks/>
          </p:cNvCxnSpPr>
          <p:nvPr/>
        </p:nvCxnSpPr>
        <p:spPr>
          <a:xfrm>
            <a:off x="6096000" y="3980717"/>
            <a:ext cx="2133600" cy="0"/>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pic>
        <p:nvPicPr>
          <p:cNvPr id="8" name="Picture 2">
            <a:extLst>
              <a:ext uri="{FF2B5EF4-FFF2-40B4-BE49-F238E27FC236}">
                <a16:creationId xmlns:a16="http://schemas.microsoft.com/office/drawing/2014/main" id="{F2144403-7C35-1D91-4965-4260AA6AF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482">
            <a:off x="8100153" y="1505456"/>
            <a:ext cx="505745" cy="50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E2B815-8450-B098-3F21-A2B954761F45}"/>
              </a:ext>
            </a:extLst>
          </p:cNvPr>
          <p:cNvSpPr txBox="1">
            <a:spLocks/>
          </p:cNvSpPr>
          <p:nvPr/>
        </p:nvSpPr>
        <p:spPr>
          <a:xfrm>
            <a:off x="469516" y="957626"/>
            <a:ext cx="11373439"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a:t>Standards of Conduct Modernization</a:t>
            </a:r>
          </a:p>
        </p:txBody>
      </p:sp>
      <p:pic>
        <p:nvPicPr>
          <p:cNvPr id="5" name="Picture 2">
            <a:extLst>
              <a:ext uri="{FF2B5EF4-FFF2-40B4-BE49-F238E27FC236}">
                <a16:creationId xmlns:a16="http://schemas.microsoft.com/office/drawing/2014/main" id="{E488D991-02E6-B61E-BE17-E80D37C8D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369" y="3604955"/>
            <a:ext cx="2911262" cy="1455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8C464E5-0255-63DF-E7C5-31E846D1DCFF}"/>
              </a:ext>
            </a:extLst>
          </p:cNvPr>
          <p:cNvPicPr>
            <a:picLocks noChangeAspect="1"/>
          </p:cNvPicPr>
          <p:nvPr/>
        </p:nvPicPr>
        <p:blipFill>
          <a:blip r:embed="rId4"/>
          <a:stretch>
            <a:fillRect/>
          </a:stretch>
        </p:blipFill>
        <p:spPr>
          <a:xfrm>
            <a:off x="444502" y="3426897"/>
            <a:ext cx="3987065" cy="2434491"/>
          </a:xfrm>
          <a:prstGeom prst="rect">
            <a:avLst/>
          </a:prstGeom>
          <a:ln w="28575">
            <a:solidFill>
              <a:schemeClr val="accent5"/>
            </a:solidFill>
          </a:ln>
        </p:spPr>
      </p:pic>
      <p:sp>
        <p:nvSpPr>
          <p:cNvPr id="8" name="Rectangle 7">
            <a:extLst>
              <a:ext uri="{FF2B5EF4-FFF2-40B4-BE49-F238E27FC236}">
                <a16:creationId xmlns:a16="http://schemas.microsoft.com/office/drawing/2014/main" id="{E4C9C29C-6259-DF00-17ED-CA9FD988A0F1}"/>
              </a:ext>
            </a:extLst>
          </p:cNvPr>
          <p:cNvSpPr/>
          <p:nvPr/>
        </p:nvSpPr>
        <p:spPr>
          <a:xfrm rot="20415356">
            <a:off x="140417" y="2782722"/>
            <a:ext cx="1736374" cy="923330"/>
          </a:xfrm>
          <a:prstGeom prst="rect">
            <a:avLst/>
          </a:prstGeom>
          <a:noFill/>
          <a:ln w="28575">
            <a:noFill/>
          </a:ln>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1992</a:t>
            </a:r>
          </a:p>
        </p:txBody>
      </p:sp>
      <p:pic>
        <p:nvPicPr>
          <p:cNvPr id="10" name="Picture 9">
            <a:extLst>
              <a:ext uri="{FF2B5EF4-FFF2-40B4-BE49-F238E27FC236}">
                <a16:creationId xmlns:a16="http://schemas.microsoft.com/office/drawing/2014/main" id="{C3F5FD7C-2D62-F345-BE37-08A25AF34B98}"/>
              </a:ext>
            </a:extLst>
          </p:cNvPr>
          <p:cNvPicPr>
            <a:picLocks noChangeAspect="1"/>
          </p:cNvPicPr>
          <p:nvPr/>
        </p:nvPicPr>
        <p:blipFill>
          <a:blip r:embed="rId5"/>
          <a:stretch>
            <a:fillRect/>
          </a:stretch>
        </p:blipFill>
        <p:spPr>
          <a:xfrm>
            <a:off x="7636643" y="3397168"/>
            <a:ext cx="4156333" cy="2434492"/>
          </a:xfrm>
          <a:prstGeom prst="rect">
            <a:avLst/>
          </a:prstGeom>
          <a:ln w="28575">
            <a:solidFill>
              <a:schemeClr val="accent5"/>
            </a:solidFill>
          </a:ln>
        </p:spPr>
      </p:pic>
      <p:pic>
        <p:nvPicPr>
          <p:cNvPr id="11" name="Picture 10" descr="A red sign with white text&#10;&#10;Description automatically generated">
            <a:extLst>
              <a:ext uri="{FF2B5EF4-FFF2-40B4-BE49-F238E27FC236}">
                <a16:creationId xmlns:a16="http://schemas.microsoft.com/office/drawing/2014/main" id="{EF66E882-6EE8-16D9-CFA0-62067332C36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84400" y="4187950"/>
            <a:ext cx="1860725" cy="1246958"/>
          </a:xfrm>
          <a:prstGeom prst="rect">
            <a:avLst/>
          </a:prstGeom>
          <a:ln w="28575">
            <a:noFill/>
          </a:ln>
        </p:spPr>
      </p:pic>
      <p:sp>
        <p:nvSpPr>
          <p:cNvPr id="12" name="Rectangle 11">
            <a:extLst>
              <a:ext uri="{FF2B5EF4-FFF2-40B4-BE49-F238E27FC236}">
                <a16:creationId xmlns:a16="http://schemas.microsoft.com/office/drawing/2014/main" id="{57573C4A-A861-82BE-A7F9-FAC405825034}"/>
              </a:ext>
            </a:extLst>
          </p:cNvPr>
          <p:cNvSpPr/>
          <p:nvPr/>
        </p:nvSpPr>
        <p:spPr>
          <a:xfrm rot="1538025">
            <a:off x="10426325" y="2846725"/>
            <a:ext cx="1736374" cy="923330"/>
          </a:xfrm>
          <a:prstGeom prst="rect">
            <a:avLst/>
          </a:prstGeom>
          <a:noFill/>
          <a:ln w="28575">
            <a:noFill/>
          </a:ln>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2024</a:t>
            </a:r>
          </a:p>
        </p:txBody>
      </p:sp>
    </p:spTree>
    <p:extLst>
      <p:ext uri="{BB962C8B-B14F-4D97-AF65-F5344CB8AC3E}">
        <p14:creationId xmlns:p14="http://schemas.microsoft.com/office/powerpoint/2010/main" val="72468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86" y="401440"/>
            <a:ext cx="8610600" cy="1293028"/>
          </a:xfrm>
        </p:spPr>
        <p:txBody>
          <a:bodyPr/>
          <a:lstStyle/>
          <a:p>
            <a:r>
              <a:rPr lang="en-US" dirty="0"/>
              <a:t>Subpart H (outside activities)</a:t>
            </a:r>
          </a:p>
        </p:txBody>
      </p:sp>
      <p:sp>
        <p:nvSpPr>
          <p:cNvPr id="3" name="Content Placeholder 2"/>
          <p:cNvSpPr>
            <a:spLocks noGrp="1"/>
          </p:cNvSpPr>
          <p:nvPr>
            <p:ph idx="1"/>
          </p:nvPr>
        </p:nvSpPr>
        <p:spPr>
          <a:xfrm>
            <a:off x="352425" y="1842439"/>
            <a:ext cx="11572481" cy="4620921"/>
          </a:xfrm>
        </p:spPr>
        <p:txBody>
          <a:bodyPr>
            <a:normAutofit fontScale="92500" lnSpcReduction="10000"/>
          </a:bodyPr>
          <a:lstStyle/>
          <a:p>
            <a:pPr>
              <a:spcBef>
                <a:spcPts val="1200"/>
              </a:spcBef>
            </a:pPr>
            <a:r>
              <a:rPr lang="en-US" dirty="0"/>
              <a:t>OGE is incorporating minor technical, ministerial changes throughout Subpart H</a:t>
            </a:r>
          </a:p>
          <a:p>
            <a:pPr>
              <a:lnSpc>
                <a:spcPct val="110000"/>
              </a:lnSpc>
              <a:spcBef>
                <a:spcPts val="1200"/>
              </a:spcBef>
            </a:pPr>
            <a:r>
              <a:rPr lang="en-US" dirty="0"/>
              <a:t>OGE also is making various adjustments in 2635.807 to promote better understanding of the teaching, speaking, and writing (T/S/W) rules:</a:t>
            </a:r>
          </a:p>
          <a:p>
            <a:pPr marL="457200" lvl="1" indent="0">
              <a:buNone/>
            </a:pPr>
            <a:r>
              <a:rPr lang="en-US" sz="1000" dirty="0">
                <a:solidFill>
                  <a:schemeClr val="bg1"/>
                </a:solidFill>
              </a:rPr>
              <a:t>.</a:t>
            </a:r>
          </a:p>
          <a:p>
            <a:pPr lvl="1"/>
            <a:r>
              <a:rPr lang="en-US" sz="1900" dirty="0"/>
              <a:t>Reorganizing examples/text for clarity – including everyone’s favorite “compensation” definition </a:t>
            </a:r>
          </a:p>
          <a:p>
            <a:pPr marL="457200" lvl="1" indent="0">
              <a:buNone/>
            </a:pPr>
            <a:r>
              <a:rPr lang="en-US" sz="1000" dirty="0">
                <a:solidFill>
                  <a:schemeClr val="bg1"/>
                </a:solidFill>
              </a:rPr>
              <a:t>.</a:t>
            </a:r>
          </a:p>
          <a:p>
            <a:pPr lvl="1">
              <a:lnSpc>
                <a:spcPct val="110000"/>
              </a:lnSpc>
            </a:pPr>
            <a:r>
              <a:rPr lang="en-US" sz="1900" dirty="0"/>
              <a:t>Updating language to more clearly state the scope </a:t>
            </a:r>
            <a:br>
              <a:rPr lang="en-US" sz="1900" dirty="0"/>
            </a:br>
            <a:r>
              <a:rPr lang="en-US" sz="1900" dirty="0"/>
              <a:t>of the 2635.807 restriction – specifically, that </a:t>
            </a:r>
            <a:br>
              <a:rPr lang="en-US" sz="1900" dirty="0"/>
            </a:br>
            <a:r>
              <a:rPr lang="en-US" sz="1900" dirty="0"/>
              <a:t>compensation is restricted only for T/S/W that </a:t>
            </a:r>
            <a:br>
              <a:rPr lang="en-US" sz="1900" dirty="0"/>
            </a:br>
            <a:r>
              <a:rPr lang="en-US" sz="1900" dirty="0"/>
              <a:t>occurs </a:t>
            </a:r>
            <a:r>
              <a:rPr lang="en-US" sz="1900" u="sng" dirty="0"/>
              <a:t>while a person is a Government employee</a:t>
            </a:r>
            <a:endParaRPr lang="en-US" sz="1900" dirty="0"/>
          </a:p>
          <a:p>
            <a:pPr lvl="8"/>
            <a:endParaRPr lang="en-US" dirty="0"/>
          </a:p>
          <a:p>
            <a:pPr marL="5086350" lvl="8">
              <a:lnSpc>
                <a:spcPct val="110000"/>
              </a:lnSpc>
              <a:tabLst>
                <a:tab pos="4972050" algn="l"/>
              </a:tabLst>
            </a:pPr>
            <a:r>
              <a:rPr lang="en-US" sz="1900" dirty="0"/>
              <a:t>Updating the “receive” definition to clarify that receipt of compensation is attributable </a:t>
            </a:r>
            <a:r>
              <a:rPr lang="en-US" sz="1900" u="sng" dirty="0"/>
              <a:t>to the time T/S/W occurs</a:t>
            </a:r>
            <a:r>
              <a:rPr lang="en-US" sz="1900" dirty="0"/>
              <a:t>, and clarify how OGE views the timing of receipt when there is an enforceable agreement to receive compensation for writing during Government service</a:t>
            </a:r>
          </a:p>
          <a:p>
            <a:pPr marL="4857750" lvl="8" indent="0">
              <a:buNone/>
              <a:tabLst>
                <a:tab pos="4972050" algn="l"/>
              </a:tabLst>
            </a:pPr>
            <a:endParaRPr lang="en-US" dirty="0"/>
          </a:p>
          <a:p>
            <a:pPr lvl="1"/>
            <a:endParaRPr lang="en-US" dirty="0"/>
          </a:p>
        </p:txBody>
      </p:sp>
      <p:pic>
        <p:nvPicPr>
          <p:cNvPr id="11" name="Picture 10">
            <a:extLst>
              <a:ext uri="{FF2B5EF4-FFF2-40B4-BE49-F238E27FC236}">
                <a16:creationId xmlns:a16="http://schemas.microsoft.com/office/drawing/2014/main" id="{0A7A8919-4044-27C8-3166-50B54D644FEE}"/>
              </a:ext>
            </a:extLst>
          </p:cNvPr>
          <p:cNvPicPr>
            <a:picLocks noChangeAspect="1"/>
          </p:cNvPicPr>
          <p:nvPr/>
        </p:nvPicPr>
        <p:blipFill>
          <a:blip r:embed="rId3"/>
          <a:stretch>
            <a:fillRect/>
          </a:stretch>
        </p:blipFill>
        <p:spPr>
          <a:xfrm>
            <a:off x="7116331" y="3687120"/>
            <a:ext cx="4808575" cy="924907"/>
          </a:xfrm>
          <a:prstGeom prst="rect">
            <a:avLst/>
          </a:prstGeom>
          <a:ln w="28575">
            <a:solidFill>
              <a:schemeClr val="accent5"/>
            </a:solidFill>
          </a:ln>
        </p:spPr>
      </p:pic>
      <p:pic>
        <p:nvPicPr>
          <p:cNvPr id="13" name="Picture 12">
            <a:extLst>
              <a:ext uri="{FF2B5EF4-FFF2-40B4-BE49-F238E27FC236}">
                <a16:creationId xmlns:a16="http://schemas.microsoft.com/office/drawing/2014/main" id="{939AFD1C-2407-0F56-A160-87426557F304}"/>
              </a:ext>
            </a:extLst>
          </p:cNvPr>
          <p:cNvPicPr>
            <a:picLocks noChangeAspect="1"/>
          </p:cNvPicPr>
          <p:nvPr/>
        </p:nvPicPr>
        <p:blipFill>
          <a:blip r:embed="rId4"/>
          <a:stretch>
            <a:fillRect/>
          </a:stretch>
        </p:blipFill>
        <p:spPr>
          <a:xfrm>
            <a:off x="265622" y="4938371"/>
            <a:ext cx="4869432" cy="1370218"/>
          </a:xfrm>
          <a:prstGeom prst="rect">
            <a:avLst/>
          </a:prstGeom>
          <a:ln w="28575">
            <a:solidFill>
              <a:schemeClr val="accent5"/>
            </a:solidFill>
          </a:ln>
        </p:spPr>
      </p:pic>
      <p:cxnSp>
        <p:nvCxnSpPr>
          <p:cNvPr id="15" name="Straight Arrow Connector 14">
            <a:extLst>
              <a:ext uri="{FF2B5EF4-FFF2-40B4-BE49-F238E27FC236}">
                <a16:creationId xmlns:a16="http://schemas.microsoft.com/office/drawing/2014/main" id="{20C84462-8D99-35C1-7CCF-EEF7F0B04AA6}"/>
              </a:ext>
            </a:extLst>
          </p:cNvPr>
          <p:cNvCxnSpPr>
            <a:cxnSpLocks/>
          </p:cNvCxnSpPr>
          <p:nvPr/>
        </p:nvCxnSpPr>
        <p:spPr>
          <a:xfrm flipH="1">
            <a:off x="5135054" y="5476875"/>
            <a:ext cx="361950"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8EBBE0-28ED-39E8-A564-43FD0AD08BEE}"/>
              </a:ext>
            </a:extLst>
          </p:cNvPr>
          <p:cNvCxnSpPr>
            <a:cxnSpLocks/>
          </p:cNvCxnSpPr>
          <p:nvPr/>
        </p:nvCxnSpPr>
        <p:spPr>
          <a:xfrm>
            <a:off x="6410325" y="4053378"/>
            <a:ext cx="509785"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B32A2A3-ABA1-D0CC-7094-9A22C8CF8DC4}"/>
              </a:ext>
            </a:extLst>
          </p:cNvPr>
          <p:cNvPicPr>
            <a:picLocks noChangeAspect="1"/>
          </p:cNvPicPr>
          <p:nvPr/>
        </p:nvPicPr>
        <p:blipFill>
          <a:blip r:embed="rId5"/>
          <a:stretch>
            <a:fillRect/>
          </a:stretch>
        </p:blipFill>
        <p:spPr>
          <a:xfrm>
            <a:off x="10001474" y="4707277"/>
            <a:ext cx="1838101" cy="153888"/>
          </a:xfrm>
          <a:prstGeom prst="rect">
            <a:avLst/>
          </a:prstGeom>
        </p:spPr>
      </p:pic>
      <p:pic>
        <p:nvPicPr>
          <p:cNvPr id="6" name="Picture 5">
            <a:extLst>
              <a:ext uri="{FF2B5EF4-FFF2-40B4-BE49-F238E27FC236}">
                <a16:creationId xmlns:a16="http://schemas.microsoft.com/office/drawing/2014/main" id="{05D4D111-16FC-D51C-7CCB-936F056177F1}"/>
              </a:ext>
            </a:extLst>
          </p:cNvPr>
          <p:cNvPicPr>
            <a:picLocks noChangeAspect="1"/>
          </p:cNvPicPr>
          <p:nvPr/>
        </p:nvPicPr>
        <p:blipFill>
          <a:blip r:embed="rId5"/>
          <a:stretch>
            <a:fillRect/>
          </a:stretch>
        </p:blipFill>
        <p:spPr>
          <a:xfrm>
            <a:off x="3216361" y="6386416"/>
            <a:ext cx="1838101" cy="153888"/>
          </a:xfrm>
          <a:prstGeom prst="rect">
            <a:avLst/>
          </a:prstGeom>
        </p:spPr>
      </p:pic>
    </p:spTree>
    <p:extLst>
      <p:ext uri="{BB962C8B-B14F-4D97-AF65-F5344CB8AC3E}">
        <p14:creationId xmlns:p14="http://schemas.microsoft.com/office/powerpoint/2010/main" val="373618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654" y="259305"/>
            <a:ext cx="10081846" cy="1293028"/>
          </a:xfrm>
        </p:spPr>
        <p:txBody>
          <a:bodyPr/>
          <a:lstStyle/>
          <a:p>
            <a:r>
              <a:rPr lang="en-US" dirty="0"/>
              <a:t>Subpart H (outside activities) </a:t>
            </a:r>
            <a:r>
              <a:rPr lang="en-US" sz="3200" dirty="0"/>
              <a:t>cont’d</a:t>
            </a:r>
          </a:p>
        </p:txBody>
      </p:sp>
      <p:sp>
        <p:nvSpPr>
          <p:cNvPr id="3" name="Content Placeholder 2"/>
          <p:cNvSpPr>
            <a:spLocks noGrp="1"/>
          </p:cNvSpPr>
          <p:nvPr>
            <p:ph idx="1"/>
          </p:nvPr>
        </p:nvSpPr>
        <p:spPr>
          <a:xfrm>
            <a:off x="190500" y="1370951"/>
            <a:ext cx="11572481" cy="4620921"/>
          </a:xfrm>
        </p:spPr>
        <p:txBody>
          <a:bodyPr>
            <a:normAutofit/>
          </a:bodyPr>
          <a:lstStyle/>
          <a:p>
            <a:pPr>
              <a:lnSpc>
                <a:spcPct val="100000"/>
              </a:lnSpc>
            </a:pPr>
            <a:r>
              <a:rPr lang="en-US" sz="1800" b="1" i="1" dirty="0"/>
              <a:t>Fundraising in a personal capacity (</a:t>
            </a:r>
            <a:r>
              <a:rPr lang="en-US" sz="1800" b="1" dirty="0"/>
              <a:t>§ 2635.808) – </a:t>
            </a:r>
            <a:br>
              <a:rPr lang="en-US" sz="1800" b="1" dirty="0"/>
            </a:br>
            <a:r>
              <a:rPr lang="en-US" sz="1800" dirty="0"/>
              <a:t>OGE is amending the fundraising restrictions on soliciting </a:t>
            </a:r>
            <a:br>
              <a:rPr lang="en-US" sz="1800" dirty="0"/>
            </a:br>
            <a:r>
              <a:rPr lang="en-US" sz="1800" dirty="0"/>
              <a:t>from a prohibited source to add a ‘personal relationship’ </a:t>
            </a:r>
            <a:br>
              <a:rPr lang="en-US" sz="1800" dirty="0"/>
            </a:br>
            <a:r>
              <a:rPr lang="en-US" sz="1800" dirty="0"/>
              <a:t>exception (similar to the exception for accepting </a:t>
            </a:r>
            <a:br>
              <a:rPr lang="en-US" sz="1800" dirty="0"/>
            </a:br>
            <a:r>
              <a:rPr lang="en-US" sz="1800" dirty="0"/>
              <a:t>gifts under Subparts B &amp; C).  For the exception to apply, </a:t>
            </a:r>
            <a:br>
              <a:rPr lang="en-US" sz="1800" dirty="0"/>
            </a:br>
            <a:r>
              <a:rPr lang="en-US" sz="1800" dirty="0"/>
              <a:t>the circumstances must “make clear that the solicitation</a:t>
            </a:r>
            <a:br>
              <a:rPr lang="en-US" sz="1800" dirty="0"/>
            </a:br>
            <a:r>
              <a:rPr lang="en-US" sz="1800" dirty="0"/>
              <a:t>is motivated by a family relationship or personal friendship </a:t>
            </a:r>
            <a:br>
              <a:rPr lang="en-US" sz="1800" dirty="0"/>
            </a:br>
            <a:r>
              <a:rPr lang="en-US" sz="1800" dirty="0"/>
              <a:t>that would justify the solicitation.”</a:t>
            </a:r>
            <a:endParaRPr lang="en-US" sz="1800" dirty="0">
              <a:solidFill>
                <a:schemeClr val="bg1"/>
              </a:solidFill>
            </a:endParaRPr>
          </a:p>
          <a:p>
            <a:pPr>
              <a:spcBef>
                <a:spcPts val="1800"/>
              </a:spcBef>
            </a:pPr>
            <a:r>
              <a:rPr lang="en-US" sz="1800" dirty="0"/>
              <a:t>The modernization updates also include new social media fundraising examples:</a:t>
            </a:r>
          </a:p>
          <a:p>
            <a:pPr marL="457200" lvl="1" indent="0">
              <a:buNone/>
            </a:pPr>
            <a:r>
              <a:rPr lang="en-US" sz="1000" dirty="0">
                <a:solidFill>
                  <a:schemeClr val="bg1"/>
                </a:solidFill>
              </a:rPr>
              <a:t>.</a:t>
            </a:r>
          </a:p>
          <a:p>
            <a:pPr marL="4400550" lvl="8"/>
            <a:endParaRPr lang="en-US" sz="2100" dirty="0"/>
          </a:p>
          <a:p>
            <a:pPr lvl="8"/>
            <a:endParaRPr lang="en-US" dirty="0"/>
          </a:p>
          <a:p>
            <a:endParaRPr lang="en-US" dirty="0"/>
          </a:p>
          <a:p>
            <a:pPr lvl="1"/>
            <a:endParaRPr lang="en-US" dirty="0"/>
          </a:p>
        </p:txBody>
      </p:sp>
      <p:pic>
        <p:nvPicPr>
          <p:cNvPr id="7" name="Picture 6">
            <a:extLst>
              <a:ext uri="{FF2B5EF4-FFF2-40B4-BE49-F238E27FC236}">
                <a16:creationId xmlns:a16="http://schemas.microsoft.com/office/drawing/2014/main" id="{772AA599-B8EF-20F8-6F17-D79697850345}"/>
              </a:ext>
            </a:extLst>
          </p:cNvPr>
          <p:cNvPicPr>
            <a:picLocks noChangeAspect="1"/>
          </p:cNvPicPr>
          <p:nvPr/>
        </p:nvPicPr>
        <p:blipFill>
          <a:blip r:embed="rId2"/>
          <a:stretch>
            <a:fillRect/>
          </a:stretch>
        </p:blipFill>
        <p:spPr>
          <a:xfrm>
            <a:off x="7605121" y="1389955"/>
            <a:ext cx="4229100" cy="2217261"/>
          </a:xfrm>
          <a:prstGeom prst="rect">
            <a:avLst/>
          </a:prstGeom>
          <a:ln w="28575">
            <a:solidFill>
              <a:schemeClr val="accent5"/>
            </a:solidFill>
          </a:ln>
        </p:spPr>
      </p:pic>
      <p:grpSp>
        <p:nvGrpSpPr>
          <p:cNvPr id="6" name="Group 5">
            <a:extLst>
              <a:ext uri="{FF2B5EF4-FFF2-40B4-BE49-F238E27FC236}">
                <a16:creationId xmlns:a16="http://schemas.microsoft.com/office/drawing/2014/main" id="{9B28B678-B29A-481D-9272-FD85E25D106C}"/>
              </a:ext>
            </a:extLst>
          </p:cNvPr>
          <p:cNvGrpSpPr/>
          <p:nvPr/>
        </p:nvGrpSpPr>
        <p:grpSpPr>
          <a:xfrm>
            <a:off x="640794" y="4034664"/>
            <a:ext cx="7494298" cy="2686051"/>
            <a:chOff x="2156217" y="4146995"/>
            <a:chExt cx="7231492" cy="2552715"/>
          </a:xfrm>
        </p:grpSpPr>
        <p:pic>
          <p:nvPicPr>
            <p:cNvPr id="9" name="Picture 8">
              <a:extLst>
                <a:ext uri="{FF2B5EF4-FFF2-40B4-BE49-F238E27FC236}">
                  <a16:creationId xmlns:a16="http://schemas.microsoft.com/office/drawing/2014/main" id="{3B12A203-BF11-00F4-FCB1-A650BDB4280D}"/>
                </a:ext>
              </a:extLst>
            </p:cNvPr>
            <p:cNvPicPr>
              <a:picLocks noChangeAspect="1"/>
            </p:cNvPicPr>
            <p:nvPr/>
          </p:nvPicPr>
          <p:blipFill>
            <a:blip r:embed="rId3"/>
            <a:stretch>
              <a:fillRect/>
            </a:stretch>
          </p:blipFill>
          <p:spPr>
            <a:xfrm>
              <a:off x="2257425" y="4296050"/>
              <a:ext cx="7130284" cy="2403660"/>
            </a:xfrm>
            <a:prstGeom prst="rect">
              <a:avLst/>
            </a:prstGeom>
            <a:ln w="28575">
              <a:solidFill>
                <a:schemeClr val="accent5"/>
              </a:solidFill>
            </a:ln>
          </p:spPr>
        </p:pic>
        <p:pic>
          <p:nvPicPr>
            <p:cNvPr id="1026" name="Picture 2">
              <a:extLst>
                <a:ext uri="{FF2B5EF4-FFF2-40B4-BE49-F238E27FC236}">
                  <a16:creationId xmlns:a16="http://schemas.microsoft.com/office/drawing/2014/main" id="{9739981E-288D-1C37-7516-F2FD7A402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482">
              <a:off x="2156217" y="4146995"/>
              <a:ext cx="505745" cy="50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138BE1BF-9508-2FA9-9578-34543122C661}"/>
              </a:ext>
            </a:extLst>
          </p:cNvPr>
          <p:cNvPicPr>
            <a:picLocks noChangeAspect="1"/>
          </p:cNvPicPr>
          <p:nvPr/>
        </p:nvPicPr>
        <p:blipFill>
          <a:blip r:embed="rId5"/>
          <a:stretch>
            <a:fillRect/>
          </a:stretch>
        </p:blipFill>
        <p:spPr>
          <a:xfrm>
            <a:off x="10163399" y="3668663"/>
            <a:ext cx="1838101" cy="153888"/>
          </a:xfrm>
          <a:prstGeom prst="rect">
            <a:avLst/>
          </a:prstGeom>
        </p:spPr>
      </p:pic>
      <p:cxnSp>
        <p:nvCxnSpPr>
          <p:cNvPr id="5" name="Straight Arrow Connector 4">
            <a:extLst>
              <a:ext uri="{FF2B5EF4-FFF2-40B4-BE49-F238E27FC236}">
                <a16:creationId xmlns:a16="http://schemas.microsoft.com/office/drawing/2014/main" id="{143F6F77-9279-FF1E-C591-B553E2FA131D}"/>
              </a:ext>
            </a:extLst>
          </p:cNvPr>
          <p:cNvCxnSpPr>
            <a:cxnSpLocks/>
          </p:cNvCxnSpPr>
          <p:nvPr/>
        </p:nvCxnSpPr>
        <p:spPr>
          <a:xfrm>
            <a:off x="6595865" y="3465011"/>
            <a:ext cx="795535"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Arrow: Left 7">
            <a:extLst>
              <a:ext uri="{FF2B5EF4-FFF2-40B4-BE49-F238E27FC236}">
                <a16:creationId xmlns:a16="http://schemas.microsoft.com/office/drawing/2014/main" id="{EAD8A96D-ED5A-2D82-F878-ECA4B54FAFA6}"/>
              </a:ext>
            </a:extLst>
          </p:cNvPr>
          <p:cNvSpPr/>
          <p:nvPr/>
        </p:nvSpPr>
        <p:spPr>
          <a:xfrm>
            <a:off x="8246194" y="4347697"/>
            <a:ext cx="3018007"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of personal relationship exception</a:t>
            </a:r>
          </a:p>
        </p:txBody>
      </p:sp>
      <p:sp>
        <p:nvSpPr>
          <p:cNvPr id="11" name="Arrow: Left 10">
            <a:extLst>
              <a:ext uri="{FF2B5EF4-FFF2-40B4-BE49-F238E27FC236}">
                <a16:creationId xmlns:a16="http://schemas.microsoft.com/office/drawing/2014/main" id="{35FAE3E9-D501-E50A-2F9B-9CA3EBD7726E}"/>
              </a:ext>
            </a:extLst>
          </p:cNvPr>
          <p:cNvSpPr/>
          <p:nvPr/>
        </p:nvSpPr>
        <p:spPr>
          <a:xfrm>
            <a:off x="8246194" y="5167493"/>
            <a:ext cx="3018008"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involving impermissible personal solicitation</a:t>
            </a:r>
          </a:p>
        </p:txBody>
      </p:sp>
      <p:sp>
        <p:nvSpPr>
          <p:cNvPr id="12" name="Arrow: Left 11">
            <a:extLst>
              <a:ext uri="{FF2B5EF4-FFF2-40B4-BE49-F238E27FC236}">
                <a16:creationId xmlns:a16="http://schemas.microsoft.com/office/drawing/2014/main" id="{3A694810-66D4-C91D-4FD6-7A6975F2C086}"/>
              </a:ext>
            </a:extLst>
          </p:cNvPr>
          <p:cNvSpPr/>
          <p:nvPr/>
        </p:nvSpPr>
        <p:spPr>
          <a:xfrm>
            <a:off x="8246194" y="5981145"/>
            <a:ext cx="3018008"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involving no impermissible personal solicitation</a:t>
            </a:r>
          </a:p>
        </p:txBody>
      </p:sp>
    </p:spTree>
    <p:extLst>
      <p:ext uri="{BB962C8B-B14F-4D97-AF65-F5344CB8AC3E}">
        <p14:creationId xmlns:p14="http://schemas.microsoft.com/office/powerpoint/2010/main" val="230157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208" y="392584"/>
            <a:ext cx="11061700" cy="1293028"/>
          </a:xfrm>
        </p:spPr>
        <p:txBody>
          <a:bodyPr/>
          <a:lstStyle/>
          <a:p>
            <a:r>
              <a:rPr lang="en-US" dirty="0"/>
              <a:t>Subpart I (RELATED STATUTORY AUTHORITIES)</a:t>
            </a:r>
          </a:p>
        </p:txBody>
      </p:sp>
      <p:sp>
        <p:nvSpPr>
          <p:cNvPr id="3" name="Content Placeholder 2"/>
          <p:cNvSpPr>
            <a:spLocks noGrp="1"/>
          </p:cNvSpPr>
          <p:nvPr>
            <p:ph idx="1"/>
          </p:nvPr>
        </p:nvSpPr>
        <p:spPr>
          <a:xfrm>
            <a:off x="685800" y="2012120"/>
            <a:ext cx="10820400" cy="4024125"/>
          </a:xfrm>
        </p:spPr>
        <p:txBody>
          <a:bodyPr/>
          <a:lstStyle/>
          <a:p>
            <a:r>
              <a:rPr lang="en-US" dirty="0"/>
              <a:t>OGE is making minor technical/ministerial changes, and updating outdated citations in Subpart I</a:t>
            </a:r>
          </a:p>
          <a:p>
            <a:endParaRPr lang="en-US" dirty="0"/>
          </a:p>
          <a:p>
            <a:endParaRPr lang="en-US" dirty="0"/>
          </a:p>
        </p:txBody>
      </p:sp>
    </p:spTree>
    <p:extLst>
      <p:ext uri="{BB962C8B-B14F-4D97-AF65-F5344CB8AC3E}">
        <p14:creationId xmlns:p14="http://schemas.microsoft.com/office/powerpoint/2010/main" val="1529955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208" y="392584"/>
            <a:ext cx="11061700" cy="1293028"/>
          </a:xfrm>
        </p:spPr>
        <p:txBody>
          <a:bodyPr/>
          <a:lstStyle/>
          <a:p>
            <a:r>
              <a:rPr lang="en-US" dirty="0"/>
              <a:t>Subpart J (LEGAL EXPENSE FUNDS)</a:t>
            </a:r>
          </a:p>
        </p:txBody>
      </p:sp>
      <p:sp>
        <p:nvSpPr>
          <p:cNvPr id="3" name="Content Placeholder 2"/>
          <p:cNvSpPr>
            <a:spLocks noGrp="1"/>
          </p:cNvSpPr>
          <p:nvPr>
            <p:ph idx="1"/>
          </p:nvPr>
        </p:nvSpPr>
        <p:spPr>
          <a:xfrm>
            <a:off x="685800" y="2012120"/>
            <a:ext cx="10820400" cy="4024125"/>
          </a:xfrm>
        </p:spPr>
        <p:txBody>
          <a:bodyPr/>
          <a:lstStyle/>
          <a:p>
            <a:r>
              <a:rPr lang="en-US" dirty="0"/>
              <a:t>The modernization rulemaking makes </a:t>
            </a:r>
            <a:r>
              <a:rPr lang="en-US" u="sng" dirty="0"/>
              <a:t>no changes</a:t>
            </a:r>
            <a:r>
              <a:rPr lang="en-US" dirty="0"/>
              <a:t> to Subpart J—Legal Expense Funds.  OGE published the final rule for Subpart J in May 2023 (88 FR 33799), and Subpart J became effective on November 21, 2023.</a:t>
            </a:r>
          </a:p>
          <a:p>
            <a:endParaRPr lang="en-US" dirty="0"/>
          </a:p>
          <a:p>
            <a:endParaRPr lang="en-US" dirty="0"/>
          </a:p>
        </p:txBody>
      </p:sp>
    </p:spTree>
    <p:extLst>
      <p:ext uri="{BB962C8B-B14F-4D97-AF65-F5344CB8AC3E}">
        <p14:creationId xmlns:p14="http://schemas.microsoft.com/office/powerpoint/2010/main" val="117300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654" y="259305"/>
            <a:ext cx="10081846" cy="1293028"/>
          </a:xfrm>
        </p:spPr>
        <p:txBody>
          <a:bodyPr/>
          <a:lstStyle/>
          <a:p>
            <a:r>
              <a:rPr lang="en-US" dirty="0"/>
              <a:t>Subpart H (outside activities) </a:t>
            </a:r>
            <a:r>
              <a:rPr lang="en-US" sz="3200" dirty="0"/>
              <a:t>cont’d</a:t>
            </a:r>
          </a:p>
        </p:txBody>
      </p:sp>
      <p:sp>
        <p:nvSpPr>
          <p:cNvPr id="3" name="Content Placeholder 2"/>
          <p:cNvSpPr>
            <a:spLocks noGrp="1"/>
          </p:cNvSpPr>
          <p:nvPr>
            <p:ph idx="1"/>
          </p:nvPr>
        </p:nvSpPr>
        <p:spPr>
          <a:xfrm>
            <a:off x="190500" y="1370951"/>
            <a:ext cx="11572481" cy="4620921"/>
          </a:xfrm>
        </p:spPr>
        <p:txBody>
          <a:bodyPr>
            <a:normAutofit/>
          </a:bodyPr>
          <a:lstStyle/>
          <a:p>
            <a:pPr>
              <a:lnSpc>
                <a:spcPct val="100000"/>
              </a:lnSpc>
            </a:pPr>
            <a:r>
              <a:rPr lang="en-US" sz="1800" b="1" i="1" dirty="0"/>
              <a:t>Fundraising in a personal capacity (</a:t>
            </a:r>
            <a:r>
              <a:rPr lang="en-US" sz="1800" b="1" dirty="0"/>
              <a:t>§ 2635.808) – </a:t>
            </a:r>
            <a:br>
              <a:rPr lang="en-US" sz="1800" b="1" dirty="0"/>
            </a:br>
            <a:r>
              <a:rPr lang="en-US" sz="1800" dirty="0"/>
              <a:t>OGE is amending the fundraising restrictions on soliciting </a:t>
            </a:r>
            <a:br>
              <a:rPr lang="en-US" sz="1800" dirty="0"/>
            </a:br>
            <a:r>
              <a:rPr lang="en-US" sz="1800" dirty="0"/>
              <a:t>from a prohibited source to add a ‘personal relationship’ </a:t>
            </a:r>
            <a:br>
              <a:rPr lang="en-US" sz="1800" dirty="0"/>
            </a:br>
            <a:r>
              <a:rPr lang="en-US" sz="1800" dirty="0"/>
              <a:t>exception (similar to the exception for accepting </a:t>
            </a:r>
            <a:br>
              <a:rPr lang="en-US" sz="1800" dirty="0"/>
            </a:br>
            <a:r>
              <a:rPr lang="en-US" sz="1800" dirty="0"/>
              <a:t>gifts under Subparts B &amp; C).  For the exception to apply, </a:t>
            </a:r>
            <a:br>
              <a:rPr lang="en-US" sz="1800" dirty="0"/>
            </a:br>
            <a:r>
              <a:rPr lang="en-US" sz="1800" dirty="0"/>
              <a:t>the circumstances must “make clear that the solicitation</a:t>
            </a:r>
            <a:br>
              <a:rPr lang="en-US" sz="1800" dirty="0"/>
            </a:br>
            <a:r>
              <a:rPr lang="en-US" sz="1800" dirty="0"/>
              <a:t>is motivated by a family relationship or personal friendship </a:t>
            </a:r>
            <a:br>
              <a:rPr lang="en-US" sz="1800" dirty="0"/>
            </a:br>
            <a:r>
              <a:rPr lang="en-US" sz="1800" dirty="0"/>
              <a:t>that would justify the solicitation.”</a:t>
            </a:r>
            <a:endParaRPr lang="en-US" sz="1800" dirty="0">
              <a:solidFill>
                <a:schemeClr val="bg1"/>
              </a:solidFill>
            </a:endParaRPr>
          </a:p>
          <a:p>
            <a:pPr>
              <a:spcBef>
                <a:spcPts val="1800"/>
              </a:spcBef>
            </a:pPr>
            <a:r>
              <a:rPr lang="en-US" sz="1800" dirty="0"/>
              <a:t>The modernization updates also include new social media fundraising examples:</a:t>
            </a:r>
          </a:p>
          <a:p>
            <a:pPr marL="457200" lvl="1" indent="0">
              <a:buNone/>
            </a:pPr>
            <a:r>
              <a:rPr lang="en-US" sz="1000" dirty="0">
                <a:solidFill>
                  <a:schemeClr val="bg1"/>
                </a:solidFill>
              </a:rPr>
              <a:t>.</a:t>
            </a:r>
          </a:p>
          <a:p>
            <a:pPr marL="4400550" lvl="8"/>
            <a:endParaRPr lang="en-US" sz="2100" dirty="0"/>
          </a:p>
          <a:p>
            <a:pPr lvl="8"/>
            <a:endParaRPr lang="en-US" dirty="0"/>
          </a:p>
          <a:p>
            <a:endParaRPr lang="en-US" dirty="0"/>
          </a:p>
          <a:p>
            <a:pPr lvl="1"/>
            <a:endParaRPr lang="en-US" dirty="0"/>
          </a:p>
        </p:txBody>
      </p:sp>
      <p:pic>
        <p:nvPicPr>
          <p:cNvPr id="7" name="Picture 6">
            <a:extLst>
              <a:ext uri="{FF2B5EF4-FFF2-40B4-BE49-F238E27FC236}">
                <a16:creationId xmlns:a16="http://schemas.microsoft.com/office/drawing/2014/main" id="{772AA599-B8EF-20F8-6F17-D79697850345}"/>
              </a:ext>
            </a:extLst>
          </p:cNvPr>
          <p:cNvPicPr>
            <a:picLocks noChangeAspect="1"/>
          </p:cNvPicPr>
          <p:nvPr/>
        </p:nvPicPr>
        <p:blipFill>
          <a:blip r:embed="rId3"/>
          <a:stretch>
            <a:fillRect/>
          </a:stretch>
        </p:blipFill>
        <p:spPr>
          <a:xfrm>
            <a:off x="7605121" y="1389955"/>
            <a:ext cx="4229100" cy="2217261"/>
          </a:xfrm>
          <a:prstGeom prst="rect">
            <a:avLst/>
          </a:prstGeom>
          <a:ln w="28575">
            <a:solidFill>
              <a:schemeClr val="accent5"/>
            </a:solidFill>
          </a:ln>
        </p:spPr>
      </p:pic>
      <p:grpSp>
        <p:nvGrpSpPr>
          <p:cNvPr id="6" name="Group 5">
            <a:extLst>
              <a:ext uri="{FF2B5EF4-FFF2-40B4-BE49-F238E27FC236}">
                <a16:creationId xmlns:a16="http://schemas.microsoft.com/office/drawing/2014/main" id="{9B28B678-B29A-481D-9272-FD85E25D106C}"/>
              </a:ext>
            </a:extLst>
          </p:cNvPr>
          <p:cNvGrpSpPr/>
          <p:nvPr/>
        </p:nvGrpSpPr>
        <p:grpSpPr>
          <a:xfrm>
            <a:off x="640794" y="4034664"/>
            <a:ext cx="7494298" cy="2686051"/>
            <a:chOff x="2156217" y="4146995"/>
            <a:chExt cx="7231492" cy="2552715"/>
          </a:xfrm>
        </p:grpSpPr>
        <p:pic>
          <p:nvPicPr>
            <p:cNvPr id="9" name="Picture 8">
              <a:extLst>
                <a:ext uri="{FF2B5EF4-FFF2-40B4-BE49-F238E27FC236}">
                  <a16:creationId xmlns:a16="http://schemas.microsoft.com/office/drawing/2014/main" id="{3B12A203-BF11-00F4-FCB1-A650BDB4280D}"/>
                </a:ext>
              </a:extLst>
            </p:cNvPr>
            <p:cNvPicPr>
              <a:picLocks noChangeAspect="1"/>
            </p:cNvPicPr>
            <p:nvPr/>
          </p:nvPicPr>
          <p:blipFill>
            <a:blip r:embed="rId4"/>
            <a:stretch>
              <a:fillRect/>
            </a:stretch>
          </p:blipFill>
          <p:spPr>
            <a:xfrm>
              <a:off x="2257425" y="4296050"/>
              <a:ext cx="7130284" cy="2403660"/>
            </a:xfrm>
            <a:prstGeom prst="rect">
              <a:avLst/>
            </a:prstGeom>
            <a:ln w="28575">
              <a:solidFill>
                <a:schemeClr val="accent5"/>
              </a:solidFill>
            </a:ln>
          </p:spPr>
        </p:pic>
        <p:pic>
          <p:nvPicPr>
            <p:cNvPr id="1026" name="Picture 2">
              <a:extLst>
                <a:ext uri="{FF2B5EF4-FFF2-40B4-BE49-F238E27FC236}">
                  <a16:creationId xmlns:a16="http://schemas.microsoft.com/office/drawing/2014/main" id="{9739981E-288D-1C37-7516-F2FD7A402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00482">
              <a:off x="2156217" y="4146995"/>
              <a:ext cx="505745" cy="50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138BE1BF-9508-2FA9-9578-34543122C661}"/>
              </a:ext>
            </a:extLst>
          </p:cNvPr>
          <p:cNvPicPr>
            <a:picLocks noChangeAspect="1"/>
          </p:cNvPicPr>
          <p:nvPr/>
        </p:nvPicPr>
        <p:blipFill>
          <a:blip r:embed="rId6"/>
          <a:stretch>
            <a:fillRect/>
          </a:stretch>
        </p:blipFill>
        <p:spPr>
          <a:xfrm>
            <a:off x="10163399" y="3668663"/>
            <a:ext cx="1838101" cy="153888"/>
          </a:xfrm>
          <a:prstGeom prst="rect">
            <a:avLst/>
          </a:prstGeom>
        </p:spPr>
      </p:pic>
      <p:cxnSp>
        <p:nvCxnSpPr>
          <p:cNvPr id="5" name="Straight Arrow Connector 4">
            <a:extLst>
              <a:ext uri="{FF2B5EF4-FFF2-40B4-BE49-F238E27FC236}">
                <a16:creationId xmlns:a16="http://schemas.microsoft.com/office/drawing/2014/main" id="{143F6F77-9279-FF1E-C591-B553E2FA131D}"/>
              </a:ext>
            </a:extLst>
          </p:cNvPr>
          <p:cNvCxnSpPr>
            <a:cxnSpLocks/>
          </p:cNvCxnSpPr>
          <p:nvPr/>
        </p:nvCxnSpPr>
        <p:spPr>
          <a:xfrm>
            <a:off x="6595865" y="3465011"/>
            <a:ext cx="795535"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Arrow: Left 7">
            <a:extLst>
              <a:ext uri="{FF2B5EF4-FFF2-40B4-BE49-F238E27FC236}">
                <a16:creationId xmlns:a16="http://schemas.microsoft.com/office/drawing/2014/main" id="{EAD8A96D-ED5A-2D82-F878-ECA4B54FAFA6}"/>
              </a:ext>
            </a:extLst>
          </p:cNvPr>
          <p:cNvSpPr/>
          <p:nvPr/>
        </p:nvSpPr>
        <p:spPr>
          <a:xfrm>
            <a:off x="8246194" y="4347697"/>
            <a:ext cx="3018007"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of personal relationship exception</a:t>
            </a:r>
          </a:p>
        </p:txBody>
      </p:sp>
      <p:sp>
        <p:nvSpPr>
          <p:cNvPr id="11" name="Arrow: Left 10">
            <a:extLst>
              <a:ext uri="{FF2B5EF4-FFF2-40B4-BE49-F238E27FC236}">
                <a16:creationId xmlns:a16="http://schemas.microsoft.com/office/drawing/2014/main" id="{35FAE3E9-D501-E50A-2F9B-9CA3EBD7726E}"/>
              </a:ext>
            </a:extLst>
          </p:cNvPr>
          <p:cNvSpPr/>
          <p:nvPr/>
        </p:nvSpPr>
        <p:spPr>
          <a:xfrm>
            <a:off x="8246194" y="5167493"/>
            <a:ext cx="3018008"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involving impermissible personal solicitation</a:t>
            </a:r>
          </a:p>
        </p:txBody>
      </p:sp>
      <p:sp>
        <p:nvSpPr>
          <p:cNvPr id="12" name="Arrow: Left 11">
            <a:extLst>
              <a:ext uri="{FF2B5EF4-FFF2-40B4-BE49-F238E27FC236}">
                <a16:creationId xmlns:a16="http://schemas.microsoft.com/office/drawing/2014/main" id="{3A694810-66D4-C91D-4FD6-7A6975F2C086}"/>
              </a:ext>
            </a:extLst>
          </p:cNvPr>
          <p:cNvSpPr/>
          <p:nvPr/>
        </p:nvSpPr>
        <p:spPr>
          <a:xfrm>
            <a:off x="8246194" y="5981145"/>
            <a:ext cx="3018008" cy="742330"/>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Example involving no impermissible personal solicitation</a:t>
            </a:r>
          </a:p>
        </p:txBody>
      </p:sp>
      <p:pic>
        <p:nvPicPr>
          <p:cNvPr id="10" name="Picture 9" descr="A collage of different landscapes&#10;&#10;Description automatically generated">
            <a:extLst>
              <a:ext uri="{FF2B5EF4-FFF2-40B4-BE49-F238E27FC236}">
                <a16:creationId xmlns:a16="http://schemas.microsoft.com/office/drawing/2014/main" id="{90C13779-E666-795B-4D1E-B0D2A58C88AD}"/>
              </a:ext>
            </a:extLst>
          </p:cNvPr>
          <p:cNvPicPr>
            <a:picLocks noChangeAspect="1"/>
          </p:cNvPicPr>
          <p:nvPr/>
        </p:nvPicPr>
        <p:blipFill>
          <a:blip r:embed="rId7"/>
          <a:stretch>
            <a:fillRect/>
          </a:stretch>
        </p:blipFill>
        <p:spPr>
          <a:xfrm>
            <a:off x="0" y="-403027"/>
            <a:ext cx="12216680" cy="726170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D8DEE450-D57E-4E97-C068-5B1438A5D663}"/>
              </a:ext>
            </a:extLst>
          </p:cNvPr>
          <p:cNvSpPr/>
          <p:nvPr/>
        </p:nvSpPr>
        <p:spPr>
          <a:xfrm>
            <a:off x="798225" y="1328003"/>
            <a:ext cx="10399503" cy="3395169"/>
          </a:xfrm>
          <a:prstGeom prst="rect">
            <a:avLst/>
          </a:prstGeom>
          <a:solidFill>
            <a:schemeClr val="bg1">
              <a:alpha val="74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06069C2-850D-4A8C-FCFA-E5FF959EDC77}"/>
              </a:ext>
            </a:extLst>
          </p:cNvPr>
          <p:cNvSpPr txBox="1"/>
          <p:nvPr/>
        </p:nvSpPr>
        <p:spPr>
          <a:xfrm>
            <a:off x="1190082" y="2389917"/>
            <a:ext cx="9811836" cy="1323439"/>
          </a:xfrm>
          <a:prstGeom prst="rect">
            <a:avLst/>
          </a:prstGeom>
          <a:noFill/>
        </p:spPr>
        <p:txBody>
          <a:bodyPr wrap="square" rtlCol="0">
            <a:spAutoFit/>
          </a:bodyPr>
          <a:lstStyle/>
          <a:p>
            <a:pPr algn="ctr"/>
            <a:r>
              <a:rPr lang="en-US" sz="8000" b="1" dirty="0">
                <a:solidFill>
                  <a:schemeClr val="accent5"/>
                </a:solidFill>
              </a:rPr>
              <a:t>QUESTIONS?</a:t>
            </a:r>
          </a:p>
        </p:txBody>
      </p:sp>
    </p:spTree>
    <p:extLst>
      <p:ext uri="{BB962C8B-B14F-4D97-AF65-F5344CB8AC3E}">
        <p14:creationId xmlns:p14="http://schemas.microsoft.com/office/powerpoint/2010/main" val="368685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11948"/>
            <a:ext cx="8610600" cy="1293028"/>
          </a:xfrm>
        </p:spPr>
        <p:txBody>
          <a:bodyPr/>
          <a:lstStyle/>
          <a:p>
            <a:r>
              <a:rPr lang="en-US" dirty="0"/>
              <a:t>How did we get here?</a:t>
            </a:r>
          </a:p>
        </p:txBody>
      </p:sp>
      <p:sp>
        <p:nvSpPr>
          <p:cNvPr id="3" name="Content Placeholder 2"/>
          <p:cNvSpPr>
            <a:spLocks noGrp="1"/>
          </p:cNvSpPr>
          <p:nvPr>
            <p:ph idx="1"/>
          </p:nvPr>
        </p:nvSpPr>
        <p:spPr>
          <a:xfrm>
            <a:off x="685800" y="1840443"/>
            <a:ext cx="10820400" cy="4254418"/>
          </a:xfrm>
        </p:spPr>
        <p:txBody>
          <a:bodyPr>
            <a:normAutofit fontScale="85000" lnSpcReduction="20000"/>
          </a:bodyPr>
          <a:lstStyle/>
          <a:p>
            <a:pPr>
              <a:lnSpc>
                <a:spcPct val="110000"/>
              </a:lnSpc>
            </a:pPr>
            <a:r>
              <a:rPr lang="en-US" dirty="0"/>
              <a:t>In 2014, the “Standards of Conduct” projects commence – Subpart B &amp; Subpart F = “deep dive” changes; remainder of SoC = “</a:t>
            </a:r>
            <a:r>
              <a:rPr lang="en-US" b="1" dirty="0"/>
              <a:t>modernization</a:t>
            </a:r>
            <a:r>
              <a:rPr lang="en-US" dirty="0"/>
              <a:t>” changes</a:t>
            </a:r>
          </a:p>
          <a:p>
            <a:pPr lvl="1">
              <a:lnSpc>
                <a:spcPct val="110000"/>
              </a:lnSpc>
            </a:pPr>
            <a:r>
              <a:rPr lang="en-US" dirty="0"/>
              <a:t>11.27.2015 – Subpart B Proposed Rule published</a:t>
            </a:r>
          </a:p>
          <a:p>
            <a:pPr lvl="1">
              <a:lnSpc>
                <a:spcPct val="110000"/>
              </a:lnSpc>
            </a:pPr>
            <a:r>
              <a:rPr lang="en-US" dirty="0"/>
              <a:t>2.17.2016 – Subpart F Proposed Rule published</a:t>
            </a:r>
          </a:p>
          <a:p>
            <a:pPr lvl="1">
              <a:lnSpc>
                <a:spcPct val="110000"/>
              </a:lnSpc>
            </a:pPr>
            <a:r>
              <a:rPr lang="en-US" dirty="0"/>
              <a:t>7.26.2016 – Subpart F Final Rule published</a:t>
            </a:r>
          </a:p>
          <a:p>
            <a:pPr lvl="1">
              <a:lnSpc>
                <a:spcPct val="110000"/>
              </a:lnSpc>
            </a:pPr>
            <a:r>
              <a:rPr lang="en-US" dirty="0"/>
              <a:t>11.18.2016 – Subpart B Final Rule published</a:t>
            </a:r>
          </a:p>
          <a:p>
            <a:pPr lvl="1">
              <a:lnSpc>
                <a:spcPct val="110000"/>
              </a:lnSpc>
            </a:pPr>
            <a:endParaRPr lang="en-US" dirty="0"/>
          </a:p>
          <a:p>
            <a:pPr>
              <a:lnSpc>
                <a:spcPct val="110000"/>
              </a:lnSpc>
            </a:pPr>
            <a:r>
              <a:rPr lang="en-US" dirty="0"/>
              <a:t>Modernization: Ongoing efforts since 2014 (sometimes front burner, often times back burner).  Recent milestones:</a:t>
            </a:r>
          </a:p>
          <a:p>
            <a:pPr lvl="1">
              <a:lnSpc>
                <a:spcPct val="110000"/>
              </a:lnSpc>
            </a:pPr>
            <a:r>
              <a:rPr lang="en-US" dirty="0"/>
              <a:t>March-November 2022 – E.O. 12866 process w/ OMB (Proposed Rule)</a:t>
            </a:r>
          </a:p>
          <a:p>
            <a:pPr lvl="1">
              <a:lnSpc>
                <a:spcPct val="110000"/>
              </a:lnSpc>
            </a:pPr>
            <a:r>
              <a:rPr lang="en-US" dirty="0"/>
              <a:t>February 2023 – Proposed Rule published in the Federal Register (88 FR 10774)</a:t>
            </a:r>
          </a:p>
          <a:p>
            <a:pPr lvl="1">
              <a:lnSpc>
                <a:spcPct val="110000"/>
              </a:lnSpc>
            </a:pPr>
            <a:r>
              <a:rPr lang="en-US" dirty="0"/>
              <a:t>April 2023 – Comment period closes; OGE receives 19 comments (14 from public, 5 from agencies)</a:t>
            </a:r>
          </a:p>
          <a:p>
            <a:pPr lvl="1">
              <a:lnSpc>
                <a:spcPct val="110000"/>
              </a:lnSpc>
            </a:pPr>
            <a:r>
              <a:rPr lang="en-US" dirty="0"/>
              <a:t>December 2023-March 2024 – E.O. 12866 process w/ OMB (Final Rule)</a:t>
            </a:r>
          </a:p>
          <a:p>
            <a:pPr lvl="1"/>
            <a:endParaRPr lang="en-US" dirty="0"/>
          </a:p>
          <a:p>
            <a:endParaRPr lang="en-US" dirty="0"/>
          </a:p>
        </p:txBody>
      </p:sp>
    </p:spTree>
    <p:extLst>
      <p:ext uri="{BB962C8B-B14F-4D97-AF65-F5344CB8AC3E}">
        <p14:creationId xmlns:p14="http://schemas.microsoft.com/office/powerpoint/2010/main" val="383942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0" y="373847"/>
            <a:ext cx="8610600" cy="1293028"/>
          </a:xfrm>
        </p:spPr>
        <p:txBody>
          <a:bodyPr/>
          <a:lstStyle/>
          <a:p>
            <a:r>
              <a:rPr lang="en-US" dirty="0"/>
              <a:t>What are we doing?</a:t>
            </a:r>
          </a:p>
        </p:txBody>
      </p:sp>
      <p:sp>
        <p:nvSpPr>
          <p:cNvPr id="3" name="Content Placeholder 2"/>
          <p:cNvSpPr>
            <a:spLocks noGrp="1"/>
          </p:cNvSpPr>
          <p:nvPr>
            <p:ph idx="1"/>
          </p:nvPr>
        </p:nvSpPr>
        <p:spPr>
          <a:xfrm>
            <a:off x="438150" y="1419225"/>
            <a:ext cx="11210925" cy="5438775"/>
          </a:xfrm>
        </p:spPr>
        <p:txBody>
          <a:bodyPr>
            <a:normAutofit lnSpcReduction="10000"/>
          </a:bodyPr>
          <a:lstStyle/>
          <a:p>
            <a:endParaRPr lang="en-US" dirty="0"/>
          </a:p>
          <a:p>
            <a:pPr marL="0" indent="0" algn="just">
              <a:buNone/>
            </a:pPr>
            <a:r>
              <a:rPr lang="en-US" sz="2400" i="1" dirty="0"/>
              <a:t>“The final rule updates the Standards based on OGE’s experience gained from application of the regulation since its inception. The final rule also incorporates past interpretive guidance, adds and updates regulatory examples, improves clarity, updates citations, and makes technical corrections.”  </a:t>
            </a:r>
          </a:p>
          <a:p>
            <a:pPr marL="0" indent="0">
              <a:buNone/>
            </a:pPr>
            <a:r>
              <a:rPr lang="en-US" sz="2400" i="1" dirty="0"/>
              <a:t>							– </a:t>
            </a:r>
            <a:r>
              <a:rPr lang="en-US" sz="2400" dirty="0"/>
              <a:t>Forthcoming Final Rule</a:t>
            </a:r>
          </a:p>
          <a:p>
            <a:pPr marL="0" indent="0">
              <a:buNone/>
            </a:pPr>
            <a:endParaRPr lang="en-US" i="1" dirty="0"/>
          </a:p>
          <a:p>
            <a:pPr marL="0" indent="0" algn="ctr">
              <a:buNone/>
            </a:pPr>
            <a:r>
              <a:rPr lang="en-US" sz="2600" b="1" dirty="0">
                <a:solidFill>
                  <a:schemeClr val="accent5"/>
                </a:solidFill>
              </a:rPr>
              <a:t>THE SoC “MODERNIZATION” IS </a:t>
            </a:r>
            <a:r>
              <a:rPr lang="en-US" sz="2600" b="1" u="sng" dirty="0">
                <a:solidFill>
                  <a:schemeClr val="accent5"/>
                </a:solidFill>
              </a:rPr>
              <a:t>NOT</a:t>
            </a:r>
            <a:r>
              <a:rPr lang="en-US" sz="2600" b="1" dirty="0">
                <a:solidFill>
                  <a:schemeClr val="accent5"/>
                </a:solidFill>
              </a:rPr>
              <a:t> INTENDED TO BE A </a:t>
            </a:r>
          </a:p>
          <a:p>
            <a:pPr marL="0" indent="0" algn="ctr">
              <a:buNone/>
            </a:pPr>
            <a:r>
              <a:rPr lang="en-US" sz="2600" b="1" dirty="0">
                <a:solidFill>
                  <a:schemeClr val="accent5"/>
                </a:solidFill>
              </a:rPr>
              <a:t>COMPREHENSIVE REGULATORY REVISION!</a:t>
            </a:r>
          </a:p>
          <a:p>
            <a:pPr marL="0" indent="0" algn="ctr">
              <a:buNone/>
            </a:pPr>
            <a:endParaRPr lang="en-US" sz="2600" b="1" dirty="0">
              <a:solidFill>
                <a:schemeClr val="accent5"/>
              </a:solidFill>
            </a:endParaRPr>
          </a:p>
          <a:p>
            <a:pPr marL="0" indent="0" algn="ctr">
              <a:buNone/>
            </a:pPr>
            <a:endParaRPr lang="en-US" sz="2600" b="1" dirty="0">
              <a:solidFill>
                <a:schemeClr val="accent5"/>
              </a:solidFill>
            </a:endParaRPr>
          </a:p>
          <a:p>
            <a:pPr marL="0" indent="0" algn="ctr">
              <a:buNone/>
            </a:pPr>
            <a:r>
              <a:rPr lang="en-US" sz="2400" b="1" dirty="0"/>
              <a:t>         The Final Rule will not be effective until </a:t>
            </a:r>
            <a:r>
              <a:rPr lang="en-US" sz="2400" b="1" u="sng" dirty="0"/>
              <a:t>90 days</a:t>
            </a:r>
            <a:r>
              <a:rPr lang="en-US" sz="2400" b="1" dirty="0"/>
              <a:t> after publication</a:t>
            </a:r>
            <a:endParaRPr lang="en-US" sz="2400" b="1" dirty="0">
              <a:solidFill>
                <a:schemeClr val="accent5"/>
              </a:solidFill>
            </a:endParaRPr>
          </a:p>
          <a:p>
            <a:endParaRPr lang="en-US" dirty="0"/>
          </a:p>
        </p:txBody>
      </p:sp>
      <p:pic>
        <p:nvPicPr>
          <p:cNvPr id="6" name="Picture 5">
            <a:extLst>
              <a:ext uri="{FF2B5EF4-FFF2-40B4-BE49-F238E27FC236}">
                <a16:creationId xmlns:a16="http://schemas.microsoft.com/office/drawing/2014/main" id="{5D41A30A-1978-C237-CE14-4610A03C0E7F}"/>
              </a:ext>
            </a:extLst>
          </p:cNvPr>
          <p:cNvPicPr>
            <a:picLocks noChangeAspect="1"/>
          </p:cNvPicPr>
          <p:nvPr/>
        </p:nvPicPr>
        <p:blipFill>
          <a:blip r:embed="rId3"/>
          <a:stretch>
            <a:fillRect/>
          </a:stretch>
        </p:blipFill>
        <p:spPr>
          <a:xfrm rot="20126275">
            <a:off x="541226" y="5486592"/>
            <a:ext cx="929902" cy="698368"/>
          </a:xfrm>
          <a:prstGeom prst="rect">
            <a:avLst/>
          </a:prstGeom>
        </p:spPr>
      </p:pic>
    </p:spTree>
    <p:extLst>
      <p:ext uri="{BB962C8B-B14F-4D97-AF65-F5344CB8AC3E}">
        <p14:creationId xmlns:p14="http://schemas.microsoft.com/office/powerpoint/2010/main" val="194024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25" y="354798"/>
            <a:ext cx="8610600" cy="1293028"/>
          </a:xfrm>
        </p:spPr>
        <p:txBody>
          <a:bodyPr/>
          <a:lstStyle/>
          <a:p>
            <a:r>
              <a:rPr lang="en-US" dirty="0"/>
              <a:t>Global technical changes</a:t>
            </a:r>
          </a:p>
        </p:txBody>
      </p:sp>
      <p:sp>
        <p:nvSpPr>
          <p:cNvPr id="3" name="Content Placeholder 2"/>
          <p:cNvSpPr>
            <a:spLocks noGrp="1"/>
          </p:cNvSpPr>
          <p:nvPr>
            <p:ph idx="1"/>
          </p:nvPr>
        </p:nvSpPr>
        <p:spPr>
          <a:xfrm>
            <a:off x="381001" y="1647826"/>
            <a:ext cx="11249024" cy="5064473"/>
          </a:xfrm>
        </p:spPr>
        <p:txBody>
          <a:bodyPr>
            <a:normAutofit fontScale="77500" lnSpcReduction="20000"/>
          </a:bodyPr>
          <a:lstStyle/>
          <a:p>
            <a:pPr marL="0" indent="0">
              <a:buNone/>
            </a:pPr>
            <a:r>
              <a:rPr lang="en-US" sz="2500" dirty="0"/>
              <a:t>As part of the SoC modernization, OGE is:</a:t>
            </a:r>
          </a:p>
          <a:p>
            <a:pPr>
              <a:lnSpc>
                <a:spcPct val="120000"/>
              </a:lnSpc>
              <a:spcBef>
                <a:spcPts val="1200"/>
              </a:spcBef>
            </a:pPr>
            <a:r>
              <a:rPr lang="en-US" sz="2500" dirty="0"/>
              <a:t>Removing gendered language and language that unnecessarily focuses on marital status</a:t>
            </a:r>
          </a:p>
          <a:p>
            <a:pPr>
              <a:lnSpc>
                <a:spcPct val="120000"/>
              </a:lnSpc>
            </a:pPr>
            <a:r>
              <a:rPr lang="en-US" sz="2500" dirty="0"/>
              <a:t>Making punctuation/capitalization changes for consistency</a:t>
            </a:r>
          </a:p>
          <a:p>
            <a:pPr>
              <a:lnSpc>
                <a:spcPct val="120000"/>
              </a:lnSpc>
            </a:pPr>
            <a:r>
              <a:rPr lang="en-US" sz="2500" dirty="0"/>
              <a:t>Replacing “disqualification” and “disqualify” with “recusal” and “recuse” (consistent with Subpart F updates)</a:t>
            </a:r>
          </a:p>
          <a:p>
            <a:pPr>
              <a:lnSpc>
                <a:spcPct val="120000"/>
              </a:lnSpc>
            </a:pPr>
            <a:r>
              <a:rPr lang="en-US" sz="2500" dirty="0"/>
              <a:t>Updating agency names and outdated citations (e.g., to 5 CFR part 2637, to inaccurate 2638 citations)</a:t>
            </a:r>
          </a:p>
          <a:p>
            <a:pPr>
              <a:lnSpc>
                <a:spcPct val="120000"/>
              </a:lnSpc>
            </a:pPr>
            <a:r>
              <a:rPr lang="en-US" sz="2500" dirty="0"/>
              <a:t>Modernizing various examples to remove outdated language, e.g.,</a:t>
            </a:r>
          </a:p>
          <a:p>
            <a:pPr lvl="1">
              <a:lnSpc>
                <a:spcPct val="120000"/>
              </a:lnSpc>
            </a:pPr>
            <a:r>
              <a:rPr lang="en-US" sz="2300" dirty="0"/>
              <a:t>Example regarding use of Govt property previously referred to a long distance call charged to a personal calling card…it now involves an email sent from a Govt email address</a:t>
            </a:r>
          </a:p>
          <a:p>
            <a:pPr lvl="2">
              <a:lnSpc>
                <a:spcPct val="120000"/>
              </a:lnSpc>
            </a:pPr>
            <a:r>
              <a:rPr lang="en-US" sz="2200" dirty="0"/>
              <a:t>Another example involved an employee using their “office word processor” for personal purposes…it now refers to use of an office computer</a:t>
            </a:r>
          </a:p>
          <a:p>
            <a:pPr lvl="1">
              <a:lnSpc>
                <a:spcPct val="120000"/>
              </a:lnSpc>
            </a:pPr>
            <a:r>
              <a:rPr lang="en-US" sz="2300" dirty="0"/>
              <a:t>Example regarding use of subordinate time previously referred to a supervisor asking his secretary to type his personal correspondence…it now refers to the supervisor asking an assistant to run personal errands</a:t>
            </a:r>
          </a:p>
        </p:txBody>
      </p:sp>
    </p:spTree>
    <p:extLst>
      <p:ext uri="{BB962C8B-B14F-4D97-AF65-F5344CB8AC3E}">
        <p14:creationId xmlns:p14="http://schemas.microsoft.com/office/powerpoint/2010/main" val="27794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193" y="491130"/>
            <a:ext cx="8928100" cy="1293028"/>
          </a:xfrm>
        </p:spPr>
        <p:txBody>
          <a:bodyPr/>
          <a:lstStyle/>
          <a:p>
            <a:r>
              <a:rPr lang="en-US" dirty="0"/>
              <a:t>Subpart A (General Provisions)</a:t>
            </a:r>
          </a:p>
        </p:txBody>
      </p:sp>
      <p:sp>
        <p:nvSpPr>
          <p:cNvPr id="3" name="Content Placeholder 2"/>
          <p:cNvSpPr>
            <a:spLocks noGrp="1"/>
          </p:cNvSpPr>
          <p:nvPr>
            <p:ph idx="1"/>
          </p:nvPr>
        </p:nvSpPr>
        <p:spPr/>
        <p:txBody>
          <a:bodyPr/>
          <a:lstStyle/>
          <a:p>
            <a:r>
              <a:rPr lang="en-US" b="1" i="1" dirty="0"/>
              <a:t>General Principle 13</a:t>
            </a:r>
            <a:r>
              <a:rPr lang="en-US" dirty="0"/>
              <a:t> – OGE is updating the list of equal opportunity laws to include pregnancy, gender identity and sexual orientation; add genetic information; and replace “handicap” with “disability” </a:t>
            </a:r>
          </a:p>
          <a:p>
            <a:pPr marL="0" indent="0">
              <a:buNone/>
            </a:pPr>
            <a:r>
              <a:rPr lang="en-US" sz="400" dirty="0">
                <a:solidFill>
                  <a:schemeClr val="bg1"/>
                </a:solidFill>
              </a:rPr>
              <a:t>.</a:t>
            </a:r>
            <a:endParaRPr lang="en-US" dirty="0"/>
          </a:p>
          <a:p>
            <a:pPr lvl="1"/>
            <a:r>
              <a:rPr lang="en-US" dirty="0"/>
              <a:t>These changes reflect categories identified</a:t>
            </a:r>
            <a:br>
              <a:rPr lang="en-US" dirty="0"/>
            </a:br>
            <a:r>
              <a:rPr lang="en-US" dirty="0"/>
              <a:t> by the EEOC as covered by Federal </a:t>
            </a:r>
            <a:br>
              <a:rPr lang="en-US" dirty="0"/>
            </a:br>
            <a:r>
              <a:rPr lang="en-US" dirty="0"/>
              <a:t>employment discrimination laws</a:t>
            </a:r>
          </a:p>
          <a:p>
            <a:pPr lvl="1"/>
            <a:endParaRPr lang="en-US" dirty="0"/>
          </a:p>
          <a:p>
            <a:r>
              <a:rPr lang="en-US" dirty="0"/>
              <a:t>OGE also is making other minor technical, ministerial changes in Subpart A</a:t>
            </a:r>
          </a:p>
        </p:txBody>
      </p:sp>
      <p:pic>
        <p:nvPicPr>
          <p:cNvPr id="5" name="Picture 4">
            <a:extLst>
              <a:ext uri="{FF2B5EF4-FFF2-40B4-BE49-F238E27FC236}">
                <a16:creationId xmlns:a16="http://schemas.microsoft.com/office/drawing/2014/main" id="{A9CF32FB-2C51-8954-4C3C-4E9FD8E3FA7F}"/>
              </a:ext>
            </a:extLst>
          </p:cNvPr>
          <p:cNvPicPr>
            <a:picLocks noChangeAspect="1"/>
          </p:cNvPicPr>
          <p:nvPr/>
        </p:nvPicPr>
        <p:blipFill>
          <a:blip r:embed="rId3"/>
          <a:stretch>
            <a:fillRect/>
          </a:stretch>
        </p:blipFill>
        <p:spPr>
          <a:xfrm>
            <a:off x="6973458" y="3296044"/>
            <a:ext cx="4974035" cy="910578"/>
          </a:xfrm>
          <a:prstGeom prst="rect">
            <a:avLst/>
          </a:prstGeom>
          <a:ln w="28575">
            <a:solidFill>
              <a:schemeClr val="accent5"/>
            </a:solidFill>
          </a:ln>
        </p:spPr>
      </p:pic>
      <p:pic>
        <p:nvPicPr>
          <p:cNvPr id="6" name="Picture 5">
            <a:extLst>
              <a:ext uri="{FF2B5EF4-FFF2-40B4-BE49-F238E27FC236}">
                <a16:creationId xmlns:a16="http://schemas.microsoft.com/office/drawing/2014/main" id="{ADBED38C-B280-CECF-94E8-3C46FB0C91EB}"/>
              </a:ext>
            </a:extLst>
          </p:cNvPr>
          <p:cNvPicPr>
            <a:picLocks noChangeAspect="1"/>
          </p:cNvPicPr>
          <p:nvPr/>
        </p:nvPicPr>
        <p:blipFill>
          <a:blip r:embed="rId4"/>
          <a:stretch>
            <a:fillRect/>
          </a:stretch>
        </p:blipFill>
        <p:spPr>
          <a:xfrm>
            <a:off x="9823132" y="4353306"/>
            <a:ext cx="2048161" cy="171474"/>
          </a:xfrm>
          <a:prstGeom prst="rect">
            <a:avLst/>
          </a:prstGeom>
        </p:spPr>
      </p:pic>
    </p:spTree>
    <p:extLst>
      <p:ext uri="{BB962C8B-B14F-4D97-AF65-F5344CB8AC3E}">
        <p14:creationId xmlns:p14="http://schemas.microsoft.com/office/powerpoint/2010/main" val="2283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469098"/>
            <a:ext cx="11061700" cy="1293028"/>
          </a:xfrm>
        </p:spPr>
        <p:txBody>
          <a:bodyPr/>
          <a:lstStyle/>
          <a:p>
            <a:r>
              <a:rPr lang="en-US" dirty="0"/>
              <a:t>Subpart B (gifts from outside sources)</a:t>
            </a:r>
          </a:p>
        </p:txBody>
      </p:sp>
      <p:sp>
        <p:nvSpPr>
          <p:cNvPr id="3" name="Content Placeholder 2"/>
          <p:cNvSpPr>
            <a:spLocks noGrp="1"/>
          </p:cNvSpPr>
          <p:nvPr>
            <p:ph idx="1"/>
          </p:nvPr>
        </p:nvSpPr>
        <p:spPr>
          <a:xfrm>
            <a:off x="790575" y="1627833"/>
            <a:ext cx="10820400" cy="4750255"/>
          </a:xfrm>
        </p:spPr>
        <p:txBody>
          <a:bodyPr>
            <a:normAutofit fontScale="85000" lnSpcReduction="20000"/>
          </a:bodyPr>
          <a:lstStyle/>
          <a:p>
            <a:pPr>
              <a:lnSpc>
                <a:spcPct val="120000"/>
              </a:lnSpc>
            </a:pPr>
            <a:r>
              <a:rPr lang="en-US" dirty="0"/>
              <a:t>OGE is making minor technical/ministerial changes in Subpart B, and minor changes to examples</a:t>
            </a:r>
          </a:p>
          <a:p>
            <a:pPr>
              <a:lnSpc>
                <a:spcPct val="120000"/>
              </a:lnSpc>
            </a:pPr>
            <a:r>
              <a:rPr lang="en-US" dirty="0"/>
              <a:t>One technical change of note: To improve readability, OGE is updating the structure of </a:t>
            </a:r>
            <a:br>
              <a:rPr lang="en-US" dirty="0"/>
            </a:br>
            <a:r>
              <a:rPr lang="en-US" dirty="0"/>
              <a:t>2635.204(g)(2), which defines when a gathering is “widely attended” for purposes of the widely attended gathering (“WAG”) exception.  Specifically, we are organizing the components of the WAG definition at 2635.204(g)(2) into new separate paragraphs at (g)(2)(i), (ii), &amp; (iii); this update involves no substantive changes.</a:t>
            </a:r>
          </a:p>
          <a:p>
            <a:endParaRPr lang="en-US" sz="1200" dirty="0"/>
          </a:p>
          <a:p>
            <a:pPr marL="0" indent="0">
              <a:spcBef>
                <a:spcPts val="600"/>
              </a:spcBef>
              <a:buNone/>
            </a:pPr>
            <a:r>
              <a:rPr lang="en-US" dirty="0"/>
              <a:t>   </a:t>
            </a:r>
            <a:r>
              <a:rPr lang="en-US" sz="2100" u="sng" dirty="0"/>
              <a:t>Original language</a:t>
            </a:r>
            <a:r>
              <a:rPr lang="en-US" sz="2100" dirty="0"/>
              <a:t>:                                        </a:t>
            </a:r>
            <a:r>
              <a:rPr lang="en-US" sz="2100" u="sng" dirty="0"/>
              <a:t>Updated language</a:t>
            </a:r>
            <a:r>
              <a:rPr lang="en-US" sz="2100" dirty="0"/>
              <a:t>:</a:t>
            </a:r>
          </a:p>
          <a:p>
            <a:endParaRPr lang="en-US" dirty="0"/>
          </a:p>
          <a:p>
            <a:endParaRPr lang="en-US" dirty="0"/>
          </a:p>
          <a:p>
            <a:endParaRPr lang="en-US" dirty="0"/>
          </a:p>
          <a:p>
            <a:endParaRPr lang="en-US" dirty="0"/>
          </a:p>
          <a:p>
            <a:endParaRPr lang="en-US" dirty="0"/>
          </a:p>
          <a:p>
            <a:pPr marL="0" indent="0">
              <a:buNone/>
            </a:pPr>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98A29CDF-FBA2-7DB3-5E7B-A6F40D23F984}"/>
              </a:ext>
            </a:extLst>
          </p:cNvPr>
          <p:cNvPicPr>
            <a:picLocks noChangeAspect="1"/>
          </p:cNvPicPr>
          <p:nvPr/>
        </p:nvPicPr>
        <p:blipFill>
          <a:blip r:embed="rId3"/>
          <a:stretch>
            <a:fillRect/>
          </a:stretch>
        </p:blipFill>
        <p:spPr>
          <a:xfrm>
            <a:off x="1130300" y="4533169"/>
            <a:ext cx="3038476" cy="2015741"/>
          </a:xfrm>
          <a:prstGeom prst="rect">
            <a:avLst/>
          </a:prstGeom>
          <a:ln w="28575">
            <a:solidFill>
              <a:schemeClr val="accent5"/>
            </a:solidFill>
          </a:ln>
        </p:spPr>
      </p:pic>
      <p:pic>
        <p:nvPicPr>
          <p:cNvPr id="7" name="Picture 6">
            <a:extLst>
              <a:ext uri="{FF2B5EF4-FFF2-40B4-BE49-F238E27FC236}">
                <a16:creationId xmlns:a16="http://schemas.microsoft.com/office/drawing/2014/main" id="{24FA0F27-1ED6-F655-B467-05087F069E06}"/>
              </a:ext>
            </a:extLst>
          </p:cNvPr>
          <p:cNvPicPr>
            <a:picLocks noChangeAspect="1"/>
          </p:cNvPicPr>
          <p:nvPr/>
        </p:nvPicPr>
        <p:blipFill>
          <a:blip r:embed="rId4"/>
          <a:stretch>
            <a:fillRect/>
          </a:stretch>
        </p:blipFill>
        <p:spPr>
          <a:xfrm>
            <a:off x="5726722" y="4533169"/>
            <a:ext cx="5477608" cy="2019371"/>
          </a:xfrm>
          <a:prstGeom prst="rect">
            <a:avLst/>
          </a:prstGeom>
          <a:ln w="28575">
            <a:solidFill>
              <a:schemeClr val="accent5"/>
            </a:solidFill>
          </a:ln>
        </p:spPr>
      </p:pic>
    </p:spTree>
    <p:extLst>
      <p:ext uri="{BB962C8B-B14F-4D97-AF65-F5344CB8AC3E}">
        <p14:creationId xmlns:p14="http://schemas.microsoft.com/office/powerpoint/2010/main" val="425017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586" y="383931"/>
            <a:ext cx="10058400" cy="1293028"/>
          </a:xfrm>
        </p:spPr>
        <p:txBody>
          <a:bodyPr/>
          <a:lstStyle/>
          <a:p>
            <a:r>
              <a:rPr lang="en-US" dirty="0"/>
              <a:t>Subpart C (Gifts between Employees)</a:t>
            </a:r>
          </a:p>
        </p:txBody>
      </p:sp>
      <p:sp>
        <p:nvSpPr>
          <p:cNvPr id="3" name="Content Placeholder 2"/>
          <p:cNvSpPr>
            <a:spLocks noGrp="1"/>
          </p:cNvSpPr>
          <p:nvPr>
            <p:ph idx="1"/>
          </p:nvPr>
        </p:nvSpPr>
        <p:spPr>
          <a:xfrm>
            <a:off x="685800" y="1827441"/>
            <a:ext cx="10820400" cy="4762500"/>
          </a:xfrm>
        </p:spPr>
        <p:txBody>
          <a:bodyPr>
            <a:normAutofit/>
          </a:bodyPr>
          <a:lstStyle/>
          <a:p>
            <a:r>
              <a:rPr lang="en-US" dirty="0"/>
              <a:t>Subpart C is based on an underlying statute, 5 U.S.C. 7351, which establishes certain restrictions on gifts between employees.  The underlying statute provides functional limits to how OGE can update this Subpart.</a:t>
            </a:r>
          </a:p>
          <a:p>
            <a:pPr>
              <a:lnSpc>
                <a:spcPct val="100000"/>
              </a:lnSpc>
            </a:pPr>
            <a:r>
              <a:rPr lang="en-US" dirty="0"/>
              <a:t>OGE is making various technical updates to Subpart C, including:</a:t>
            </a:r>
            <a:br>
              <a:rPr lang="en-US" dirty="0"/>
            </a:br>
            <a:r>
              <a:rPr lang="en-US" sz="400" dirty="0">
                <a:solidFill>
                  <a:schemeClr val="bg1"/>
                </a:solidFill>
              </a:rPr>
              <a:t>.</a:t>
            </a:r>
          </a:p>
          <a:p>
            <a:pPr lvl="1">
              <a:lnSpc>
                <a:spcPct val="100000"/>
              </a:lnSpc>
            </a:pPr>
            <a:r>
              <a:rPr lang="en-US" dirty="0"/>
              <a:t>Replacing “donating” and “donation” with “contributing” and “contribution”</a:t>
            </a:r>
          </a:p>
          <a:p>
            <a:pPr marL="457200" lvl="1" indent="0">
              <a:buNone/>
            </a:pPr>
            <a:r>
              <a:rPr lang="en-US" sz="800" dirty="0">
                <a:solidFill>
                  <a:schemeClr val="bg1"/>
                </a:solidFill>
              </a:rPr>
              <a:t>.</a:t>
            </a:r>
          </a:p>
          <a:p>
            <a:pPr lvl="1"/>
            <a:r>
              <a:rPr lang="en-US" dirty="0"/>
              <a:t>Adding a new example that makes clear </a:t>
            </a:r>
            <a:br>
              <a:rPr lang="en-US" dirty="0"/>
            </a:br>
            <a:r>
              <a:rPr lang="en-US" dirty="0"/>
              <a:t>that a preexisting personal relationship </a:t>
            </a:r>
            <a:br>
              <a:rPr lang="en-US" dirty="0"/>
            </a:br>
            <a:r>
              <a:rPr lang="en-US" dirty="0"/>
              <a:t>doesn’t trump the restriction on giving gifts </a:t>
            </a:r>
            <a:br>
              <a:rPr lang="en-US" dirty="0"/>
            </a:br>
            <a:r>
              <a:rPr lang="en-US" dirty="0"/>
              <a:t>to superiors</a:t>
            </a:r>
            <a:br>
              <a:rPr lang="en-US" dirty="0"/>
            </a:br>
            <a:r>
              <a:rPr lang="en-US" sz="800" dirty="0">
                <a:solidFill>
                  <a:schemeClr val="bg1"/>
                </a:solidFill>
              </a:rPr>
              <a:t>.</a:t>
            </a:r>
          </a:p>
          <a:p>
            <a:pPr lvl="1">
              <a:spcBef>
                <a:spcPts val="1200"/>
              </a:spcBef>
            </a:pPr>
            <a:r>
              <a:rPr lang="en-US" dirty="0"/>
              <a:t>Adding “bereavement” to the non-exhaustive list of special, infrequent occasions covered by the exception at 2635.304(b)(1); adding a new example illustrating that a “milestone” birthday isn’t an “infrequently occurring occasion” for purposes of that exception</a:t>
            </a:r>
          </a:p>
        </p:txBody>
      </p:sp>
      <p:cxnSp>
        <p:nvCxnSpPr>
          <p:cNvPr id="15" name="Straight Arrow Connector 14">
            <a:extLst>
              <a:ext uri="{FF2B5EF4-FFF2-40B4-BE49-F238E27FC236}">
                <a16:creationId xmlns:a16="http://schemas.microsoft.com/office/drawing/2014/main" id="{B0DF208A-2225-DD58-19E0-929A9940BD1E}"/>
              </a:ext>
            </a:extLst>
          </p:cNvPr>
          <p:cNvCxnSpPr>
            <a:cxnSpLocks/>
          </p:cNvCxnSpPr>
          <p:nvPr/>
        </p:nvCxnSpPr>
        <p:spPr>
          <a:xfrm>
            <a:off x="6619875" y="4354700"/>
            <a:ext cx="673822"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DA72C020-6CBC-6A31-FFB8-10DBA0E25E4D}"/>
              </a:ext>
            </a:extLst>
          </p:cNvPr>
          <p:cNvGrpSpPr/>
          <p:nvPr/>
        </p:nvGrpSpPr>
        <p:grpSpPr>
          <a:xfrm>
            <a:off x="7150822" y="3685008"/>
            <a:ext cx="4692760" cy="1496033"/>
            <a:chOff x="7329014" y="3627858"/>
            <a:chExt cx="4692760" cy="1496033"/>
          </a:xfrm>
        </p:grpSpPr>
        <p:pic>
          <p:nvPicPr>
            <p:cNvPr id="13" name="Picture 12">
              <a:extLst>
                <a:ext uri="{FF2B5EF4-FFF2-40B4-BE49-F238E27FC236}">
                  <a16:creationId xmlns:a16="http://schemas.microsoft.com/office/drawing/2014/main" id="{317A4E51-94FA-10A1-9AA0-C3983051AFFC}"/>
                </a:ext>
              </a:extLst>
            </p:cNvPr>
            <p:cNvPicPr>
              <a:picLocks noChangeAspect="1"/>
            </p:cNvPicPr>
            <p:nvPr/>
          </p:nvPicPr>
          <p:blipFill>
            <a:blip r:embed="rId3"/>
            <a:stretch>
              <a:fillRect/>
            </a:stretch>
          </p:blipFill>
          <p:spPr>
            <a:xfrm>
              <a:off x="7570177" y="3743072"/>
              <a:ext cx="4451597" cy="1380819"/>
            </a:xfrm>
            <a:prstGeom prst="rect">
              <a:avLst/>
            </a:prstGeom>
            <a:ln w="28575">
              <a:solidFill>
                <a:schemeClr val="accent5"/>
              </a:solidFill>
            </a:ln>
          </p:spPr>
        </p:pic>
        <p:pic>
          <p:nvPicPr>
            <p:cNvPr id="16" name="Picture 2">
              <a:extLst>
                <a:ext uri="{FF2B5EF4-FFF2-40B4-BE49-F238E27FC236}">
                  <a16:creationId xmlns:a16="http://schemas.microsoft.com/office/drawing/2014/main" id="{9854A464-5DD5-8186-2A07-B716FFCF1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482">
              <a:off x="7329014" y="3627858"/>
              <a:ext cx="314416" cy="3144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769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92" y="493841"/>
            <a:ext cx="11623249" cy="1293028"/>
          </a:xfrm>
        </p:spPr>
        <p:txBody>
          <a:bodyPr/>
          <a:lstStyle/>
          <a:p>
            <a:r>
              <a:rPr lang="en-US" dirty="0"/>
              <a:t>Subpart C (Gifts between Employees) </a:t>
            </a:r>
            <a:r>
              <a:rPr lang="en-US" sz="3000" dirty="0"/>
              <a:t>cont’d</a:t>
            </a:r>
          </a:p>
        </p:txBody>
      </p:sp>
      <p:sp>
        <p:nvSpPr>
          <p:cNvPr id="3" name="Content Placeholder 2"/>
          <p:cNvSpPr>
            <a:spLocks noGrp="1"/>
          </p:cNvSpPr>
          <p:nvPr>
            <p:ph idx="1"/>
          </p:nvPr>
        </p:nvSpPr>
        <p:spPr>
          <a:xfrm>
            <a:off x="685800" y="1554034"/>
            <a:ext cx="10820400" cy="4924425"/>
          </a:xfrm>
        </p:spPr>
        <p:txBody>
          <a:bodyPr>
            <a:normAutofit/>
          </a:bodyPr>
          <a:lstStyle/>
          <a:p>
            <a:endParaRPr lang="en-US" i="1" dirty="0"/>
          </a:p>
          <a:p>
            <a:r>
              <a:rPr lang="en-US" b="1" i="1" dirty="0"/>
              <a:t>Gifts to superiors</a:t>
            </a:r>
            <a:r>
              <a:rPr lang="en-US" b="1" dirty="0"/>
              <a:t> </a:t>
            </a:r>
            <a:r>
              <a:rPr lang="en-US" b="1" i="1" dirty="0"/>
              <a:t>(2635.302(a)) </a:t>
            </a:r>
            <a:r>
              <a:rPr lang="en-US" dirty="0"/>
              <a:t>– Subpart C has always stated that an employee shouldn’t </a:t>
            </a:r>
            <a:r>
              <a:rPr lang="en-US" u="sng" dirty="0"/>
              <a:t>give</a:t>
            </a:r>
            <a:r>
              <a:rPr lang="en-US" i="1" dirty="0"/>
              <a:t> </a:t>
            </a:r>
            <a:r>
              <a:rPr lang="en-US" dirty="0"/>
              <a:t>gifts to a superior; in the modernization updates, we are expanding this concept to similarly note that a superior shouldn’t </a:t>
            </a:r>
            <a:r>
              <a:rPr lang="en-US" u="sng" dirty="0"/>
              <a:t>accept</a:t>
            </a:r>
            <a:r>
              <a:rPr lang="en-US" dirty="0"/>
              <a:t> such gifts (thereby making the restriction reciprocal)</a:t>
            </a:r>
          </a:p>
          <a:p>
            <a:pPr marL="0" indent="0">
              <a:buNone/>
            </a:pPr>
            <a:r>
              <a:rPr lang="en-US" sz="500" dirty="0"/>
              <a:t>.</a:t>
            </a:r>
            <a:br>
              <a:rPr lang="en-US" dirty="0"/>
            </a:br>
            <a:r>
              <a:rPr lang="en-US" sz="800" dirty="0">
                <a:solidFill>
                  <a:schemeClr val="bg1"/>
                </a:solidFill>
              </a:rPr>
              <a:t>.</a:t>
            </a:r>
          </a:p>
          <a:p>
            <a:pPr marL="0" indent="0">
              <a:buNone/>
            </a:pPr>
            <a:r>
              <a:rPr lang="en-US" dirty="0"/>
              <a:t>   </a:t>
            </a:r>
            <a:r>
              <a:rPr lang="en-US" u="sng" dirty="0"/>
              <a:t>Original language</a:t>
            </a:r>
            <a:r>
              <a:rPr lang="en-US" dirty="0"/>
              <a:t>:                          </a:t>
            </a:r>
            <a:r>
              <a:rPr lang="en-US" u="sng" dirty="0"/>
              <a:t>Updated language</a:t>
            </a:r>
            <a:r>
              <a:rPr lang="en-US" dirty="0"/>
              <a:t>:</a:t>
            </a:r>
          </a:p>
          <a:p>
            <a:endParaRPr lang="en-US" dirty="0"/>
          </a:p>
        </p:txBody>
      </p:sp>
      <p:pic>
        <p:nvPicPr>
          <p:cNvPr id="5" name="Picture 4">
            <a:extLst>
              <a:ext uri="{FF2B5EF4-FFF2-40B4-BE49-F238E27FC236}">
                <a16:creationId xmlns:a16="http://schemas.microsoft.com/office/drawing/2014/main" id="{B0AF6101-6A69-53C5-92A5-A1A172377394}"/>
              </a:ext>
            </a:extLst>
          </p:cNvPr>
          <p:cNvPicPr>
            <a:picLocks noChangeAspect="1"/>
          </p:cNvPicPr>
          <p:nvPr/>
        </p:nvPicPr>
        <p:blipFill>
          <a:blip r:embed="rId3"/>
          <a:stretch>
            <a:fillRect/>
          </a:stretch>
        </p:blipFill>
        <p:spPr>
          <a:xfrm>
            <a:off x="993842" y="4189605"/>
            <a:ext cx="3486936" cy="2308392"/>
          </a:xfrm>
          <a:prstGeom prst="rect">
            <a:avLst/>
          </a:prstGeom>
          <a:ln w="28575">
            <a:solidFill>
              <a:schemeClr val="accent5"/>
            </a:solidFill>
          </a:ln>
        </p:spPr>
      </p:pic>
      <p:pic>
        <p:nvPicPr>
          <p:cNvPr id="7" name="Picture 6">
            <a:extLst>
              <a:ext uri="{FF2B5EF4-FFF2-40B4-BE49-F238E27FC236}">
                <a16:creationId xmlns:a16="http://schemas.microsoft.com/office/drawing/2014/main" id="{0EFB224C-F20C-76E4-6E18-827080611E10}"/>
              </a:ext>
            </a:extLst>
          </p:cNvPr>
          <p:cNvPicPr>
            <a:picLocks noChangeAspect="1"/>
          </p:cNvPicPr>
          <p:nvPr/>
        </p:nvPicPr>
        <p:blipFill>
          <a:blip r:embed="rId4"/>
          <a:stretch>
            <a:fillRect/>
          </a:stretch>
        </p:blipFill>
        <p:spPr>
          <a:xfrm>
            <a:off x="9563093" y="6015272"/>
            <a:ext cx="2048161" cy="171474"/>
          </a:xfrm>
          <a:prstGeom prst="rect">
            <a:avLst/>
          </a:prstGeom>
        </p:spPr>
      </p:pic>
      <p:pic>
        <p:nvPicPr>
          <p:cNvPr id="12" name="Picture 11">
            <a:extLst>
              <a:ext uri="{FF2B5EF4-FFF2-40B4-BE49-F238E27FC236}">
                <a16:creationId xmlns:a16="http://schemas.microsoft.com/office/drawing/2014/main" id="{CBF5BE61-9C30-9DAE-6454-39A32BF09CF0}"/>
              </a:ext>
            </a:extLst>
          </p:cNvPr>
          <p:cNvPicPr>
            <a:picLocks noChangeAspect="1"/>
          </p:cNvPicPr>
          <p:nvPr/>
        </p:nvPicPr>
        <p:blipFill>
          <a:blip r:embed="rId5"/>
          <a:stretch>
            <a:fillRect/>
          </a:stretch>
        </p:blipFill>
        <p:spPr>
          <a:xfrm>
            <a:off x="5600700" y="4189605"/>
            <a:ext cx="6115608" cy="1705429"/>
          </a:xfrm>
          <a:prstGeom prst="rect">
            <a:avLst/>
          </a:prstGeom>
          <a:ln w="28575">
            <a:solidFill>
              <a:schemeClr val="accent5"/>
            </a:solidFill>
          </a:ln>
        </p:spPr>
      </p:pic>
    </p:spTree>
    <p:extLst>
      <p:ext uri="{BB962C8B-B14F-4D97-AF65-F5344CB8AC3E}">
        <p14:creationId xmlns:p14="http://schemas.microsoft.com/office/powerpoint/2010/main" val="17522591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1942</TotalTime>
  <Words>2796</Words>
  <Application>Microsoft Office PowerPoint</Application>
  <PresentationFormat>Widescreen</PresentationFormat>
  <Paragraphs>194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Open Sans Extrabold</vt:lpstr>
      <vt:lpstr>Vapor Trail</vt:lpstr>
      <vt:lpstr>PowerPoint Presentation</vt:lpstr>
      <vt:lpstr>PowerPoint Presentation</vt:lpstr>
      <vt:lpstr>How did we get here?</vt:lpstr>
      <vt:lpstr>What are we doing?</vt:lpstr>
      <vt:lpstr>Global technical changes</vt:lpstr>
      <vt:lpstr>Subpart A (General Provisions)</vt:lpstr>
      <vt:lpstr>Subpart B (gifts from outside sources)</vt:lpstr>
      <vt:lpstr>Subpart C (Gifts between Employees)</vt:lpstr>
      <vt:lpstr>Subpart C (Gifts between Employees) cont’d</vt:lpstr>
      <vt:lpstr>Subpart C (Gifts between Employees) cont’d</vt:lpstr>
      <vt:lpstr>Subpart C (Gifts between Employees) cont’d</vt:lpstr>
      <vt:lpstr>Subpart D  (Conflicting financial interests)</vt:lpstr>
      <vt:lpstr>Subpart E  (Impartiality in performing official duties)</vt:lpstr>
      <vt:lpstr>Subpart E  (Impartiality in performing official duties) cont’d</vt:lpstr>
      <vt:lpstr>Subpart E  (Impartiality in performing official duties) cont’d</vt:lpstr>
      <vt:lpstr>Subpart E  (Impartiality in performing official duties) cont’d</vt:lpstr>
      <vt:lpstr>Subpart E  (Impartiality in performing official duties) cont’d</vt:lpstr>
      <vt:lpstr>Subpart F (Seeking other employment)</vt:lpstr>
      <vt:lpstr>Subpart G (MISUSE OF POSITION)</vt:lpstr>
      <vt:lpstr>Subpart H (outside activities)</vt:lpstr>
      <vt:lpstr>Subpart H (outside activities) cont’d</vt:lpstr>
      <vt:lpstr>Subpart I (RELATED STATUTORY AUTHORITIES)</vt:lpstr>
      <vt:lpstr>Subpart J (LEGAL EXPENSE FUNDS)</vt:lpstr>
      <vt:lpstr>Subpart H (outside activities) cont’d</vt:lpstr>
    </vt:vector>
  </TitlesOfParts>
  <Company>USOGE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Conduct Modernization</dc:title>
  <dc:creator>Kimberly L. Sikora Panza</dc:creator>
  <cp:lastModifiedBy>Michele Worthington</cp:lastModifiedBy>
  <cp:revision>26</cp:revision>
  <dcterms:created xsi:type="dcterms:W3CDTF">2022-12-13T16:58:09Z</dcterms:created>
  <dcterms:modified xsi:type="dcterms:W3CDTF">2024-07-15T15:13:38Z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2024-03-05T22:18:58Z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c0abca44-0182-40a9-8010-01ec94254f77</vt:lpwstr>
  </property>
  <property fmtid="{D5CDD505-2E9C-101B-9397-08002B2CF9AE}" pid="7" name="MSIP_Label_defa4170-0d19-0005-0004-bc88714345d2_ActionId">
    <vt:lpwstr>2be151ba-db51-47b1-9162-978b6fcf7491</vt:lpwstr>
  </property>
  <property fmtid="{D5CDD505-2E9C-101B-9397-08002B2CF9AE}" pid="8" name="MSIP_Label_defa4170-0d19-0005-0004-bc88714345d2_ContentBits">
    <vt:lpwstr>0</vt:lpwstr>
  </property>
</Properties>
</file>