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58" r:id="rId6"/>
    <p:sldId id="261" r:id="rId7"/>
    <p:sldId id="262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4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29F0B-C9D2-4609-ADF4-1A87E6BD51CC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A4255-D092-4425-9486-F50CAC9E8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01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B8930D-B058-4142-B74D-D865B9848F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7B372-D99F-48F8-B4E1-3C09736109A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cs typeface="Arial" charset="0"/>
              </a:rPr>
              <a:t>Briefly go over list.</a:t>
            </a:r>
          </a:p>
        </p:txBody>
      </p:sp>
      <p:sp>
        <p:nvSpPr>
          <p:cNvPr id="26009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8C6CE9-7664-4F8C-A629-3365F95F3AE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741488" y="687388"/>
            <a:ext cx="3805237" cy="28559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426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828C162-40C1-4E65-87D5-30792F6D93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reeform 68"/>
          <p:cNvSpPr/>
          <p:nvPr/>
        </p:nvSpPr>
        <p:spPr>
          <a:xfrm flipH="1">
            <a:off x="5092700" y="0"/>
            <a:ext cx="4051300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78"/>
          <p:cNvGrpSpPr>
            <a:grpSpLocks/>
          </p:cNvGrpSpPr>
          <p:nvPr/>
        </p:nvGrpSpPr>
        <p:grpSpPr bwMode="auto">
          <a:xfrm>
            <a:off x="0" y="233363"/>
            <a:ext cx="2851150" cy="2771775"/>
            <a:chOff x="0" y="233572"/>
            <a:chExt cx="2851146" cy="2771998"/>
          </a:xfrm>
        </p:grpSpPr>
        <p:grpSp>
          <p:nvGrpSpPr>
            <p:cNvPr id="3" name="Group 72"/>
            <p:cNvGrpSpPr>
              <a:grpSpLocks/>
            </p:cNvGrpSpPr>
            <p:nvPr/>
          </p:nvGrpSpPr>
          <p:grpSpPr bwMode="auto">
            <a:xfrm>
              <a:off x="0" y="233572"/>
              <a:ext cx="2851146" cy="2771998"/>
              <a:chOff x="4804723" y="1295400"/>
              <a:chExt cx="2253302" cy="2190750"/>
            </a:xfrm>
          </p:grpSpPr>
          <p:grpSp>
            <p:nvGrpSpPr>
              <p:cNvPr id="4" name="Group 18"/>
              <p:cNvGrpSpPr>
                <a:grpSpLocks/>
              </p:cNvGrpSpPr>
              <p:nvPr/>
            </p:nvGrpSpPr>
            <p:grpSpPr bwMode="auto">
              <a:xfrm>
                <a:off x="4804723" y="1295400"/>
                <a:ext cx="2253302" cy="2190750"/>
                <a:chOff x="4698942" y="1295400"/>
                <a:chExt cx="3860797" cy="3753620"/>
              </a:xfrm>
            </p:grpSpPr>
            <p:sp>
              <p:nvSpPr>
                <p:cNvPr id="77" name="Oval 76"/>
                <p:cNvSpPr/>
                <p:nvPr/>
              </p:nvSpPr>
              <p:spPr>
                <a:xfrm>
                  <a:off x="4698942" y="4203463"/>
                  <a:ext cx="3860797" cy="845557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alpha val="87000"/>
                      </a:schemeClr>
                    </a:gs>
                    <a:gs pos="100000">
                      <a:schemeClr val="tx1">
                        <a:alpha val="57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  <a:effectLst>
                  <a:softEdge rad="127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Candara" pitchFamily="34" charset="0"/>
                  </a:endParaRPr>
                </a:p>
              </p:txBody>
            </p:sp>
            <p:sp>
              <p:nvSpPr>
                <p:cNvPr id="78" name="Oval 77"/>
                <p:cNvSpPr>
                  <a:spLocks noChangeAspect="1"/>
                </p:cNvSpPr>
                <p:nvPr/>
              </p:nvSpPr>
              <p:spPr>
                <a:xfrm>
                  <a:off x="4953000" y="1295400"/>
                  <a:ext cx="3352799" cy="3352800"/>
                </a:xfrm>
                <a:prstGeom prst="ellipse">
                  <a:avLst/>
                </a:prstGeom>
                <a:solidFill>
                  <a:schemeClr val="tx1">
                    <a:lumMod val="65000"/>
                  </a:schemeClr>
                </a:solidFill>
                <a:ln>
                  <a:noFill/>
                </a:ln>
                <a:effectLst>
                  <a:innerShdw blurRad="482600">
                    <a:prstClr val="black"/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Candara" pitchFamily="34" charset="0"/>
                  </a:endParaRPr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>
                  <a:off x="5616962" y="1371600"/>
                  <a:ext cx="2057400" cy="1295400"/>
                </a:xfrm>
                <a:prstGeom prst="ellipse">
                  <a:avLst/>
                </a:prstGeom>
                <a:gradFill>
                  <a:gsLst>
                    <a:gs pos="15000">
                      <a:schemeClr val="bg1">
                        <a:alpha val="60000"/>
                      </a:schemeClr>
                    </a:gs>
                    <a:gs pos="60000">
                      <a:schemeClr val="bg2">
                        <a:lumMod val="25000"/>
                        <a:alpha val="0"/>
                      </a:schemeClr>
                    </a:gs>
                  </a:gsLst>
                  <a:lin ang="4800000" scaled="0"/>
                </a:gra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Candara" pitchFamily="34" charset="0"/>
                  </a:endParaRPr>
                </a:p>
              </p:txBody>
            </p:sp>
          </p:grpSp>
          <p:sp>
            <p:nvSpPr>
              <p:cNvPr id="75" name="TextBox 74"/>
              <p:cNvSpPr txBox="1"/>
              <p:nvPr/>
            </p:nvSpPr>
            <p:spPr>
              <a:xfrm>
                <a:off x="5095090" y="1967523"/>
                <a:ext cx="1659260" cy="585552"/>
              </a:xfrm>
              <a:prstGeom prst="rect">
                <a:avLst/>
              </a:prstGeom>
              <a:noFill/>
            </p:spPr>
            <p:txBody>
              <a:bodyPr>
                <a:prstTxWarp prst="textCanDown">
                  <a:avLst>
                    <a:gd name="adj" fmla="val 16825"/>
                  </a:avLst>
                </a:prstTxWarp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n w="18415" cmpd="sng">
                      <a:noFill/>
                      <a:prstDash val="solid"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Government</a:t>
                </a:r>
              </a:p>
            </p:txBody>
          </p:sp>
        </p:grpSp>
        <p:sp>
          <p:nvSpPr>
            <p:cNvPr id="178" name="TextBox 177"/>
            <p:cNvSpPr txBox="1"/>
            <p:nvPr/>
          </p:nvSpPr>
          <p:spPr>
            <a:xfrm>
              <a:off x="788514" y="1690253"/>
              <a:ext cx="1275818" cy="817415"/>
            </a:xfrm>
            <a:prstGeom prst="rect">
              <a:avLst/>
            </a:prstGeom>
            <a:noFill/>
          </p:spPr>
          <p:txBody>
            <a:bodyPr lIns="182880" rIns="182880">
              <a:prstTxWarp prst="textCanDown">
                <a:avLst>
                  <a:gd name="adj" fmla="val 7811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Duties</a:t>
              </a:r>
              <a:r>
                <a:rPr lang="en-US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 </a:t>
              </a:r>
            </a:p>
          </p:txBody>
        </p:sp>
      </p:grpSp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2030413" y="1590675"/>
            <a:ext cx="1752600" cy="1703388"/>
            <a:chOff x="4804723" y="1295400"/>
            <a:chExt cx="2253302" cy="2190750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83" name="Oval 82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92" name="Oval 91"/>
              <p:cNvSpPr>
                <a:spLocks noChangeAspect="1"/>
              </p:cNvSpPr>
              <p:nvPr/>
            </p:nvSpPr>
            <p:spPr>
              <a:xfrm>
                <a:off x="4953001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5095090" y="2136488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INVOLVE</a:t>
              </a:r>
            </a:p>
          </p:txBody>
        </p:sp>
      </p:grpSp>
      <p:grpSp>
        <p:nvGrpSpPr>
          <p:cNvPr id="7" name="Group 130"/>
          <p:cNvGrpSpPr>
            <a:grpSpLocks/>
          </p:cNvGrpSpPr>
          <p:nvPr/>
        </p:nvGrpSpPr>
        <p:grpSpPr bwMode="auto">
          <a:xfrm>
            <a:off x="1404938" y="2573338"/>
            <a:ext cx="1500187" cy="1074737"/>
            <a:chOff x="4250258" y="1295400"/>
            <a:chExt cx="3380134" cy="2417902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250258" y="1295399"/>
              <a:ext cx="3380134" cy="2417901"/>
              <a:chOff x="3748926" y="1295400"/>
              <a:chExt cx="5791507" cy="4142829"/>
            </a:xfrm>
          </p:grpSpPr>
          <p:sp>
            <p:nvSpPr>
              <p:cNvPr id="134" name="Oval 133"/>
              <p:cNvSpPr/>
              <p:nvPr/>
            </p:nvSpPr>
            <p:spPr>
              <a:xfrm>
                <a:off x="3748926" y="4053133"/>
                <a:ext cx="5791507" cy="1385096"/>
              </a:xfrm>
              <a:prstGeom prst="ellipse">
                <a:avLst/>
              </a:prstGeom>
              <a:gradFill>
                <a:gsLst>
                  <a:gs pos="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35" name="Oval 134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36" name="Oval 135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AFFECT</a:t>
              </a:r>
            </a:p>
          </p:txBody>
        </p:sp>
      </p:grpSp>
      <p:sp>
        <p:nvSpPr>
          <p:cNvPr id="137" name="Block Arc 136"/>
          <p:cNvSpPr/>
          <p:nvPr/>
        </p:nvSpPr>
        <p:spPr>
          <a:xfrm>
            <a:off x="-502912" y="-2918008"/>
            <a:ext cx="6016752" cy="7818120"/>
          </a:xfrm>
          <a:prstGeom prst="blockArc">
            <a:avLst>
              <a:gd name="adj1" fmla="val 9271"/>
              <a:gd name="adj2" fmla="val 5529301"/>
              <a:gd name="adj3" fmla="val 24722"/>
            </a:avLst>
          </a:prstGeom>
          <a:blipFill>
            <a:blip r:embed="rId3" cstate="print">
              <a:lum bright="-35000" contrast="29000"/>
            </a:blip>
            <a:stretch>
              <a:fillRect/>
            </a:stretch>
          </a:blipFill>
          <a:ln>
            <a:noFill/>
          </a:ln>
          <a:effectLst>
            <a:outerShdw blurRad="469900" dist="1016000" dir="4800000" sx="90000" sy="90000" algn="ctr" rotWithShape="0">
              <a:srgbClr val="000000">
                <a:alpha val="41000"/>
              </a:srgbClr>
            </a:outerShdw>
          </a:effectLst>
          <a:scene3d>
            <a:camera prst="orthographicFront">
              <a:rot lat="18000000" lon="0" rev="0"/>
            </a:camera>
            <a:lightRig rig="threePt" dir="t">
              <a:rot lat="0" lon="0" rev="600000"/>
            </a:lightRig>
          </a:scene3d>
          <a:sp3d extrusionH="31750">
            <a:bevelT w="127000" h="190500"/>
            <a:bevelB w="127000" h="190500"/>
            <a:extrusionClr>
              <a:schemeClr val="tx2">
                <a:lumMod val="50000"/>
              </a:schemeClr>
            </a:extrusionClr>
            <a:contourClr>
              <a:srgbClr val="00B0F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  <a:latin typeface="Arial Black" pitchFamily="34" charset="0"/>
              </a:rPr>
              <a:t>       Review</a:t>
            </a:r>
          </a:p>
        </p:txBody>
      </p:sp>
      <p:sp>
        <p:nvSpPr>
          <p:cNvPr id="219142" name="TextBox 180"/>
          <p:cNvSpPr txBox="1">
            <a:spLocks noChangeArrowheads="1"/>
          </p:cNvSpPr>
          <p:nvPr/>
        </p:nvSpPr>
        <p:spPr bwMode="auto">
          <a:xfrm rot="10800000" flipV="1">
            <a:off x="146050" y="6407150"/>
            <a:ext cx="890111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n-US" sz="2800" b="1" dirty="0">
                <a:latin typeface="Candara" pitchFamily="34" charset="0"/>
              </a:rPr>
              <a:t>IMPARTIALITY IN PERFORMING OFFICIAL DUTIES</a:t>
            </a:r>
          </a:p>
        </p:txBody>
      </p:sp>
      <p:cxnSp>
        <p:nvCxnSpPr>
          <p:cNvPr id="182" name="Straight Connector 181"/>
          <p:cNvCxnSpPr/>
          <p:nvPr/>
        </p:nvCxnSpPr>
        <p:spPr>
          <a:xfrm>
            <a:off x="1497013" y="6386513"/>
            <a:ext cx="75215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778180" y="1995056"/>
            <a:ext cx="1846765" cy="205971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5694363" y="1420813"/>
            <a:ext cx="838200" cy="838200"/>
          </a:xfrm>
          <a:prstGeom prst="ellipse">
            <a:avLst/>
          </a:prstGeom>
          <a:gradFill>
            <a:gsLst>
              <a:gs pos="20000">
                <a:srgbClr val="8E0000"/>
              </a:gs>
              <a:gs pos="82000">
                <a:srgbClr val="D20000"/>
              </a:gs>
            </a:gsLst>
            <a:lin ang="4800000" scaled="0"/>
          </a:gradFill>
          <a:ln>
            <a:noFill/>
          </a:ln>
          <a:effectLst>
            <a:outerShdw blurRad="152400" dist="508000" dir="4800000" sx="90000" sy="-19000" rotWithShape="0">
              <a:prstClr val="black">
                <a:alpha val="4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>
              <a:latin typeface="Candara" pitchFamily="34" charset="0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5832347" y="1453705"/>
            <a:ext cx="585787" cy="357593"/>
          </a:xfrm>
          <a:prstGeom prst="ellipse">
            <a:avLst/>
          </a:prstGeom>
          <a:gradFill>
            <a:gsLst>
              <a:gs pos="3000">
                <a:schemeClr val="bg1"/>
              </a:gs>
              <a:gs pos="65000">
                <a:srgbClr val="FF8F8F">
                  <a:alpha val="0"/>
                </a:srgbClr>
              </a:gs>
            </a:gsLst>
            <a:lin ang="48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>
              <a:latin typeface="Candara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753101" y="1676403"/>
            <a:ext cx="719139" cy="223837"/>
          </a:xfrm>
          <a:prstGeom prst="rect">
            <a:avLst/>
          </a:prstGeom>
          <a:noFill/>
        </p:spPr>
        <p:txBody>
          <a:bodyPr>
            <a:prstTxWarp prst="textCanDown">
              <a:avLst>
                <a:gd name="adj" fmla="val 14275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1" dirty="0">
                <a:ln w="6350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ndara" pitchFamily="34" charset="0"/>
              </a:rPr>
              <a:t> Org. Active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753100" y="1843089"/>
            <a:ext cx="704851" cy="222250"/>
          </a:xfrm>
          <a:prstGeom prst="rect">
            <a:avLst/>
          </a:prstGeom>
          <a:noFill/>
        </p:spPr>
        <p:txBody>
          <a:bodyPr>
            <a:prstTxWarp prst="textCanDown">
              <a:avLst>
                <a:gd name="adj" fmla="val 12979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1" dirty="0">
                <a:ln w="6350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ndara" pitchFamily="34" charset="0"/>
              </a:rPr>
              <a:t> Participant</a:t>
            </a:r>
          </a:p>
        </p:txBody>
      </p:sp>
      <p:grpSp>
        <p:nvGrpSpPr>
          <p:cNvPr id="9" name="Group 86"/>
          <p:cNvGrpSpPr>
            <a:grpSpLocks/>
          </p:cNvGrpSpPr>
          <p:nvPr/>
        </p:nvGrpSpPr>
        <p:grpSpPr bwMode="auto">
          <a:xfrm>
            <a:off x="5665788" y="2146300"/>
            <a:ext cx="838200" cy="838200"/>
            <a:chOff x="8247888" y="2755461"/>
            <a:chExt cx="838200" cy="838200"/>
          </a:xfrm>
        </p:grpSpPr>
        <p:sp>
          <p:nvSpPr>
            <p:cNvPr id="88" name="Oval 87"/>
            <p:cNvSpPr/>
            <p:nvPr/>
          </p:nvSpPr>
          <p:spPr>
            <a:xfrm>
              <a:off x="8247888" y="2755461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8386293" y="2779272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403240" y="3098053"/>
              <a:ext cx="520063" cy="14097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442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Former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341321" y="3238391"/>
              <a:ext cx="672466" cy="185966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493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Employer</a:t>
              </a:r>
            </a:p>
          </p:txBody>
        </p:sp>
      </p:grpSp>
      <p:grpSp>
        <p:nvGrpSpPr>
          <p:cNvPr id="10" name="Group 131"/>
          <p:cNvGrpSpPr>
            <a:grpSpLocks/>
          </p:cNvGrpSpPr>
          <p:nvPr/>
        </p:nvGrpSpPr>
        <p:grpSpPr bwMode="auto">
          <a:xfrm>
            <a:off x="2392363" y="4210050"/>
            <a:ext cx="838200" cy="838200"/>
            <a:chOff x="4989671" y="4640518"/>
            <a:chExt cx="838200" cy="838200"/>
          </a:xfrm>
          <a:solidFill>
            <a:schemeClr val="tx2">
              <a:lumMod val="75000"/>
            </a:schemeClr>
          </a:solidFill>
        </p:grpSpPr>
        <p:sp>
          <p:nvSpPr>
            <p:cNvPr id="95" name="Oval 94"/>
            <p:cNvSpPr/>
            <p:nvPr/>
          </p:nvSpPr>
          <p:spPr>
            <a:xfrm>
              <a:off x="4989671" y="4640518"/>
              <a:ext cx="838200" cy="838200"/>
            </a:xfrm>
            <a:prstGeom prst="ellipse">
              <a:avLst/>
            </a:prstGeom>
            <a:grpFill/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5128076" y="4678843"/>
              <a:ext cx="585787" cy="35759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8496" y="4934855"/>
              <a:ext cx="711201" cy="173039"/>
            </a:xfrm>
            <a:prstGeom prst="rect">
              <a:avLst/>
            </a:prstGeom>
            <a:grpFill/>
          </p:spPr>
          <p:txBody>
            <a:bodyPr>
              <a:prstTxWarp prst="textCanDown">
                <a:avLst>
                  <a:gd name="adj" fmla="val 2365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Household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170573" y="5099956"/>
              <a:ext cx="504824" cy="139700"/>
            </a:xfrm>
            <a:prstGeom prst="rect">
              <a:avLst/>
            </a:prstGeom>
            <a:grpFill/>
          </p:spPr>
          <p:txBody>
            <a:bodyPr>
              <a:prstTxWarp prst="textCanDown">
                <a:avLst>
                  <a:gd name="adj" fmla="val 24407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Financial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170572" y="5236481"/>
              <a:ext cx="495298" cy="127000"/>
            </a:xfrm>
            <a:prstGeom prst="rect">
              <a:avLst/>
            </a:prstGeom>
            <a:grp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</p:grpSp>
      <p:grpSp>
        <p:nvGrpSpPr>
          <p:cNvPr id="11" name="Group 99"/>
          <p:cNvGrpSpPr>
            <a:grpSpLocks/>
          </p:cNvGrpSpPr>
          <p:nvPr/>
        </p:nvGrpSpPr>
        <p:grpSpPr bwMode="auto">
          <a:xfrm>
            <a:off x="2514600" y="3971925"/>
            <a:ext cx="1987550" cy="838200"/>
            <a:chOff x="5096002" y="4581144"/>
            <a:chExt cx="1987550" cy="838200"/>
          </a:xfrm>
        </p:grpSpPr>
        <p:sp>
          <p:nvSpPr>
            <p:cNvPr id="101" name="Oval 100"/>
            <p:cNvSpPr/>
            <p:nvPr/>
          </p:nvSpPr>
          <p:spPr>
            <a:xfrm>
              <a:off x="6245352" y="4581144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02" name="Oval 101"/>
            <p:cNvSpPr/>
            <p:nvPr/>
          </p:nvSpPr>
          <p:spPr>
            <a:xfrm>
              <a:off x="5096002" y="4842031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300943" y="4907943"/>
              <a:ext cx="723901" cy="150918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6810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Person with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300079" y="5043196"/>
              <a:ext cx="732384" cy="14478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33333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Financial Tie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432389" y="5203129"/>
              <a:ext cx="454343" cy="109539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8434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To Filer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6372883" y="4604949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</p:grpSp>
      <p:grpSp>
        <p:nvGrpSpPr>
          <p:cNvPr id="12" name="Group 105"/>
          <p:cNvGrpSpPr>
            <a:grpSpLocks/>
          </p:cNvGrpSpPr>
          <p:nvPr/>
        </p:nvGrpSpPr>
        <p:grpSpPr bwMode="auto">
          <a:xfrm>
            <a:off x="4697413" y="3495675"/>
            <a:ext cx="838200" cy="838200"/>
            <a:chOff x="7278624" y="4105656"/>
            <a:chExt cx="838200" cy="838200"/>
          </a:xfrm>
        </p:grpSpPr>
        <p:sp>
          <p:nvSpPr>
            <p:cNvPr id="107" name="Oval 106"/>
            <p:cNvSpPr/>
            <p:nvPr/>
          </p:nvSpPr>
          <p:spPr>
            <a:xfrm>
              <a:off x="7278624" y="4105656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7417029" y="4129467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359610" y="4415076"/>
              <a:ext cx="678656" cy="162897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365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Household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7361990" y="4577001"/>
              <a:ext cx="691094" cy="13811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30658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Member or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7438190" y="4724639"/>
              <a:ext cx="536311" cy="111919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Relative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1209960" y="5127235"/>
            <a:ext cx="7934040" cy="1477328"/>
          </a:xfrm>
          <a:prstGeom prst="rect">
            <a:avLst/>
          </a:prstGeom>
          <a:noFill/>
          <a:effectLst>
            <a:outerShdw blurRad="50800" dist="50800" dir="5400000" algn="t" rotWithShape="0">
              <a:prstClr val="black">
                <a:alpha val="79000"/>
              </a:prstClr>
            </a:outerShdw>
          </a:effectLst>
        </p:spPr>
        <p:txBody>
          <a:bodyPr lIns="0" tIns="0" rIns="0" bIns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Impact" pitchFamily="34" charset="0"/>
              </a:rPr>
              <a:t>5 CFR 2635.502</a:t>
            </a:r>
            <a:endParaRPr lang="en-US" sz="9600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16200000" flipV="1">
            <a:off x="2147458" y="3574474"/>
            <a:ext cx="761998" cy="263235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H="1">
            <a:off x="3103420" y="3144981"/>
            <a:ext cx="803563" cy="637311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435927" y="2895601"/>
            <a:ext cx="1371600" cy="623455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570361" y="2699790"/>
            <a:ext cx="1722075" cy="292793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699165" y="2352675"/>
            <a:ext cx="1814945" cy="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71"/>
          <p:cNvGrpSpPr>
            <a:grpSpLocks/>
          </p:cNvGrpSpPr>
          <p:nvPr/>
        </p:nvGrpSpPr>
        <p:grpSpPr bwMode="auto">
          <a:xfrm>
            <a:off x="5327650" y="2857500"/>
            <a:ext cx="838200" cy="838200"/>
            <a:chOff x="5328181" y="2857349"/>
            <a:chExt cx="838200" cy="838200"/>
          </a:xfrm>
        </p:grpSpPr>
        <p:grpSp>
          <p:nvGrpSpPr>
            <p:cNvPr id="14" name="Group 111"/>
            <p:cNvGrpSpPr>
              <a:grpSpLocks/>
            </p:cNvGrpSpPr>
            <p:nvPr/>
          </p:nvGrpSpPr>
          <p:grpSpPr bwMode="auto">
            <a:xfrm>
              <a:off x="5328181" y="2857349"/>
              <a:ext cx="838200" cy="838200"/>
              <a:chOff x="7909560" y="3466949"/>
              <a:chExt cx="838200" cy="838200"/>
            </a:xfrm>
          </p:grpSpPr>
          <p:sp>
            <p:nvSpPr>
              <p:cNvPr id="113" name="Oval 112"/>
              <p:cNvSpPr/>
              <p:nvPr/>
            </p:nvSpPr>
            <p:spPr>
              <a:xfrm>
                <a:off x="7909560" y="3466949"/>
                <a:ext cx="838200" cy="838200"/>
              </a:xfrm>
              <a:prstGeom prst="ellipse">
                <a:avLst/>
              </a:prstGeom>
              <a:gradFill>
                <a:gsLst>
                  <a:gs pos="20000">
                    <a:srgbClr val="8E0000"/>
                  </a:gs>
                  <a:gs pos="82000">
                    <a:srgbClr val="D20000"/>
                  </a:gs>
                </a:gsLst>
                <a:lin ang="4800000" scaled="0"/>
              </a:gradFill>
              <a:ln>
                <a:noFill/>
              </a:ln>
              <a:effectLst>
                <a:outerShdw blurRad="152400" dist="508000" dir="4800000" sx="90000" sy="-19000" rotWithShape="0">
                  <a:prstClr val="black">
                    <a:alpha val="4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>
                  <a:latin typeface="Candara" pitchFamily="34" charset="0"/>
                </a:endParaRPr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8047965" y="3500285"/>
                <a:ext cx="585787" cy="357593"/>
              </a:xfrm>
              <a:prstGeom prst="ellipse">
                <a:avLst/>
              </a:prstGeom>
              <a:gradFill>
                <a:gsLst>
                  <a:gs pos="3000">
                    <a:schemeClr val="bg1"/>
                  </a:gs>
                  <a:gs pos="65000">
                    <a:srgbClr val="FF8F8F">
                      <a:alpha val="0"/>
                    </a:srgb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>
                  <a:latin typeface="Candara" pitchFamily="34" charset="0"/>
                </a:endParaRP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5402161" y="3141982"/>
              <a:ext cx="719239" cy="242568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949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Relative’s 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434013" y="3336267"/>
              <a:ext cx="649745" cy="205446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0378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Employer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023288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43200" y="2438400"/>
            <a:ext cx="62133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Why are household financial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interests important?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9162854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2209799" y="-20"/>
            <a:ext cx="6296247" cy="685801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defRPr/>
            </a:pPr>
            <a:endParaRPr lang="en-US" sz="32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362200" y="10018"/>
          <a:ext cx="5929313" cy="728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4" imgW="6558578" imgH="8020597" progId="Word.Document.12">
                  <p:embed/>
                </p:oleObj>
              </mc:Choice>
              <mc:Fallback>
                <p:oleObj name="Document" r:id="rId4" imgW="6558578" imgH="802059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0018"/>
                        <a:ext cx="5929313" cy="728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965543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5845314"/>
            <a:ext cx="93235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Why are “covered relationships” important?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2990091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A2F9D7-7B10-4FE5-895A-0D757E8E7D07}" type="slidenum">
              <a:rPr lang="en-US" smtClean="0">
                <a:latin typeface="Tahoma" pitchFamily="34" charset="0"/>
              </a:rPr>
              <a:pPr/>
              <a:t>5</a:t>
            </a:fld>
            <a:endParaRPr lang="en-US" smtClean="0">
              <a:latin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099060"/>
              </p:ext>
            </p:extLst>
          </p:nvPr>
        </p:nvGraphicFramePr>
        <p:xfrm>
          <a:off x="0" y="31750"/>
          <a:ext cx="9143999" cy="6826250"/>
        </p:xfrm>
        <a:graphic>
          <a:graphicData uri="http://schemas.openxmlformats.org/drawingml/2006/table">
            <a:tbl>
              <a:tblPr/>
              <a:tblGrid>
                <a:gridCol w="2955457"/>
                <a:gridCol w="3259134"/>
                <a:gridCol w="2929408"/>
              </a:tblGrid>
              <a:tr h="89811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Times New Roman"/>
                        <a:ea typeface="PMingLiU"/>
                      </a:endParaRPr>
                    </a:p>
                    <a:p>
                      <a:pPr marL="0" marR="0"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</a:pPr>
                      <a:r>
                        <a:rPr lang="en-US" sz="2400" b="1" dirty="0">
                          <a:latin typeface="Arial"/>
                          <a:ea typeface="PMingLiU"/>
                        </a:rPr>
                        <a:t>Personal and Business </a:t>
                      </a:r>
                      <a:r>
                        <a:rPr lang="en-US" sz="2400" b="1" dirty="0" smtClean="0">
                          <a:latin typeface="Arial"/>
                          <a:ea typeface="PMingLiU"/>
                        </a:rPr>
                        <a:t>Relationships Analyses</a:t>
                      </a:r>
                      <a:endParaRPr lang="en-US" sz="2400" dirty="0"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948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Covered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Relationships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5 CFR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§ 2635.502(a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502 Financial Interests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5 CFR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§ 2635.502(a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Other Appearances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5 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CFR §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2635.502(a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)(2)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789485"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Is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there a particular matter involving specific parties?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Is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there a particular matter involving specific parties?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Arial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615646"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Is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there a covered relationship?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Is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the matter likely to have a direct and predictable effect on household member’s financial interest?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8449"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Is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the person with whom the employee has a covered relationship a party to the matter? 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  <a:p>
                      <a:pPr marL="0" marR="0" algn="ctr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OR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Does the person with whom the employee has a covered relationship represent a party to the matter?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05069"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Would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a reasonable person with knowledge of the relevant facts question the employee’s impartiality?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Would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a reasonable person with knowledge of the relevant facts question the employee’s impartiality?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Would 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/>
                          <a:ea typeface="PMingLiU"/>
                        </a:rPr>
                        <a:t>a reasonable person with knowledge of the relevant facts question the employee’s impartiality?  (optional)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PMingLiU"/>
                      </a:endParaRPr>
                    </a:p>
                  </a:txBody>
                  <a:tcPr marL="48707" marR="48707" marT="60990" marB="6099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55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6" name="Group 137"/>
          <p:cNvGrpSpPr>
            <a:grpSpLocks/>
          </p:cNvGrpSpPr>
          <p:nvPr/>
        </p:nvGrpSpPr>
        <p:grpSpPr bwMode="auto">
          <a:xfrm>
            <a:off x="533400" y="1600201"/>
            <a:ext cx="3341688" cy="3276599"/>
            <a:chOff x="4804723" y="1295400"/>
            <a:chExt cx="2253302" cy="2190750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Covered Relationship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13" name="Group 137"/>
          <p:cNvGrpSpPr>
            <a:grpSpLocks/>
          </p:cNvGrpSpPr>
          <p:nvPr/>
        </p:nvGrpSpPr>
        <p:grpSpPr bwMode="auto">
          <a:xfrm>
            <a:off x="4811712" y="1600200"/>
            <a:ext cx="3341688" cy="3276599"/>
            <a:chOff x="4804723" y="1295400"/>
            <a:chExt cx="2253302" cy="2190750"/>
          </a:xfrm>
        </p:grpSpPr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616962" y="1371600"/>
                <a:ext cx="2057399" cy="1295401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Reasonable Person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Question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3" name="Right Arrow 2"/>
          <p:cNvSpPr/>
          <p:nvPr/>
        </p:nvSpPr>
        <p:spPr>
          <a:xfrm>
            <a:off x="3875088" y="2834959"/>
            <a:ext cx="990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490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6" name="Group 137"/>
          <p:cNvGrpSpPr>
            <a:grpSpLocks/>
          </p:cNvGrpSpPr>
          <p:nvPr/>
        </p:nvGrpSpPr>
        <p:grpSpPr bwMode="auto">
          <a:xfrm>
            <a:off x="533400" y="1600201"/>
            <a:ext cx="3341688" cy="3276599"/>
            <a:chOff x="4804723" y="1295400"/>
            <a:chExt cx="2253302" cy="2190750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Household $ Interest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13" name="Group 137"/>
          <p:cNvGrpSpPr>
            <a:grpSpLocks/>
          </p:cNvGrpSpPr>
          <p:nvPr/>
        </p:nvGrpSpPr>
        <p:grpSpPr bwMode="auto">
          <a:xfrm>
            <a:off x="4811712" y="1600200"/>
            <a:ext cx="3341688" cy="3276599"/>
            <a:chOff x="4804723" y="1295400"/>
            <a:chExt cx="2253302" cy="2190750"/>
          </a:xfrm>
        </p:grpSpPr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616962" y="1371600"/>
                <a:ext cx="2057399" cy="1295401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Reasonable Person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Question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20" name="Right Arrow 19"/>
          <p:cNvSpPr/>
          <p:nvPr/>
        </p:nvSpPr>
        <p:spPr>
          <a:xfrm>
            <a:off x="3875088" y="2834959"/>
            <a:ext cx="990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075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0" y="0"/>
            <a:ext cx="4049713" cy="6858000"/>
          </a:xfrm>
          <a:custGeom>
            <a:avLst/>
            <a:gdLst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  <a:gd name="connsiteX0" fmla="*/ 0 w 4267199"/>
              <a:gd name="connsiteY0" fmla="*/ 0 h 6858000"/>
              <a:gd name="connsiteX1" fmla="*/ 4267199 w 4267199"/>
              <a:gd name="connsiteY1" fmla="*/ 0 h 6858000"/>
              <a:gd name="connsiteX2" fmla="*/ 4267199 w 4267199"/>
              <a:gd name="connsiteY2" fmla="*/ 6858000 h 6858000"/>
              <a:gd name="connsiteX3" fmla="*/ 0 w 4267199"/>
              <a:gd name="connsiteY3" fmla="*/ 6858000 h 6858000"/>
              <a:gd name="connsiteX4" fmla="*/ 0 w 426719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6858000">
                <a:moveTo>
                  <a:pt x="0" y="0"/>
                </a:moveTo>
                <a:lnTo>
                  <a:pt x="4267199" y="0"/>
                </a:lnTo>
                <a:cubicBezTo>
                  <a:pt x="2278742" y="1719943"/>
                  <a:pt x="1523999" y="4122057"/>
                  <a:pt x="4267199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Rectangle 87"/>
          <p:cNvSpPr>
            <a:spLocks noChangeArrowheads="1"/>
          </p:cNvSpPr>
          <p:nvPr/>
        </p:nvSpPr>
        <p:spPr bwMode="auto">
          <a:xfrm>
            <a:off x="0" y="61849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6" name="Group 137"/>
          <p:cNvGrpSpPr>
            <a:grpSpLocks/>
          </p:cNvGrpSpPr>
          <p:nvPr/>
        </p:nvGrpSpPr>
        <p:grpSpPr bwMode="auto">
          <a:xfrm>
            <a:off x="533400" y="1600201"/>
            <a:ext cx="3341688" cy="3276599"/>
            <a:chOff x="4804723" y="1295400"/>
            <a:chExt cx="2253302" cy="2190750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??????????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13" name="Group 137"/>
          <p:cNvGrpSpPr>
            <a:grpSpLocks/>
          </p:cNvGrpSpPr>
          <p:nvPr/>
        </p:nvGrpSpPr>
        <p:grpSpPr bwMode="auto">
          <a:xfrm>
            <a:off x="4811712" y="1600200"/>
            <a:ext cx="3341688" cy="3276599"/>
            <a:chOff x="4804723" y="1295400"/>
            <a:chExt cx="2253302" cy="2190750"/>
          </a:xfrm>
        </p:grpSpPr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8" name="Oval 17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616962" y="1371600"/>
                <a:ext cx="2057399" cy="1295401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Reasonable Person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Question</a:t>
              </a:r>
              <a:endParaRPr lang="en-US" dirty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20" name="Right Arrow 19"/>
          <p:cNvSpPr/>
          <p:nvPr/>
        </p:nvSpPr>
        <p:spPr>
          <a:xfrm>
            <a:off x="3875088" y="2834959"/>
            <a:ext cx="990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3174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>
          <a:xfrm>
            <a:off x="0" y="2507674"/>
            <a:ext cx="9144000" cy="4350327"/>
          </a:xfrm>
          <a:prstGeom prst="rect">
            <a:avLst/>
          </a:prstGeom>
          <a:gradFill flip="none" rotWithShape="1">
            <a:gsLst>
              <a:gs pos="0">
                <a:srgbClr val="540000"/>
              </a:gs>
              <a:gs pos="32000">
                <a:srgbClr val="FF0000">
                  <a:alpha val="22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8275638" y="2030413"/>
            <a:ext cx="838200" cy="838200"/>
            <a:chOff x="8275320" y="2029968"/>
            <a:chExt cx="838200" cy="838200"/>
          </a:xfrm>
        </p:grpSpPr>
        <p:sp>
          <p:nvSpPr>
            <p:cNvPr id="131" name="Oval 130"/>
            <p:cNvSpPr/>
            <p:nvPr/>
          </p:nvSpPr>
          <p:spPr>
            <a:xfrm>
              <a:off x="8275320" y="2029968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32" name="Oval 131"/>
            <p:cNvSpPr/>
            <p:nvPr/>
          </p:nvSpPr>
          <p:spPr>
            <a:xfrm>
              <a:off x="8413725" y="2063304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8324850" y="2317751"/>
              <a:ext cx="771520" cy="187325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9190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Org. Active 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8334479" y="2452689"/>
              <a:ext cx="704850" cy="22225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297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Participant</a:t>
              </a:r>
            </a:p>
          </p:txBody>
        </p:sp>
      </p:grp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3135313" y="177800"/>
            <a:ext cx="2851150" cy="2771775"/>
            <a:chOff x="4804723" y="1295400"/>
            <a:chExt cx="2253302" cy="2190750"/>
          </a:xfrm>
          <a:solidFill>
            <a:schemeClr val="tx1">
              <a:lumMod val="65000"/>
            </a:schemeClr>
          </a:solidFill>
        </p:grpSpPr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  <a:grpFill/>
          </p:grpSpPr>
          <p:sp>
            <p:nvSpPr>
              <p:cNvPr id="95" name="Oval 94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pFill/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96" name="Oval 95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pFill/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00" name="TextBox 99"/>
            <p:cNvSpPr txBox="1"/>
            <p:nvPr/>
          </p:nvSpPr>
          <p:spPr>
            <a:xfrm>
              <a:off x="5095090" y="1967523"/>
              <a:ext cx="1659260" cy="585552"/>
            </a:xfrm>
            <a:prstGeom prst="rect">
              <a:avLst/>
            </a:prstGeom>
            <a:grp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Government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362575" y="2547909"/>
              <a:ext cx="1166232" cy="408069"/>
            </a:xfrm>
            <a:prstGeom prst="rect">
              <a:avLst/>
            </a:prstGeom>
            <a:grpFill/>
          </p:spPr>
          <p:txBody>
            <a:bodyPr lIns="182880" rIns="182880">
              <a:prstTxWarp prst="textCanDown">
                <a:avLst>
                  <a:gd name="adj" fmla="val 7811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Duties</a:t>
              </a:r>
            </a:p>
          </p:txBody>
        </p:sp>
      </p:grpSp>
      <p:grpSp>
        <p:nvGrpSpPr>
          <p:cNvPr id="5" name="Group 103"/>
          <p:cNvGrpSpPr>
            <a:grpSpLocks/>
          </p:cNvGrpSpPr>
          <p:nvPr/>
        </p:nvGrpSpPr>
        <p:grpSpPr bwMode="auto">
          <a:xfrm>
            <a:off x="4970463" y="1951038"/>
            <a:ext cx="1752600" cy="1703387"/>
            <a:chOff x="4804723" y="1295400"/>
            <a:chExt cx="2253302" cy="2190750"/>
          </a:xfrm>
        </p:grpSpPr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4953001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5095090" y="2136488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INVOLVE</a:t>
              </a:r>
            </a:p>
          </p:txBody>
        </p:sp>
      </p:grpSp>
      <p:grpSp>
        <p:nvGrpSpPr>
          <p:cNvPr id="7" name="Group 157"/>
          <p:cNvGrpSpPr>
            <a:grpSpLocks/>
          </p:cNvGrpSpPr>
          <p:nvPr/>
        </p:nvGrpSpPr>
        <p:grpSpPr bwMode="auto">
          <a:xfrm>
            <a:off x="4540250" y="3044825"/>
            <a:ext cx="1500188" cy="1073150"/>
            <a:chOff x="4250258" y="1295400"/>
            <a:chExt cx="3380134" cy="2417902"/>
          </a:xfrm>
        </p:grpSpPr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250258" y="1295400"/>
              <a:ext cx="3380134" cy="2417902"/>
              <a:chOff x="3748926" y="1295400"/>
              <a:chExt cx="5791507" cy="4142829"/>
            </a:xfrm>
          </p:grpSpPr>
          <p:sp>
            <p:nvSpPr>
              <p:cNvPr id="162" name="Oval 161"/>
              <p:cNvSpPr/>
              <p:nvPr/>
            </p:nvSpPr>
            <p:spPr>
              <a:xfrm>
                <a:off x="3748926" y="4053133"/>
                <a:ext cx="5791507" cy="1385096"/>
              </a:xfrm>
              <a:prstGeom prst="ellipse">
                <a:avLst/>
              </a:prstGeom>
              <a:gradFill>
                <a:gsLst>
                  <a:gs pos="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63" name="Oval 162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64" name="Oval 163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61" name="TextBox 160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>
                  <a:ln w="18415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AFFECT</a:t>
              </a:r>
            </a:p>
          </p:txBody>
        </p:sp>
      </p:grpSp>
      <p:sp>
        <p:nvSpPr>
          <p:cNvPr id="89" name="Block Arc 88"/>
          <p:cNvSpPr/>
          <p:nvPr/>
        </p:nvSpPr>
        <p:spPr>
          <a:xfrm>
            <a:off x="2119555" y="-2336108"/>
            <a:ext cx="6016752" cy="7818120"/>
          </a:xfrm>
          <a:prstGeom prst="blockArc">
            <a:avLst>
              <a:gd name="adj1" fmla="val 9271"/>
              <a:gd name="adj2" fmla="val 5529301"/>
              <a:gd name="adj3" fmla="val 24722"/>
            </a:avLst>
          </a:prstGeom>
          <a:blipFill>
            <a:blip r:embed="rId3" cstate="print">
              <a:lum bright="-35000" contrast="29000"/>
            </a:blip>
            <a:stretch>
              <a:fillRect/>
            </a:stretch>
          </a:blipFill>
          <a:ln>
            <a:noFill/>
          </a:ln>
          <a:effectLst>
            <a:outerShdw blurRad="469900" dist="1016000" dir="4800000" sx="90000" sy="90000" algn="ctr" rotWithShape="0">
              <a:srgbClr val="000000">
                <a:alpha val="41000"/>
              </a:srgbClr>
            </a:outerShdw>
          </a:effectLst>
          <a:scene3d>
            <a:camera prst="orthographicFront">
              <a:rot lat="18000000" lon="0" rev="0"/>
            </a:camera>
            <a:lightRig rig="threePt" dir="t">
              <a:rot lat="0" lon="0" rev="600000"/>
            </a:lightRig>
          </a:scene3d>
          <a:sp3d extrusionH="31750">
            <a:bevelT w="127000" h="190500"/>
            <a:bevelB w="127000" h="190500"/>
            <a:extrusionClr>
              <a:schemeClr val="tx2">
                <a:lumMod val="50000"/>
              </a:schemeClr>
            </a:extrusionClr>
            <a:contourClr>
              <a:srgbClr val="00B0F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  <a:latin typeface="Arial Black" pitchFamily="34" charset="0"/>
              </a:rPr>
              <a:t>       Review</a:t>
            </a:r>
          </a:p>
        </p:txBody>
      </p:sp>
      <p:grpSp>
        <p:nvGrpSpPr>
          <p:cNvPr id="9" name="Group 91"/>
          <p:cNvGrpSpPr>
            <a:grpSpLocks/>
          </p:cNvGrpSpPr>
          <p:nvPr/>
        </p:nvGrpSpPr>
        <p:grpSpPr bwMode="auto">
          <a:xfrm>
            <a:off x="8248650" y="2755900"/>
            <a:ext cx="838200" cy="838200"/>
            <a:chOff x="8247888" y="2755461"/>
            <a:chExt cx="838200" cy="838200"/>
          </a:xfrm>
        </p:grpSpPr>
        <p:sp>
          <p:nvSpPr>
            <p:cNvPr id="97" name="Oval 96"/>
            <p:cNvSpPr/>
            <p:nvPr/>
          </p:nvSpPr>
          <p:spPr>
            <a:xfrm>
              <a:off x="8247888" y="2755461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17" name="Oval 116"/>
            <p:cNvSpPr/>
            <p:nvPr/>
          </p:nvSpPr>
          <p:spPr>
            <a:xfrm>
              <a:off x="8386293" y="2779272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403240" y="3098053"/>
              <a:ext cx="520063" cy="14097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442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Former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341321" y="3238391"/>
              <a:ext cx="672466" cy="185966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493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Employer</a:t>
              </a:r>
            </a:p>
          </p:txBody>
        </p:sp>
      </p:grpSp>
      <p:sp>
        <p:nvSpPr>
          <p:cNvPr id="90" name="Block Arc 89"/>
          <p:cNvSpPr/>
          <p:nvPr/>
        </p:nvSpPr>
        <p:spPr>
          <a:xfrm>
            <a:off x="958433" y="-2330019"/>
            <a:ext cx="6019800" cy="7817654"/>
          </a:xfrm>
          <a:prstGeom prst="blockArc">
            <a:avLst>
              <a:gd name="adj1" fmla="val 5206302"/>
              <a:gd name="adj2" fmla="val 10797559"/>
              <a:gd name="adj3" fmla="val 24965"/>
            </a:avLst>
          </a:prstGeom>
          <a:blipFill>
            <a:blip r:embed="rId3" cstate="print">
              <a:lum bright="-35000" contrast="29000"/>
            </a:blip>
            <a:stretch>
              <a:fillRect/>
            </a:stretch>
          </a:blipFill>
          <a:ln>
            <a:noFill/>
          </a:ln>
          <a:effectLst>
            <a:outerShdw blurRad="469900" dist="1016000" dir="4800000" sx="90000" sy="90000" algn="ctr" rotWithShape="0">
              <a:srgbClr val="000000">
                <a:alpha val="41000"/>
              </a:srgbClr>
            </a:outerShdw>
          </a:effectLst>
          <a:scene3d>
            <a:camera prst="orthographicFront">
              <a:rot lat="18000000" lon="0" rev="0"/>
            </a:camera>
            <a:lightRig rig="threePt" dir="t">
              <a:rot lat="0" lon="0" rev="600000"/>
            </a:lightRig>
          </a:scene3d>
          <a:sp3d extrusionH="31750">
            <a:bevelT w="127000" h="190500"/>
            <a:bevelB w="127000" h="190500"/>
            <a:extrusionClr>
              <a:schemeClr val="tx2">
                <a:lumMod val="50000"/>
              </a:schemeClr>
            </a:extrusionClr>
            <a:contourClr>
              <a:srgbClr val="00B0F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  <a:latin typeface="Arial Black" pitchFamily="34" charset="0"/>
              </a:rPr>
              <a:t>    Review</a:t>
            </a:r>
          </a:p>
        </p:txBody>
      </p:sp>
      <p:grpSp>
        <p:nvGrpSpPr>
          <p:cNvPr id="10" name="Group 127"/>
          <p:cNvGrpSpPr>
            <a:grpSpLocks/>
          </p:cNvGrpSpPr>
          <p:nvPr/>
        </p:nvGrpSpPr>
        <p:grpSpPr bwMode="auto">
          <a:xfrm>
            <a:off x="44450" y="2311400"/>
            <a:ext cx="838200" cy="838200"/>
            <a:chOff x="44524" y="2311525"/>
            <a:chExt cx="838200" cy="838200"/>
          </a:xfrm>
        </p:grpSpPr>
        <p:sp>
          <p:nvSpPr>
            <p:cNvPr id="106" name="Oval 105"/>
            <p:cNvSpPr/>
            <p:nvPr/>
          </p:nvSpPr>
          <p:spPr>
            <a:xfrm>
              <a:off x="44524" y="2311525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192454" y="2354386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7474" y="2633016"/>
              <a:ext cx="733425" cy="18669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8231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Filer’s Financial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5899" y="2823518"/>
              <a:ext cx="514349" cy="14224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493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</p:grpSp>
      <p:grpSp>
        <p:nvGrpSpPr>
          <p:cNvPr id="11" name="Group 129"/>
          <p:cNvGrpSpPr>
            <a:grpSpLocks/>
          </p:cNvGrpSpPr>
          <p:nvPr/>
        </p:nvGrpSpPr>
        <p:grpSpPr bwMode="auto">
          <a:xfrm>
            <a:off x="1308100" y="4287838"/>
            <a:ext cx="838200" cy="838200"/>
            <a:chOff x="1325305" y="4233490"/>
            <a:chExt cx="838200" cy="838200"/>
          </a:xfrm>
        </p:grpSpPr>
        <p:sp>
          <p:nvSpPr>
            <p:cNvPr id="108" name="Oval 107"/>
            <p:cNvSpPr/>
            <p:nvPr/>
          </p:nvSpPr>
          <p:spPr>
            <a:xfrm>
              <a:off x="1325305" y="4233490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1463710" y="4257301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10955" y="4525311"/>
              <a:ext cx="711201" cy="19685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33333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Organization’s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503032" y="4690412"/>
              <a:ext cx="504824" cy="13970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4407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Financial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09381" y="4830112"/>
              <a:ext cx="495298" cy="12700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</p:grpSp>
      <p:grpSp>
        <p:nvGrpSpPr>
          <p:cNvPr id="12" name="Group 128"/>
          <p:cNvGrpSpPr>
            <a:grpSpLocks/>
          </p:cNvGrpSpPr>
          <p:nvPr/>
        </p:nvGrpSpPr>
        <p:grpSpPr bwMode="auto">
          <a:xfrm>
            <a:off x="347663" y="3449638"/>
            <a:ext cx="838200" cy="838200"/>
            <a:chOff x="347138" y="3449342"/>
            <a:chExt cx="838200" cy="838200"/>
          </a:xfrm>
        </p:grpSpPr>
        <p:sp>
          <p:nvSpPr>
            <p:cNvPr id="110" name="Oval 109"/>
            <p:cNvSpPr/>
            <p:nvPr/>
          </p:nvSpPr>
          <p:spPr>
            <a:xfrm>
              <a:off x="347138" y="3449342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24" name="Oval 123"/>
            <p:cNvSpPr/>
            <p:nvPr/>
          </p:nvSpPr>
          <p:spPr>
            <a:xfrm>
              <a:off x="485543" y="3482678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0739" y="4040407"/>
              <a:ext cx="495298" cy="13335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09574" y="3768148"/>
              <a:ext cx="733425" cy="15615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9197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Spouse, Child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74066" y="3896740"/>
              <a:ext cx="623886" cy="150018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399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GP Financial</a:t>
              </a:r>
            </a:p>
          </p:txBody>
        </p:sp>
      </p:grpSp>
      <p:grpSp>
        <p:nvGrpSpPr>
          <p:cNvPr id="13" name="Group 131"/>
          <p:cNvGrpSpPr>
            <a:grpSpLocks/>
          </p:cNvGrpSpPr>
          <p:nvPr/>
        </p:nvGrpSpPr>
        <p:grpSpPr bwMode="auto">
          <a:xfrm>
            <a:off x="4973638" y="4819650"/>
            <a:ext cx="838200" cy="838200"/>
            <a:chOff x="4989671" y="4640518"/>
            <a:chExt cx="838200" cy="838200"/>
          </a:xfrm>
        </p:grpSpPr>
        <p:sp>
          <p:nvSpPr>
            <p:cNvPr id="115" name="Oval 114"/>
            <p:cNvSpPr/>
            <p:nvPr/>
          </p:nvSpPr>
          <p:spPr>
            <a:xfrm>
              <a:off x="4989671" y="4640518"/>
              <a:ext cx="838200" cy="838200"/>
            </a:xfrm>
            <a:prstGeom prst="ellipse">
              <a:avLst/>
            </a:prstGeom>
            <a:gradFill>
              <a:gsLst>
                <a:gs pos="20000">
                  <a:schemeClr val="accent2">
                    <a:lumMod val="75000"/>
                  </a:schemeClr>
                </a:gs>
                <a:gs pos="82000">
                  <a:schemeClr val="accent2">
                    <a:lumMod val="60000"/>
                    <a:lumOff val="40000"/>
                  </a:schemeClr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5128076" y="4678843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078496" y="4934855"/>
              <a:ext cx="711201" cy="173039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365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Household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170573" y="5099956"/>
              <a:ext cx="504824" cy="13970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4407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Financial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170572" y="5236481"/>
              <a:ext cx="495298" cy="12700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</p:grpSp>
      <p:grpSp>
        <p:nvGrpSpPr>
          <p:cNvPr id="14" name="Group 137"/>
          <p:cNvGrpSpPr>
            <a:grpSpLocks/>
          </p:cNvGrpSpPr>
          <p:nvPr/>
        </p:nvGrpSpPr>
        <p:grpSpPr bwMode="auto">
          <a:xfrm>
            <a:off x="2427288" y="2024063"/>
            <a:ext cx="1752600" cy="1703387"/>
            <a:chOff x="4804723" y="1295400"/>
            <a:chExt cx="2253302" cy="2190750"/>
          </a:xfrm>
        </p:grpSpPr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4804723" y="1295400"/>
              <a:ext cx="2253302" cy="2190750"/>
              <a:chOff x="4698942" y="1295400"/>
              <a:chExt cx="3860797" cy="3753620"/>
            </a:xfrm>
          </p:grpSpPr>
          <p:sp>
            <p:nvSpPr>
              <p:cNvPr id="142" name="Oval 141"/>
              <p:cNvSpPr/>
              <p:nvPr/>
            </p:nvSpPr>
            <p:spPr>
              <a:xfrm>
                <a:off x="4698942" y="4203463"/>
                <a:ext cx="3860797" cy="84555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alpha val="87000"/>
                    </a:schemeClr>
                  </a:gs>
                  <a:gs pos="100000">
                    <a:schemeClr val="tx1">
                      <a:alpha val="57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4953000" y="1295400"/>
                <a:ext cx="3352799" cy="3352800"/>
              </a:xfrm>
              <a:prstGeom prst="ellipse">
                <a:avLst/>
              </a:prstGeom>
              <a:gradFill>
                <a:gsLst>
                  <a:gs pos="36000">
                    <a:schemeClr val="tx1">
                      <a:lumMod val="85000"/>
                      <a:lumOff val="1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innerShdw blurRad="4826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5616962" y="1371600"/>
                <a:ext cx="2057400" cy="1295400"/>
              </a:xfrm>
              <a:prstGeom prst="ellipse">
                <a:avLst/>
              </a:prstGeom>
              <a:gradFill>
                <a:gsLst>
                  <a:gs pos="15000">
                    <a:schemeClr val="bg1">
                      <a:alpha val="60000"/>
                    </a:schemeClr>
                  </a:gs>
                  <a:gs pos="60000">
                    <a:schemeClr val="bg2">
                      <a:lumMod val="25000"/>
                      <a:alpha val="0"/>
                    </a:scheme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Candara" pitchFamily="34" charset="0"/>
                </a:endParaRPr>
              </a:p>
            </p:txBody>
          </p:sp>
        </p:grpSp>
        <p:sp>
          <p:nvSpPr>
            <p:cNvPr id="140" name="TextBox 139"/>
            <p:cNvSpPr txBox="1"/>
            <p:nvPr/>
          </p:nvSpPr>
          <p:spPr>
            <a:xfrm>
              <a:off x="5095090" y="2116610"/>
              <a:ext cx="1659260" cy="58555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82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rPr>
                <a:t>AFFECT</a:t>
              </a:r>
            </a:p>
          </p:txBody>
        </p:sp>
      </p:grpSp>
      <p:grpSp>
        <p:nvGrpSpPr>
          <p:cNvPr id="16" name="Group 92"/>
          <p:cNvGrpSpPr>
            <a:grpSpLocks/>
          </p:cNvGrpSpPr>
          <p:nvPr/>
        </p:nvGrpSpPr>
        <p:grpSpPr bwMode="auto">
          <a:xfrm>
            <a:off x="101600" y="5935663"/>
            <a:ext cx="2771775" cy="981075"/>
            <a:chOff x="101606" y="5936334"/>
            <a:chExt cx="2772230" cy="979721"/>
          </a:xfrm>
        </p:grpSpPr>
        <p:sp>
          <p:nvSpPr>
            <p:cNvPr id="103" name="TextBox 102"/>
            <p:cNvSpPr txBox="1"/>
            <p:nvPr/>
          </p:nvSpPr>
          <p:spPr>
            <a:xfrm>
              <a:off x="254006" y="5936334"/>
              <a:ext cx="2277167" cy="624110"/>
            </a:xfrm>
            <a:prstGeom prst="rect">
              <a:avLst/>
            </a:prstGeom>
            <a:noFill/>
            <a:effectLst>
              <a:outerShdw blurRad="50800" dist="50800" dir="5400000" algn="t" rotWithShape="0">
                <a:prstClr val="black">
                  <a:alpha val="79000"/>
                </a:prstClr>
              </a:outerShdw>
            </a:effectLst>
          </p:spPr>
          <p:txBody>
            <a:bodyPr lIns="0" tIns="0" rIns="0" bIns="0">
              <a:prstTxWarp prst="textFadeUp">
                <a:avLst>
                  <a:gd name="adj" fmla="val 6829"/>
                </a:avLst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olidFill>
                    <a:schemeClr val="bg1">
                      <a:lumMod val="75000"/>
                    </a:schemeClr>
                  </a:solidFill>
                  <a:latin typeface="Impact" pitchFamily="34" charset="0"/>
                </a:rPr>
                <a:t>208</a:t>
              </a:r>
              <a:endParaRPr lang="en-US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01606" y="6284684"/>
              <a:ext cx="2772230" cy="631371"/>
            </a:xfrm>
            <a:prstGeom prst="rect">
              <a:avLst/>
            </a:prstGeom>
            <a:noFill/>
          </p:spPr>
          <p:txBody>
            <a:bodyPr lIns="0" tIns="0" rIns="0" bIns="0">
              <a:prstTxWarp prst="textFadeUp">
                <a:avLst>
                  <a:gd name="adj" fmla="val 6829"/>
                </a:avLst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effectLst>
                    <a:outerShdw blurRad="60007" dir="2000400" sy="-30000" kx="-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FINANCIAL</a:t>
              </a:r>
              <a:r>
                <a:rPr lang="en-US" dirty="0">
                  <a:solidFill>
                    <a:schemeClr val="bg1"/>
                  </a:solidFill>
                  <a:effectLst>
                    <a:outerShdw blurRad="60007" dir="2000400" sy="-30000" kx="-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 </a:t>
              </a:r>
            </a:p>
          </p:txBody>
        </p:sp>
      </p:grpSp>
      <p:grpSp>
        <p:nvGrpSpPr>
          <p:cNvPr id="17" name="Group 108"/>
          <p:cNvGrpSpPr>
            <a:grpSpLocks/>
          </p:cNvGrpSpPr>
          <p:nvPr/>
        </p:nvGrpSpPr>
        <p:grpSpPr bwMode="auto">
          <a:xfrm>
            <a:off x="6342063" y="5929313"/>
            <a:ext cx="2903537" cy="993775"/>
            <a:chOff x="6342740" y="5929078"/>
            <a:chExt cx="2902841" cy="994231"/>
          </a:xfrm>
        </p:grpSpPr>
        <p:sp>
          <p:nvSpPr>
            <p:cNvPr id="113" name="TextBox 112"/>
            <p:cNvSpPr txBox="1"/>
            <p:nvPr/>
          </p:nvSpPr>
          <p:spPr>
            <a:xfrm>
              <a:off x="6633036" y="5929078"/>
              <a:ext cx="2277167" cy="624110"/>
            </a:xfrm>
            <a:prstGeom prst="rect">
              <a:avLst/>
            </a:prstGeom>
            <a:noFill/>
            <a:effectLst>
              <a:outerShdw blurRad="50800" dist="50800" dir="5400000" algn="t" rotWithShape="0">
                <a:prstClr val="black">
                  <a:alpha val="79000"/>
                </a:prstClr>
              </a:outerShdw>
            </a:effectLst>
          </p:spPr>
          <p:txBody>
            <a:bodyPr lIns="0" tIns="0" rIns="0" bIns="0">
              <a:prstTxWarp prst="textFadeUp">
                <a:avLst>
                  <a:gd name="adj" fmla="val 6829"/>
                </a:avLst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  <a:solidFill>
                    <a:schemeClr val="bg1">
                      <a:lumMod val="75000"/>
                    </a:schemeClr>
                  </a:solidFill>
                  <a:latin typeface="Impact" pitchFamily="34" charset="0"/>
                </a:rPr>
                <a:t>502</a:t>
              </a:r>
              <a:endParaRPr lang="en-US" dirty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342740" y="6255657"/>
              <a:ext cx="2902841" cy="667652"/>
            </a:xfrm>
            <a:prstGeom prst="rect">
              <a:avLst/>
            </a:prstGeom>
            <a:noFill/>
          </p:spPr>
          <p:txBody>
            <a:bodyPr lIns="0" tIns="0" rIns="0" bIns="0">
              <a:prstTxWarp prst="textFadeUp">
                <a:avLst>
                  <a:gd name="adj" fmla="val 5380"/>
                </a:avLst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effectLst>
                    <a:outerShdw blurRad="60007" dir="2000400" sy="-30000" kx="-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IMPARTIALITY</a:t>
              </a:r>
              <a:r>
                <a:rPr lang="en-US" dirty="0">
                  <a:solidFill>
                    <a:schemeClr val="bg1"/>
                  </a:solidFill>
                  <a:effectLst>
                    <a:outerShdw blurRad="60007" dir="2000400" sy="-30000" kx="-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 </a:t>
              </a:r>
            </a:p>
          </p:txBody>
        </p:sp>
      </p:grpSp>
      <p:grpSp>
        <p:nvGrpSpPr>
          <p:cNvPr id="18" name="Group 128"/>
          <p:cNvGrpSpPr>
            <a:grpSpLocks/>
          </p:cNvGrpSpPr>
          <p:nvPr/>
        </p:nvGrpSpPr>
        <p:grpSpPr bwMode="auto">
          <a:xfrm>
            <a:off x="6245225" y="4581525"/>
            <a:ext cx="838200" cy="838200"/>
            <a:chOff x="6245352" y="4581144"/>
            <a:chExt cx="838200" cy="838200"/>
          </a:xfrm>
        </p:grpSpPr>
        <p:sp>
          <p:nvSpPr>
            <p:cNvPr id="105" name="Oval 104"/>
            <p:cNvSpPr/>
            <p:nvPr/>
          </p:nvSpPr>
          <p:spPr>
            <a:xfrm>
              <a:off x="6245352" y="4581144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6383757" y="4604955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300943" y="4907943"/>
              <a:ext cx="723901" cy="150918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6810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Person with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300079" y="5043196"/>
              <a:ext cx="732384" cy="14478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33333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Financial Tie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432389" y="5203129"/>
              <a:ext cx="454343" cy="109539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8434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To Filer</a:t>
              </a:r>
            </a:p>
          </p:txBody>
        </p:sp>
      </p:grpSp>
      <p:grpSp>
        <p:nvGrpSpPr>
          <p:cNvPr id="19" name="Group 108"/>
          <p:cNvGrpSpPr>
            <a:grpSpLocks/>
          </p:cNvGrpSpPr>
          <p:nvPr/>
        </p:nvGrpSpPr>
        <p:grpSpPr bwMode="auto">
          <a:xfrm>
            <a:off x="7278688" y="4105275"/>
            <a:ext cx="838200" cy="838200"/>
            <a:chOff x="7278624" y="4105656"/>
            <a:chExt cx="838200" cy="838200"/>
          </a:xfrm>
        </p:grpSpPr>
        <p:sp>
          <p:nvSpPr>
            <p:cNvPr id="101" name="Oval 100"/>
            <p:cNvSpPr/>
            <p:nvPr/>
          </p:nvSpPr>
          <p:spPr>
            <a:xfrm>
              <a:off x="7278624" y="4105656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7417029" y="4129467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359610" y="4415076"/>
              <a:ext cx="678656" cy="162897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365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Household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361990" y="4577001"/>
              <a:ext cx="691094" cy="138112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30658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Member or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438190" y="4724639"/>
              <a:ext cx="536311" cy="111919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Relative</a:t>
              </a:r>
            </a:p>
          </p:txBody>
        </p:sp>
      </p:grpSp>
      <p:grpSp>
        <p:nvGrpSpPr>
          <p:cNvPr id="20" name="Group 92"/>
          <p:cNvGrpSpPr>
            <a:grpSpLocks/>
          </p:cNvGrpSpPr>
          <p:nvPr/>
        </p:nvGrpSpPr>
        <p:grpSpPr bwMode="auto">
          <a:xfrm>
            <a:off x="7908925" y="3467100"/>
            <a:ext cx="838200" cy="838200"/>
            <a:chOff x="7909560" y="3466949"/>
            <a:chExt cx="838200" cy="838200"/>
          </a:xfrm>
        </p:grpSpPr>
        <p:sp>
          <p:nvSpPr>
            <p:cNvPr id="99" name="Oval 98"/>
            <p:cNvSpPr/>
            <p:nvPr/>
          </p:nvSpPr>
          <p:spPr>
            <a:xfrm>
              <a:off x="7909560" y="3466949"/>
              <a:ext cx="838200" cy="838200"/>
            </a:xfrm>
            <a:prstGeom prst="ellipse">
              <a:avLst/>
            </a:prstGeom>
            <a:gradFill>
              <a:gsLst>
                <a:gs pos="20000">
                  <a:srgbClr val="8E0000"/>
                </a:gs>
                <a:gs pos="82000">
                  <a:srgbClr val="D20000"/>
                </a:gs>
              </a:gsLst>
              <a:lin ang="4800000" scaled="0"/>
            </a:gradFill>
            <a:ln>
              <a:noFill/>
            </a:ln>
            <a:effectLst>
              <a:outerShdw blurRad="152400" dist="508000" dir="4800000" sx="90000" sy="-19000" rotWithShape="0">
                <a:prstClr val="black">
                  <a:alpha val="4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8047965" y="3500285"/>
              <a:ext cx="585787" cy="357593"/>
            </a:xfrm>
            <a:prstGeom prst="ellipse">
              <a:avLst/>
            </a:prstGeom>
            <a:gradFill>
              <a:gsLst>
                <a:gs pos="3000">
                  <a:schemeClr val="bg1"/>
                </a:gs>
                <a:gs pos="65000">
                  <a:srgbClr val="FF8F8F">
                    <a:alpha val="0"/>
                  </a:srgbClr>
                </a:gs>
              </a:gsLst>
              <a:lin ang="48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1">
                <a:latin typeface="Candara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035925" y="3994150"/>
              <a:ext cx="593725" cy="193041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513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Employer 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991476" y="3803650"/>
              <a:ext cx="695324" cy="212725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249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Relative’s </a:t>
              </a:r>
            </a:p>
          </p:txBody>
        </p:sp>
      </p:grpSp>
      <p:cxnSp>
        <p:nvCxnSpPr>
          <p:cNvPr id="173" name="Straight Connector 172"/>
          <p:cNvCxnSpPr/>
          <p:nvPr/>
        </p:nvCxnSpPr>
        <p:spPr>
          <a:xfrm>
            <a:off x="952501" y="2781301"/>
            <a:ext cx="1485900" cy="10160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50" idx="4"/>
          </p:cNvCxnSpPr>
          <p:nvPr/>
        </p:nvCxnSpPr>
        <p:spPr>
          <a:xfrm rot="5400000">
            <a:off x="2726260" y="4058037"/>
            <a:ext cx="1089709" cy="65225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5400000" flipH="1" flipV="1">
            <a:off x="2032001" y="3345181"/>
            <a:ext cx="896620" cy="87122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flipV="1">
            <a:off x="1231900" y="3136901"/>
            <a:ext cx="1320800" cy="45466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6446521" y="3157222"/>
            <a:ext cx="1409699" cy="515619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16200000" flipH="1">
            <a:off x="4889505" y="4216403"/>
            <a:ext cx="850899" cy="3810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rot="16200000" flipV="1">
            <a:off x="5702301" y="3759200"/>
            <a:ext cx="1125222" cy="439423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0800000">
            <a:off x="6261101" y="3314700"/>
            <a:ext cx="1054100" cy="86106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6576061" y="2964180"/>
            <a:ext cx="1602740" cy="210820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V="1">
            <a:off x="6637021" y="2628902"/>
            <a:ext cx="1562100" cy="121919"/>
          </a:xfrm>
          <a:prstGeom prst="line">
            <a:avLst/>
          </a:prstGeom>
          <a:ln w="57150" cap="rnd">
            <a:solidFill>
              <a:srgbClr val="FFFF00"/>
            </a:solidFill>
          </a:ln>
          <a:effectLst>
            <a:glow rad="101600">
              <a:srgbClr val="FFFFCC">
                <a:alpha val="6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158"/>
          <p:cNvGrpSpPr>
            <a:grpSpLocks/>
          </p:cNvGrpSpPr>
          <p:nvPr/>
        </p:nvGrpSpPr>
        <p:grpSpPr bwMode="auto">
          <a:xfrm>
            <a:off x="2801938" y="4708525"/>
            <a:ext cx="838200" cy="838200"/>
            <a:chOff x="2801430" y="4709160"/>
            <a:chExt cx="838200" cy="838200"/>
          </a:xfrm>
        </p:grpSpPr>
        <p:grpSp>
          <p:nvGrpSpPr>
            <p:cNvPr id="22" name="Group 130"/>
            <p:cNvGrpSpPr>
              <a:grpSpLocks/>
            </p:cNvGrpSpPr>
            <p:nvPr/>
          </p:nvGrpSpPr>
          <p:grpSpPr bwMode="auto">
            <a:xfrm>
              <a:off x="2801430" y="4709160"/>
              <a:ext cx="838200" cy="838200"/>
              <a:chOff x="2801430" y="4610117"/>
              <a:chExt cx="838200" cy="838200"/>
            </a:xfrm>
          </p:grpSpPr>
          <p:sp>
            <p:nvSpPr>
              <p:cNvPr id="107" name="Oval 106"/>
              <p:cNvSpPr/>
              <p:nvPr/>
            </p:nvSpPr>
            <p:spPr>
              <a:xfrm>
                <a:off x="2801430" y="4610117"/>
                <a:ext cx="838200" cy="838200"/>
              </a:xfrm>
              <a:prstGeom prst="ellipse">
                <a:avLst/>
              </a:prstGeom>
              <a:gradFill>
                <a:gsLst>
                  <a:gs pos="20000">
                    <a:srgbClr val="8E0000"/>
                  </a:gs>
                  <a:gs pos="82000">
                    <a:srgbClr val="D20000"/>
                  </a:gs>
                </a:gsLst>
                <a:lin ang="4800000" scaled="0"/>
              </a:gradFill>
              <a:ln>
                <a:noFill/>
              </a:ln>
              <a:effectLst>
                <a:outerShdw blurRad="152400" dist="508000" dir="4800000" sx="90000" sy="-19000" rotWithShape="0">
                  <a:prstClr val="black">
                    <a:alpha val="4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>
                  <a:latin typeface="Candara" pitchFamily="34" charset="0"/>
                </a:endParaRPr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2939835" y="4633928"/>
                <a:ext cx="585787" cy="357593"/>
              </a:xfrm>
              <a:prstGeom prst="ellipse">
                <a:avLst/>
              </a:prstGeom>
              <a:gradFill>
                <a:gsLst>
                  <a:gs pos="3000">
                    <a:schemeClr val="bg1"/>
                  </a:gs>
                  <a:gs pos="65000">
                    <a:srgbClr val="FF8F8F">
                      <a:alpha val="0"/>
                    </a:srgbClr>
                  </a:gs>
                </a:gsLst>
                <a:lin ang="48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b="1">
                  <a:latin typeface="Candara" pitchFamily="34" charset="0"/>
                </a:endParaRPr>
              </a:p>
            </p:txBody>
          </p:sp>
        </p:grpSp>
        <p:sp>
          <p:nvSpPr>
            <p:cNvPr id="155" name="TextBox 154"/>
            <p:cNvSpPr txBox="1"/>
            <p:nvPr/>
          </p:nvSpPr>
          <p:spPr>
            <a:xfrm>
              <a:off x="2955132" y="4993482"/>
              <a:ext cx="552451" cy="16907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6758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Future 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83694" y="5098256"/>
              <a:ext cx="700087" cy="204787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17913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 Employer’s </a:t>
              </a: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2994967" y="5275266"/>
              <a:ext cx="495298" cy="127000"/>
            </a:xfrm>
            <a:prstGeom prst="rect">
              <a:avLst/>
            </a:prstGeom>
            <a:noFill/>
          </p:spPr>
          <p:txBody>
            <a:bodyPr>
              <a:prstTxWarp prst="textCanDown">
                <a:avLst>
                  <a:gd name="adj" fmla="val 27965"/>
                </a:avLst>
              </a:prstTxWarp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" b="1" dirty="0">
                  <a:ln w="6350" cmpd="sng">
                    <a:noFill/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ndara" pitchFamily="34" charset="0"/>
                </a:rPr>
                <a:t>Interest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05082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315</Words>
  <Application>Microsoft Office PowerPoint</Application>
  <PresentationFormat>On-screen Show (4:3)</PresentationFormat>
  <Paragraphs>105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Segrist</dc:creator>
  <cp:lastModifiedBy>Cheryl L. Kane-Piasecki</cp:lastModifiedBy>
  <cp:revision>3</cp:revision>
  <dcterms:created xsi:type="dcterms:W3CDTF">2006-08-16T00:00:00Z</dcterms:created>
  <dcterms:modified xsi:type="dcterms:W3CDTF">2015-09-02T20:04:06Z</dcterms:modified>
</cp:coreProperties>
</file>