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89" r:id="rId4"/>
    <p:sldId id="259" r:id="rId5"/>
    <p:sldId id="291" r:id="rId6"/>
    <p:sldId id="290" r:id="rId7"/>
    <p:sldId id="258" r:id="rId8"/>
    <p:sldId id="266" r:id="rId9"/>
    <p:sldId id="264" r:id="rId10"/>
    <p:sldId id="271" r:id="rId11"/>
    <p:sldId id="268" r:id="rId12"/>
    <p:sldId id="269" r:id="rId13"/>
    <p:sldId id="270" r:id="rId14"/>
    <p:sldId id="292" r:id="rId15"/>
    <p:sldId id="263" r:id="rId16"/>
    <p:sldId id="293" r:id="rId17"/>
    <p:sldId id="294" r:id="rId18"/>
    <p:sldId id="295" r:id="rId19"/>
    <p:sldId id="296" r:id="rId20"/>
    <p:sldId id="297" r:id="rId21"/>
  </p:sldIdLst>
  <p:sldSz cx="9144000" cy="73152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92"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92"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92"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92"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92" charset="-128"/>
        <a:cs typeface="+mn-cs"/>
      </a:defRPr>
    </a:lvl5pPr>
    <a:lvl6pPr marL="2286000" algn="l" defTabSz="914400" rtl="0" eaLnBrk="1" latinLnBrk="0" hangingPunct="1">
      <a:defRPr sz="2400" kern="1200">
        <a:solidFill>
          <a:schemeClr val="tx1"/>
        </a:solidFill>
        <a:latin typeface="Arial" charset="0"/>
        <a:ea typeface="ＭＳ Ｐゴシック" pitchFamily="92" charset="-128"/>
        <a:cs typeface="+mn-cs"/>
      </a:defRPr>
    </a:lvl6pPr>
    <a:lvl7pPr marL="2743200" algn="l" defTabSz="914400" rtl="0" eaLnBrk="1" latinLnBrk="0" hangingPunct="1">
      <a:defRPr sz="2400" kern="1200">
        <a:solidFill>
          <a:schemeClr val="tx1"/>
        </a:solidFill>
        <a:latin typeface="Arial" charset="0"/>
        <a:ea typeface="ＭＳ Ｐゴシック" pitchFamily="92" charset="-128"/>
        <a:cs typeface="+mn-cs"/>
      </a:defRPr>
    </a:lvl7pPr>
    <a:lvl8pPr marL="3200400" algn="l" defTabSz="914400" rtl="0" eaLnBrk="1" latinLnBrk="0" hangingPunct="1">
      <a:defRPr sz="2400" kern="1200">
        <a:solidFill>
          <a:schemeClr val="tx1"/>
        </a:solidFill>
        <a:latin typeface="Arial" charset="0"/>
        <a:ea typeface="ＭＳ Ｐゴシック" pitchFamily="92" charset="-128"/>
        <a:cs typeface="+mn-cs"/>
      </a:defRPr>
    </a:lvl8pPr>
    <a:lvl9pPr marL="3657600" algn="l" defTabSz="914400" rtl="0" eaLnBrk="1" latinLnBrk="0" hangingPunct="1">
      <a:defRPr sz="2400" kern="1200">
        <a:solidFill>
          <a:schemeClr val="tx1"/>
        </a:solidFill>
        <a:latin typeface="Arial" charset="0"/>
        <a:ea typeface="ＭＳ Ｐゴシック" pitchFamily="92" charset="-128"/>
        <a:cs typeface="+mn-cs"/>
      </a:defRPr>
    </a:lvl9pPr>
  </p:defaultTextStyle>
  <p:extLst>
    <p:ext uri="{EFAFB233-063F-42B5-8137-9DF3F51BA10A}">
      <p15:sldGuideLst xmlns:p15="http://schemas.microsoft.com/office/powerpoint/2012/main">
        <p15:guide id="1" orient="horz" pos="1075">
          <p15:clr>
            <a:srgbClr val="A4A3A4"/>
          </p15:clr>
        </p15:guide>
        <p15:guide id="2" pos="532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87"/>
    <a:srgbClr val="B111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99" d="100"/>
          <a:sy n="99" d="100"/>
        </p:scale>
        <p:origin x="1566" y="90"/>
      </p:cViewPr>
      <p:guideLst>
        <p:guide orient="horz" pos="1075"/>
        <p:guide pos="532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195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D6B14361-68EF-450C-8F00-272485F0A8D9}" type="slidenum">
              <a:rPr lang="en-US"/>
              <a:pPr>
                <a:defRPr/>
              </a:pPr>
              <a:t>‹#›</a:t>
            </a:fld>
            <a:endParaRPr lang="en-US"/>
          </a:p>
        </p:txBody>
      </p:sp>
    </p:spTree>
    <p:extLst>
      <p:ext uri="{BB962C8B-B14F-4D97-AF65-F5344CB8AC3E}">
        <p14:creationId xmlns:p14="http://schemas.microsoft.com/office/powerpoint/2010/main" val="778465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1268" name="Rectangle 4"/>
          <p:cNvSpPr>
            <a:spLocks noGrp="1" noRot="1" noChangeAspect="1" noChangeArrowheads="1" noTextEdit="1"/>
          </p:cNvSpPr>
          <p:nvPr>
            <p:ph type="sldImg" idx="2"/>
          </p:nvPr>
        </p:nvSpPr>
        <p:spPr bwMode="auto">
          <a:xfrm>
            <a:off x="1285875" y="685800"/>
            <a:ext cx="428625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D8D2CC77-F456-474D-B48F-A9152B174140}" type="slidenum">
              <a:rPr lang="en-US"/>
              <a:pPr>
                <a:defRPr/>
              </a:pPr>
              <a:t>‹#›</a:t>
            </a:fld>
            <a:endParaRPr lang="en-US"/>
          </a:p>
        </p:txBody>
      </p:sp>
    </p:spTree>
    <p:extLst>
      <p:ext uri="{BB962C8B-B14F-4D97-AF65-F5344CB8AC3E}">
        <p14:creationId xmlns:p14="http://schemas.microsoft.com/office/powerpoint/2010/main" val="42900079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92"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92"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92"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92"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9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gsa.gov/travel/plan-book/per-diem-rates/mie-breakdown"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6192D8EF-F7E1-474F-8F1F-F9663296E098}" type="slidenum">
              <a:rPr lang="en-US" smtClean="0"/>
              <a:pPr/>
              <a:t>1</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249760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4F4CB-C378-48BF-8045-9344E1A6D3BF}" type="slidenum">
              <a:rPr lang="en-US"/>
              <a:pPr/>
              <a:t>3</a:t>
            </a:fld>
            <a:endParaRPr lang="en-US"/>
          </a:p>
        </p:txBody>
      </p:sp>
      <p:sp>
        <p:nvSpPr>
          <p:cNvPr id="11266" name="Rectangle 2"/>
          <p:cNvSpPr>
            <a:spLocks noGrp="1" noRot="1" noChangeAspect="1" noChangeArrowheads="1" noTextEdit="1"/>
          </p:cNvSpPr>
          <p:nvPr>
            <p:ph type="sldImg"/>
          </p:nvPr>
        </p:nvSpPr>
        <p:spPr>
          <a:xfrm>
            <a:off x="1285875" y="685800"/>
            <a:ext cx="4286250" cy="3429000"/>
          </a:xfrm>
          <a:ln/>
        </p:spPr>
      </p:sp>
      <p:sp>
        <p:nvSpPr>
          <p:cNvPr id="11267" name="Rectangle 3"/>
          <p:cNvSpPr>
            <a:spLocks noGrp="1" noChangeArrowheads="1"/>
          </p:cNvSpPr>
          <p:nvPr>
            <p:ph type="body" idx="1"/>
          </p:nvPr>
        </p:nvSpPr>
        <p:spPr/>
        <p:txBody>
          <a:bodyPr/>
          <a:lstStyle/>
          <a:p>
            <a:pPr marL="139700" indent="0">
              <a:buNone/>
            </a:pPr>
            <a:r>
              <a:rPr lang="en-US" b="1" dirty="0"/>
              <a:t>SCRIPT:</a:t>
            </a:r>
            <a:r>
              <a:rPr lang="en-US" dirty="0"/>
              <a:t> Non-Federal source travel refers to a legal authority which allows agencies to accept payment for an employee’s official travel expenses from a non-Federal source in certain circumstances. Payments can be in kind, which means the non-Federal source directly pays for a service and then provides that service to an employee. For example, a non-Federal source can pay a hotel directly and put the reservation in the employee’s name.</a:t>
            </a:r>
          </a:p>
          <a:p>
            <a:pPr marL="139700" indent="0">
              <a:buNone/>
            </a:pPr>
            <a:endParaRPr lang="en-US" dirty="0"/>
          </a:p>
          <a:p>
            <a:pPr marL="139700" indent="0">
              <a:buNone/>
            </a:pPr>
            <a:r>
              <a:rPr lang="en-US" dirty="0"/>
              <a:t>One thing to keep in mind with non-Federal source travel payments is they’re not the same as an employee accepting a gift of travel expenses. The FTR was amended to make non-Federal source more similar to gift acceptance, but there are still some differences. We’ll talk about those in a minute.</a:t>
            </a:r>
          </a:p>
          <a:p>
            <a:pPr marL="139700" indent="0">
              <a:buNone/>
            </a:pPr>
            <a:endParaRPr lang="en-US" dirty="0"/>
          </a:p>
          <a:p>
            <a:pPr marL="139700" indent="0">
              <a:buNone/>
            </a:pPr>
            <a:r>
              <a:rPr lang="en-US" dirty="0"/>
              <a:t>When considering whether this authority applies, the first question is whether the offeror is a non-Federal source. This can be complicated if a private entity is acting on behalf of a Federal agency.</a:t>
            </a:r>
          </a:p>
          <a:p>
            <a:pPr marL="139700" indent="0">
              <a:buNone/>
            </a:pPr>
            <a:endParaRPr lang="en-US" dirty="0"/>
          </a:p>
          <a:p>
            <a:pPr marL="139700" indent="0">
              <a:buNone/>
            </a:pPr>
            <a:r>
              <a:rPr lang="en-US" dirty="0"/>
              <a:t>The second question is whether the thing being paid for or provided in kind is an official travel expense. In the FTR, this includes obvious things like airfare, lodging, and meals, but it can also include a registration fee for a conference. That is, if a conference organizer offers to waive their registration fee for an employee to attend that event, that may be a non-Federal source payment. However, when a conference organizer waives the registration fee for an employee who is speaking, presenting, or participating in a panel, that isn’t a payment on the days the employee is speaking, presenting, or participating in the panel.</a:t>
            </a:r>
          </a:p>
          <a:p>
            <a:pPr marL="139700" indent="0">
              <a:buNone/>
            </a:pPr>
            <a:endParaRPr lang="en-US" dirty="0"/>
          </a:p>
          <a:p>
            <a:pPr marL="139700" indent="0">
              <a:buNone/>
            </a:pPr>
            <a:r>
              <a:rPr lang="en-US" dirty="0"/>
              <a:t>The third question is whether the offered payment is in connection with the employee going to a meeting or similar function. This can include things like seminars, conferences, and training forums. However, it excludes travel required by the agency’s mission, like investigations or audits, and events to promote a vendor’s products.</a:t>
            </a:r>
          </a:p>
          <a:p>
            <a:pPr marL="139700" indent="0">
              <a:buNone/>
            </a:pPr>
            <a:endParaRPr lang="en-US" dirty="0"/>
          </a:p>
          <a:p>
            <a:pPr marL="139700" indent="0">
              <a:buNone/>
            </a:pPr>
            <a:r>
              <a:rPr lang="en-US" dirty="0"/>
              <a:t>The last question is whether the event is away from, or outside, the employee’s official station. The official station is also sometimes called the local travel area or the commuting area. You can think of that line as when an event stops being a widely-attended gathering and becomes non-Federal source travel.</a:t>
            </a:r>
          </a:p>
          <a:p>
            <a:pPr marL="139700" indent="0">
              <a:buNone/>
            </a:pPr>
            <a:endParaRPr lang="en-US" dirty="0"/>
          </a:p>
          <a:p>
            <a:pPr marL="139700" indent="0">
              <a:buNone/>
            </a:pPr>
            <a:r>
              <a:rPr lang="en-US" dirty="0"/>
              <a:t>What isn’t NFS travel is any travel necessary to carry out statutory or regulatory functions. Those are activities like investigations, inspections, audits, site visits, negotiations, litigation, and anything similar. NFS travel also doesn’t include events where a vendor is going to market to Government employees, including through promotional training.</a:t>
            </a:r>
          </a:p>
          <a:p>
            <a:pPr marL="139700" indent="0">
              <a:buNone/>
            </a:pPr>
            <a:endParaRPr lang="en-US" dirty="0"/>
          </a:p>
          <a:p>
            <a:pPr marL="139700" indent="0">
              <a:buNone/>
            </a:pPr>
            <a:r>
              <a:rPr lang="en-US" dirty="0"/>
              <a:t>NOTES:</a:t>
            </a:r>
          </a:p>
          <a:p>
            <a:pPr marL="139700" indent="0">
              <a:buNone/>
            </a:pPr>
            <a:r>
              <a:rPr lang="en-US" dirty="0"/>
              <a:t>Statutory</a:t>
            </a:r>
            <a:r>
              <a:rPr lang="en-US" baseline="0" dirty="0"/>
              <a:t> basis: 31 USC sec. 1353</a:t>
            </a:r>
            <a:endParaRPr lang="en-US" dirty="0"/>
          </a:p>
          <a:p>
            <a:pPr marL="139700" indent="0">
              <a:buNone/>
            </a:pPr>
            <a:endParaRPr lang="en-US" dirty="0"/>
          </a:p>
          <a:p>
            <a:pPr marL="139700" indent="0">
              <a:buNone/>
            </a:pPr>
            <a:r>
              <a:rPr lang="en-US" dirty="0"/>
              <a:t>Contrast with </a:t>
            </a:r>
            <a:r>
              <a:rPr lang="en-US" baseline="0" dirty="0"/>
              <a:t>promotional benefits and refunds or discounts: FTR Chapter 304 allows an agency to authorize an employee to accept payments of “</a:t>
            </a:r>
            <a:r>
              <a:rPr lang="en-US" sz="1200" b="0" i="0" kern="1200" dirty="0">
                <a:solidFill>
                  <a:schemeClr val="tx1"/>
                </a:solidFill>
                <a:effectLst/>
                <a:latin typeface="Arial" charset="0"/>
                <a:ea typeface="ＭＳ Ｐゴシック" pitchFamily="92" charset="-128"/>
                <a:cs typeface="+mn-cs"/>
              </a:rPr>
              <a:t>official travel expenses to attend a meeting of mutual interest.” This means that the entity offering the payment has to have</a:t>
            </a:r>
            <a:r>
              <a:rPr lang="en-US" sz="1200" b="0" i="0" kern="1200" baseline="0" dirty="0">
                <a:solidFill>
                  <a:schemeClr val="tx1"/>
                </a:solidFill>
                <a:effectLst/>
                <a:latin typeface="Arial" charset="0"/>
                <a:ea typeface="ＭＳ Ｐゴシック" pitchFamily="92" charset="-128"/>
                <a:cs typeface="+mn-cs"/>
              </a:rPr>
              <a:t> an interest in the employee attending the meeting or similar function. Usually this means that the non-Federal source is a sponsor of the event and wants the employee to come participate. By contrast, if a hotel or airline refunds part of a charge (for example, after poor service), that refund isn’t connected to any particular event the hotel or airline has an interest in. In that case, the refund would not be a non-Federal source payment.</a:t>
            </a:r>
            <a:endParaRPr lang="en-US" dirty="0"/>
          </a:p>
          <a:p>
            <a:pPr marL="139700" indent="0">
              <a:buNone/>
            </a:pPr>
            <a:endParaRPr lang="en-US" dirty="0"/>
          </a:p>
          <a:p>
            <a:pPr marL="139700" indent="0">
              <a:buNone/>
            </a:pPr>
            <a:r>
              <a:rPr lang="en-US" dirty="0"/>
              <a:t>Non-Federal source (NFS) offers: the</a:t>
            </a:r>
            <a:r>
              <a:rPr lang="en-US" baseline="0" dirty="0"/>
              <a:t> employee/agency cannot solicit (FTR 304-3.5). Absolutely wrong to say “I won’t go to your conference unless you pay for it.” You can inform an NFS of the 1353 authority (FTR 304-3.6), but have to be careful because nearly anything, in context, could appear suspect. There are no magic words to avoid something becoming solicitation. </a:t>
            </a:r>
          </a:p>
          <a:p>
            <a:pPr marL="139700" indent="0">
              <a:buNone/>
            </a:pPr>
            <a:endParaRPr lang="en-US" baseline="0" dirty="0"/>
          </a:p>
          <a:p>
            <a:pPr marL="139700" indent="0">
              <a:buNone/>
            </a:pPr>
            <a:r>
              <a:rPr lang="en-US" baseline="0" dirty="0"/>
              <a:t>Evaluation: </a:t>
            </a:r>
            <a:r>
              <a:rPr lang="en-US" dirty="0">
                <a:latin typeface="Arial" charset="0"/>
                <a:ea typeface="ＭＳ Ｐゴシック" pitchFamily="92" charset="-128"/>
              </a:rPr>
              <a:t>The approving official must not authorize acceptance of the payment if he/she determines that acceptance of the payment under the circumstances would cause a reasonable person with knowledge of all the facts relevant to a particular case to question the integrity of agency programs or operations. (FTR 304-5.3)</a:t>
            </a:r>
          </a:p>
          <a:p>
            <a:pPr marL="139700" indent="0">
              <a:buNone/>
            </a:pPr>
            <a:endParaRPr lang="en-US" dirty="0">
              <a:latin typeface="Arial" charset="0"/>
              <a:ea typeface="ＭＳ Ｐゴシック" pitchFamily="92" charset="-128"/>
            </a:endParaRPr>
          </a:p>
          <a:p>
            <a:pPr marL="139700" indent="0">
              <a:buNone/>
            </a:pPr>
            <a:r>
              <a:rPr lang="en-US" dirty="0">
                <a:latin typeface="Arial" charset="0"/>
                <a:ea typeface="ＭＳ Ｐゴシック" pitchFamily="92" charset="-128"/>
              </a:rPr>
              <a:t>Agency acceptance: the employee is on official duty during an NFS trip, and is entitled to reimbursement of their actual and necessary travel expenses. Conclusion: employee cannot be their own NFS; if NFS reneges, the employee is still paid; FTR rules for agency acceptance of travel payments will be different from Office of Government-wide Ethics rules for employee acceptance of gifts; conflict analysis is about agency and source, not about employee and source; absolutely never allow employee to accept cash, check in employee’s name, or direct EBT/wire reimbursement.</a:t>
            </a:r>
          </a:p>
          <a:p>
            <a:pPr marL="139700" indent="0">
              <a:buNone/>
            </a:pPr>
            <a:endParaRPr lang="en-US" dirty="0">
              <a:latin typeface="Arial" charset="0"/>
              <a:ea typeface="ＭＳ Ｐゴシック" pitchFamily="92" charset="-128"/>
            </a:endParaRPr>
          </a:p>
          <a:p>
            <a:pPr marL="139700" indent="0">
              <a:buNone/>
            </a:pPr>
            <a:r>
              <a:rPr lang="en-US" dirty="0">
                <a:latin typeface="Arial" charset="0"/>
                <a:ea typeface="ＭＳ Ｐゴシック" pitchFamily="92" charset="-128"/>
              </a:rPr>
              <a:t>After the fact authorization: if either the agency or employee have prior knowledge of an offer, the authorization has to be made before travel begins. Sometimes, that means your agency won’t have time to process an NFS offer. In those cases, your agency cannot accept the offer. FTR 304-3.13</a:t>
            </a:r>
          </a:p>
          <a:p>
            <a:pPr marL="139700" indent="0">
              <a:buNone/>
            </a:pPr>
            <a:endParaRPr lang="en-US" dirty="0">
              <a:latin typeface="Arial" charset="0"/>
              <a:ea typeface="ＭＳ Ｐゴシック" pitchFamily="92" charset="-128"/>
            </a:endParaRPr>
          </a:p>
          <a:p>
            <a:pPr marL="139700" indent="0">
              <a:buNone/>
            </a:pPr>
            <a:r>
              <a:rPr lang="en-US" dirty="0">
                <a:latin typeface="Arial" charset="0"/>
                <a:ea typeface="ＭＳ Ｐゴシック" pitchFamily="92" charset="-128"/>
              </a:rPr>
              <a:t>Discipline: agencies may direct employees to</a:t>
            </a:r>
            <a:r>
              <a:rPr lang="en-US" dirty="0"/>
              <a:t> pay the general fund of the Treasury an amount equal to any payment the employee accepted; and employee cannot be reimbursed by agency. This is a stiff penalty, so most agencies only employ it against flagrant violators. (FTR 304-3.18)</a:t>
            </a:r>
          </a:p>
          <a:p>
            <a:pPr marL="0" lvl="0" indent="0" algn="l" rtl="0">
              <a:spcBef>
                <a:spcPts val="360"/>
              </a:spcBef>
              <a:spcAft>
                <a:spcPts val="0"/>
              </a:spcAft>
              <a:buNone/>
            </a:pPr>
            <a:endParaRPr lang="en-US" dirty="0"/>
          </a:p>
          <a:p>
            <a:endParaRPr lang="en-US" dirty="0"/>
          </a:p>
        </p:txBody>
      </p:sp>
    </p:spTree>
    <p:extLst>
      <p:ext uri="{BB962C8B-B14F-4D97-AF65-F5344CB8AC3E}">
        <p14:creationId xmlns:p14="http://schemas.microsoft.com/office/powerpoint/2010/main" val="2633045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4F4CB-C378-48BF-8045-9344E1A6D3BF}" type="slidenum">
              <a:rPr lang="en-US"/>
              <a:pPr/>
              <a:t>5</a:t>
            </a:fld>
            <a:endParaRPr lang="en-US"/>
          </a:p>
        </p:txBody>
      </p:sp>
      <p:sp>
        <p:nvSpPr>
          <p:cNvPr id="11266" name="Rectangle 2"/>
          <p:cNvSpPr>
            <a:spLocks noGrp="1" noRot="1" noChangeAspect="1" noChangeArrowheads="1" noTextEdit="1"/>
          </p:cNvSpPr>
          <p:nvPr>
            <p:ph type="sldImg"/>
          </p:nvPr>
        </p:nvSpPr>
        <p:spPr>
          <a:xfrm>
            <a:off x="1285875" y="685800"/>
            <a:ext cx="4286250" cy="3429000"/>
          </a:xfrm>
          <a:ln/>
        </p:spPr>
      </p:sp>
      <p:sp>
        <p:nvSpPr>
          <p:cNvPr id="11267" name="Rectangle 3"/>
          <p:cNvSpPr>
            <a:spLocks noGrp="1" noChangeArrowheads="1"/>
          </p:cNvSpPr>
          <p:nvPr>
            <p:ph type="body" idx="1"/>
          </p:nvPr>
        </p:nvSpPr>
        <p:spPr/>
        <p:txBody>
          <a:bodyPr/>
          <a:lstStyle/>
          <a:p>
            <a:pPr marL="139700" indent="0">
              <a:buNone/>
            </a:pPr>
            <a:r>
              <a:rPr lang="en-US" b="1" dirty="0"/>
              <a:t>SCRIPT: </a:t>
            </a:r>
            <a:r>
              <a:rPr lang="en-US" dirty="0"/>
              <a:t>Under the FTR, authorization to accept non-Federal source travel payments must come before travel, with very limited exceptions. These exceptions can be summarized as, “it was a surprise.” There’s two kinks of surprises when it comes to NFS travel.</a:t>
            </a:r>
          </a:p>
          <a:p>
            <a:pPr marL="139700" indent="0">
              <a:buNone/>
            </a:pPr>
            <a:endParaRPr lang="en-US" dirty="0"/>
          </a:p>
          <a:p>
            <a:pPr marL="139700" indent="0">
              <a:buNone/>
            </a:pPr>
            <a:r>
              <a:rPr lang="en-US" dirty="0"/>
              <a:t>First, and most commonly, an agency may have already authorized acceptance of some offered travel expenses. An example would be that a non-Federal source offered to provide airfare, lodging, and waived the conference registration fee. The agency accepts that, meaning they only have to reimburse the employee for meals. When the employee gets there, though, it turns out the conference actually provides lunches. Those lunches are also a travel expense paid in kind. In that circumstance, the employee can accept the lunches and then seek approval after the fact.</a:t>
            </a:r>
          </a:p>
          <a:p>
            <a:pPr marL="139700" indent="0">
              <a:buNone/>
            </a:pPr>
            <a:endParaRPr lang="en-US" dirty="0"/>
          </a:p>
          <a:p>
            <a:pPr marL="139700" indent="0">
              <a:buNone/>
            </a:pPr>
            <a:r>
              <a:rPr lang="en-US" dirty="0"/>
              <a:t>The second surprise is the total surprise. The conference invites an employee and doesn’t say anything about reimbursing travel expenses. It turns out, when the employee arrives, their room at the hotel is already paid for. That’s a bit more unusual, but it has happened before.</a:t>
            </a:r>
          </a:p>
          <a:p>
            <a:pPr marL="139700" indent="0">
              <a:buNone/>
            </a:pPr>
            <a:endParaRPr lang="en-US" dirty="0"/>
          </a:p>
          <a:p>
            <a:pPr marL="139700" indent="0">
              <a:buNone/>
            </a:pPr>
            <a:r>
              <a:rPr lang="en-US" dirty="0"/>
              <a:t>In either case, employees can only accept expenses comparable in value to what’s offered to or purchased by similarly situated meeting attendees. So if everyone else buys their own brown bag lunch, but the Government invitee gets surf and turf, that’s not going to fly. However, this rule does consider similarly situated attendees. So if the Government employee is a speaker, and the conference paid for every speaker’s hotel, that’s comparable.</a:t>
            </a:r>
          </a:p>
          <a:p>
            <a:pPr marL="139700" indent="0">
              <a:buNone/>
            </a:pPr>
            <a:endParaRPr lang="en-US" dirty="0"/>
          </a:p>
          <a:p>
            <a:pPr marL="139700" indent="0">
              <a:buNone/>
            </a:pPr>
            <a:r>
              <a:rPr lang="en-US" dirty="0"/>
              <a:t>Next, this doesn’t apply to anything the agency has already declined. Agencies sometimes decline part of an offer—they might accept airfare and a waived registration fee, but decline dinner at a high-end restaurant because of the appearance. The employee can’t overturn their agency’s decision if the NFS offers that dinner again.</a:t>
            </a:r>
          </a:p>
          <a:p>
            <a:pPr marL="139700" indent="0">
              <a:buNone/>
            </a:pPr>
            <a:endParaRPr lang="en-US" dirty="0"/>
          </a:p>
          <a:p>
            <a:pPr marL="139700" indent="0">
              <a:buNone/>
            </a:pPr>
            <a:r>
              <a:rPr lang="en-US" dirty="0"/>
              <a:t>If the employee accepts something that the agency declines after the fact, the NFS is always going to get reimbursed. If the employee accepts something in good faith, and later the agency declines it, then the agency pays for it. However, if the employee didn’t act in good faith—if they accept something that was already declined—then it’s the employee that pays out of their own pocket. This is a serious penalty for a serious violation of the travel rules.</a:t>
            </a:r>
          </a:p>
          <a:p>
            <a:pPr marL="139700" indent="0">
              <a:buNone/>
            </a:pPr>
            <a:endParaRPr lang="en-US" dirty="0"/>
          </a:p>
          <a:p>
            <a:pPr marL="139700" indent="0">
              <a:buNone/>
            </a:pPr>
            <a:r>
              <a:rPr lang="en-US" dirty="0"/>
              <a:t>NOTES:</a:t>
            </a:r>
          </a:p>
          <a:p>
            <a:pPr marL="139700" indent="0">
              <a:buNone/>
            </a:pPr>
            <a:r>
              <a:rPr lang="en-US" dirty="0"/>
              <a:t>Statutory</a:t>
            </a:r>
            <a:r>
              <a:rPr lang="en-US" baseline="0" dirty="0"/>
              <a:t> basis: 31 USC sec. 1353</a:t>
            </a:r>
            <a:endParaRPr lang="en-US" dirty="0"/>
          </a:p>
          <a:p>
            <a:pPr marL="139700" indent="0">
              <a:buNone/>
            </a:pPr>
            <a:endParaRPr lang="en-US" dirty="0"/>
          </a:p>
          <a:p>
            <a:pPr marL="139700" indent="0">
              <a:buNone/>
            </a:pPr>
            <a:r>
              <a:rPr lang="en-US" dirty="0"/>
              <a:t>Contrast with </a:t>
            </a:r>
            <a:r>
              <a:rPr lang="en-US" baseline="0" dirty="0"/>
              <a:t>promotional benefits and refunds or discounts: FTR Chapter 304 allows an agency to authorize an employee to accept payments of “</a:t>
            </a:r>
            <a:r>
              <a:rPr lang="en-US" sz="1200" b="0" i="0" kern="1200" dirty="0">
                <a:solidFill>
                  <a:schemeClr val="tx1"/>
                </a:solidFill>
                <a:effectLst/>
                <a:latin typeface="Arial" charset="0"/>
                <a:ea typeface="ＭＳ Ｐゴシック" pitchFamily="92" charset="-128"/>
                <a:cs typeface="+mn-cs"/>
              </a:rPr>
              <a:t>official travel expenses to attend a meeting of mutual interest.” This means that the entity offering the payment has to have</a:t>
            </a:r>
            <a:r>
              <a:rPr lang="en-US" sz="1200" b="0" i="0" kern="1200" baseline="0" dirty="0">
                <a:solidFill>
                  <a:schemeClr val="tx1"/>
                </a:solidFill>
                <a:effectLst/>
                <a:latin typeface="Arial" charset="0"/>
                <a:ea typeface="ＭＳ Ｐゴシック" pitchFamily="92" charset="-128"/>
                <a:cs typeface="+mn-cs"/>
              </a:rPr>
              <a:t> an interest in the employee attending the meeting or similar function. Usually this means that the non-Federal source is a sponsor of the event and wants the employee to come participate. By contrast, if a hotel or airline refunds part of a charge (for example, after poor service), that refund isn’t connected to any particular event the hotel or airline has an interest in. In that case, the refund would not be a non-Federal source payment.</a:t>
            </a:r>
            <a:endParaRPr lang="en-US" dirty="0"/>
          </a:p>
          <a:p>
            <a:pPr marL="139700" indent="0">
              <a:buNone/>
            </a:pPr>
            <a:endParaRPr lang="en-US" dirty="0"/>
          </a:p>
          <a:p>
            <a:pPr marL="139700" indent="0">
              <a:buNone/>
            </a:pPr>
            <a:r>
              <a:rPr lang="en-US" dirty="0"/>
              <a:t>Non-Federal source (NFS) offers: the</a:t>
            </a:r>
            <a:r>
              <a:rPr lang="en-US" baseline="0" dirty="0"/>
              <a:t> employee/agency cannot solicit (FTR 304-3.5). Absolutely wrong to say “I won’t go to your conference unless you pay for it.” You can inform an NFS of the 1353 authority (FTR 304-3.6), but have to be careful because nearly anything, in context, could appear suspect. There are no magic words to avoid something becoming solicitation. </a:t>
            </a:r>
          </a:p>
          <a:p>
            <a:pPr marL="139700" indent="0">
              <a:buNone/>
            </a:pPr>
            <a:endParaRPr lang="en-US" baseline="0" dirty="0"/>
          </a:p>
          <a:p>
            <a:pPr marL="139700" indent="0">
              <a:buNone/>
            </a:pPr>
            <a:r>
              <a:rPr lang="en-US" baseline="0" dirty="0"/>
              <a:t>Evaluation: </a:t>
            </a:r>
            <a:r>
              <a:rPr lang="en-US" dirty="0">
                <a:latin typeface="Arial" charset="0"/>
                <a:ea typeface="ＭＳ Ｐゴシック" pitchFamily="92" charset="-128"/>
              </a:rPr>
              <a:t>The approving official must not authorize acceptance of the payment if he/she determines that acceptance of the payment under the circumstances would cause a reasonable person with knowledge of all the facts relevant to a particular case to question the integrity of agency programs or operations. (FTR 304-5.3)</a:t>
            </a:r>
          </a:p>
          <a:p>
            <a:pPr marL="139700" indent="0">
              <a:buNone/>
            </a:pPr>
            <a:endParaRPr lang="en-US" dirty="0">
              <a:latin typeface="Arial" charset="0"/>
              <a:ea typeface="ＭＳ Ｐゴシック" pitchFamily="92" charset="-128"/>
            </a:endParaRPr>
          </a:p>
          <a:p>
            <a:pPr marL="139700" indent="0">
              <a:buNone/>
            </a:pPr>
            <a:r>
              <a:rPr lang="en-US" dirty="0">
                <a:latin typeface="Arial" charset="0"/>
                <a:ea typeface="ＭＳ Ｐゴシック" pitchFamily="92" charset="-128"/>
              </a:rPr>
              <a:t>Agency acceptance: the employee is on official duty during an NFS trip, and is entitled to reimbursement of their actual and necessary travel expenses. Conclusion: employee cannot be their own NFS; if NFS reneges, the employee is still paid; FTR rules for agency acceptance of travel payments will be different from Office of Government-wide Ethics rules for employee acceptance of gifts; conflict analysis is about agency and source, not about employee and source; absolutely never allow employee to accept cash, check in employee’s name, or direct EBT/wire reimbursement.</a:t>
            </a:r>
          </a:p>
          <a:p>
            <a:pPr marL="139700" indent="0">
              <a:buNone/>
            </a:pPr>
            <a:endParaRPr lang="en-US" dirty="0">
              <a:latin typeface="Arial" charset="0"/>
              <a:ea typeface="ＭＳ Ｐゴシック" pitchFamily="92" charset="-128"/>
            </a:endParaRPr>
          </a:p>
          <a:p>
            <a:pPr marL="139700" indent="0">
              <a:buNone/>
            </a:pPr>
            <a:r>
              <a:rPr lang="en-US" dirty="0">
                <a:latin typeface="Arial" charset="0"/>
                <a:ea typeface="ＭＳ Ｐゴシック" pitchFamily="92" charset="-128"/>
              </a:rPr>
              <a:t>After the fact authorization: if either the agency or employee have prior knowledge of an offer, the authorization has to be made before travel begins. Sometimes, that means your agency won’t have time to process an NFS offer. In those cases, your agency cannot accept the offer. FTR 304-3.13</a:t>
            </a:r>
          </a:p>
          <a:p>
            <a:pPr marL="139700" indent="0">
              <a:buNone/>
            </a:pPr>
            <a:endParaRPr lang="en-US" dirty="0">
              <a:latin typeface="Arial" charset="0"/>
              <a:ea typeface="ＭＳ Ｐゴシック" pitchFamily="92" charset="-128"/>
            </a:endParaRPr>
          </a:p>
          <a:p>
            <a:pPr marL="139700" indent="0">
              <a:buNone/>
            </a:pPr>
            <a:r>
              <a:rPr lang="en-US" dirty="0">
                <a:latin typeface="Arial" charset="0"/>
                <a:ea typeface="ＭＳ Ｐゴシック" pitchFamily="92" charset="-128"/>
              </a:rPr>
              <a:t>Discipline: agencies may direct employees to</a:t>
            </a:r>
            <a:r>
              <a:rPr lang="en-US" dirty="0"/>
              <a:t> pay the general fund of the Treasury an amount equal to any payment the employee accepted; and employee cannot be reimbursed by agency. This is a stiff penalty, so most agencies only employ it against flagrant violators. (FTR 304-3.18)</a:t>
            </a:r>
          </a:p>
          <a:p>
            <a:pPr marL="0" lvl="0" indent="0" algn="l" rtl="0">
              <a:spcBef>
                <a:spcPts val="360"/>
              </a:spcBef>
              <a:spcAft>
                <a:spcPts val="0"/>
              </a:spcAft>
              <a:buNone/>
            </a:pPr>
            <a:endParaRPr lang="en-US" dirty="0"/>
          </a:p>
          <a:p>
            <a:endParaRPr lang="en-US" dirty="0"/>
          </a:p>
        </p:txBody>
      </p:sp>
    </p:spTree>
    <p:extLst>
      <p:ext uri="{BB962C8B-B14F-4D97-AF65-F5344CB8AC3E}">
        <p14:creationId xmlns:p14="http://schemas.microsoft.com/office/powerpoint/2010/main" val="3475776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4F4CB-C378-48BF-8045-9344E1A6D3BF}" type="slidenum">
              <a:rPr lang="en-US"/>
              <a:pPr/>
              <a:t>6</a:t>
            </a:fld>
            <a:endParaRPr lang="en-US"/>
          </a:p>
        </p:txBody>
      </p:sp>
      <p:sp>
        <p:nvSpPr>
          <p:cNvPr id="11266" name="Rectangle 2"/>
          <p:cNvSpPr>
            <a:spLocks noGrp="1" noRot="1" noChangeAspect="1" noChangeArrowheads="1" noTextEdit="1"/>
          </p:cNvSpPr>
          <p:nvPr>
            <p:ph type="sldImg"/>
          </p:nvPr>
        </p:nvSpPr>
        <p:spPr>
          <a:xfrm>
            <a:off x="1285875" y="685800"/>
            <a:ext cx="4286250" cy="3429000"/>
          </a:xfrm>
          <a:ln/>
        </p:spPr>
      </p:sp>
      <p:sp>
        <p:nvSpPr>
          <p:cNvPr id="11267" name="Rectangle 3"/>
          <p:cNvSpPr>
            <a:spLocks noGrp="1" noChangeArrowheads="1"/>
          </p:cNvSpPr>
          <p:nvPr>
            <p:ph type="body" idx="1"/>
          </p:nvPr>
        </p:nvSpPr>
        <p:spPr/>
        <p:txBody>
          <a:bodyPr/>
          <a:lstStyle/>
          <a:p>
            <a:pPr marL="139700" indent="0">
              <a:buNone/>
            </a:pPr>
            <a:r>
              <a:rPr lang="en-US" b="1" dirty="0"/>
              <a:t>SCRIPT: </a:t>
            </a:r>
            <a:r>
              <a:rPr lang="en-US" b="0" dirty="0"/>
              <a:t>When an agency authorizes acceptance of non-Federal source travel payments, it’s also necessarily authorizing official travel. This is more than just a record keeping detail. An employee on official travel is entitled to reimbursement of their actual and necessary travel expenses. That means the agency is on the hook for anything the NFS doesn’t provide, including anything the NFS offered but broke their promise on. That has happened before. The agency is also required to reimburse the employee for any emergency travel if they get sick or injured on official travel. And, if the employee dies on travel, the agency has to pay for transporting their body. Therefore, agencies should only accept NFS payments for events they’d pay for the employee attend anyway. Sometimes, the agency will have to.</a:t>
            </a:r>
          </a:p>
          <a:p>
            <a:pPr marL="139700" indent="0">
              <a:buNone/>
            </a:pPr>
            <a:endParaRPr lang="en-US" b="0" dirty="0"/>
          </a:p>
          <a:p>
            <a:pPr marL="139700" indent="0">
              <a:buNone/>
            </a:pPr>
            <a:r>
              <a:rPr lang="en-US" b="0" dirty="0"/>
              <a:t>Non-Federal source payments for subsistence expenses—meals and lodging—can exceed the regulatory maximums in domestic areas, including Alaska, Hawaii, Puerto Rico, and US territories. We’re still bound by the maximums in foreign areas. The NFS also has to offer these subsistence expenses to similarly situated attendees. For example, if the NFS is providing suites at a luxury hotel to all speakers, including a Government speaker, the agency can accept that offer. But keep in mind my first point: the agency is on the hook for anything the NFS doesn’t pay for. If the NFS breaks its promise and doesn’t pay for that luxury suite, the agency has to pick up the tab. That risk could be a good reason to decline that offer.</a:t>
            </a:r>
          </a:p>
          <a:p>
            <a:pPr marL="139700" indent="0">
              <a:buNone/>
            </a:pPr>
            <a:endParaRPr lang="en-US" b="0" dirty="0"/>
          </a:p>
          <a:p>
            <a:pPr marL="139700" indent="0">
              <a:buNone/>
            </a:pPr>
            <a:r>
              <a:rPr lang="en-US" b="0" dirty="0"/>
              <a:t>A similar rule exists for other-than-coach class accommodation on a common carrier. Like with exceeding subsistence maximums, the NFS has to also offer that to similarly situated meeting attendees. What’s different is that it can be accepted only if the NFS pays in full, in advance. It’s not good enough for the NFS to just promise to pay for the transportation. The NFS has hand over tickets before travel.</a:t>
            </a:r>
            <a:endParaRPr lang="en-US" dirty="0"/>
          </a:p>
          <a:p>
            <a:pPr marL="139700" indent="0">
              <a:buNone/>
            </a:pPr>
            <a:endParaRPr lang="en-US" dirty="0"/>
          </a:p>
          <a:p>
            <a:pPr marL="139700" indent="0">
              <a:buNone/>
            </a:pPr>
            <a:r>
              <a:rPr lang="en-US" dirty="0"/>
              <a:t>One point I cannot emphasize enough is that an employee must never accept cash or a personally-payable check for a non-Federal source payment. These payments are to the Government, so unless you are the Treasurer of the United States, you are not allowed to possess that money. If the non-Federal source for some reason cannot process a payment to the US Government, which is something we’ve heard before, then the agency can’t accept that payment.</a:t>
            </a:r>
          </a:p>
          <a:p>
            <a:pPr marL="139700" indent="0">
              <a:buNone/>
            </a:pPr>
            <a:endParaRPr lang="en-US" dirty="0"/>
          </a:p>
          <a:p>
            <a:pPr marL="139700" indent="0">
              <a:buNone/>
            </a:pPr>
            <a:r>
              <a:rPr lang="en-US" dirty="0"/>
              <a:t>NOTES:</a:t>
            </a:r>
          </a:p>
          <a:p>
            <a:pPr marL="139700" indent="0">
              <a:buNone/>
            </a:pPr>
            <a:r>
              <a:rPr lang="en-US" dirty="0"/>
              <a:t>Statutory</a:t>
            </a:r>
            <a:r>
              <a:rPr lang="en-US" baseline="0" dirty="0"/>
              <a:t> basis: 31 USC sec. 1353</a:t>
            </a:r>
            <a:endParaRPr lang="en-US" dirty="0"/>
          </a:p>
          <a:p>
            <a:pPr marL="139700" indent="0">
              <a:buNone/>
            </a:pPr>
            <a:endParaRPr lang="en-US" dirty="0"/>
          </a:p>
          <a:p>
            <a:pPr marL="139700" indent="0">
              <a:buNone/>
            </a:pPr>
            <a:r>
              <a:rPr lang="en-US" dirty="0"/>
              <a:t>Contrast with </a:t>
            </a:r>
            <a:r>
              <a:rPr lang="en-US" baseline="0" dirty="0"/>
              <a:t>promotional benefits and refunds or discounts: FTR Chapter 304 allows an agency to authorize an employee to accept payments of “</a:t>
            </a:r>
            <a:r>
              <a:rPr lang="en-US" sz="1200" b="0" i="0" kern="1200" dirty="0">
                <a:solidFill>
                  <a:schemeClr val="tx1"/>
                </a:solidFill>
                <a:effectLst/>
                <a:latin typeface="Arial" charset="0"/>
                <a:ea typeface="ＭＳ Ｐゴシック" pitchFamily="92" charset="-128"/>
                <a:cs typeface="+mn-cs"/>
              </a:rPr>
              <a:t>official travel expenses to attend a meeting of mutual interest.” This means that the entity offering the payment has to have</a:t>
            </a:r>
            <a:r>
              <a:rPr lang="en-US" sz="1200" b="0" i="0" kern="1200" baseline="0" dirty="0">
                <a:solidFill>
                  <a:schemeClr val="tx1"/>
                </a:solidFill>
                <a:effectLst/>
                <a:latin typeface="Arial" charset="0"/>
                <a:ea typeface="ＭＳ Ｐゴシック" pitchFamily="92" charset="-128"/>
                <a:cs typeface="+mn-cs"/>
              </a:rPr>
              <a:t> an interest in the employee attending the meeting or similar function. Usually this means that the non-Federal source is a sponsor of the event and wants the employee to come participate. By contrast, if a hotel or airline refunds part of a charge (for example, after poor service), that refund isn’t connected to any particular event the hotel or airline has an interest in. In that case, the refund would not be a non-Federal source payment.</a:t>
            </a:r>
            <a:endParaRPr lang="en-US" dirty="0"/>
          </a:p>
          <a:p>
            <a:pPr marL="139700" indent="0">
              <a:buNone/>
            </a:pPr>
            <a:endParaRPr lang="en-US" dirty="0"/>
          </a:p>
          <a:p>
            <a:pPr marL="139700" indent="0">
              <a:buNone/>
            </a:pPr>
            <a:r>
              <a:rPr lang="en-US" dirty="0"/>
              <a:t>Non-Federal source (NFS) offers: the</a:t>
            </a:r>
            <a:r>
              <a:rPr lang="en-US" baseline="0" dirty="0"/>
              <a:t> employee/agency cannot solicit (FTR 304-3.5). Absolutely wrong to say “I won’t go to your conference unless you pay for it.” You can inform an NFS of the 1353 authority (FTR 304-3.6), but have to be careful because nearly anything, in context, could appear suspect. There are no magic words to avoid something becoming solicitation. </a:t>
            </a:r>
          </a:p>
          <a:p>
            <a:pPr marL="139700" indent="0">
              <a:buNone/>
            </a:pPr>
            <a:endParaRPr lang="en-US" baseline="0" dirty="0"/>
          </a:p>
          <a:p>
            <a:pPr marL="139700" indent="0">
              <a:buNone/>
            </a:pPr>
            <a:r>
              <a:rPr lang="en-US" baseline="0" dirty="0"/>
              <a:t>Evaluation: </a:t>
            </a:r>
            <a:r>
              <a:rPr lang="en-US" dirty="0">
                <a:latin typeface="Arial" charset="0"/>
                <a:ea typeface="ＭＳ Ｐゴシック" pitchFamily="92" charset="-128"/>
              </a:rPr>
              <a:t>The approving official must not authorize acceptance of the payment if he/she determines that acceptance of the payment under the circumstances would cause a reasonable person with knowledge of all the facts relevant to a particular case to question the integrity of agency programs or operations. (FTR 304-5.3)</a:t>
            </a:r>
          </a:p>
          <a:p>
            <a:pPr marL="139700" indent="0">
              <a:buNone/>
            </a:pPr>
            <a:endParaRPr lang="en-US" dirty="0">
              <a:latin typeface="Arial" charset="0"/>
              <a:ea typeface="ＭＳ Ｐゴシック" pitchFamily="92" charset="-128"/>
            </a:endParaRPr>
          </a:p>
          <a:p>
            <a:pPr marL="139700" indent="0">
              <a:buNone/>
            </a:pPr>
            <a:r>
              <a:rPr lang="en-US" dirty="0">
                <a:latin typeface="Arial" charset="0"/>
                <a:ea typeface="ＭＳ Ｐゴシック" pitchFamily="92" charset="-128"/>
              </a:rPr>
              <a:t>Agency acceptance: the employee is on official duty during an NFS trip, and is entitled to reimbursement of their actual and necessary travel expenses. Conclusion: employee cannot be their own NFS; if NFS reneges, the employee is still paid; FTR rules for agency acceptance of travel payments will be different from Office of Government-wide Ethics rules for employee acceptance of gifts; conflict analysis is about agency and source, not about employee and source; absolutely never allow employee to accept cash, check in employee’s name, or direct EBT/wire reimbursement.</a:t>
            </a:r>
          </a:p>
          <a:p>
            <a:pPr marL="139700" indent="0">
              <a:buNone/>
            </a:pPr>
            <a:endParaRPr lang="en-US" dirty="0">
              <a:latin typeface="Arial" charset="0"/>
              <a:ea typeface="ＭＳ Ｐゴシック" pitchFamily="92" charset="-128"/>
            </a:endParaRPr>
          </a:p>
          <a:p>
            <a:pPr marL="139700" indent="0">
              <a:buNone/>
            </a:pPr>
            <a:r>
              <a:rPr lang="en-US" dirty="0">
                <a:latin typeface="Arial" charset="0"/>
                <a:ea typeface="ＭＳ Ｐゴシック" pitchFamily="92" charset="-128"/>
              </a:rPr>
              <a:t>After the fact authorization: if either the agency or employee have prior knowledge of an offer, the authorization has to be made before travel begins. Sometimes, that means your agency won’t have time to process an NFS offer. In those cases, your agency cannot accept the offer. FTR 304-3.13</a:t>
            </a:r>
          </a:p>
          <a:p>
            <a:pPr marL="139700" indent="0">
              <a:buNone/>
            </a:pPr>
            <a:endParaRPr lang="en-US" dirty="0">
              <a:latin typeface="Arial" charset="0"/>
              <a:ea typeface="ＭＳ Ｐゴシック" pitchFamily="92" charset="-128"/>
            </a:endParaRPr>
          </a:p>
          <a:p>
            <a:pPr marL="139700" indent="0">
              <a:buNone/>
            </a:pPr>
            <a:r>
              <a:rPr lang="en-US" dirty="0">
                <a:latin typeface="Arial" charset="0"/>
                <a:ea typeface="ＭＳ Ｐゴシック" pitchFamily="92" charset="-128"/>
              </a:rPr>
              <a:t>Discipline: agencies may direct employees to</a:t>
            </a:r>
            <a:r>
              <a:rPr lang="en-US" dirty="0"/>
              <a:t> pay the general fund of the Treasury an amount equal to any payment the employee accepted; and employee cannot be reimbursed by agency. This is a stiff penalty, so most agencies only employ it against flagrant violators. (FTR 304-3.18)</a:t>
            </a:r>
          </a:p>
          <a:p>
            <a:pPr marL="0" lvl="0" indent="0" algn="l" rtl="0">
              <a:spcBef>
                <a:spcPts val="360"/>
              </a:spcBef>
              <a:spcAft>
                <a:spcPts val="0"/>
              </a:spcAft>
              <a:buNone/>
            </a:pPr>
            <a:endParaRPr lang="en-US" dirty="0"/>
          </a:p>
          <a:p>
            <a:endParaRPr lang="en-US" dirty="0"/>
          </a:p>
        </p:txBody>
      </p:sp>
    </p:spTree>
    <p:extLst>
      <p:ext uri="{BB962C8B-B14F-4D97-AF65-F5344CB8AC3E}">
        <p14:creationId xmlns:p14="http://schemas.microsoft.com/office/powerpoint/2010/main" val="4005539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4F4CB-C378-48BF-8045-9344E1A6D3BF}" type="slidenum">
              <a:rPr lang="en-US"/>
              <a:pPr/>
              <a:t>14</a:t>
            </a:fld>
            <a:endParaRPr lang="en-US"/>
          </a:p>
        </p:txBody>
      </p:sp>
      <p:sp>
        <p:nvSpPr>
          <p:cNvPr id="11266" name="Rectangle 2"/>
          <p:cNvSpPr>
            <a:spLocks noGrp="1" noRot="1" noChangeAspect="1" noChangeArrowheads="1" noTextEdit="1"/>
          </p:cNvSpPr>
          <p:nvPr>
            <p:ph type="sldImg"/>
          </p:nvPr>
        </p:nvSpPr>
        <p:spPr>
          <a:xfrm>
            <a:off x="1285875" y="685800"/>
            <a:ext cx="4286250" cy="3429000"/>
          </a:xfrm>
          <a:ln/>
        </p:spPr>
      </p:sp>
      <p:sp>
        <p:nvSpPr>
          <p:cNvPr id="11267" name="Rectangle 3"/>
          <p:cNvSpPr>
            <a:spLocks noGrp="1" noChangeArrowheads="1"/>
          </p:cNvSpPr>
          <p:nvPr>
            <p:ph type="body" idx="1"/>
          </p:nvPr>
        </p:nvSpPr>
        <p:spPr/>
        <p:txBody>
          <a:bodyPr/>
          <a:lstStyle/>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b="1" dirty="0">
                <a:solidFill>
                  <a:schemeClr val="dk1"/>
                </a:solidFill>
                <a:latin typeface="Arial"/>
                <a:ea typeface="Arial"/>
                <a:cs typeface="Arial"/>
                <a:sym typeface="Arial"/>
              </a:rPr>
              <a:t>SCRIPT: </a:t>
            </a:r>
            <a:r>
              <a:rPr lang="en-US" b="0" dirty="0">
                <a:solidFill>
                  <a:schemeClr val="dk1"/>
                </a:solidFill>
                <a:latin typeface="Arial"/>
                <a:ea typeface="Arial"/>
                <a:cs typeface="Arial"/>
                <a:sym typeface="Arial"/>
              </a:rPr>
              <a:t>We often get questions on this first bullet point, discounts or waivers that apply to all Government attendees at an event. This is a bit tricky, but these are not payments under the NFS rules. I can’t point you to anything in the FTR that directly says this, but it’s a result of how conference registrations fees are usually structured. Often there’s a variety of discounts for different groups of people. Members of a professional organization might get a discount; people who buy their tickets early might get an early bird discount; and, for some conferences, Government employees can get in free. Taking advantage of these category-wide discounts is just being cost-effective, and doesn’t count as a NFS travel payment.</a:t>
            </a: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endParaRPr lang="en-US" b="1" dirty="0">
              <a:solidFill>
                <a:schemeClr val="dk1"/>
              </a:solidFill>
              <a:latin typeface="Arial"/>
              <a:ea typeface="Arial"/>
              <a:cs typeface="Arial"/>
              <a:sym typeface="Arial"/>
            </a:endParaRP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solidFill>
                  <a:schemeClr val="dk1"/>
                </a:solidFill>
                <a:latin typeface="Arial"/>
                <a:ea typeface="Arial"/>
                <a:cs typeface="Arial"/>
                <a:sym typeface="Arial"/>
              </a:rPr>
              <a:t>GSA recently revised the rules on accepting waived registration fees as a non-Federal source travel payment. These changes brought the FTR’s rules a lot closer to rules for widely-attended gatherings, but unfortunately, GSA couldn’t get them to match up all the way. Let’s look at how they’re similar, and where there are differences.</a:t>
            </a: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endParaRPr lang="en-US" dirty="0">
              <a:solidFill>
                <a:schemeClr val="dk1"/>
              </a:solidFill>
              <a:latin typeface="Arial"/>
              <a:ea typeface="Arial"/>
              <a:cs typeface="Arial"/>
              <a:sym typeface="Arial"/>
            </a:endParaRP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solidFill>
                  <a:schemeClr val="dk1"/>
                </a:solidFill>
                <a:latin typeface="Arial"/>
                <a:ea typeface="Arial"/>
                <a:cs typeface="Arial"/>
                <a:sym typeface="Arial"/>
              </a:rPr>
              <a:t>The headline change is that if a non-Federal source invites an employee to speak, present, or participate in a panel at a event and waives or discounts the registration fee for that employee, that waiver or discount is not a NFS payment on the days the employee participates. The policy goal is that if an employee is invited to give a speech at a conference over lunch, and the conference is just outside the official station boundaries, there’s no need to go through all the paperwork. Let them drive out and reimburse them for their mileage, no need for a full ethics review.</a:t>
            </a: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endParaRPr lang="en-US" dirty="0">
              <a:solidFill>
                <a:schemeClr val="dk1"/>
              </a:solidFill>
              <a:latin typeface="Arial"/>
              <a:ea typeface="Arial"/>
              <a:cs typeface="Arial"/>
              <a:sym typeface="Arial"/>
            </a:endParaRP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solidFill>
                  <a:schemeClr val="dk1"/>
                </a:solidFill>
                <a:latin typeface="Arial"/>
                <a:ea typeface="Arial"/>
                <a:cs typeface="Arial"/>
                <a:sym typeface="Arial"/>
              </a:rPr>
              <a:t>There are three ways this exception differs from OGE’s rule widely attended gatherings, though. First, the waiver is still a NFS payment on days the employee isn’t actively participating. If an employee is invited to speak on days one and three of a conference, and their registration fee is waived for the whole conference, then it’s considered a NFS travel payment for day two. Alternatively the agency can decline that part of the offer, which means the employee speaks on day one, teleworks in their hotel room day two, and goes speak again on day three.</a:t>
            </a: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endParaRPr lang="en-US" dirty="0">
              <a:solidFill>
                <a:schemeClr val="dk1"/>
              </a:solidFill>
              <a:latin typeface="Arial"/>
              <a:ea typeface="Arial"/>
              <a:cs typeface="Arial"/>
              <a:sym typeface="Arial"/>
            </a:endParaRP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solidFill>
                  <a:schemeClr val="dk1"/>
                </a:solidFill>
                <a:latin typeface="Arial"/>
                <a:ea typeface="Arial"/>
                <a:cs typeface="Arial"/>
                <a:sym typeface="Arial"/>
              </a:rPr>
              <a:t>The second is that this exception only applies to employees who actively participating as a speaker, presenter, or panelist. If an employee is attending to support a speaker, they’re not actively participating, so their waived registration fee would have to be processed as a payment in kind.</a:t>
            </a: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endParaRPr lang="en-US" dirty="0">
              <a:solidFill>
                <a:schemeClr val="dk1"/>
              </a:solidFill>
              <a:latin typeface="Arial"/>
              <a:ea typeface="Arial"/>
              <a:cs typeface="Arial"/>
              <a:sym typeface="Arial"/>
            </a:endParaRP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solidFill>
                  <a:schemeClr val="dk1"/>
                </a:solidFill>
                <a:latin typeface="Arial"/>
                <a:ea typeface="Arial"/>
                <a:cs typeface="Arial"/>
                <a:sym typeface="Arial"/>
              </a:rPr>
              <a:t>Lastly, meals provided at no cost by a NFS are always considered a payment. If an employee accepts a meal on the day they speak, present, or participate on a panel, that meal it self has to be processed as a NFS payment. However, it doesn’t turn the waived registration fee into a payment; they can be separated. </a:t>
            </a: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endParaRPr lang="en-US" dirty="0">
              <a:solidFill>
                <a:schemeClr val="dk1"/>
              </a:solidFill>
              <a:latin typeface="Arial"/>
              <a:ea typeface="Arial"/>
              <a:cs typeface="Arial"/>
              <a:sym typeface="Arial"/>
            </a:endParaRPr>
          </a:p>
          <a:p>
            <a:pPr marL="13970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solidFill>
                  <a:schemeClr val="dk1"/>
                </a:solidFill>
                <a:latin typeface="Arial"/>
                <a:ea typeface="Arial"/>
                <a:cs typeface="Arial"/>
                <a:sym typeface="Arial"/>
              </a:rPr>
              <a:t>NOTES</a:t>
            </a:r>
            <a:endParaRPr lang="en-US" baseline="0" dirty="0"/>
          </a:p>
          <a:p>
            <a:pPr marL="139700" indent="0">
              <a:buNone/>
            </a:pPr>
            <a:endParaRPr lang="en-US" baseline="0" dirty="0"/>
          </a:p>
          <a:p>
            <a:pPr marL="139700" indent="0">
              <a:buNone/>
            </a:pPr>
            <a:r>
              <a:rPr lang="en-US" baseline="0" dirty="0"/>
              <a:t>For reporting purposes, meals are valued based on the M&amp;IE per diem breakdown (for CONUS, this is available at </a:t>
            </a:r>
            <a:r>
              <a:rPr lang="en-US" dirty="0">
                <a:hlinkClick r:id="rId3"/>
              </a:rPr>
              <a:t>https://www.gsa.gov/travel/plan-book/per-diem-rates/mie-breakdown</a:t>
            </a:r>
            <a:r>
              <a:rPr lang="en-US" dirty="0"/>
              <a:t>). Agencies</a:t>
            </a:r>
            <a:r>
              <a:rPr lang="en-US" baseline="0" dirty="0"/>
              <a:t> no longer report the meal’s market value. </a:t>
            </a:r>
            <a:r>
              <a:rPr lang="en-US" dirty="0"/>
              <a:t>FTR 304-6.6(c).</a:t>
            </a:r>
          </a:p>
          <a:p>
            <a:pPr marL="0" lvl="0" indent="0" algn="l" rtl="0">
              <a:spcBef>
                <a:spcPts val="360"/>
              </a:spcBef>
              <a:spcAft>
                <a:spcPts val="0"/>
              </a:spcAft>
              <a:buNone/>
            </a:pPr>
            <a:endParaRPr lang="en-US" dirty="0"/>
          </a:p>
          <a:p>
            <a:endParaRPr lang="en-US" dirty="0"/>
          </a:p>
        </p:txBody>
      </p:sp>
    </p:spTree>
    <p:extLst>
      <p:ext uri="{BB962C8B-B14F-4D97-AF65-F5344CB8AC3E}">
        <p14:creationId xmlns:p14="http://schemas.microsoft.com/office/powerpoint/2010/main" val="1197911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 name="Picture 7" descr="HiRez4inchGSAStarMarkRGB"/>
          <p:cNvPicPr>
            <a:picLocks noChangeArrowheads="1"/>
          </p:cNvPicPr>
          <p:nvPr userDrawn="1"/>
        </p:nvPicPr>
        <p:blipFill>
          <a:blip r:embed="rId2" cstate="print"/>
          <a:srcRect/>
          <a:stretch>
            <a:fillRect/>
          </a:stretch>
        </p:blipFill>
        <p:spPr bwMode="auto">
          <a:xfrm>
            <a:off x="684213" y="457200"/>
            <a:ext cx="758825" cy="685800"/>
          </a:xfrm>
          <a:prstGeom prst="rect">
            <a:avLst/>
          </a:prstGeom>
          <a:noFill/>
          <a:ln w="9525">
            <a:noFill/>
            <a:miter lim="800000"/>
            <a:headEnd/>
            <a:tailEnd/>
          </a:ln>
        </p:spPr>
      </p:pic>
      <p:sp>
        <p:nvSpPr>
          <p:cNvPr id="3" name="Text Box 10"/>
          <p:cNvSpPr txBox="1">
            <a:spLocks noChangeArrowheads="1"/>
          </p:cNvSpPr>
          <p:nvPr userDrawn="1"/>
        </p:nvSpPr>
        <p:spPr bwMode="auto">
          <a:xfrm>
            <a:off x="4419600" y="1031875"/>
            <a:ext cx="4038600" cy="242888"/>
          </a:xfrm>
          <a:prstGeom prst="rect">
            <a:avLst/>
          </a:prstGeom>
          <a:noFill/>
          <a:ln w="9525">
            <a:noFill/>
            <a:miter lim="800000"/>
            <a:headEnd/>
            <a:tailEnd/>
          </a:ln>
        </p:spPr>
        <p:txBody>
          <a:bodyPr lIns="0" tIns="0" rIns="0" bIns="0" anchor="ctr"/>
          <a:lstStyle/>
          <a:p>
            <a:pPr algn="r">
              <a:spcBef>
                <a:spcPct val="50000"/>
              </a:spcBef>
              <a:defRPr/>
            </a:pPr>
            <a:r>
              <a:rPr lang="en-US" sz="1200" b="1" dirty="0">
                <a:solidFill>
                  <a:schemeClr val="bg2"/>
                </a:solidFill>
              </a:rPr>
              <a:t>U.S. General Services Administration</a:t>
            </a:r>
          </a:p>
        </p:txBody>
      </p:sp>
      <p:sp>
        <p:nvSpPr>
          <p:cNvPr id="4" name="Rectangle 12"/>
          <p:cNvSpPr>
            <a:spLocks noChangeArrowheads="1"/>
          </p:cNvSpPr>
          <p:nvPr userDrawn="1"/>
        </p:nvSpPr>
        <p:spPr bwMode="auto">
          <a:xfrm>
            <a:off x="3175" y="1828800"/>
            <a:ext cx="9140825" cy="914400"/>
          </a:xfrm>
          <a:prstGeom prst="rect">
            <a:avLst/>
          </a:prstGeom>
          <a:solidFill>
            <a:srgbClr val="B11116"/>
          </a:solidFill>
          <a:ln w="9525">
            <a:noFill/>
            <a:miter lim="800000"/>
            <a:headEnd/>
            <a:tailEnd/>
          </a:ln>
        </p:spPr>
        <p:txBody>
          <a:bodyPr wrap="none" anchor="ctr"/>
          <a:lstStyle/>
          <a:p>
            <a:pPr algn="ct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947"/>
            <a:ext cx="8229600" cy="12192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706880"/>
            <a:ext cx="8229600" cy="482769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t>2</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948"/>
            <a:ext cx="2057400" cy="624162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948"/>
            <a:ext cx="6019800" cy="624162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t>2</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97187"/>
            <a:ext cx="6858000" cy="2546773"/>
          </a:xfrm>
          <a:prstGeom prst="rect">
            <a:avLst/>
          </a:prstGeo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842174"/>
            <a:ext cx="6858000" cy="1766146"/>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a:xfrm>
            <a:off x="628650" y="6780107"/>
            <a:ext cx="2057400" cy="389467"/>
          </a:xfrm>
          <a:prstGeom prst="rect">
            <a:avLst/>
          </a:prstGeom>
        </p:spPr>
        <p:txBody>
          <a:bodyPr/>
          <a:lstStyle/>
          <a:p>
            <a:fld id="{54943E34-9F20-414D-A442-0C5926FA67A0}" type="datetimeFigureOut">
              <a:rPr lang="en-US" smtClean="0"/>
              <a:t>4/12/2023</a:t>
            </a:fld>
            <a:endParaRPr lang="en-US"/>
          </a:p>
        </p:txBody>
      </p:sp>
      <p:sp>
        <p:nvSpPr>
          <p:cNvPr id="5" name="Footer Placeholder 4"/>
          <p:cNvSpPr>
            <a:spLocks noGrp="1"/>
          </p:cNvSpPr>
          <p:nvPr>
            <p:ph type="ftr" sz="quarter" idx="11"/>
          </p:nvPr>
        </p:nvSpPr>
        <p:spPr>
          <a:xfrm>
            <a:off x="3028950" y="6780107"/>
            <a:ext cx="3086100" cy="38946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5CFF1E2-7A9F-4F39-AD72-015BB58771C4}" type="slidenum">
              <a:rPr lang="en-US" smtClean="0"/>
              <a:t>‹#›</a:t>
            </a:fld>
            <a:endParaRPr lang="en-US"/>
          </a:p>
        </p:txBody>
      </p:sp>
    </p:spTree>
    <p:extLst>
      <p:ext uri="{BB962C8B-B14F-4D97-AF65-F5344CB8AC3E}">
        <p14:creationId xmlns:p14="http://schemas.microsoft.com/office/powerpoint/2010/main" val="1603462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947"/>
            <a:ext cx="8229600" cy="12192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706880"/>
            <a:ext cx="8229600" cy="482769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t>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700694"/>
            <a:ext cx="7772400" cy="145288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3100495"/>
            <a:ext cx="7772400" cy="1600199"/>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t>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947"/>
            <a:ext cx="8229600" cy="12192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706880"/>
            <a:ext cx="4038600" cy="482769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06880"/>
            <a:ext cx="4038600" cy="482769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t>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92947"/>
            <a:ext cx="8229600" cy="12192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37454"/>
            <a:ext cx="4040188" cy="6824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319867"/>
            <a:ext cx="4040188" cy="421470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637454"/>
            <a:ext cx="4041775" cy="6824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319867"/>
            <a:ext cx="4041775" cy="421470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r>
              <a:rPr lang="en-US"/>
              <a:t>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92947"/>
            <a:ext cx="8229600" cy="1219200"/>
          </a:xfrm>
          <a:prstGeom prst="rect">
            <a:avLst/>
          </a:prstGeom>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r>
              <a:rPr lang="en-US"/>
              <a:t>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t>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91253"/>
            <a:ext cx="3008313" cy="123952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91254"/>
            <a:ext cx="5111750" cy="624332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530774"/>
            <a:ext cx="3008313" cy="500380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t>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20640"/>
            <a:ext cx="5486400" cy="604521"/>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53627"/>
            <a:ext cx="5486400" cy="43891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725161"/>
            <a:ext cx="5486400" cy="85851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t>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3175" y="6400800"/>
            <a:ext cx="9140825" cy="914400"/>
          </a:xfrm>
          <a:prstGeom prst="rect">
            <a:avLst/>
          </a:prstGeom>
          <a:solidFill>
            <a:srgbClr val="B11116"/>
          </a:solidFill>
          <a:ln w="9525">
            <a:noFill/>
            <a:miter lim="800000"/>
            <a:headEnd/>
            <a:tailEnd/>
          </a:ln>
        </p:spPr>
        <p:txBody>
          <a:bodyPr wrap="none" anchor="ctr"/>
          <a:lstStyle/>
          <a:p>
            <a:pPr>
              <a:defRPr/>
            </a:pPr>
            <a:endParaRPr lang="en-US"/>
          </a:p>
        </p:txBody>
      </p:sp>
      <p:sp>
        <p:nvSpPr>
          <p:cNvPr id="1030" name="Rectangle 6"/>
          <p:cNvSpPr>
            <a:spLocks noGrp="1" noChangeArrowheads="1"/>
          </p:cNvSpPr>
          <p:nvPr>
            <p:ph type="sldNum" sz="quarter" idx="4"/>
          </p:nvPr>
        </p:nvSpPr>
        <p:spPr bwMode="auto">
          <a:xfrm>
            <a:off x="6553200" y="6629400"/>
            <a:ext cx="1905000" cy="487363"/>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r">
              <a:defRPr sz="1200">
                <a:solidFill>
                  <a:schemeClr val="bg1"/>
                </a:solidFill>
              </a:defRPr>
            </a:lvl1pPr>
          </a:lstStyle>
          <a:p>
            <a:pPr>
              <a:defRPr/>
            </a:pPr>
            <a:r>
              <a:rPr lang="en-US"/>
              <a:t>2</a:t>
            </a:r>
          </a:p>
        </p:txBody>
      </p:sp>
      <p:sp>
        <p:nvSpPr>
          <p:cNvPr id="1032" name="Rectangle 8"/>
          <p:cNvSpPr>
            <a:spLocks noChangeArrowheads="1"/>
          </p:cNvSpPr>
          <p:nvPr userDrawn="1"/>
        </p:nvSpPr>
        <p:spPr bwMode="auto">
          <a:xfrm>
            <a:off x="0" y="0"/>
            <a:ext cx="9144000" cy="6827838"/>
          </a:xfrm>
          <a:prstGeom prst="rect">
            <a:avLst/>
          </a:prstGeom>
          <a:noFill/>
          <a:ln w="9525">
            <a:noFill/>
            <a:miter lim="800000"/>
            <a:headEnd/>
            <a:tailEnd/>
          </a:ln>
        </p:spPr>
        <p:txBody>
          <a:bodyPr wrap="none" anchor="ctr"/>
          <a:lstStyle/>
          <a:p>
            <a:pPr>
              <a:defRPr/>
            </a:pPr>
            <a:endParaRPr lang="en-US"/>
          </a:p>
        </p:txBody>
      </p:sp>
      <p:sp>
        <p:nvSpPr>
          <p:cNvPr id="5" name="Rectangle 4"/>
          <p:cNvSpPr/>
          <p:nvPr userDrawn="1"/>
        </p:nvSpPr>
        <p:spPr bwMode="auto">
          <a:xfrm>
            <a:off x="0" y="0"/>
            <a:ext cx="9144000" cy="6400800"/>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2" charset="-128"/>
            </a:endParaRPr>
          </a:p>
        </p:txBody>
      </p:sp>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8" r:id="rId12"/>
  </p:sldLayoutIdLst>
  <p:hf hdr="0" ftr="0" dt="0"/>
  <p:txStyles>
    <p:titleStyle>
      <a:lvl1pPr algn="r" rtl="0" eaLnBrk="0" fontAlgn="base" hangingPunct="0">
        <a:spcBef>
          <a:spcPct val="0"/>
        </a:spcBef>
        <a:spcAft>
          <a:spcPct val="0"/>
        </a:spcAft>
        <a:defRPr sz="2800">
          <a:solidFill>
            <a:srgbClr val="005087"/>
          </a:solidFill>
          <a:latin typeface="+mj-lt"/>
          <a:ea typeface="+mj-ea"/>
          <a:cs typeface="+mj-cs"/>
        </a:defRPr>
      </a:lvl1pPr>
      <a:lvl2pPr algn="r" rtl="0" eaLnBrk="0" fontAlgn="base" hangingPunct="0">
        <a:spcBef>
          <a:spcPct val="0"/>
        </a:spcBef>
        <a:spcAft>
          <a:spcPct val="0"/>
        </a:spcAft>
        <a:defRPr sz="2800">
          <a:solidFill>
            <a:srgbClr val="005087"/>
          </a:solidFill>
          <a:latin typeface="Arial" charset="0"/>
          <a:ea typeface="ＭＳ Ｐゴシック" pitchFamily="92" charset="-128"/>
        </a:defRPr>
      </a:lvl2pPr>
      <a:lvl3pPr algn="r" rtl="0" eaLnBrk="0" fontAlgn="base" hangingPunct="0">
        <a:spcBef>
          <a:spcPct val="0"/>
        </a:spcBef>
        <a:spcAft>
          <a:spcPct val="0"/>
        </a:spcAft>
        <a:defRPr sz="2800">
          <a:solidFill>
            <a:srgbClr val="005087"/>
          </a:solidFill>
          <a:latin typeface="Arial" charset="0"/>
          <a:ea typeface="ＭＳ Ｐゴシック" pitchFamily="92" charset="-128"/>
        </a:defRPr>
      </a:lvl3pPr>
      <a:lvl4pPr algn="r" rtl="0" eaLnBrk="0" fontAlgn="base" hangingPunct="0">
        <a:spcBef>
          <a:spcPct val="0"/>
        </a:spcBef>
        <a:spcAft>
          <a:spcPct val="0"/>
        </a:spcAft>
        <a:defRPr sz="2800">
          <a:solidFill>
            <a:srgbClr val="005087"/>
          </a:solidFill>
          <a:latin typeface="Arial" charset="0"/>
          <a:ea typeface="ＭＳ Ｐゴシック" pitchFamily="92" charset="-128"/>
        </a:defRPr>
      </a:lvl4pPr>
      <a:lvl5pPr algn="r" rtl="0" eaLnBrk="0" fontAlgn="base" hangingPunct="0">
        <a:spcBef>
          <a:spcPct val="0"/>
        </a:spcBef>
        <a:spcAft>
          <a:spcPct val="0"/>
        </a:spcAft>
        <a:defRPr sz="2800">
          <a:solidFill>
            <a:srgbClr val="005087"/>
          </a:solidFill>
          <a:latin typeface="Arial" charset="0"/>
          <a:ea typeface="ＭＳ Ｐゴシック" pitchFamily="92" charset="-128"/>
        </a:defRPr>
      </a:lvl5pPr>
      <a:lvl6pPr marL="457200" algn="r" rtl="0" fontAlgn="base">
        <a:spcBef>
          <a:spcPct val="0"/>
        </a:spcBef>
        <a:spcAft>
          <a:spcPct val="0"/>
        </a:spcAft>
        <a:defRPr sz="2800">
          <a:solidFill>
            <a:srgbClr val="005087"/>
          </a:solidFill>
          <a:latin typeface="Arial" charset="0"/>
          <a:ea typeface="ＭＳ Ｐゴシック" pitchFamily="92" charset="-128"/>
        </a:defRPr>
      </a:lvl6pPr>
      <a:lvl7pPr marL="914400" algn="r" rtl="0" fontAlgn="base">
        <a:spcBef>
          <a:spcPct val="0"/>
        </a:spcBef>
        <a:spcAft>
          <a:spcPct val="0"/>
        </a:spcAft>
        <a:defRPr sz="2800">
          <a:solidFill>
            <a:srgbClr val="005087"/>
          </a:solidFill>
          <a:latin typeface="Arial" charset="0"/>
          <a:ea typeface="ＭＳ Ｐゴシック" pitchFamily="92" charset="-128"/>
        </a:defRPr>
      </a:lvl7pPr>
      <a:lvl8pPr marL="1371600" algn="r" rtl="0" fontAlgn="base">
        <a:spcBef>
          <a:spcPct val="0"/>
        </a:spcBef>
        <a:spcAft>
          <a:spcPct val="0"/>
        </a:spcAft>
        <a:defRPr sz="2800">
          <a:solidFill>
            <a:srgbClr val="005087"/>
          </a:solidFill>
          <a:latin typeface="Arial" charset="0"/>
          <a:ea typeface="ＭＳ Ｐゴシック" pitchFamily="92" charset="-128"/>
        </a:defRPr>
      </a:lvl8pPr>
      <a:lvl9pPr marL="1828800" algn="r" rtl="0" fontAlgn="base">
        <a:spcBef>
          <a:spcPct val="0"/>
        </a:spcBef>
        <a:spcAft>
          <a:spcPct val="0"/>
        </a:spcAft>
        <a:defRPr sz="2800">
          <a:solidFill>
            <a:srgbClr val="005087"/>
          </a:solidFill>
          <a:latin typeface="Arial" charset="0"/>
          <a:ea typeface="ＭＳ Ｐゴシック" pitchFamily="92" charset="-128"/>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6365875" y="3225800"/>
            <a:ext cx="184150" cy="461963"/>
          </a:xfrm>
          <a:prstGeom prst="rect">
            <a:avLst/>
          </a:prstGeom>
          <a:noFill/>
          <a:ln w="9525">
            <a:noFill/>
            <a:miter lim="800000"/>
            <a:headEnd/>
            <a:tailEnd/>
          </a:ln>
        </p:spPr>
        <p:txBody>
          <a:bodyPr wrap="none">
            <a:spAutoFit/>
          </a:bodyPr>
          <a:lstStyle/>
          <a:p>
            <a:endParaRPr lang="en-US"/>
          </a:p>
        </p:txBody>
      </p:sp>
      <p:sp>
        <p:nvSpPr>
          <p:cNvPr id="3076" name="Text Box 6"/>
          <p:cNvSpPr txBox="1">
            <a:spLocks noChangeArrowheads="1"/>
          </p:cNvSpPr>
          <p:nvPr/>
        </p:nvSpPr>
        <p:spPr bwMode="auto">
          <a:xfrm>
            <a:off x="3048000" y="4442431"/>
            <a:ext cx="5257800" cy="1852672"/>
          </a:xfrm>
          <a:prstGeom prst="rect">
            <a:avLst/>
          </a:prstGeom>
          <a:solidFill>
            <a:schemeClr val="bg1">
              <a:lumMod val="95000"/>
            </a:schemeClr>
          </a:solidFill>
          <a:ln w="9525">
            <a:noFill/>
            <a:miter lim="800000"/>
            <a:headEnd/>
            <a:tailEnd/>
          </a:ln>
        </p:spPr>
        <p:txBody>
          <a:bodyPr lIns="0" tIns="0" rIns="0" bIns="0"/>
          <a:lstStyle/>
          <a:p>
            <a:pPr algn="r">
              <a:lnSpc>
                <a:spcPct val="30000"/>
              </a:lnSpc>
              <a:spcBef>
                <a:spcPts val="1800"/>
              </a:spcBef>
            </a:pPr>
            <a:endParaRPr lang="en-US" sz="2000" dirty="0">
              <a:solidFill>
                <a:srgbClr val="B11116"/>
              </a:solidFill>
            </a:endParaRPr>
          </a:p>
          <a:p>
            <a:pPr algn="r">
              <a:lnSpc>
                <a:spcPct val="30000"/>
              </a:lnSpc>
              <a:spcBef>
                <a:spcPts val="1800"/>
              </a:spcBef>
            </a:pPr>
            <a:r>
              <a:rPr lang="en-US" sz="2800" dirty="0" smtClean="0"/>
              <a:t>Jeremiah Strack</a:t>
            </a:r>
          </a:p>
          <a:p>
            <a:pPr algn="r">
              <a:lnSpc>
                <a:spcPct val="30000"/>
              </a:lnSpc>
              <a:spcBef>
                <a:spcPts val="1800"/>
              </a:spcBef>
            </a:pPr>
            <a:r>
              <a:rPr lang="en-US" sz="2800" dirty="0" smtClean="0"/>
              <a:t>Office </a:t>
            </a:r>
            <a:r>
              <a:rPr lang="en-US" sz="2800" dirty="0"/>
              <a:t>of the General Counsel</a:t>
            </a:r>
          </a:p>
          <a:p>
            <a:pPr algn="r">
              <a:lnSpc>
                <a:spcPct val="30000"/>
              </a:lnSpc>
              <a:spcBef>
                <a:spcPts val="1800"/>
              </a:spcBef>
            </a:pPr>
            <a:endParaRPr lang="en-US" sz="2800" dirty="0"/>
          </a:p>
          <a:p>
            <a:pPr algn="r">
              <a:lnSpc>
                <a:spcPct val="30000"/>
              </a:lnSpc>
              <a:spcBef>
                <a:spcPts val="1800"/>
              </a:spcBef>
            </a:pPr>
            <a:r>
              <a:rPr lang="en-US" sz="2800" dirty="0"/>
              <a:t>Jill Denning</a:t>
            </a:r>
          </a:p>
          <a:p>
            <a:pPr algn="r">
              <a:lnSpc>
                <a:spcPct val="30000"/>
              </a:lnSpc>
              <a:spcBef>
                <a:spcPts val="1800"/>
              </a:spcBef>
            </a:pPr>
            <a:r>
              <a:rPr lang="en-US" sz="2800" dirty="0"/>
              <a:t>Office of Governmentwide Policy</a:t>
            </a:r>
          </a:p>
          <a:p>
            <a:pPr algn="r">
              <a:lnSpc>
                <a:spcPct val="30000"/>
              </a:lnSpc>
              <a:spcBef>
                <a:spcPts val="1800"/>
              </a:spcBef>
            </a:pPr>
            <a:endParaRPr lang="en-US" sz="2800" dirty="0"/>
          </a:p>
        </p:txBody>
      </p:sp>
      <p:sp>
        <p:nvSpPr>
          <p:cNvPr id="2" name="Rectangle 1"/>
          <p:cNvSpPr/>
          <p:nvPr/>
        </p:nvSpPr>
        <p:spPr>
          <a:xfrm>
            <a:off x="304800" y="2872771"/>
            <a:ext cx="8610600" cy="1569660"/>
          </a:xfrm>
          <a:prstGeom prst="rect">
            <a:avLst/>
          </a:prstGeom>
        </p:spPr>
        <p:txBody>
          <a:bodyPr wrap="square">
            <a:spAutoFit/>
          </a:bodyPr>
          <a:lstStyle/>
          <a:p>
            <a:r>
              <a:rPr lang="en-US" sz="3200" b="1" i="0" dirty="0">
                <a:effectLst/>
                <a:latin typeface="Arial" panose="020B0604020202020204" pitchFamily="34" charset="0"/>
              </a:rPr>
              <a:t>Navigating Non-Federal Source Travel: Understanding 31 U.S.C. 1353 and </a:t>
            </a:r>
            <a:r>
              <a:rPr lang="en-US" sz="3200" b="1" dirty="0"/>
              <a:t>the Federal Travel Regulation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84213" y="730250"/>
            <a:ext cx="7769225" cy="974725"/>
          </a:xfrm>
          <a:prstGeom prst="rect">
            <a:avLst/>
          </a:prstGeom>
          <a:noFill/>
          <a:ln w="9525">
            <a:noFill/>
            <a:miter lim="800000"/>
            <a:headEnd/>
            <a:tailEnd/>
          </a:ln>
        </p:spPr>
        <p:txBody>
          <a:bodyPr lIns="0" tIns="0" rIns="0" bIns="0" anchor="ctr"/>
          <a:lstStyle/>
          <a:p>
            <a:pPr eaLnBrk="1" hangingPunct="1"/>
            <a:r>
              <a:rPr lang="en-US" sz="3200" dirty="0"/>
              <a:t>Why doesn’t 5 CFR 2635.203(g) </a:t>
            </a:r>
          </a:p>
          <a:p>
            <a:pPr eaLnBrk="1" hangingPunct="1"/>
            <a:r>
              <a:rPr lang="en-US" sz="3200" dirty="0"/>
              <a:t>take precedence?</a:t>
            </a:r>
          </a:p>
        </p:txBody>
      </p:sp>
      <p:sp>
        <p:nvSpPr>
          <p:cNvPr id="5123" name="Rectangle 5"/>
          <p:cNvSpPr>
            <a:spLocks noChangeArrowheads="1"/>
          </p:cNvSpPr>
          <p:nvPr/>
        </p:nvSpPr>
        <p:spPr bwMode="auto">
          <a:xfrm>
            <a:off x="684213" y="1949450"/>
            <a:ext cx="7772400" cy="4389438"/>
          </a:xfrm>
          <a:prstGeom prst="rect">
            <a:avLst/>
          </a:prstGeom>
          <a:noFill/>
          <a:ln w="9525">
            <a:noFill/>
            <a:miter lim="800000"/>
            <a:headEnd/>
            <a:tailEnd/>
          </a:ln>
        </p:spPr>
        <p:txBody>
          <a:bodyPr/>
          <a:lstStyle/>
          <a:p>
            <a:r>
              <a:rPr lang="en-US" sz="2000" dirty="0"/>
              <a:t>GSA’s implementation of 31 U.S.C. 1353 is more restrictive</a:t>
            </a:r>
          </a:p>
          <a:p>
            <a:endParaRPr lang="en-US" sz="2000" dirty="0"/>
          </a:p>
          <a:p>
            <a:pPr marL="342900" indent="-342900">
              <a:buFont typeface="Arial" panose="020B0604020202020204" pitchFamily="34" charset="0"/>
              <a:buChar char="•"/>
            </a:pPr>
            <a:r>
              <a:rPr lang="en-US" sz="2000" dirty="0"/>
              <a:t>Applies to payments for “travel, </a:t>
            </a:r>
            <a:r>
              <a:rPr lang="en-US" sz="2000" b="1" dirty="0"/>
              <a:t>subsistence</a:t>
            </a:r>
            <a:r>
              <a:rPr lang="en-US" sz="2000" dirty="0"/>
              <a:t> and related expenses” (subsistence = meals)</a:t>
            </a:r>
          </a:p>
          <a:p>
            <a:pPr marL="342900" indent="-342900">
              <a:buFont typeface="Arial" panose="020B0604020202020204" pitchFamily="34" charset="0"/>
              <a:buChar char="•"/>
            </a:pPr>
            <a:r>
              <a:rPr lang="en-US" sz="2000" dirty="0"/>
              <a:t>Meals provided by a non-federal source are considered a payment in kind to the </a:t>
            </a:r>
            <a:r>
              <a:rPr lang="en-US" sz="2000" b="1" dirty="0"/>
              <a:t>agency</a:t>
            </a:r>
            <a:r>
              <a:rPr lang="en-US" sz="2000" dirty="0"/>
              <a:t>, instead of a gift personally accepted by the employee</a:t>
            </a:r>
          </a:p>
          <a:p>
            <a:pPr marL="342900" indent="-342900">
              <a:buFont typeface="Arial" panose="020B0604020202020204" pitchFamily="34" charset="0"/>
              <a:buChar char="•"/>
            </a:pPr>
            <a:endParaRPr lang="en-US" sz="2000" dirty="0"/>
          </a:p>
        </p:txBody>
      </p:sp>
      <p:sp>
        <p:nvSpPr>
          <p:cNvPr id="5124" name="Slide Number Placeholder 4"/>
          <p:cNvSpPr>
            <a:spLocks noGrp="1"/>
          </p:cNvSpPr>
          <p:nvPr>
            <p:ph type="sldNum" sz="quarter" idx="10"/>
          </p:nvPr>
        </p:nvSpPr>
        <p:spPr>
          <a:noFill/>
        </p:spPr>
        <p:txBody>
          <a:bodyPr/>
          <a:lstStyle/>
          <a:p>
            <a:fld id="{296F778B-E0EA-4F32-95D0-321C480BA39B}" type="slidenum">
              <a:rPr lang="en-US" smtClean="0"/>
              <a:t>10</a:t>
            </a:fld>
            <a:endParaRPr lang="en-US" dirty="0"/>
          </a:p>
        </p:txBody>
      </p:sp>
    </p:spTree>
    <p:extLst>
      <p:ext uri="{BB962C8B-B14F-4D97-AF65-F5344CB8AC3E}">
        <p14:creationId xmlns:p14="http://schemas.microsoft.com/office/powerpoint/2010/main" val="3841660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62000" y="4144169"/>
            <a:ext cx="7543800" cy="210423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2" charset="-128"/>
            </a:endParaRPr>
          </a:p>
        </p:txBody>
      </p:sp>
      <p:sp>
        <p:nvSpPr>
          <p:cNvPr id="5122" name="Rectangle 4"/>
          <p:cNvSpPr>
            <a:spLocks noChangeArrowheads="1"/>
          </p:cNvSpPr>
          <p:nvPr/>
        </p:nvSpPr>
        <p:spPr bwMode="auto">
          <a:xfrm>
            <a:off x="684213" y="730250"/>
            <a:ext cx="7769225" cy="974725"/>
          </a:xfrm>
          <a:prstGeom prst="rect">
            <a:avLst/>
          </a:prstGeom>
          <a:noFill/>
          <a:ln w="9525">
            <a:noFill/>
            <a:miter lim="800000"/>
            <a:headEnd/>
            <a:tailEnd/>
          </a:ln>
        </p:spPr>
        <p:txBody>
          <a:bodyPr lIns="0" tIns="0" rIns="0" bIns="0" anchor="ctr"/>
          <a:lstStyle/>
          <a:p>
            <a:pPr eaLnBrk="1" hangingPunct="1"/>
            <a:r>
              <a:rPr lang="en-US" sz="3200" dirty="0"/>
              <a:t>What Changed – FTR Purpose Code</a:t>
            </a:r>
          </a:p>
        </p:txBody>
      </p:sp>
      <p:sp>
        <p:nvSpPr>
          <p:cNvPr id="5123" name="Rectangle 5"/>
          <p:cNvSpPr>
            <a:spLocks noChangeArrowheads="1"/>
          </p:cNvSpPr>
          <p:nvPr/>
        </p:nvSpPr>
        <p:spPr bwMode="auto">
          <a:xfrm>
            <a:off x="684213" y="1949450"/>
            <a:ext cx="7772400" cy="4389438"/>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a:t>First major change:  Speakers at conferences are now classified as </a:t>
            </a:r>
            <a:r>
              <a:rPr lang="en-US" sz="2000" b="1" dirty="0"/>
              <a:t>“mission” travel instead of “conference” travel </a:t>
            </a:r>
            <a:r>
              <a:rPr lang="en-US" sz="2000" dirty="0"/>
              <a:t>per the FTR Purpose Codes, (FTR Chapter 301, Appendix C)</a:t>
            </a:r>
          </a:p>
          <a:p>
            <a:pPr marL="342900" indent="-342900">
              <a:buFont typeface="Arial" panose="020B0604020202020204" pitchFamily="34" charset="0"/>
              <a:buChar char="•"/>
            </a:pPr>
            <a:endParaRPr lang="en-US" sz="2000" dirty="0"/>
          </a:p>
          <a:p>
            <a:pPr marL="800100" lvl="1" indent="-342900">
              <a:buFont typeface="Arial" panose="020B0604020202020204" pitchFamily="34" charset="0"/>
              <a:buChar char="•"/>
            </a:pPr>
            <a:r>
              <a:rPr lang="en-US" sz="2000" dirty="0"/>
              <a:t>Agencies that have burdensome approval requirements for conference approvals could exempt speakers if desired</a:t>
            </a:r>
          </a:p>
          <a:p>
            <a:endParaRPr lang="en-US" sz="2000" dirty="0"/>
          </a:p>
          <a:p>
            <a:r>
              <a:rPr lang="en-US" sz="2000" b="1" dirty="0"/>
              <a:t>FTR Chapter 301 Appendix C</a:t>
            </a:r>
          </a:p>
          <a:p>
            <a:r>
              <a:rPr lang="en-US" sz="2000" dirty="0"/>
              <a:t>Mission (Operational) .... Travel to a particular site in order to perform operational or managerial activities</a:t>
            </a:r>
            <a:r>
              <a:rPr lang="en-US" sz="2000" b="1" dirty="0"/>
              <a:t>. Travel to a conference to serve as a speaker, panelist, or provide information in one’s official capacity.</a:t>
            </a:r>
            <a:r>
              <a:rPr lang="en-US" sz="2000" dirty="0"/>
              <a:t> Travel to attend a meeting to discuss general agency operations, review status reports, or discuss topics of general interest. </a:t>
            </a:r>
          </a:p>
          <a:p>
            <a:endParaRPr lang="en-US" sz="2000" dirty="0"/>
          </a:p>
          <a:p>
            <a:endParaRPr lang="en-US" sz="2000" dirty="0"/>
          </a:p>
        </p:txBody>
      </p:sp>
      <p:sp>
        <p:nvSpPr>
          <p:cNvPr id="5124" name="Slide Number Placeholder 4"/>
          <p:cNvSpPr>
            <a:spLocks noGrp="1"/>
          </p:cNvSpPr>
          <p:nvPr>
            <p:ph type="sldNum" sz="quarter" idx="10"/>
          </p:nvPr>
        </p:nvSpPr>
        <p:spPr>
          <a:noFill/>
        </p:spPr>
        <p:txBody>
          <a:bodyPr/>
          <a:lstStyle/>
          <a:p>
            <a:fld id="{296F778B-E0EA-4F32-95D0-321C480BA39B}" type="slidenum">
              <a:rPr lang="en-US" smtClean="0"/>
              <a:t>11</a:t>
            </a:fld>
            <a:endParaRPr lang="en-US" dirty="0"/>
          </a:p>
        </p:txBody>
      </p:sp>
    </p:spTree>
    <p:extLst>
      <p:ext uri="{BB962C8B-B14F-4D97-AF65-F5344CB8AC3E}">
        <p14:creationId xmlns:p14="http://schemas.microsoft.com/office/powerpoint/2010/main" val="4283320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84213" y="730250"/>
            <a:ext cx="7769225" cy="974725"/>
          </a:xfrm>
          <a:prstGeom prst="rect">
            <a:avLst/>
          </a:prstGeom>
          <a:noFill/>
          <a:ln w="9525">
            <a:noFill/>
            <a:miter lim="800000"/>
            <a:headEnd/>
            <a:tailEnd/>
          </a:ln>
        </p:spPr>
        <p:txBody>
          <a:bodyPr lIns="0" tIns="0" rIns="0" bIns="0" anchor="ctr"/>
          <a:lstStyle/>
          <a:p>
            <a:pPr eaLnBrk="1" hangingPunct="1"/>
            <a:r>
              <a:rPr lang="en-US" sz="3200" dirty="0"/>
              <a:t>What Changed – </a:t>
            </a:r>
          </a:p>
          <a:p>
            <a:pPr eaLnBrk="1" hangingPunct="1"/>
            <a:r>
              <a:rPr lang="en-US" sz="3200" dirty="0"/>
              <a:t>Registration Fee/Payment in Kind </a:t>
            </a:r>
          </a:p>
        </p:txBody>
      </p:sp>
      <p:sp>
        <p:nvSpPr>
          <p:cNvPr id="5123" name="Rectangle 5"/>
          <p:cNvSpPr>
            <a:spLocks noChangeArrowheads="1"/>
          </p:cNvSpPr>
          <p:nvPr/>
        </p:nvSpPr>
        <p:spPr bwMode="auto">
          <a:xfrm>
            <a:off x="684213" y="1949450"/>
            <a:ext cx="7772400" cy="4389438"/>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a:t>Second major change: Definition of </a:t>
            </a:r>
            <a:r>
              <a:rPr lang="en-US" sz="2000" b="1" dirty="0"/>
              <a:t>“payment in kind</a:t>
            </a:r>
            <a:r>
              <a:rPr lang="en-US" sz="2000" dirty="0"/>
              <a:t>”</a:t>
            </a:r>
          </a:p>
          <a:p>
            <a:pPr marL="342900" indent="-342900">
              <a:buFont typeface="Arial" panose="020B0604020202020204" pitchFamily="34" charset="0"/>
              <a:buChar char="•"/>
            </a:pPr>
            <a:endParaRPr lang="en-US" sz="2000" dirty="0"/>
          </a:p>
          <a:p>
            <a:pPr marL="800100" lvl="1" indent="-342900">
              <a:buFont typeface="Arial" panose="020B0604020202020204" pitchFamily="34" charset="0"/>
              <a:buChar char="•"/>
            </a:pPr>
            <a:r>
              <a:rPr lang="en-US" sz="2000" dirty="0"/>
              <a:t>While on temporary duty travel, a registration fee paid for by a non-federal source is no longer considered a gift on day(s) the speaker/panelist/presenter is speaking</a:t>
            </a:r>
          </a:p>
          <a:p>
            <a:pPr marL="800100" lvl="1" indent="-342900">
              <a:buFont typeface="Arial" panose="020B0604020202020204" pitchFamily="34" charset="0"/>
              <a:buChar char="•"/>
            </a:pPr>
            <a:r>
              <a:rPr lang="en-US" sz="2000" dirty="0"/>
              <a:t>Waived fees do not need to be reported to OGE</a:t>
            </a:r>
          </a:p>
          <a:p>
            <a:pPr marL="800100" lvl="1" indent="-342900">
              <a:buFont typeface="Arial" panose="020B0604020202020204" pitchFamily="34" charset="0"/>
              <a:buChar char="•"/>
            </a:pPr>
            <a:r>
              <a:rPr lang="en-US" sz="2000" dirty="0"/>
              <a:t>Other types of travel expenses such as transportation, lodging, meals and attendance on non-speaking days, etc., must be reviewed and reported in accordance with FTR Chapter 304</a:t>
            </a:r>
          </a:p>
          <a:p>
            <a:endParaRPr lang="en-US" sz="2000" dirty="0"/>
          </a:p>
          <a:p>
            <a:endParaRPr lang="en-US" sz="2000" dirty="0"/>
          </a:p>
        </p:txBody>
      </p:sp>
      <p:sp>
        <p:nvSpPr>
          <p:cNvPr id="5124" name="Slide Number Placeholder 4"/>
          <p:cNvSpPr>
            <a:spLocks noGrp="1"/>
          </p:cNvSpPr>
          <p:nvPr>
            <p:ph type="sldNum" sz="quarter" idx="10"/>
          </p:nvPr>
        </p:nvSpPr>
        <p:spPr>
          <a:noFill/>
        </p:spPr>
        <p:txBody>
          <a:bodyPr/>
          <a:lstStyle/>
          <a:p>
            <a:fld id="{296F778B-E0EA-4F32-95D0-321C480BA39B}" type="slidenum">
              <a:rPr lang="en-US" smtClean="0"/>
              <a:t>12</a:t>
            </a:fld>
            <a:endParaRPr lang="en-US" dirty="0"/>
          </a:p>
        </p:txBody>
      </p:sp>
    </p:spTree>
    <p:extLst>
      <p:ext uri="{BB962C8B-B14F-4D97-AF65-F5344CB8AC3E}">
        <p14:creationId xmlns:p14="http://schemas.microsoft.com/office/powerpoint/2010/main" val="1729473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84213" y="730250"/>
            <a:ext cx="7769225" cy="974725"/>
          </a:xfrm>
          <a:prstGeom prst="rect">
            <a:avLst/>
          </a:prstGeom>
          <a:noFill/>
          <a:ln w="9525">
            <a:noFill/>
            <a:miter lim="800000"/>
            <a:headEnd/>
            <a:tailEnd/>
          </a:ln>
        </p:spPr>
        <p:txBody>
          <a:bodyPr lIns="0" tIns="0" rIns="0" bIns="0" anchor="ctr"/>
          <a:lstStyle/>
          <a:p>
            <a:pPr eaLnBrk="1" hangingPunct="1"/>
            <a:r>
              <a:rPr lang="en-US" sz="3200" dirty="0"/>
              <a:t>What Changed – Standard Meal Amounts</a:t>
            </a:r>
          </a:p>
        </p:txBody>
      </p:sp>
      <p:sp>
        <p:nvSpPr>
          <p:cNvPr id="5123" name="Rectangle 5"/>
          <p:cNvSpPr>
            <a:spLocks noChangeArrowheads="1"/>
          </p:cNvSpPr>
          <p:nvPr/>
        </p:nvSpPr>
        <p:spPr bwMode="auto">
          <a:xfrm>
            <a:off x="684213" y="1949450"/>
            <a:ext cx="7772400" cy="4389438"/>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a:t>Third major change:  When determining cost of meals provided in-kind, agencies can use the </a:t>
            </a:r>
            <a:r>
              <a:rPr lang="en-US" sz="2000" b="1" dirty="0"/>
              <a:t>meal breakdown amounts listed at www.gsa.gov/mie</a:t>
            </a:r>
            <a:r>
              <a:rPr lang="en-US" sz="2000" dirty="0"/>
              <a:t> instead of calculating each unique meal cost</a:t>
            </a:r>
          </a:p>
          <a:p>
            <a:pPr marL="342900" indent="-342900">
              <a:buFont typeface="Arial" panose="020B0604020202020204" pitchFamily="34" charset="0"/>
              <a:buChar char="•"/>
            </a:pPr>
            <a:endParaRPr lang="en-US" sz="2000" dirty="0"/>
          </a:p>
          <a:p>
            <a:pPr marL="800100" lvl="1" indent="-342900">
              <a:buFont typeface="Arial" panose="020B0604020202020204" pitchFamily="34" charset="0"/>
              <a:buChar char="•"/>
            </a:pPr>
            <a:r>
              <a:rPr lang="en-US" sz="2000" dirty="0"/>
              <a:t>31 U.S.C. 1353 requires that meals accepted as payment in kind be deducted from the travel voucher</a:t>
            </a:r>
          </a:p>
          <a:p>
            <a:pPr marL="1257300" lvl="2" indent="-342900">
              <a:buFont typeface="Arial" panose="020B0604020202020204" pitchFamily="34" charset="0"/>
              <a:buChar char="•"/>
            </a:pPr>
            <a:r>
              <a:rPr lang="en-US" sz="2000" dirty="0"/>
              <a:t>If the employee is unable to consume the meal under one of the conditions of FTR 301-11.18, then no deduction </a:t>
            </a:r>
          </a:p>
          <a:p>
            <a:pPr lvl="1"/>
            <a:endParaRPr lang="en-US" sz="2000" dirty="0"/>
          </a:p>
          <a:p>
            <a:endParaRPr lang="en-US" sz="2000" dirty="0"/>
          </a:p>
          <a:p>
            <a:endParaRPr lang="en-US" sz="2000" dirty="0"/>
          </a:p>
          <a:p>
            <a:endParaRPr lang="en-US" sz="2000" dirty="0"/>
          </a:p>
        </p:txBody>
      </p:sp>
      <p:sp>
        <p:nvSpPr>
          <p:cNvPr id="5124" name="Slide Number Placeholder 4"/>
          <p:cNvSpPr>
            <a:spLocks noGrp="1"/>
          </p:cNvSpPr>
          <p:nvPr>
            <p:ph type="sldNum" sz="quarter" idx="10"/>
          </p:nvPr>
        </p:nvSpPr>
        <p:spPr>
          <a:noFill/>
        </p:spPr>
        <p:txBody>
          <a:bodyPr/>
          <a:lstStyle/>
          <a:p>
            <a:fld id="{296F778B-E0EA-4F32-95D0-321C480BA39B}" type="slidenum">
              <a:rPr lang="en-US" smtClean="0"/>
              <a:t>13</a:t>
            </a:fld>
            <a:endParaRPr lang="en-US" dirty="0"/>
          </a:p>
        </p:txBody>
      </p:sp>
    </p:spTree>
    <p:extLst>
      <p:ext uri="{BB962C8B-B14F-4D97-AF65-F5344CB8AC3E}">
        <p14:creationId xmlns:p14="http://schemas.microsoft.com/office/powerpoint/2010/main" val="370656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17F20F57-5C1C-3DEE-F850-06C072B04540}"/>
              </a:ext>
            </a:extLst>
          </p:cNvPr>
          <p:cNvSpPr>
            <a:spLocks noGrp="1"/>
          </p:cNvSpPr>
          <p:nvPr>
            <p:ph type="title"/>
          </p:nvPr>
        </p:nvSpPr>
        <p:spPr>
          <a:xfrm>
            <a:off x="457200" y="1143000"/>
            <a:ext cx="8229600" cy="914400"/>
          </a:xfrm>
        </p:spPr>
        <p:txBody>
          <a:bodyPr/>
          <a:lstStyle/>
          <a:p>
            <a:pPr algn="l"/>
            <a:r>
              <a:rPr lang="en-US" sz="3200" dirty="0">
                <a:solidFill>
                  <a:schemeClr val="tx1"/>
                </a:solidFill>
              </a:rPr>
              <a:t>Recap: Waived Registration Fees</a:t>
            </a:r>
          </a:p>
        </p:txBody>
      </p:sp>
      <p:sp>
        <p:nvSpPr>
          <p:cNvPr id="8" name="Content Placeholder 7">
            <a:extLst>
              <a:ext uri="{FF2B5EF4-FFF2-40B4-BE49-F238E27FC236}">
                <a16:creationId xmlns:a16="http://schemas.microsoft.com/office/drawing/2014/main" xmlns="" id="{B97BDB0D-0FBC-E64F-F68F-11E824C0F45B}"/>
              </a:ext>
            </a:extLst>
          </p:cNvPr>
          <p:cNvSpPr>
            <a:spLocks noGrp="1"/>
          </p:cNvSpPr>
          <p:nvPr>
            <p:ph idx="1"/>
          </p:nvPr>
        </p:nvSpPr>
        <p:spPr>
          <a:xfrm>
            <a:off x="457200" y="2182304"/>
            <a:ext cx="8229600" cy="3737370"/>
          </a:xfrm>
        </p:spPr>
        <p:txBody>
          <a:bodyPr>
            <a:normAutofit/>
          </a:bodyPr>
          <a:lstStyle/>
          <a:p>
            <a:r>
              <a:rPr lang="en-US" dirty="0"/>
              <a:t>Not a payment if…</a:t>
            </a:r>
          </a:p>
          <a:p>
            <a:pPr lvl="1"/>
            <a:r>
              <a:rPr lang="en-US" dirty="0"/>
              <a:t>All Government attendees (“Government rate”) </a:t>
            </a:r>
          </a:p>
          <a:p>
            <a:pPr lvl="1"/>
            <a:r>
              <a:rPr lang="en-US" dirty="0"/>
              <a:t>For speakers/presenters/panelists </a:t>
            </a:r>
            <a:r>
              <a:rPr lang="en-US" u="sng" dirty="0"/>
              <a:t>on days they participate</a:t>
            </a:r>
          </a:p>
          <a:p>
            <a:r>
              <a:rPr lang="en-US" dirty="0"/>
              <a:t>Still a payment…</a:t>
            </a:r>
          </a:p>
          <a:p>
            <a:pPr lvl="1"/>
            <a:r>
              <a:rPr lang="en-US" dirty="0"/>
              <a:t>Days the employee isn’t participating</a:t>
            </a:r>
          </a:p>
          <a:p>
            <a:pPr lvl="1"/>
            <a:r>
              <a:rPr lang="en-US" dirty="0"/>
              <a:t>Anything for “support” employees </a:t>
            </a:r>
          </a:p>
          <a:p>
            <a:pPr lvl="1"/>
            <a:r>
              <a:rPr lang="en-US" dirty="0"/>
              <a:t>Meals</a:t>
            </a:r>
          </a:p>
        </p:txBody>
      </p:sp>
    </p:spTree>
    <p:extLst>
      <p:ext uri="{BB962C8B-B14F-4D97-AF65-F5344CB8AC3E}">
        <p14:creationId xmlns:p14="http://schemas.microsoft.com/office/powerpoint/2010/main" val="3830521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44246"/>
            <a:ext cx="9144000" cy="64008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normalizeH="0" baseline="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a typeface="ＭＳ Ｐゴシック" pitchFamily="92" charset="-128"/>
            </a:endParaRPr>
          </a:p>
        </p:txBody>
      </p:sp>
      <p:pic>
        <p:nvPicPr>
          <p:cNvPr id="10243" name="Picture 3" descr="HiRez4inchGSAStarMarkRGB.jpg"/>
          <p:cNvPicPr>
            <a:picLocks noChangeAspect="1"/>
          </p:cNvPicPr>
          <p:nvPr/>
        </p:nvPicPr>
        <p:blipFill>
          <a:blip r:embed="rId2" cstate="print"/>
          <a:srcRect/>
          <a:stretch>
            <a:fillRect/>
          </a:stretch>
        </p:blipFill>
        <p:spPr bwMode="auto">
          <a:xfrm>
            <a:off x="3200400" y="2300748"/>
            <a:ext cx="3038475" cy="2743200"/>
          </a:xfrm>
          <a:prstGeom prst="rect">
            <a:avLst/>
          </a:prstGeom>
          <a:solidFill>
            <a:schemeClr val="accent2">
              <a:lumMod val="75000"/>
            </a:schemeClr>
          </a:solid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t>Q &amp; A</a:t>
            </a:r>
          </a:p>
        </p:txBody>
      </p:sp>
      <p:sp>
        <p:nvSpPr>
          <p:cNvPr id="3" name="Subtitle 2"/>
          <p:cNvSpPr>
            <a:spLocks noGrp="1"/>
          </p:cNvSpPr>
          <p:nvPr>
            <p:ph type="subTitle" idx="1"/>
          </p:nvPr>
        </p:nvSpPr>
        <p:spPr/>
        <p:txBody>
          <a:bodyPr/>
          <a:lstStyle/>
          <a:p>
            <a:endParaRPr lang="en-US" dirty="0" smtClean="0"/>
          </a:p>
          <a:p>
            <a:r>
              <a:rPr lang="en-US" dirty="0" smtClean="0"/>
              <a:t>Questions were submitted prior to this presentation.</a:t>
            </a:r>
            <a:endParaRPr lang="en-US" dirty="0"/>
          </a:p>
        </p:txBody>
      </p:sp>
    </p:spTree>
    <p:extLst>
      <p:ext uri="{BB962C8B-B14F-4D97-AF65-F5344CB8AC3E}">
        <p14:creationId xmlns:p14="http://schemas.microsoft.com/office/powerpoint/2010/main" val="3315139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675750"/>
            <a:ext cx="7886700" cy="4447613"/>
          </a:xfrm>
        </p:spPr>
        <p:txBody>
          <a:bodyPr/>
          <a:lstStyle/>
          <a:p>
            <a:r>
              <a:rPr lang="en-US" sz="2400" dirty="0"/>
              <a:t>Can GSA provide more examples of meeting or similar function vs. statutory/regulatory function? How does an agency handle a borderline case?</a:t>
            </a:r>
          </a:p>
          <a:p>
            <a:endParaRPr lang="en-US" sz="2400" dirty="0"/>
          </a:p>
          <a:p>
            <a:r>
              <a:rPr lang="en-US" sz="2400" dirty="0"/>
              <a:t>Could an agency accept an NFS payment for an employee to attend a seminar about transitioning out of Federal service?</a:t>
            </a:r>
            <a:br>
              <a:rPr lang="en-US" sz="2400" dirty="0"/>
            </a:br>
            <a:endParaRPr lang="en-US" sz="2400" dirty="0"/>
          </a:p>
          <a:p>
            <a:endParaRPr lang="en-US" dirty="0" smtClean="0"/>
          </a:p>
          <a:p>
            <a:r>
              <a:rPr lang="en-US" sz="2400" dirty="0"/>
              <a:t>If an employee is offered meals in connection with an official meeting outside of the US, and the offer isn’t from a foreign government, does 5 CFR 2635.204(</a:t>
            </a:r>
            <a:r>
              <a:rPr lang="en-US" sz="2400" dirty="0" err="1"/>
              <a:t>i</a:t>
            </a:r>
            <a:r>
              <a:rPr lang="en-US" sz="2400" dirty="0"/>
              <a:t>) or 31 USC 1353 apply?</a:t>
            </a:r>
          </a:p>
          <a:p>
            <a:endParaRPr lang="en-US" dirty="0" smtClean="0"/>
          </a:p>
          <a:p>
            <a:endParaRPr lang="en-US" dirty="0"/>
          </a:p>
          <a:p>
            <a:endParaRPr lang="en-US" dirty="0"/>
          </a:p>
        </p:txBody>
      </p:sp>
    </p:spTree>
    <p:extLst>
      <p:ext uri="{BB962C8B-B14F-4D97-AF65-F5344CB8AC3E}">
        <p14:creationId xmlns:p14="http://schemas.microsoft.com/office/powerpoint/2010/main" val="1679431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657050"/>
            <a:ext cx="7886700" cy="4491257"/>
          </a:xfrm>
        </p:spPr>
        <p:txBody>
          <a:bodyPr>
            <a:normAutofit/>
          </a:bodyPr>
          <a:lstStyle/>
          <a:p>
            <a:r>
              <a:rPr lang="en-US" sz="2400" dirty="0"/>
              <a:t>Are there any special considerations when the non-Federal source of the benefits is not the same as the entity extending the invitation and hosting the event the employee is attending? </a:t>
            </a:r>
          </a:p>
          <a:p>
            <a:endParaRPr lang="en-US" sz="2400" dirty="0"/>
          </a:p>
          <a:p>
            <a:r>
              <a:rPr lang="en-US" sz="2400" dirty="0"/>
              <a:t>How do the NFS rules apply to SGEs and those serving under the Intergovernmental Personnel Act?</a:t>
            </a:r>
          </a:p>
          <a:p>
            <a:endParaRPr lang="en-US" sz="2400" dirty="0"/>
          </a:p>
          <a:p>
            <a:r>
              <a:rPr lang="en-US" sz="2400" dirty="0"/>
              <a:t>How do we value beverages and light refreshments? Do these even go under 31 USC 1353?</a:t>
            </a:r>
          </a:p>
          <a:p>
            <a:endParaRPr lang="en-US" sz="2400" dirty="0"/>
          </a:p>
        </p:txBody>
      </p:sp>
    </p:spTree>
    <p:extLst>
      <p:ext uri="{BB962C8B-B14F-4D97-AF65-F5344CB8AC3E}">
        <p14:creationId xmlns:p14="http://schemas.microsoft.com/office/powerpoint/2010/main" val="1907014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56551"/>
            <a:ext cx="7886700" cy="3687008"/>
          </a:xfrm>
        </p:spPr>
        <p:txBody>
          <a:bodyPr/>
          <a:lstStyle/>
          <a:p>
            <a:r>
              <a:rPr lang="en-US" sz="2400" dirty="0"/>
              <a:t>Any examples of when an agency declined NFS travel?</a:t>
            </a:r>
          </a:p>
          <a:p>
            <a:endParaRPr lang="en-US" sz="2400" dirty="0"/>
          </a:p>
          <a:p>
            <a:r>
              <a:rPr lang="en-US" sz="2400" dirty="0"/>
              <a:t>Should agencies be concerned about an employee who goes on too much NFS travel?</a:t>
            </a:r>
          </a:p>
          <a:p>
            <a:endParaRPr lang="en-US" sz="2400" dirty="0"/>
          </a:p>
          <a:p>
            <a:r>
              <a:rPr lang="en-US" sz="2400" dirty="0"/>
              <a:t>What if an NFS makes a conditional offer – that is, the NFS will waive a registration fee, but reserves the right to charge it if the employee doesn’t speak for some reason?</a:t>
            </a:r>
          </a:p>
          <a:p>
            <a:endParaRPr lang="en-US" sz="2400" dirty="0"/>
          </a:p>
          <a:p>
            <a:endParaRPr lang="en-US" dirty="0"/>
          </a:p>
        </p:txBody>
      </p:sp>
    </p:spTree>
    <p:extLst>
      <p:ext uri="{BB962C8B-B14F-4D97-AF65-F5344CB8AC3E}">
        <p14:creationId xmlns:p14="http://schemas.microsoft.com/office/powerpoint/2010/main" val="4293864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684213" y="730250"/>
            <a:ext cx="7769225" cy="974725"/>
          </a:xfrm>
          <a:prstGeom prst="rect">
            <a:avLst/>
          </a:prstGeom>
          <a:noFill/>
          <a:ln w="9525">
            <a:noFill/>
            <a:miter lim="800000"/>
            <a:headEnd/>
            <a:tailEnd/>
          </a:ln>
        </p:spPr>
        <p:txBody>
          <a:bodyPr lIns="0" tIns="0" rIns="0" bIns="0" anchor="ctr"/>
          <a:lstStyle/>
          <a:p>
            <a:pPr eaLnBrk="1" hangingPunct="1"/>
            <a:r>
              <a:rPr lang="en-US" sz="3200" dirty="0"/>
              <a:t>Overview of Today’s Discussion</a:t>
            </a:r>
          </a:p>
        </p:txBody>
      </p:sp>
      <p:sp>
        <p:nvSpPr>
          <p:cNvPr id="4099" name="Rectangle 5"/>
          <p:cNvSpPr>
            <a:spLocks noChangeArrowheads="1"/>
          </p:cNvSpPr>
          <p:nvPr/>
        </p:nvSpPr>
        <p:spPr bwMode="auto">
          <a:xfrm>
            <a:off x="684213" y="1949450"/>
            <a:ext cx="7772400" cy="4389438"/>
          </a:xfrm>
          <a:prstGeom prst="rect">
            <a:avLst/>
          </a:prstGeom>
          <a:noFill/>
          <a:ln w="9525">
            <a:noFill/>
            <a:miter lim="800000"/>
            <a:headEnd/>
            <a:tailEnd/>
          </a:ln>
        </p:spPr>
        <p:txBody>
          <a:bodyPr/>
          <a:lstStyle/>
          <a:p>
            <a:pPr marL="342900" indent="-342900" eaLnBrk="1" hangingPunct="1">
              <a:spcBef>
                <a:spcPct val="20000"/>
              </a:spcBef>
              <a:buFontTx/>
              <a:buChar char="•"/>
            </a:pPr>
            <a:r>
              <a:rPr lang="en-US" sz="2000" dirty="0"/>
              <a:t>Overview of non-federal source travel and 31 U.S.C. 1353</a:t>
            </a:r>
          </a:p>
          <a:p>
            <a:pPr marL="342900" indent="-342900" eaLnBrk="1" hangingPunct="1">
              <a:spcBef>
                <a:spcPct val="20000"/>
              </a:spcBef>
              <a:buFontTx/>
              <a:buChar char="•"/>
            </a:pPr>
            <a:r>
              <a:rPr lang="en-US" sz="2000" dirty="0"/>
              <a:t>What were the major changes to the Federal Travel Regulation regarding NFS travel in November 2019?</a:t>
            </a:r>
          </a:p>
          <a:p>
            <a:pPr marL="342900" indent="-342900" eaLnBrk="1" hangingPunct="1">
              <a:spcBef>
                <a:spcPct val="20000"/>
              </a:spcBef>
              <a:buFontTx/>
              <a:buChar char="•"/>
            </a:pPr>
            <a:r>
              <a:rPr lang="en-US" sz="2000" dirty="0"/>
              <a:t>What are the intent of the changes?</a:t>
            </a:r>
          </a:p>
          <a:p>
            <a:pPr marL="342900" indent="-342900" eaLnBrk="1" hangingPunct="1">
              <a:spcBef>
                <a:spcPct val="20000"/>
              </a:spcBef>
              <a:buFontTx/>
              <a:buChar char="•"/>
            </a:pPr>
            <a:r>
              <a:rPr lang="en-US" sz="2000" dirty="0"/>
              <a:t>What didn’t change?</a:t>
            </a:r>
          </a:p>
          <a:p>
            <a:pPr marL="342900" indent="-342900" eaLnBrk="1" hangingPunct="1">
              <a:spcBef>
                <a:spcPct val="20000"/>
              </a:spcBef>
              <a:buFontTx/>
              <a:buChar char="•"/>
            </a:pPr>
            <a:r>
              <a:rPr lang="en-US" sz="2000" dirty="0"/>
              <a:t>Q&amp;A</a:t>
            </a:r>
          </a:p>
        </p:txBody>
      </p:sp>
      <p:sp>
        <p:nvSpPr>
          <p:cNvPr id="4100" name="Rectangle 6"/>
          <p:cNvSpPr>
            <a:spLocks noChangeArrowheads="1"/>
          </p:cNvSpPr>
          <p:nvPr/>
        </p:nvSpPr>
        <p:spPr bwMode="auto">
          <a:xfrm>
            <a:off x="7083425" y="7018338"/>
            <a:ext cx="184150" cy="461962"/>
          </a:xfrm>
          <a:prstGeom prst="rect">
            <a:avLst/>
          </a:prstGeom>
          <a:noFill/>
          <a:ln w="9525">
            <a:noFill/>
            <a:miter lim="800000"/>
            <a:headEnd/>
            <a:tailEnd/>
          </a:ln>
        </p:spPr>
        <p:txBody>
          <a:bodyPr wrap="none">
            <a:spAutoFit/>
          </a:bodyPr>
          <a:lstStyle/>
          <a:p>
            <a:endParaRPr lang="en-US"/>
          </a:p>
        </p:txBody>
      </p:sp>
      <p:sp>
        <p:nvSpPr>
          <p:cNvPr id="4101" name="Slide Number Placeholder 6"/>
          <p:cNvSpPr>
            <a:spLocks noGrp="1"/>
          </p:cNvSpPr>
          <p:nvPr>
            <p:ph type="sldNum" sz="quarter" idx="10"/>
          </p:nvPr>
        </p:nvSpPr>
        <p:spPr>
          <a:noFill/>
        </p:spPr>
        <p:txBody>
          <a:bodyPr/>
          <a:lstStyle/>
          <a:p>
            <a:r>
              <a:rPr lang="en-US" dirty="0"/>
              <a:t>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230" y="1482469"/>
            <a:ext cx="7886700" cy="4503734"/>
          </a:xfrm>
        </p:spPr>
        <p:txBody>
          <a:bodyPr>
            <a:normAutofit lnSpcReduction="10000"/>
          </a:bodyPr>
          <a:lstStyle/>
          <a:p>
            <a:r>
              <a:rPr lang="en-US" sz="2400" dirty="0"/>
              <a:t>Can agencies use NFS travel to process an invitation-only event at a conference that’s not open to all attendees?</a:t>
            </a:r>
          </a:p>
          <a:p>
            <a:endParaRPr lang="en-US" sz="2400" dirty="0"/>
          </a:p>
          <a:p>
            <a:r>
              <a:rPr lang="en-US" sz="2400" dirty="0"/>
              <a:t>Is the ethics role only to vet for potential conflicts of interest? </a:t>
            </a:r>
          </a:p>
          <a:p>
            <a:endParaRPr lang="en-US" sz="2400" dirty="0"/>
          </a:p>
          <a:p>
            <a:r>
              <a:rPr lang="en-US" sz="2400" dirty="0"/>
              <a:t>Can agencies estimate values for transportation and lodging (for example, if an employee lodges with a private citizen)?</a:t>
            </a:r>
          </a:p>
          <a:p>
            <a:endParaRPr lang="en-US" sz="2400" dirty="0"/>
          </a:p>
          <a:p>
            <a:r>
              <a:rPr lang="en-US" sz="2400" dirty="0"/>
              <a:t>Any examples of acceptance under 5 USC 4111?</a:t>
            </a:r>
          </a:p>
          <a:p>
            <a:endParaRPr lang="en-US" sz="2400" dirty="0"/>
          </a:p>
        </p:txBody>
      </p:sp>
    </p:spTree>
    <p:extLst>
      <p:ext uri="{BB962C8B-B14F-4D97-AF65-F5344CB8AC3E}">
        <p14:creationId xmlns:p14="http://schemas.microsoft.com/office/powerpoint/2010/main" val="1677832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D8C25D93-5136-1713-B732-A506399DC04B}"/>
              </a:ext>
              <a:ext uri="{C183D7F6-B498-43B3-948B-1728B52AA6E4}">
                <adec:decorative xmlns:adec="http://schemas.microsoft.com/office/drawing/2017/decorative" xmlns="" val="1"/>
              </a:ext>
            </a:extLst>
          </p:cNvPr>
          <p:cNvPicPr>
            <a:picLocks noChangeAspect="1"/>
          </p:cNvPicPr>
          <p:nvPr/>
        </p:nvPicPr>
        <p:blipFill rotWithShape="1">
          <a:blip r:embed="rId3" cstate="email">
            <a:alphaModFix/>
            <a:grayscl/>
            <a:extLst>
              <a:ext uri="{28A0092B-C50C-407E-A947-70E740481C1C}">
                <a14:useLocalDpi xmlns:a14="http://schemas.microsoft.com/office/drawing/2010/main"/>
              </a:ext>
            </a:extLst>
          </a:blip>
          <a:srcRect/>
          <a:stretch/>
        </p:blipFill>
        <p:spPr>
          <a:xfrm>
            <a:off x="404946" y="1085850"/>
            <a:ext cx="8739054" cy="5143500"/>
          </a:xfrm>
          <a:prstGeom prst="rect">
            <a:avLst/>
          </a:prstGeom>
          <a:noFill/>
        </p:spPr>
      </p:pic>
      <p:sp>
        <p:nvSpPr>
          <p:cNvPr id="7" name="Title 6">
            <a:extLst>
              <a:ext uri="{FF2B5EF4-FFF2-40B4-BE49-F238E27FC236}">
                <a16:creationId xmlns:a16="http://schemas.microsoft.com/office/drawing/2014/main" xmlns="" id="{17F20F57-5C1C-3DEE-F850-06C072B04540}"/>
              </a:ext>
            </a:extLst>
          </p:cNvPr>
          <p:cNvSpPr>
            <a:spLocks noGrp="1"/>
          </p:cNvSpPr>
          <p:nvPr>
            <p:ph type="title"/>
          </p:nvPr>
        </p:nvSpPr>
        <p:spPr>
          <a:xfrm>
            <a:off x="605249" y="1291829"/>
            <a:ext cx="8229600" cy="857250"/>
          </a:xfrm>
          <a:solidFill>
            <a:schemeClr val="bg1">
              <a:alpha val="75000"/>
            </a:schemeClr>
          </a:solidFill>
        </p:spPr>
        <p:txBody>
          <a:bodyPr/>
          <a:lstStyle/>
          <a:p>
            <a:pPr algn="l"/>
            <a:r>
              <a:rPr lang="en-US" dirty="0" smtClean="0">
                <a:solidFill>
                  <a:schemeClr val="tx1"/>
                </a:solidFill>
              </a:rPr>
              <a:t>Non-Federal Source Travel</a:t>
            </a:r>
            <a:endParaRPr lang="en-US" dirty="0">
              <a:solidFill>
                <a:schemeClr val="tx1"/>
              </a:solidFill>
            </a:endParaRPr>
          </a:p>
        </p:txBody>
      </p:sp>
      <p:sp>
        <p:nvSpPr>
          <p:cNvPr id="8" name="Content Placeholder 7">
            <a:extLst>
              <a:ext uri="{FF2B5EF4-FFF2-40B4-BE49-F238E27FC236}">
                <a16:creationId xmlns:a16="http://schemas.microsoft.com/office/drawing/2014/main" xmlns="" id="{B97BDB0D-0FBC-E64F-F68F-11E824C0F45B}"/>
              </a:ext>
            </a:extLst>
          </p:cNvPr>
          <p:cNvSpPr>
            <a:spLocks noGrp="1"/>
          </p:cNvSpPr>
          <p:nvPr>
            <p:ph idx="1"/>
          </p:nvPr>
        </p:nvSpPr>
        <p:spPr>
          <a:xfrm>
            <a:off x="605249" y="2286001"/>
            <a:ext cx="8229600" cy="3007464"/>
          </a:xfrm>
          <a:solidFill>
            <a:schemeClr val="bg1">
              <a:alpha val="75000"/>
            </a:schemeClr>
          </a:solidFill>
        </p:spPr>
        <p:txBody>
          <a:bodyPr>
            <a:normAutofit/>
          </a:bodyPr>
          <a:lstStyle/>
          <a:p>
            <a:pPr marL="514350" indent="-514350">
              <a:buFont typeface="+mj-lt"/>
              <a:buAutoNum type="arabicPeriod"/>
            </a:pPr>
            <a:r>
              <a:rPr lang="en-US" dirty="0"/>
              <a:t>A non-Federal source</a:t>
            </a:r>
          </a:p>
          <a:p>
            <a:pPr marL="514350" indent="-514350">
              <a:buFont typeface="+mj-lt"/>
              <a:buAutoNum type="arabicPeriod"/>
            </a:pPr>
            <a:r>
              <a:rPr lang="en-US" dirty="0"/>
              <a:t>Offers to provide in kind or reimburse for travel-related expenses</a:t>
            </a:r>
          </a:p>
          <a:p>
            <a:pPr marL="514350" indent="-514350">
              <a:buFont typeface="+mj-lt"/>
              <a:buAutoNum type="arabicPeriod"/>
            </a:pPr>
            <a:r>
              <a:rPr lang="en-US" dirty="0"/>
              <a:t>For an employee to attend a meeting or similar function</a:t>
            </a:r>
          </a:p>
          <a:p>
            <a:pPr marL="514350" indent="-514350">
              <a:buFont typeface="+mj-lt"/>
              <a:buAutoNum type="arabicPeriod"/>
            </a:pPr>
            <a:r>
              <a:rPr lang="en-US" dirty="0"/>
              <a:t>That takes place away from the employee’s official station.</a:t>
            </a:r>
          </a:p>
          <a:p>
            <a:pPr marL="0" indent="0">
              <a:buNone/>
            </a:pPr>
            <a:endParaRPr lang="en-US" dirty="0"/>
          </a:p>
          <a:p>
            <a:pPr marL="548640" indent="0">
              <a:buNone/>
            </a:pPr>
            <a:r>
              <a:rPr lang="en-US" dirty="0"/>
              <a:t>Excludes activities to carry out statutory or regulatory functions, promotional vendor training, or marketing</a:t>
            </a:r>
          </a:p>
          <a:p>
            <a:endParaRPr lang="en-US" dirty="0"/>
          </a:p>
        </p:txBody>
      </p:sp>
    </p:spTree>
    <p:extLst>
      <p:ext uri="{BB962C8B-B14F-4D97-AF65-F5344CB8AC3E}">
        <p14:creationId xmlns:p14="http://schemas.microsoft.com/office/powerpoint/2010/main" val="3549703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62000" y="3505200"/>
            <a:ext cx="7620000" cy="283368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2" charset="-128"/>
            </a:endParaRPr>
          </a:p>
        </p:txBody>
      </p:sp>
      <p:sp>
        <p:nvSpPr>
          <p:cNvPr id="9218" name="Rectangle 4"/>
          <p:cNvSpPr>
            <a:spLocks noChangeArrowheads="1"/>
          </p:cNvSpPr>
          <p:nvPr/>
        </p:nvSpPr>
        <p:spPr bwMode="auto">
          <a:xfrm>
            <a:off x="684213" y="730250"/>
            <a:ext cx="7769225" cy="974725"/>
          </a:xfrm>
          <a:prstGeom prst="rect">
            <a:avLst/>
          </a:prstGeom>
          <a:noFill/>
          <a:ln w="9525">
            <a:noFill/>
            <a:miter lim="800000"/>
            <a:headEnd/>
            <a:tailEnd/>
          </a:ln>
        </p:spPr>
        <p:txBody>
          <a:bodyPr lIns="0" tIns="0" rIns="0" bIns="0" anchor="ctr"/>
          <a:lstStyle/>
          <a:p>
            <a:pPr eaLnBrk="1" hangingPunct="1"/>
            <a:r>
              <a:rPr lang="en-US" sz="3200" dirty="0"/>
              <a:t>31 </a:t>
            </a:r>
            <a:r>
              <a:rPr lang="en-US" sz="3200" dirty="0">
                <a:latin typeface="+mj-lt"/>
              </a:rPr>
              <a:t>U.S.C</a:t>
            </a:r>
            <a:r>
              <a:rPr lang="en-US" sz="3200" dirty="0"/>
              <a:t>. 1353: Acceptance of Travel from Non-Federal Sources</a:t>
            </a:r>
          </a:p>
        </p:txBody>
      </p:sp>
      <p:sp>
        <p:nvSpPr>
          <p:cNvPr id="9219" name="Rectangle 5"/>
          <p:cNvSpPr>
            <a:spLocks noChangeArrowheads="1"/>
          </p:cNvSpPr>
          <p:nvPr/>
        </p:nvSpPr>
        <p:spPr bwMode="auto">
          <a:xfrm>
            <a:off x="684213" y="1949450"/>
            <a:ext cx="7772400" cy="4389438"/>
          </a:xfrm>
          <a:prstGeom prst="rect">
            <a:avLst/>
          </a:prstGeom>
          <a:noFill/>
          <a:ln w="9525">
            <a:noFill/>
            <a:miter lim="800000"/>
            <a:headEnd/>
            <a:tailEnd/>
          </a:ln>
        </p:spPr>
        <p:txBody>
          <a:bodyPr/>
          <a:lstStyle/>
          <a:p>
            <a:pPr eaLnBrk="1" hangingPunct="1">
              <a:spcBef>
                <a:spcPct val="20000"/>
              </a:spcBef>
            </a:pPr>
            <a:r>
              <a:rPr lang="en-US" sz="2000" dirty="0"/>
              <a:t>Under 31 U.S.C. 1353, as implemented in FTR chapter 304 (41 CFR chapter 304), </a:t>
            </a:r>
            <a:r>
              <a:rPr lang="en-US" sz="2000" b="1" dirty="0"/>
              <a:t>agencies</a:t>
            </a:r>
            <a:r>
              <a:rPr lang="en-US" sz="2000" dirty="0"/>
              <a:t> may accept payment of travel expenses from a non-Federal source for employees to attend meetings or similar functions.</a:t>
            </a:r>
          </a:p>
          <a:p>
            <a:pPr marL="342900" indent="-342900" eaLnBrk="1" hangingPunct="1">
              <a:spcBef>
                <a:spcPct val="20000"/>
              </a:spcBef>
              <a:buFontTx/>
              <a:buChar char="•"/>
            </a:pPr>
            <a:endParaRPr lang="en-US" sz="2000" dirty="0"/>
          </a:p>
          <a:p>
            <a:r>
              <a:rPr lang="en-US" sz="1600" b="1" dirty="0"/>
              <a:t>31 U.S.C. 1353(a)</a:t>
            </a:r>
            <a:r>
              <a:rPr lang="en-US" sz="1600" dirty="0"/>
              <a:t>Notwithstanding any other provision of law, the Administrator of General Services, in consultation with the Director of the Office of Government Ethics, shall prescribe by regulation the conditions under which an </a:t>
            </a:r>
            <a:r>
              <a:rPr lang="en-US" sz="1600" b="1" i="1" dirty="0"/>
              <a:t>agency</a:t>
            </a:r>
            <a:r>
              <a:rPr lang="en-US" sz="1600" dirty="0"/>
              <a:t> in the executive branch (including an independent agency) may accept payment, or authorize an employee of such agency to accept payment on the agency’s behalf, from non-Federal sources for travel, subsistence, and related expenses with respect to attendance of the employee (or the spouse of such employee) at any meeting or similar function relating to the official duties of the employee. Any cash payment so accepted shall be credited to the appropriation applicable to such expenses. In the case of a payment in kind so accepted, </a:t>
            </a:r>
            <a:r>
              <a:rPr lang="en-US" sz="1600" b="1" dirty="0"/>
              <a:t>a pro rata reduction shall be made in any entitlement of the employee</a:t>
            </a:r>
            <a:r>
              <a:rPr lang="en-US" sz="1600" dirty="0"/>
              <a:t> to payment from the Government for such expenses.</a:t>
            </a:r>
          </a:p>
        </p:txBody>
      </p:sp>
      <p:sp>
        <p:nvSpPr>
          <p:cNvPr id="9220" name="Slide Number Placeholder 4"/>
          <p:cNvSpPr>
            <a:spLocks noGrp="1"/>
          </p:cNvSpPr>
          <p:nvPr>
            <p:ph type="sldNum" sz="quarter" idx="10"/>
          </p:nvPr>
        </p:nvSpPr>
        <p:spPr>
          <a:noFill/>
        </p:spPr>
        <p:txBody>
          <a:bodyPr/>
          <a:lstStyle/>
          <a:p>
            <a:fld id="{91377B23-2A05-4162-807D-FBF26C59107C}" type="slidenum">
              <a:rPr lang="en-US" smtClean="0"/>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17F20F57-5C1C-3DEE-F850-06C072B04540}"/>
              </a:ext>
            </a:extLst>
          </p:cNvPr>
          <p:cNvSpPr>
            <a:spLocks noGrp="1"/>
          </p:cNvSpPr>
          <p:nvPr>
            <p:ph type="title"/>
          </p:nvPr>
        </p:nvSpPr>
        <p:spPr>
          <a:xfrm>
            <a:off x="457200" y="858848"/>
            <a:ext cx="8229600" cy="818535"/>
          </a:xfrm>
        </p:spPr>
        <p:txBody>
          <a:bodyPr>
            <a:normAutofit/>
          </a:bodyPr>
          <a:lstStyle/>
          <a:p>
            <a:pPr algn="l"/>
            <a:r>
              <a:rPr lang="en-US" sz="3200" dirty="0">
                <a:solidFill>
                  <a:schemeClr val="tx1"/>
                </a:solidFill>
              </a:rPr>
              <a:t>Authorizing NFS Travel</a:t>
            </a:r>
          </a:p>
        </p:txBody>
      </p:sp>
      <p:sp>
        <p:nvSpPr>
          <p:cNvPr id="8" name="Content Placeholder 7">
            <a:extLst>
              <a:ext uri="{FF2B5EF4-FFF2-40B4-BE49-F238E27FC236}">
                <a16:creationId xmlns:a16="http://schemas.microsoft.com/office/drawing/2014/main" xmlns="" id="{B97BDB0D-0FBC-E64F-F68F-11E824C0F45B}"/>
              </a:ext>
            </a:extLst>
          </p:cNvPr>
          <p:cNvSpPr>
            <a:spLocks noGrp="1"/>
          </p:cNvSpPr>
          <p:nvPr>
            <p:ph idx="1"/>
          </p:nvPr>
        </p:nvSpPr>
        <p:spPr/>
        <p:txBody>
          <a:bodyPr>
            <a:normAutofit/>
          </a:bodyPr>
          <a:lstStyle/>
          <a:p>
            <a:r>
              <a:rPr lang="en-US" dirty="0"/>
              <a:t>NFS authorization must be before travel</a:t>
            </a:r>
          </a:p>
          <a:p>
            <a:r>
              <a:rPr lang="en-US" u="sng" dirty="0"/>
              <a:t>Limited exceptions</a:t>
            </a:r>
            <a:r>
              <a:rPr lang="en-US" dirty="0"/>
              <a:t> for surprises</a:t>
            </a:r>
          </a:p>
          <a:p>
            <a:pPr lvl="1"/>
            <a:r>
              <a:rPr lang="en-US" dirty="0"/>
              <a:t>“Comparable value” rule</a:t>
            </a:r>
          </a:p>
          <a:p>
            <a:pPr lvl="1"/>
            <a:r>
              <a:rPr lang="en-US" dirty="0"/>
              <a:t>Does not apply to anything agency already declined</a:t>
            </a:r>
          </a:p>
          <a:p>
            <a:r>
              <a:rPr lang="en-US" dirty="0"/>
              <a:t>If agency declines after the fact, NFS is reimbursed</a:t>
            </a:r>
          </a:p>
          <a:p>
            <a:endParaRPr lang="en-US" dirty="0"/>
          </a:p>
        </p:txBody>
      </p:sp>
    </p:spTree>
    <p:extLst>
      <p:ext uri="{BB962C8B-B14F-4D97-AF65-F5344CB8AC3E}">
        <p14:creationId xmlns:p14="http://schemas.microsoft.com/office/powerpoint/2010/main" val="181331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17F20F57-5C1C-3DEE-F850-06C072B04540}"/>
              </a:ext>
            </a:extLst>
          </p:cNvPr>
          <p:cNvSpPr>
            <a:spLocks noGrp="1"/>
          </p:cNvSpPr>
          <p:nvPr>
            <p:ph type="title"/>
          </p:nvPr>
        </p:nvSpPr>
        <p:spPr>
          <a:xfrm>
            <a:off x="457200" y="704427"/>
            <a:ext cx="8229600" cy="1002453"/>
          </a:xfrm>
        </p:spPr>
        <p:txBody>
          <a:bodyPr/>
          <a:lstStyle/>
          <a:p>
            <a:pPr algn="l"/>
            <a:r>
              <a:rPr lang="en-US" sz="3200" dirty="0">
                <a:solidFill>
                  <a:schemeClr val="tx1"/>
                </a:solidFill>
              </a:rPr>
              <a:t>NFS Travel Payments</a:t>
            </a:r>
          </a:p>
        </p:txBody>
      </p:sp>
      <p:sp>
        <p:nvSpPr>
          <p:cNvPr id="8" name="Content Placeholder 7">
            <a:extLst>
              <a:ext uri="{FF2B5EF4-FFF2-40B4-BE49-F238E27FC236}">
                <a16:creationId xmlns:a16="http://schemas.microsoft.com/office/drawing/2014/main" xmlns="" id="{B97BDB0D-0FBC-E64F-F68F-11E824C0F45B}"/>
              </a:ext>
            </a:extLst>
          </p:cNvPr>
          <p:cNvSpPr>
            <a:spLocks noGrp="1"/>
          </p:cNvSpPr>
          <p:nvPr>
            <p:ph idx="1"/>
          </p:nvPr>
        </p:nvSpPr>
        <p:spPr/>
        <p:txBody>
          <a:bodyPr>
            <a:normAutofit/>
          </a:bodyPr>
          <a:lstStyle/>
          <a:p>
            <a:r>
              <a:rPr lang="en-US" dirty="0"/>
              <a:t>Still official travel</a:t>
            </a:r>
          </a:p>
          <a:p>
            <a:r>
              <a:rPr lang="en-US" dirty="0"/>
              <a:t>Payments above subsistence maximums</a:t>
            </a:r>
          </a:p>
          <a:p>
            <a:pPr lvl="1"/>
            <a:r>
              <a:rPr lang="en-US" dirty="0"/>
              <a:t>Allowed domestically, not allowed in foreign areas</a:t>
            </a:r>
          </a:p>
          <a:p>
            <a:pPr lvl="1"/>
            <a:r>
              <a:rPr lang="en-US" dirty="0"/>
              <a:t>Must also be offered to similarly situated attendees</a:t>
            </a:r>
          </a:p>
          <a:p>
            <a:r>
              <a:rPr lang="en-US" dirty="0"/>
              <a:t>Other-than-coach class travel</a:t>
            </a:r>
          </a:p>
          <a:p>
            <a:pPr lvl="1"/>
            <a:r>
              <a:rPr lang="en-US" dirty="0"/>
              <a:t>Only if paid in full in advance</a:t>
            </a:r>
          </a:p>
          <a:p>
            <a:pPr lvl="1"/>
            <a:r>
              <a:rPr lang="en-US" dirty="0"/>
              <a:t>Must also be offered to similarly situated attendees</a:t>
            </a:r>
          </a:p>
          <a:p>
            <a:endParaRPr lang="en-US" dirty="0"/>
          </a:p>
          <a:p>
            <a:pPr marL="0" indent="0" algn="ctr">
              <a:buNone/>
            </a:pPr>
            <a:r>
              <a:rPr lang="en-US" b="1" dirty="0"/>
              <a:t>Never accept cash or a personally-payable check.</a:t>
            </a:r>
          </a:p>
          <a:p>
            <a:endParaRPr lang="en-US" dirty="0"/>
          </a:p>
        </p:txBody>
      </p:sp>
    </p:spTree>
    <p:extLst>
      <p:ext uri="{BB962C8B-B14F-4D97-AF65-F5344CB8AC3E}">
        <p14:creationId xmlns:p14="http://schemas.microsoft.com/office/powerpoint/2010/main" val="3378426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87388" y="473075"/>
            <a:ext cx="7769225" cy="974725"/>
          </a:xfrm>
          <a:prstGeom prst="rect">
            <a:avLst/>
          </a:prstGeom>
          <a:noFill/>
          <a:ln w="9525">
            <a:noFill/>
            <a:miter lim="800000"/>
            <a:headEnd/>
            <a:tailEnd/>
          </a:ln>
        </p:spPr>
        <p:txBody>
          <a:bodyPr lIns="0" tIns="0" rIns="0" bIns="0" anchor="ctr"/>
          <a:lstStyle/>
          <a:p>
            <a:pPr eaLnBrk="1" hangingPunct="1"/>
            <a:r>
              <a:rPr lang="en-US" sz="3200" dirty="0"/>
              <a:t>What Changed in 2019?</a:t>
            </a:r>
          </a:p>
        </p:txBody>
      </p:sp>
      <p:sp>
        <p:nvSpPr>
          <p:cNvPr id="5123" name="Rectangle 5"/>
          <p:cNvSpPr>
            <a:spLocks noChangeArrowheads="1"/>
          </p:cNvSpPr>
          <p:nvPr/>
        </p:nvSpPr>
        <p:spPr bwMode="auto">
          <a:xfrm>
            <a:off x="684213" y="1447800"/>
            <a:ext cx="7772400" cy="4389438"/>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a:t>First major change:  Speakers at conferences are now classified as </a:t>
            </a:r>
            <a:r>
              <a:rPr lang="en-US" sz="2000" b="1" dirty="0"/>
              <a:t>“mission” travel instead of “conference” travel </a:t>
            </a:r>
            <a:r>
              <a:rPr lang="en-US" sz="2000" dirty="0"/>
              <a:t>per the FTR Purpose Codes, (FTR Chapter 301, Appendix C)</a:t>
            </a:r>
          </a:p>
          <a:p>
            <a:pPr lvl="1"/>
            <a:endParaRPr lang="en-US" sz="2000" dirty="0"/>
          </a:p>
          <a:p>
            <a:pPr marL="342900" indent="-342900">
              <a:buFont typeface="Arial" panose="020B0604020202020204" pitchFamily="34" charset="0"/>
              <a:buChar char="•"/>
            </a:pPr>
            <a:r>
              <a:rPr lang="en-US" sz="2000" dirty="0"/>
              <a:t>Second major change: Definition of </a:t>
            </a:r>
            <a:r>
              <a:rPr lang="en-US" sz="2000" b="1" dirty="0"/>
              <a:t>“payment in kind</a:t>
            </a:r>
            <a:r>
              <a:rPr lang="en-US" sz="2000" dirty="0"/>
              <a:t>” changed</a:t>
            </a:r>
          </a:p>
          <a:p>
            <a:pPr marL="800100" lvl="1" indent="-342900">
              <a:buFont typeface="Arial" panose="020B0604020202020204" pitchFamily="34" charset="0"/>
              <a:buChar char="•"/>
            </a:pPr>
            <a:r>
              <a:rPr lang="en-US" sz="2000" dirty="0"/>
              <a:t>While on temporary duty travel, a registration fee paid for by a non-federal source is no longer considered a gift on day(s) the speaker/panelist/presenter is speaking (FTR Chapter 304-2.1)</a:t>
            </a:r>
          </a:p>
          <a:p>
            <a:endParaRPr lang="en-US" sz="2000" dirty="0"/>
          </a:p>
          <a:p>
            <a:pPr marL="342900" indent="-342900">
              <a:buFont typeface="Arial" panose="020B0604020202020204" pitchFamily="34" charset="0"/>
              <a:buChar char="•"/>
            </a:pPr>
            <a:r>
              <a:rPr lang="en-US" sz="2000" dirty="0"/>
              <a:t>Third major change:  When determining cost of meals provided in-kind, agencies can use the </a:t>
            </a:r>
            <a:r>
              <a:rPr lang="en-US" sz="2000" b="1" dirty="0"/>
              <a:t>meal breakdown amounts listed at gsa.gov/</a:t>
            </a:r>
            <a:r>
              <a:rPr lang="en-US" sz="2000" b="1" dirty="0" err="1"/>
              <a:t>mie</a:t>
            </a:r>
            <a:r>
              <a:rPr lang="en-US" sz="2000" dirty="0"/>
              <a:t> instead of calculating each unique meal cost (FTR Chapter 304-6.6)</a:t>
            </a:r>
          </a:p>
          <a:p>
            <a:endParaRPr lang="en-US" sz="2000" dirty="0"/>
          </a:p>
          <a:p>
            <a:r>
              <a:rPr lang="en-US" sz="2000" dirty="0"/>
              <a:t>*</a:t>
            </a:r>
            <a:r>
              <a:rPr lang="en-US" sz="2000" i="1" dirty="0"/>
              <a:t>Changes effective Nov. 15, 2019</a:t>
            </a:r>
          </a:p>
        </p:txBody>
      </p:sp>
      <p:sp>
        <p:nvSpPr>
          <p:cNvPr id="5124" name="Slide Number Placeholder 4"/>
          <p:cNvSpPr>
            <a:spLocks noGrp="1"/>
          </p:cNvSpPr>
          <p:nvPr>
            <p:ph type="sldNum" sz="quarter" idx="10"/>
          </p:nvPr>
        </p:nvSpPr>
        <p:spPr>
          <a:noFill/>
        </p:spPr>
        <p:txBody>
          <a:bodyPr/>
          <a:lstStyle/>
          <a:p>
            <a:fld id="{296F778B-E0EA-4F32-95D0-321C480BA39B}" type="slidenum">
              <a:rPr lang="en-US" smtClean="0"/>
              <a:t>7</a:t>
            </a:fld>
            <a:endParaRPr lang="en-US" dirty="0"/>
          </a:p>
        </p:txBody>
      </p:sp>
    </p:spTree>
    <p:extLst>
      <p:ext uri="{BB962C8B-B14F-4D97-AF65-F5344CB8AC3E}">
        <p14:creationId xmlns:p14="http://schemas.microsoft.com/office/powerpoint/2010/main" val="4080433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84213" y="3124200"/>
            <a:ext cx="7769225" cy="1752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2" charset="-128"/>
            </a:endParaRPr>
          </a:p>
        </p:txBody>
      </p:sp>
      <p:sp>
        <p:nvSpPr>
          <p:cNvPr id="5122" name="Rectangle 4"/>
          <p:cNvSpPr>
            <a:spLocks noChangeArrowheads="1"/>
          </p:cNvSpPr>
          <p:nvPr/>
        </p:nvSpPr>
        <p:spPr bwMode="auto">
          <a:xfrm>
            <a:off x="684213" y="730250"/>
            <a:ext cx="7769225" cy="974725"/>
          </a:xfrm>
          <a:prstGeom prst="rect">
            <a:avLst/>
          </a:prstGeom>
          <a:noFill/>
          <a:ln w="9525">
            <a:noFill/>
            <a:miter lim="800000"/>
            <a:headEnd/>
            <a:tailEnd/>
          </a:ln>
        </p:spPr>
        <p:txBody>
          <a:bodyPr lIns="0" tIns="0" rIns="0" bIns="0" anchor="ctr"/>
          <a:lstStyle/>
          <a:p>
            <a:pPr eaLnBrk="1" hangingPunct="1"/>
            <a:r>
              <a:rPr lang="en-US" sz="3200" dirty="0"/>
              <a:t>Why Did it Change? History</a:t>
            </a:r>
          </a:p>
        </p:txBody>
      </p:sp>
      <p:sp>
        <p:nvSpPr>
          <p:cNvPr id="5123" name="Rectangle 5"/>
          <p:cNvSpPr>
            <a:spLocks noChangeArrowheads="1"/>
          </p:cNvSpPr>
          <p:nvPr/>
        </p:nvSpPr>
        <p:spPr bwMode="auto">
          <a:xfrm>
            <a:off x="684213" y="1949450"/>
            <a:ext cx="7772400" cy="4389438"/>
          </a:xfrm>
          <a:prstGeom prst="rect">
            <a:avLst/>
          </a:prstGeom>
          <a:noFill/>
          <a:ln w="9525">
            <a:noFill/>
            <a:miter lim="800000"/>
            <a:headEnd/>
            <a:tailEnd/>
          </a:ln>
        </p:spPr>
        <p:txBody>
          <a:bodyPr/>
          <a:lstStyle/>
          <a:p>
            <a:r>
              <a:rPr lang="en-US" sz="2000" dirty="0"/>
              <a:t>Inconsistencies between local and temporary duty travel treatment of registration fees (5 CFR 2635.203(b)(8) and (g))</a:t>
            </a:r>
          </a:p>
          <a:p>
            <a:pPr marL="342900" indent="-342900">
              <a:buFont typeface="Arial" panose="020B0604020202020204" pitchFamily="34" charset="0"/>
              <a:buChar char="•"/>
            </a:pPr>
            <a:endParaRPr lang="en-US" sz="2000" dirty="0"/>
          </a:p>
          <a:p>
            <a:endParaRPr lang="en-US" sz="2000" b="1" dirty="0"/>
          </a:p>
          <a:p>
            <a:r>
              <a:rPr lang="en-US" sz="2000" b="1" dirty="0"/>
              <a:t>5 CFR 2635.203(b)(8)</a:t>
            </a:r>
            <a:r>
              <a:rPr lang="en-US" sz="2000" dirty="0"/>
              <a:t> Free attendance to an event provided by the sponsor of the event to:</a:t>
            </a:r>
          </a:p>
          <a:p>
            <a:r>
              <a:rPr lang="en-US" sz="2000" b="1" dirty="0"/>
              <a:t>(</a:t>
            </a:r>
            <a:r>
              <a:rPr lang="en-US" sz="2000" b="1" dirty="0" err="1"/>
              <a:t>i</a:t>
            </a:r>
            <a:r>
              <a:rPr lang="en-US" sz="2000" b="1" dirty="0"/>
              <a:t>)</a:t>
            </a:r>
            <a:r>
              <a:rPr lang="en-US" sz="2000" dirty="0"/>
              <a:t> )An employee who is assigned to present information on behalf of the agency at the event on any day when the employee is presenting</a:t>
            </a:r>
          </a:p>
          <a:p>
            <a:endParaRPr lang="en-US" sz="2000" dirty="0"/>
          </a:p>
        </p:txBody>
      </p:sp>
      <p:sp>
        <p:nvSpPr>
          <p:cNvPr id="5124" name="Slide Number Placeholder 4"/>
          <p:cNvSpPr>
            <a:spLocks noGrp="1"/>
          </p:cNvSpPr>
          <p:nvPr>
            <p:ph type="sldNum" sz="quarter" idx="10"/>
          </p:nvPr>
        </p:nvSpPr>
        <p:spPr>
          <a:noFill/>
        </p:spPr>
        <p:txBody>
          <a:bodyPr/>
          <a:lstStyle/>
          <a:p>
            <a:fld id="{296F778B-E0EA-4F32-95D0-321C480BA39B}" type="slidenum">
              <a:rPr lang="en-US" smtClean="0"/>
              <a:t>8</a:t>
            </a:fld>
            <a:endParaRPr lang="en-US" dirty="0"/>
          </a:p>
        </p:txBody>
      </p:sp>
    </p:spTree>
    <p:extLst>
      <p:ext uri="{BB962C8B-B14F-4D97-AF65-F5344CB8AC3E}">
        <p14:creationId xmlns:p14="http://schemas.microsoft.com/office/powerpoint/2010/main" val="763159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49450"/>
            <a:ext cx="7847013" cy="40703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2" charset="-128"/>
            </a:endParaRPr>
          </a:p>
        </p:txBody>
      </p:sp>
      <p:sp>
        <p:nvSpPr>
          <p:cNvPr id="5122" name="Rectangle 4"/>
          <p:cNvSpPr>
            <a:spLocks noChangeArrowheads="1"/>
          </p:cNvSpPr>
          <p:nvPr/>
        </p:nvSpPr>
        <p:spPr bwMode="auto">
          <a:xfrm>
            <a:off x="684213" y="730250"/>
            <a:ext cx="7769225" cy="974725"/>
          </a:xfrm>
          <a:prstGeom prst="rect">
            <a:avLst/>
          </a:prstGeom>
          <a:noFill/>
          <a:ln w="9525">
            <a:noFill/>
            <a:miter lim="800000"/>
            <a:headEnd/>
            <a:tailEnd/>
          </a:ln>
        </p:spPr>
        <p:txBody>
          <a:bodyPr lIns="0" tIns="0" rIns="0" bIns="0" anchor="ctr"/>
          <a:lstStyle/>
          <a:p>
            <a:pPr eaLnBrk="1" hangingPunct="1"/>
            <a:r>
              <a:rPr lang="en-US" sz="3200" dirty="0"/>
              <a:t>5 CFR 2635.203(g) </a:t>
            </a:r>
          </a:p>
        </p:txBody>
      </p:sp>
      <p:sp>
        <p:nvSpPr>
          <p:cNvPr id="5123" name="Rectangle 5"/>
          <p:cNvSpPr>
            <a:spLocks noChangeArrowheads="1"/>
          </p:cNvSpPr>
          <p:nvPr/>
        </p:nvSpPr>
        <p:spPr bwMode="auto">
          <a:xfrm>
            <a:off x="684213" y="1949450"/>
            <a:ext cx="7772400" cy="4389438"/>
          </a:xfrm>
          <a:prstGeom prst="rect">
            <a:avLst/>
          </a:prstGeom>
          <a:noFill/>
          <a:ln w="9525">
            <a:noFill/>
            <a:miter lim="800000"/>
            <a:headEnd/>
            <a:tailEnd/>
          </a:ln>
        </p:spPr>
        <p:txBody>
          <a:bodyPr/>
          <a:lstStyle/>
          <a:p>
            <a:r>
              <a:rPr lang="en-US" sz="2000" b="1" dirty="0"/>
              <a:t>5 CFR 2635.203(g)</a:t>
            </a:r>
            <a:r>
              <a:rPr lang="en-US" sz="2000" dirty="0"/>
              <a:t> </a:t>
            </a:r>
            <a:r>
              <a:rPr lang="en-US" sz="2000" b="1" i="1" dirty="0"/>
              <a:t>Free attendance</a:t>
            </a:r>
            <a:r>
              <a:rPr lang="en-US" sz="2000" dirty="0"/>
              <a:t> includes waiver of all or part of the fee for an event or the provision of food, refreshments, entertainment, instruction or materials furnished to all attendees as an integral part of the event. It does not include travel expenses, lodgings, or entertainment collateral to the event. It does not include meals taken other than in a group setting with all other attendees, unless the employee is a presenter at the event and is invited to a separate meal for participating presenters that is hosted by the sponsor of the event. Where the offer of free attendance has been extended to an accompanying spouse or other guest, the market value of the gift of free attendance includes the market value of free attendance by both the employee and the spouse or other guest.</a:t>
            </a:r>
          </a:p>
        </p:txBody>
      </p:sp>
      <p:sp>
        <p:nvSpPr>
          <p:cNvPr id="5124" name="Slide Number Placeholder 4"/>
          <p:cNvSpPr>
            <a:spLocks noGrp="1"/>
          </p:cNvSpPr>
          <p:nvPr>
            <p:ph type="sldNum" sz="quarter" idx="10"/>
          </p:nvPr>
        </p:nvSpPr>
        <p:spPr>
          <a:noFill/>
        </p:spPr>
        <p:txBody>
          <a:bodyPr/>
          <a:lstStyle/>
          <a:p>
            <a:fld id="{296F778B-E0EA-4F32-95D0-321C480BA39B}" type="slidenum">
              <a:rPr lang="en-US" smtClean="0"/>
              <a:t>9</a:t>
            </a:fld>
            <a:endParaRPr lang="en-US" dirty="0"/>
          </a:p>
        </p:txBody>
      </p:sp>
    </p:spTree>
    <p:extLst>
      <p:ext uri="{BB962C8B-B14F-4D97-AF65-F5344CB8AC3E}">
        <p14:creationId xmlns:p14="http://schemas.microsoft.com/office/powerpoint/2010/main" val="485199690"/>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27815</TotalTime>
  <Words>4425</Words>
  <Application>Microsoft Office PowerPoint</Application>
  <PresentationFormat>Custom</PresentationFormat>
  <Paragraphs>223</Paragraphs>
  <Slides>20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ＭＳ Ｐゴシック</vt:lpstr>
      <vt:lpstr>Arial</vt:lpstr>
      <vt:lpstr>Blank Presentation</vt:lpstr>
      <vt:lpstr>PowerPoint Presentation</vt:lpstr>
      <vt:lpstr>PowerPoint Presentation</vt:lpstr>
      <vt:lpstr>Non-Federal Source Travel</vt:lpstr>
      <vt:lpstr>PowerPoint Presentation</vt:lpstr>
      <vt:lpstr>Authorizing NFS Travel</vt:lpstr>
      <vt:lpstr>NFS Travel Payments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Recap: Waived Registration Fees</vt:lpstr>
      <vt:lpstr>PowerPoint Presentation</vt:lpstr>
      <vt:lpstr>Q &amp; 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stephenson</dc:creator>
  <cp:lastModifiedBy>Dawn Feick</cp:lastModifiedBy>
  <cp:revision>87</cp:revision>
  <dcterms:created xsi:type="dcterms:W3CDTF">2014-11-19T16:39:21Z</dcterms:created>
  <dcterms:modified xsi:type="dcterms:W3CDTF">2023-04-12T17:45:28Z</dcterms:modified>
</cp:coreProperties>
</file>