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3" r:id="rId3"/>
    <p:sldId id="257" r:id="rId4"/>
    <p:sldId id="259" r:id="rId5"/>
    <p:sldId id="258" r:id="rId6"/>
    <p:sldId id="260" r:id="rId7"/>
    <p:sldId id="261" r:id="rId8"/>
    <p:sldId id="265" r:id="rId9"/>
    <p:sldId id="277" r:id="rId10"/>
    <p:sldId id="278" r:id="rId11"/>
    <p:sldId id="262" r:id="rId12"/>
    <p:sldId id="264" r:id="rId13"/>
    <p:sldId id="268" r:id="rId14"/>
    <p:sldId id="269" r:id="rId15"/>
    <p:sldId id="271" r:id="rId16"/>
    <p:sldId id="273" r:id="rId17"/>
    <p:sldId id="275" r:id="rId18"/>
    <p:sldId id="274" r:id="rId19"/>
    <p:sldId id="276" r:id="rId20"/>
    <p:sldId id="266" r:id="rId21"/>
  </p:sldIdLst>
  <p:sldSz cx="9144000" cy="6858000" type="screen4x3"/>
  <p:notesSz cx="7010400" cy="92964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08" autoAdjust="0"/>
    <p:restoredTop sz="64250" autoAdjust="0"/>
  </p:normalViewPr>
  <p:slideViewPr>
    <p:cSldViewPr>
      <p:cViewPr>
        <p:scale>
          <a:sx n="66" d="100"/>
          <a:sy n="66" d="100"/>
        </p:scale>
        <p:origin x="-3150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127B4-6150-4D03-81B3-16EDD66D3614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DF19F-E76B-4AE6-AB6B-E62D58E8F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03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5E85DC0-A679-4536-AFA0-36BF0ABF50A0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FDF3593-5261-425D-A893-A328896343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2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F3593-5261-425D-A893-A3288963439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F3593-5261-425D-A893-A3288963439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E1151-A88F-4CC7-B3BC-041752CE182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E1151-A88F-4CC7-B3BC-041752CE182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E1151-A88F-4CC7-B3BC-041752CE182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E1151-A88F-4CC7-B3BC-041752CE182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E1151-A88F-4CC7-B3BC-041752CE182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F3593-5261-425D-A893-A3288963439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F3593-5261-425D-A893-A3288963439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Okay—so is this a good model?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F3593-5261-425D-A893-A3288963439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F3593-5261-425D-A893-A3288963439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F3593-5261-425D-A893-A3288963439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F3593-5261-425D-A893-A3288963439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F3593-5261-425D-A893-A3288963439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F3593-5261-425D-A893-A3288963439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F4DAA-7849-461A-8E25-AD0367BC3FAE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1FB5876-4F94-4AE4-A103-89292E2998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F4DAA-7849-461A-8E25-AD0367BC3FAE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5876-4F94-4AE4-A103-89292E299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1FB5876-4F94-4AE4-A103-89292E2998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F4DAA-7849-461A-8E25-AD0367BC3FAE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F4DAA-7849-461A-8E25-AD0367BC3FAE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1FB5876-4F94-4AE4-A103-89292E2998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F4DAA-7849-461A-8E25-AD0367BC3FAE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1FB5876-4F94-4AE4-A103-89292E2998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91F4DAA-7849-461A-8E25-AD0367BC3FAE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5876-4F94-4AE4-A103-89292E2998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F4DAA-7849-461A-8E25-AD0367BC3FAE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1FB5876-4F94-4AE4-A103-89292E2998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F4DAA-7849-461A-8E25-AD0367BC3FAE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1FB5876-4F94-4AE4-A103-89292E299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F4DAA-7849-461A-8E25-AD0367BC3FAE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1FB5876-4F94-4AE4-A103-89292E299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1FB5876-4F94-4AE4-A103-89292E2998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F4DAA-7849-461A-8E25-AD0367BC3FAE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1FB5876-4F94-4AE4-A103-89292E2998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91F4DAA-7849-461A-8E25-AD0367BC3FAE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91F4DAA-7849-461A-8E25-AD0367BC3FAE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1FB5876-4F94-4AE4-A103-89292E2998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pss.sagepub.com/content/early/2014/04/22/0956797614524581.abstrac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Instructor approaches for better ethics training</a:t>
            </a:r>
          </a:p>
          <a:p>
            <a:endParaRPr lang="en-US" dirty="0" smtClean="0"/>
          </a:p>
          <a:p>
            <a:r>
              <a:rPr lang="en-US" dirty="0" smtClean="0"/>
              <a:t>Patrick shepherd</a:t>
            </a:r>
          </a:p>
          <a:p>
            <a:r>
              <a:rPr lang="en-US" dirty="0" smtClean="0"/>
              <a:t>Cheryl Kane-</a:t>
            </a:r>
            <a:r>
              <a:rPr lang="en-US" dirty="0" err="1" smtClean="0"/>
              <a:t>Piasecki</a:t>
            </a:r>
            <a:r>
              <a:rPr lang="en-US" dirty="0" smtClean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Prepare for Success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895600"/>
            <a:ext cx="5283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Posture and Position</a:t>
            </a:r>
            <a:endParaRPr lang="en-US" dirty="0"/>
          </a:p>
        </p:txBody>
      </p:sp>
      <p:sp>
        <p:nvSpPr>
          <p:cNvPr id="20482" name="AutoShape 2" descr="Displaying IMG_20150715_14403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AutoShape 4" descr="Displaying IMG_20150715_14403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7" name="AutoShape 7" descr="Displaying IMG_20150715_1440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371600"/>
            <a:ext cx="487824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647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0" y="2190750"/>
          <a:ext cx="7924800" cy="2762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/>
                <a:gridCol w="3962400"/>
              </a:tblGrid>
              <a:tr h="552450">
                <a:tc>
                  <a:txBody>
                    <a:bodyPr/>
                    <a:lstStyle/>
                    <a:p>
                      <a:r>
                        <a:rPr lang="en-US" dirty="0" smtClean="0"/>
                        <a:t>Scary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 Scary</a:t>
                      </a:r>
                      <a:endParaRPr lang="en-US" dirty="0"/>
                    </a:p>
                  </a:txBody>
                  <a:tcPr/>
                </a:tc>
              </a:tr>
              <a:tr h="5524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524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524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524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0" y="2190750"/>
          <a:ext cx="7924800" cy="2762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/>
                <a:gridCol w="3962400"/>
              </a:tblGrid>
              <a:tr h="552450">
                <a:tc>
                  <a:txBody>
                    <a:bodyPr/>
                    <a:lstStyle/>
                    <a:p>
                      <a:r>
                        <a:rPr lang="en-US" dirty="0" smtClean="0"/>
                        <a:t>Scary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 Scary</a:t>
                      </a:r>
                      <a:endParaRPr lang="en-US" dirty="0"/>
                    </a:p>
                  </a:txBody>
                  <a:tcPr/>
                </a:tc>
              </a:tr>
              <a:tr h="552450">
                <a:tc>
                  <a:txBody>
                    <a:bodyPr/>
                    <a:lstStyle/>
                    <a:p>
                      <a:r>
                        <a:rPr lang="en-US" dirty="0" smtClean="0"/>
                        <a:t>Is that allowed?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What would you do first?</a:t>
                      </a:r>
                      <a:endParaRPr lang="en-US" dirty="0"/>
                    </a:p>
                  </a:txBody>
                  <a:tcPr/>
                </a:tc>
              </a:tr>
              <a:tr h="552450">
                <a:tc>
                  <a:txBody>
                    <a:bodyPr/>
                    <a:lstStyle/>
                    <a:p>
                      <a:r>
                        <a:rPr lang="en-US" dirty="0" smtClean="0"/>
                        <a:t>What is the threshold?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Does that seem okay?</a:t>
                      </a:r>
                      <a:endParaRPr lang="en-US" dirty="0"/>
                    </a:p>
                  </a:txBody>
                  <a:tcPr/>
                </a:tc>
              </a:tr>
              <a:tr h="552450">
                <a:tc>
                  <a:txBody>
                    <a:bodyPr/>
                    <a:lstStyle/>
                    <a:p>
                      <a:r>
                        <a:rPr lang="en-US" dirty="0" smtClean="0"/>
                        <a:t>What is the right answer?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What questions</a:t>
                      </a:r>
                      <a:r>
                        <a:rPr lang="en-US" baseline="0" dirty="0" smtClean="0"/>
                        <a:t> might we ask?</a:t>
                      </a:r>
                      <a:endParaRPr lang="en-US" dirty="0"/>
                    </a:p>
                  </a:txBody>
                  <a:tcPr/>
                </a:tc>
              </a:tr>
              <a:tr h="552450">
                <a:tc>
                  <a:txBody>
                    <a:bodyPr/>
                    <a:lstStyle/>
                    <a:p>
                      <a:r>
                        <a:rPr lang="en-US" dirty="0" smtClean="0"/>
                        <a:t>Can you do that?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Is there a principle</a:t>
                      </a:r>
                      <a:r>
                        <a:rPr lang="en-US" baseline="0" dirty="0" smtClean="0"/>
                        <a:t> that might help?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066295"/>
              </p:ext>
            </p:extLst>
          </p:nvPr>
        </p:nvGraphicFramePr>
        <p:xfrm>
          <a:off x="1295400" y="2339340"/>
          <a:ext cx="6477000" cy="2994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2325"/>
                <a:gridCol w="3364675"/>
              </a:tblGrid>
              <a:tr h="803679">
                <a:tc>
                  <a:txBody>
                    <a:bodyPr/>
                    <a:lstStyle/>
                    <a:p>
                      <a:r>
                        <a:rPr lang="en-US" dirty="0" smtClean="0"/>
                        <a:t>Question Sequence</a:t>
                      </a:r>
                      <a:r>
                        <a:rPr lang="en-US" baseline="0" dirty="0" smtClean="0"/>
                        <a:t> (Engagement)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Question Sequence</a:t>
                      </a:r>
                      <a:r>
                        <a:rPr lang="en-US" baseline="0" dirty="0" smtClean="0"/>
                        <a:t> (Assessment)</a:t>
                      </a:r>
                      <a:endParaRPr lang="en-US" dirty="0"/>
                    </a:p>
                  </a:txBody>
                  <a:tcPr/>
                </a:tc>
              </a:tr>
              <a:tr h="693651">
                <a:tc>
                  <a:txBody>
                    <a:bodyPr/>
                    <a:lstStyle/>
                    <a:p>
                      <a:r>
                        <a:rPr lang="en-US" dirty="0" smtClean="0"/>
                        <a:t>General (Not Scary)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 Specific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dirty="0" smtClean="0"/>
                        <a:t>Scary)</a:t>
                      </a:r>
                      <a:endParaRPr lang="en-US" dirty="0"/>
                    </a:p>
                  </a:txBody>
                  <a:tcPr/>
                </a:tc>
              </a:tr>
              <a:tr h="803679">
                <a:tc>
                  <a:txBody>
                    <a:bodyPr/>
                    <a:lstStyle/>
                    <a:p>
                      <a:r>
                        <a:rPr lang="en-US" dirty="0" smtClean="0"/>
                        <a:t>More</a:t>
                      </a:r>
                      <a:r>
                        <a:rPr lang="en-US" baseline="0" dirty="0" smtClean="0"/>
                        <a:t> Specific (</a:t>
                      </a:r>
                      <a:r>
                        <a:rPr lang="en-US" dirty="0" smtClean="0"/>
                        <a:t>Less Scary)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More</a:t>
                      </a:r>
                      <a:r>
                        <a:rPr lang="en-US" baseline="0" dirty="0" smtClean="0"/>
                        <a:t> Specific (</a:t>
                      </a:r>
                      <a:r>
                        <a:rPr lang="en-US" dirty="0" smtClean="0"/>
                        <a:t>Less Scary)</a:t>
                      </a:r>
                      <a:endParaRPr lang="en-US" dirty="0"/>
                    </a:p>
                  </a:txBody>
                  <a:tcPr/>
                </a:tc>
              </a:tr>
              <a:tr h="693651">
                <a:tc>
                  <a:txBody>
                    <a:bodyPr/>
                    <a:lstStyle/>
                    <a:p>
                      <a:r>
                        <a:rPr lang="en-US" dirty="0" smtClean="0"/>
                        <a:t>Very Specific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dirty="0" smtClean="0"/>
                        <a:t>Scary)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General (Not Scary)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Model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1981200"/>
          <a:ext cx="6096000" cy="3901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4723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 Intuition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Principle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Rule</a:t>
                      </a:r>
                      <a:endParaRPr lang="en-US" dirty="0"/>
                    </a:p>
                  </a:txBody>
                  <a:tcPr/>
                </a:tc>
              </a:tr>
              <a:tr h="3261413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Conflict of interest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Public office for private gain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Divided loyalty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Standards of conduct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COI statute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Agency</a:t>
                      </a:r>
                      <a:r>
                        <a:rPr lang="en-US" baseline="0" dirty="0" smtClean="0"/>
                        <a:t> supplemental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Other authority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5602" name="Picture 2" descr="C:\Users\Education\AppData\Local\Microsoft\Windows\Temporary Internet Files\Content.IE5\32YIAZYR\traffic-light-157459_6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0700" y="2895600"/>
            <a:ext cx="13335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2800" dirty="0" smtClean="0"/>
              <a:t>Your spirit of volunteerism has called you to a non-profit organization </a:t>
            </a:r>
            <a:r>
              <a:rPr lang="en-US" dirty="0" smtClean="0"/>
              <a:t>where you will assist low-income residents of DC with </a:t>
            </a:r>
            <a:r>
              <a:rPr lang="en-US" sz="2800" dirty="0" smtClean="0"/>
              <a:t>language interpretation and other representational services before various federal and local governmental agencies.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2" descr="C:\Users\Education\AppData\Local\Microsoft\Windows\Temporary Internet Files\Content.IE5\32YIAZYR\traffic-light-157459_64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962400"/>
            <a:ext cx="1066800" cy="2133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81200" y="411480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Serious problem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4800600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Caution warranted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81200" y="5486400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problem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2800" dirty="0" smtClean="0"/>
              <a:t>Your spirit of volunteerism has called you to a non-profit organization </a:t>
            </a:r>
            <a:r>
              <a:rPr lang="en-US" dirty="0" smtClean="0"/>
              <a:t>where you will assist low-income residents of DC with </a:t>
            </a:r>
            <a:r>
              <a:rPr lang="en-US" sz="2800" dirty="0" smtClean="0"/>
              <a:t>language interpretation and other representational services before various federal and local governmental agencies.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5791200"/>
            <a:ext cx="8133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Are there any ethics principles that might help us?</a:t>
            </a: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2142" y="3980544"/>
            <a:ext cx="8610600" cy="190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2800" dirty="0" smtClean="0"/>
              <a:t>Your spirit of volunteerism has called you to a non-profit organization </a:t>
            </a:r>
            <a:r>
              <a:rPr lang="en-US" dirty="0" smtClean="0"/>
              <a:t>where you will assist low-income residents of DC with </a:t>
            </a:r>
            <a:r>
              <a:rPr lang="en-US" sz="2800" dirty="0" smtClean="0"/>
              <a:t>language interpretation and other representational services before various federal and local governmental agencies.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4038600"/>
            <a:ext cx="7391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Divided loyalty</a:t>
            </a:r>
          </a:p>
          <a:p>
            <a:endParaRPr lang="en-US" sz="2800" dirty="0" smtClean="0"/>
          </a:p>
          <a:p>
            <a:r>
              <a:rPr lang="en-US" sz="2800" dirty="0" smtClean="0"/>
              <a:t>Influence peddling by virtue of position or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2800" dirty="0" smtClean="0"/>
              <a:t>Your spirit of volunteerism has called you to a non-profit organization </a:t>
            </a:r>
            <a:r>
              <a:rPr lang="en-US" dirty="0" smtClean="0"/>
              <a:t>where you will assist low-income residents of DC with </a:t>
            </a:r>
            <a:r>
              <a:rPr lang="en-US" sz="2800" dirty="0" smtClean="0"/>
              <a:t>language interpretation and other representational services before various federal and local governmental agencies.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53340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Are there any specific laws or regulations that might be implicated?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68512" y="3722916"/>
            <a:ext cx="8610600" cy="2590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2800" dirty="0" smtClean="0"/>
              <a:t>Your spirit of volunteerism has called you to a non-profit organization </a:t>
            </a:r>
            <a:r>
              <a:rPr lang="en-US" dirty="0" smtClean="0"/>
              <a:t>where you will assist low-income residents of DC with </a:t>
            </a:r>
            <a:r>
              <a:rPr lang="en-US" sz="2800" dirty="0" smtClean="0"/>
              <a:t>language interpretation and other representational services before various federal and local governmental agencies.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810000"/>
            <a:ext cx="8382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Representational Bar—18 USC Section 205</a:t>
            </a:r>
          </a:p>
          <a:p>
            <a:pPr lvl="1"/>
            <a:r>
              <a:rPr lang="en-US" sz="2400" dirty="0" smtClean="0"/>
              <a:t>May not act as agent or attorney for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party before an employee of the US or a court or court-martial of the US</a:t>
            </a:r>
          </a:p>
          <a:p>
            <a:pPr lvl="1"/>
            <a:r>
              <a:rPr lang="en-US" sz="2400" dirty="0" smtClean="0"/>
              <a:t>In connection with a matter in which US is party or has an interest</a:t>
            </a:r>
          </a:p>
          <a:p>
            <a:r>
              <a:rPr lang="en-US" sz="2800" dirty="0" smtClean="0"/>
              <a:t>Subpart G of 2635—Misuse of 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3048000"/>
            <a:ext cx="7085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Teaching is as much an exercise in public listening </a:t>
            </a:r>
          </a:p>
          <a:p>
            <a:r>
              <a:rPr lang="en-US" sz="2400" dirty="0" smtClean="0"/>
              <a:t>	as public speaking.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 Cited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Pen Is Mightier Than the Keyboard</a:t>
            </a:r>
          </a:p>
          <a:p>
            <a:pPr lvl="1">
              <a:buNone/>
            </a:pPr>
            <a:r>
              <a:rPr lang="en-US" dirty="0" smtClean="0"/>
              <a:t>Advantages of Longhand Over Laptop Note Taking</a:t>
            </a:r>
          </a:p>
          <a:p>
            <a:pPr lvl="1">
              <a:buNone/>
            </a:pPr>
            <a:r>
              <a:rPr lang="en-US" dirty="0" smtClean="0"/>
              <a:t>Pam A. Mueller1</a:t>
            </a:r>
          </a:p>
          <a:p>
            <a:pPr lvl="1">
              <a:buNone/>
            </a:pPr>
            <a:r>
              <a:rPr lang="en-US" dirty="0" smtClean="0"/>
              <a:t>Daniel M. Oppenheimer2 </a:t>
            </a:r>
            <a:r>
              <a:rPr lang="en-US" dirty="0" smtClean="0">
                <a:hlinkClick r:id="rId2"/>
              </a:rPr>
              <a:t>http://pss.sagepub.com/content/early/2014/04/22/0956797614524581.abstract</a:t>
            </a:r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2971800"/>
            <a:ext cx="8503920" cy="682752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Do you create objectives for yourself as an instructor?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2286000"/>
            <a:ext cx="8503920" cy="28956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Take a moment to write down some objectives for yourself.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/>
              <a:t>W</a:t>
            </a:r>
            <a:r>
              <a:rPr lang="en-US" dirty="0" smtClean="0"/>
              <a:t>hat </a:t>
            </a:r>
            <a:r>
              <a:rPr lang="en-US" dirty="0"/>
              <a:t>would you like to see happen during the session</a:t>
            </a:r>
            <a:r>
              <a:rPr lang="en-US" dirty="0" smtClean="0"/>
              <a:t>?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How would you like to interact with participants? 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682752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Do you create objectives for yourself as an instructor?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274371"/>
              </p:ext>
            </p:extLst>
          </p:nvPr>
        </p:nvGraphicFramePr>
        <p:xfrm>
          <a:off x="838200" y="2209800"/>
          <a:ext cx="7162800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/>
                <a:gridCol w="3581400"/>
              </a:tblGrid>
              <a:tr h="466725">
                <a:tc>
                  <a:txBody>
                    <a:bodyPr/>
                    <a:lstStyle/>
                    <a:p>
                      <a:r>
                        <a:rPr lang="en-US" dirty="0" smtClean="0"/>
                        <a:t>Participant-Centered Verbs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Instructor-Centered Verbs</a:t>
                      </a:r>
                      <a:endParaRPr lang="en-US" dirty="0"/>
                    </a:p>
                  </a:txBody>
                  <a:tcPr/>
                </a:tc>
              </a:tr>
              <a:tr h="466725">
                <a:tc>
                  <a:txBody>
                    <a:bodyPr/>
                    <a:lstStyle/>
                    <a:p>
                      <a:r>
                        <a:rPr lang="en-US" dirty="0" smtClean="0"/>
                        <a:t>Help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Cover</a:t>
                      </a:r>
                      <a:endParaRPr lang="en-US" dirty="0"/>
                    </a:p>
                  </a:txBody>
                  <a:tcPr/>
                </a:tc>
              </a:tr>
              <a:tr h="466725">
                <a:tc>
                  <a:txBody>
                    <a:bodyPr/>
                    <a:lstStyle/>
                    <a:p>
                      <a:r>
                        <a:rPr lang="en-US" dirty="0" smtClean="0"/>
                        <a:t>Show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Get through</a:t>
                      </a:r>
                      <a:endParaRPr lang="en-US" dirty="0"/>
                    </a:p>
                  </a:txBody>
                  <a:tcPr/>
                </a:tc>
              </a:tr>
              <a:tr h="466725">
                <a:tc>
                  <a:txBody>
                    <a:bodyPr/>
                    <a:lstStyle/>
                    <a:p>
                      <a:r>
                        <a:rPr lang="en-US" dirty="0" smtClean="0"/>
                        <a:t>Learn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Present</a:t>
                      </a:r>
                      <a:endParaRPr lang="en-US" dirty="0"/>
                    </a:p>
                  </a:txBody>
                  <a:tcPr/>
                </a:tc>
              </a:tr>
              <a:tr h="466725">
                <a:tc>
                  <a:txBody>
                    <a:bodyPr/>
                    <a:lstStyle/>
                    <a:p>
                      <a:r>
                        <a:rPr lang="en-US" dirty="0" smtClean="0"/>
                        <a:t>Confirm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Say</a:t>
                      </a:r>
                      <a:endParaRPr lang="en-US" dirty="0"/>
                    </a:p>
                  </a:txBody>
                  <a:tcPr/>
                </a:tc>
              </a:tr>
              <a:tr h="466725">
                <a:tc>
                  <a:txBody>
                    <a:bodyPr/>
                    <a:lstStyle/>
                    <a:p>
                      <a:r>
                        <a:rPr lang="en-US" dirty="0" smtClean="0"/>
                        <a:t>Listen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Tell</a:t>
                      </a:r>
                      <a:endParaRPr lang="en-US" dirty="0"/>
                    </a:p>
                  </a:txBody>
                  <a:tcPr/>
                </a:tc>
              </a:tr>
              <a:tr h="466725">
                <a:tc>
                  <a:txBody>
                    <a:bodyPr/>
                    <a:lstStyle/>
                    <a:p>
                      <a:r>
                        <a:rPr lang="en-US" dirty="0" smtClean="0"/>
                        <a:t>Evaluate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Deliver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466725">
                <a:tc>
                  <a:txBody>
                    <a:bodyPr/>
                    <a:lstStyle/>
                    <a:p>
                      <a:r>
                        <a:rPr lang="en-US" dirty="0" smtClean="0"/>
                        <a:t>Correct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Explain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What are they good for?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How do we make sure we get where we need to go?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Who’s class is this?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5932" r="5085"/>
          <a:stretch>
            <a:fillRect/>
          </a:stretch>
        </p:blipFill>
        <p:spPr bwMode="auto">
          <a:xfrm>
            <a:off x="304800" y="1511300"/>
            <a:ext cx="3805881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524000"/>
            <a:ext cx="37338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</a:t>
            </a:r>
            <a:endParaRPr lang="en-US" dirty="0"/>
          </a:p>
        </p:txBody>
      </p:sp>
      <p:sp>
        <p:nvSpPr>
          <p:cNvPr id="3074" name="AutoShape 2" descr="Displaying IMG_20150713_10262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AutoShape 4" descr="Displaying IMG_20150713_10262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59294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Posture and Position</a:t>
            </a:r>
            <a:endParaRPr lang="en-US" dirty="0"/>
          </a:p>
        </p:txBody>
      </p:sp>
      <p:sp>
        <p:nvSpPr>
          <p:cNvPr id="20482" name="AutoShape 2" descr="Displaying IMG_20150715_14403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AutoShape 4" descr="Displaying IMG_20150715_14403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7" name="AutoShape 7" descr="Displaying IMG_20150715_1440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28956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71600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09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6555</TotalTime>
  <Words>368</Words>
  <Application>Microsoft Office PowerPoint</Application>
  <PresentationFormat>On-screen Show (4:3)</PresentationFormat>
  <Paragraphs>135</Paragraphs>
  <Slides>20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Civic</vt:lpstr>
      <vt:lpstr>Prepare for Success</vt:lpstr>
      <vt:lpstr>PowerPoint Presentation</vt:lpstr>
      <vt:lpstr>Objectives</vt:lpstr>
      <vt:lpstr>Objectives</vt:lpstr>
      <vt:lpstr>Objectives</vt:lpstr>
      <vt:lpstr>Notes</vt:lpstr>
      <vt:lpstr>Notes</vt:lpstr>
      <vt:lpstr>Notes</vt:lpstr>
      <vt:lpstr>Posture and Position</vt:lpstr>
      <vt:lpstr>Posture and Position</vt:lpstr>
      <vt:lpstr>Questions</vt:lpstr>
      <vt:lpstr>Questions</vt:lpstr>
      <vt:lpstr>Questions</vt:lpstr>
      <vt:lpstr>A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Works Cited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Education</dc:creator>
  <cp:lastModifiedBy>Patrick Shepherd</cp:lastModifiedBy>
  <cp:revision>380</cp:revision>
  <cp:lastPrinted>2015-07-16T14:47:56Z</cp:lastPrinted>
  <dcterms:created xsi:type="dcterms:W3CDTF">2015-06-26T15:37:50Z</dcterms:created>
  <dcterms:modified xsi:type="dcterms:W3CDTF">2015-07-16T14:51:33Z</dcterms:modified>
</cp:coreProperties>
</file>