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6" r:id="rId1"/>
    <p:sldMasterId id="2147483804" r:id="rId2"/>
  </p:sldMasterIdLst>
  <p:notesMasterIdLst>
    <p:notesMasterId r:id="rId34"/>
  </p:notesMasterIdLst>
  <p:sldIdLst>
    <p:sldId id="289" r:id="rId3"/>
    <p:sldId id="257" r:id="rId4"/>
    <p:sldId id="286" r:id="rId5"/>
    <p:sldId id="265" r:id="rId6"/>
    <p:sldId id="266" r:id="rId7"/>
    <p:sldId id="258" r:id="rId8"/>
    <p:sldId id="259" r:id="rId9"/>
    <p:sldId id="260" r:id="rId10"/>
    <p:sldId id="276" r:id="rId11"/>
    <p:sldId id="277" r:id="rId12"/>
    <p:sldId id="261" r:id="rId13"/>
    <p:sldId id="262" r:id="rId14"/>
    <p:sldId id="279" r:id="rId15"/>
    <p:sldId id="263" r:id="rId16"/>
    <p:sldId id="278" r:id="rId17"/>
    <p:sldId id="264" r:id="rId18"/>
    <p:sldId id="268" r:id="rId19"/>
    <p:sldId id="267" r:id="rId20"/>
    <p:sldId id="269" r:id="rId21"/>
    <p:sldId id="270" r:id="rId22"/>
    <p:sldId id="280" r:id="rId23"/>
    <p:sldId id="281" r:id="rId24"/>
    <p:sldId id="282" r:id="rId25"/>
    <p:sldId id="273" r:id="rId26"/>
    <p:sldId id="274" r:id="rId27"/>
    <p:sldId id="275" r:id="rId28"/>
    <p:sldId id="283" r:id="rId29"/>
    <p:sldId id="284" r:id="rId30"/>
    <p:sldId id="285" r:id="rId31"/>
    <p:sldId id="271" r:id="rId32"/>
    <p:sldId id="288"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A. Jones" initials="HAJ" lastIdx="2" clrIdx="0">
    <p:extLst>
      <p:ext uri="{19B8F6BF-5375-455C-9EA6-DF929625EA0E}">
        <p15:presenceInfo xmlns:p15="http://schemas.microsoft.com/office/powerpoint/2012/main" userId="S-1-5-21-108753355-3561907369-2268869943-2870" providerId="AD"/>
      </p:ext>
    </p:extLst>
  </p:cmAuthor>
  <p:cmAuthor id="2" name="Jack MacDonald" initials="JM" lastIdx="0" clrIdx="1">
    <p:extLst>
      <p:ext uri="{19B8F6BF-5375-455C-9EA6-DF929625EA0E}">
        <p15:presenceInfo xmlns:p15="http://schemas.microsoft.com/office/powerpoint/2012/main" userId="S-1-5-21-108753355-3561907369-2268869943-21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60" autoAdjust="0"/>
    <p:restoredTop sz="94660"/>
  </p:normalViewPr>
  <p:slideViewPr>
    <p:cSldViewPr snapToGrid="0">
      <p:cViewPr varScale="1">
        <p:scale>
          <a:sx n="107" d="100"/>
          <a:sy n="107" d="100"/>
        </p:scale>
        <p:origin x="132"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AC26783-9191-400E-8BF6-8BCDCB6A9E53}" type="datetimeFigureOut">
              <a:rPr lang="en-US" smtClean="0"/>
              <a:t>3/3/2020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CA1FD47-A95D-4476-9521-320E5D641354}" type="slidenum">
              <a:rPr lang="en-US" smtClean="0"/>
              <a:t>‹#›</a:t>
            </a:fld>
            <a:endParaRPr lang="en-US"/>
          </a:p>
        </p:txBody>
      </p:sp>
    </p:spTree>
    <p:extLst>
      <p:ext uri="{BB962C8B-B14F-4D97-AF65-F5344CB8AC3E}">
        <p14:creationId xmlns:p14="http://schemas.microsoft.com/office/powerpoint/2010/main" val="2296841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7AFDD-AC4F-7941-AE27-1322C3986B4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258805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1FD47-A95D-4476-9521-320E5D641354}" type="slidenum">
              <a:rPr lang="en-US" smtClean="0"/>
              <a:t>2</a:t>
            </a:fld>
            <a:endParaRPr lang="en-US"/>
          </a:p>
        </p:txBody>
      </p:sp>
    </p:spTree>
    <p:extLst>
      <p:ext uri="{BB962C8B-B14F-4D97-AF65-F5344CB8AC3E}">
        <p14:creationId xmlns:p14="http://schemas.microsoft.com/office/powerpoint/2010/main" val="347320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7AFDD-AC4F-7941-AE27-1322C3986B4E}" type="slidenum">
              <a:rPr lang="en-US" smtClean="0"/>
              <a:t>31</a:t>
            </a:fld>
            <a:endParaRPr lang="en-US"/>
          </a:p>
        </p:txBody>
      </p:sp>
    </p:spTree>
    <p:extLst>
      <p:ext uri="{BB962C8B-B14F-4D97-AF65-F5344CB8AC3E}">
        <p14:creationId xmlns:p14="http://schemas.microsoft.com/office/powerpoint/2010/main" val="3435598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9D766793-1121-4EEB-9980-8A961460376E}" type="datetime1">
              <a:rPr lang="en-US" smtClean="0"/>
              <a:t>3/3/2020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A185A7-DF3C-4F89-9B80-1DCB7F27EA0A}" type="slidenum">
              <a:rPr lang="en-US" smtClean="0"/>
              <a:t>‹#›</a:t>
            </a:fld>
            <a:endParaRPr lang="en-US"/>
          </a:p>
        </p:txBody>
      </p:sp>
    </p:spTree>
    <p:extLst>
      <p:ext uri="{BB962C8B-B14F-4D97-AF65-F5344CB8AC3E}">
        <p14:creationId xmlns:p14="http://schemas.microsoft.com/office/powerpoint/2010/main" val="2345036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6BD6CB-E6A1-4F4E-92AA-F384DB50EADF}" type="datetime1">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A185A7-DF3C-4F89-9B80-1DCB7F27EA0A}" type="slidenum">
              <a:rPr lang="en-US" smtClean="0"/>
              <a:t>‹#›</a:t>
            </a:fld>
            <a:endParaRPr lang="en-US"/>
          </a:p>
        </p:txBody>
      </p:sp>
    </p:spTree>
    <p:extLst>
      <p:ext uri="{BB962C8B-B14F-4D97-AF65-F5344CB8AC3E}">
        <p14:creationId xmlns:p14="http://schemas.microsoft.com/office/powerpoint/2010/main" val="319468420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6BD6CB-E6A1-4F4E-92AA-F384DB50EADF}" type="datetime1">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A185A7-DF3C-4F89-9B80-1DCB7F27EA0A}" type="slidenum">
              <a:rPr lang="en-US" smtClean="0"/>
              <a:t>‹#›</a:t>
            </a:fld>
            <a:endParaRPr lang="en-US"/>
          </a:p>
        </p:txBody>
      </p:sp>
    </p:spTree>
    <p:extLst>
      <p:ext uri="{BB962C8B-B14F-4D97-AF65-F5344CB8AC3E}">
        <p14:creationId xmlns:p14="http://schemas.microsoft.com/office/powerpoint/2010/main" val="379660756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6BD6CB-E6A1-4F4E-92AA-F384DB50EADF}" type="datetime1">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A185A7-DF3C-4F89-9B80-1DCB7F27EA0A}"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8837731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6BD6CB-E6A1-4F4E-92AA-F384DB50EADF}" type="datetime1">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A185A7-DF3C-4F89-9B80-1DCB7F27EA0A}" type="slidenum">
              <a:rPr lang="en-US" smtClean="0"/>
              <a:t>‹#›</a:t>
            </a:fld>
            <a:endParaRPr lang="en-US"/>
          </a:p>
        </p:txBody>
      </p:sp>
    </p:spTree>
    <p:extLst>
      <p:ext uri="{BB962C8B-B14F-4D97-AF65-F5344CB8AC3E}">
        <p14:creationId xmlns:p14="http://schemas.microsoft.com/office/powerpoint/2010/main" val="264018428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66BD6CB-E6A1-4F4E-92AA-F384DB50EADF}" type="datetime1">
              <a:rPr lang="en-US" smtClean="0"/>
              <a:t>3/3/2020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A185A7-DF3C-4F89-9B80-1DCB7F27EA0A}" type="slidenum">
              <a:rPr lang="en-US" smtClean="0"/>
              <a:t>‹#›</a:t>
            </a:fld>
            <a:endParaRPr lang="en-US"/>
          </a:p>
        </p:txBody>
      </p:sp>
    </p:spTree>
    <p:extLst>
      <p:ext uri="{BB962C8B-B14F-4D97-AF65-F5344CB8AC3E}">
        <p14:creationId xmlns:p14="http://schemas.microsoft.com/office/powerpoint/2010/main" val="6394628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66BD6CB-E6A1-4F4E-92AA-F384DB50EADF}" type="datetime1">
              <a:rPr lang="en-US" smtClean="0"/>
              <a:t>3/3/2020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A185A7-DF3C-4F89-9B80-1DCB7F27EA0A}" type="slidenum">
              <a:rPr lang="en-US" smtClean="0"/>
              <a:t>‹#›</a:t>
            </a:fld>
            <a:endParaRPr lang="en-US"/>
          </a:p>
        </p:txBody>
      </p:sp>
    </p:spTree>
    <p:extLst>
      <p:ext uri="{BB962C8B-B14F-4D97-AF65-F5344CB8AC3E}">
        <p14:creationId xmlns:p14="http://schemas.microsoft.com/office/powerpoint/2010/main" val="357912332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396800-51D0-4EEE-A444-E8CDBFAB0BAC}" type="datetime1">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A185A7-DF3C-4F89-9B80-1DCB7F27EA0A}" type="slidenum">
              <a:rPr lang="en-US" smtClean="0"/>
              <a:t>‹#›</a:t>
            </a:fld>
            <a:endParaRPr lang="en-US"/>
          </a:p>
        </p:txBody>
      </p:sp>
    </p:spTree>
    <p:extLst>
      <p:ext uri="{BB962C8B-B14F-4D97-AF65-F5344CB8AC3E}">
        <p14:creationId xmlns:p14="http://schemas.microsoft.com/office/powerpoint/2010/main" val="1989789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A0EC6D-5137-4ECD-B3C5-3640D0D16E57}" type="datetime1">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A185A7-DF3C-4F89-9B80-1DCB7F27EA0A}" type="slidenum">
              <a:rPr lang="en-US" smtClean="0"/>
              <a:t>‹#›</a:t>
            </a:fld>
            <a:endParaRPr lang="en-US"/>
          </a:p>
        </p:txBody>
      </p:sp>
    </p:spTree>
    <p:extLst>
      <p:ext uri="{BB962C8B-B14F-4D97-AF65-F5344CB8AC3E}">
        <p14:creationId xmlns:p14="http://schemas.microsoft.com/office/powerpoint/2010/main" val="104238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30015355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57860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B4B419-5DB3-4A65-8CEB-47BBE4CE144E}" type="datetime1">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A185A7-DF3C-4F89-9B80-1DCB7F27EA0A}" type="slidenum">
              <a:rPr lang="en-US" smtClean="0"/>
              <a:t>‹#›</a:t>
            </a:fld>
            <a:endParaRPr lang="en-US"/>
          </a:p>
        </p:txBody>
      </p:sp>
    </p:spTree>
    <p:extLst>
      <p:ext uri="{BB962C8B-B14F-4D97-AF65-F5344CB8AC3E}">
        <p14:creationId xmlns:p14="http://schemas.microsoft.com/office/powerpoint/2010/main" val="3613979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35641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0583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0325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1257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065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Tree>
    <p:extLst>
      <p:ext uri="{BB962C8B-B14F-4D97-AF65-F5344CB8AC3E}">
        <p14:creationId xmlns:p14="http://schemas.microsoft.com/office/powerpoint/2010/main" val="2516794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Tree>
    <p:extLst>
      <p:ext uri="{BB962C8B-B14F-4D97-AF65-F5344CB8AC3E}">
        <p14:creationId xmlns:p14="http://schemas.microsoft.com/office/powerpoint/2010/main" val="2276284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9136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6747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CCF732-3B53-4825-B133-2F29F1D37CB0}" type="datetime1">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A185A7-DF3C-4F89-9B80-1DCB7F27EA0A}" type="slidenum">
              <a:rPr lang="en-US" smtClean="0"/>
              <a:t>‹#›</a:t>
            </a:fld>
            <a:endParaRPr lang="en-US"/>
          </a:p>
        </p:txBody>
      </p:sp>
    </p:spTree>
    <p:extLst>
      <p:ext uri="{BB962C8B-B14F-4D97-AF65-F5344CB8AC3E}">
        <p14:creationId xmlns:p14="http://schemas.microsoft.com/office/powerpoint/2010/main" val="453501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A9B330-D3DD-4853-BF84-A6CC0CCAEDE5}" type="datetime1">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A185A7-DF3C-4F89-9B80-1DCB7F27EA0A}" type="slidenum">
              <a:rPr lang="en-US" smtClean="0"/>
              <a:t>‹#›</a:t>
            </a:fld>
            <a:endParaRPr lang="en-US"/>
          </a:p>
        </p:txBody>
      </p:sp>
    </p:spTree>
    <p:extLst>
      <p:ext uri="{BB962C8B-B14F-4D97-AF65-F5344CB8AC3E}">
        <p14:creationId xmlns:p14="http://schemas.microsoft.com/office/powerpoint/2010/main" val="321723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3A18BE-A5EB-4E6C-8E83-3DC295445B79}" type="datetime1">
              <a:rPr lang="en-US" smtClean="0"/>
              <a:t>3/3/2020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A185A7-DF3C-4F89-9B80-1DCB7F27EA0A}" type="slidenum">
              <a:rPr lang="en-US" smtClean="0"/>
              <a:t>‹#›</a:t>
            </a:fld>
            <a:endParaRPr lang="en-US"/>
          </a:p>
        </p:txBody>
      </p:sp>
    </p:spTree>
    <p:extLst>
      <p:ext uri="{BB962C8B-B14F-4D97-AF65-F5344CB8AC3E}">
        <p14:creationId xmlns:p14="http://schemas.microsoft.com/office/powerpoint/2010/main" val="461640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8663A7-9DE7-4E4D-BCE3-DE0CCC6B5802}" type="datetime1">
              <a:rPr lang="en-US" smtClean="0"/>
              <a:t>3/3/2020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A185A7-DF3C-4F89-9B80-1DCB7F27EA0A}" type="slidenum">
              <a:rPr lang="en-US" smtClean="0"/>
              <a:t>‹#›</a:t>
            </a:fld>
            <a:endParaRPr lang="en-US"/>
          </a:p>
        </p:txBody>
      </p:sp>
    </p:spTree>
    <p:extLst>
      <p:ext uri="{BB962C8B-B14F-4D97-AF65-F5344CB8AC3E}">
        <p14:creationId xmlns:p14="http://schemas.microsoft.com/office/powerpoint/2010/main" val="1919401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49177-7010-47B4-96DA-56F08320A2F8}" type="datetime1">
              <a:rPr lang="en-US" smtClean="0"/>
              <a:t>3/3/2020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A185A7-DF3C-4F89-9B80-1DCB7F27EA0A}" type="slidenum">
              <a:rPr lang="en-US" smtClean="0"/>
              <a:t>‹#›</a:t>
            </a:fld>
            <a:endParaRPr lang="en-US"/>
          </a:p>
        </p:txBody>
      </p:sp>
    </p:spTree>
    <p:extLst>
      <p:ext uri="{BB962C8B-B14F-4D97-AF65-F5344CB8AC3E}">
        <p14:creationId xmlns:p14="http://schemas.microsoft.com/office/powerpoint/2010/main" val="380878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05C227-3FC3-40F2-8FF6-DB0726A80912}" type="datetime1">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A185A7-DF3C-4F89-9B80-1DCB7F27EA0A}" type="slidenum">
              <a:rPr lang="en-US" smtClean="0"/>
              <a:t>‹#›</a:t>
            </a:fld>
            <a:endParaRPr lang="en-US"/>
          </a:p>
        </p:txBody>
      </p:sp>
    </p:spTree>
    <p:extLst>
      <p:ext uri="{BB962C8B-B14F-4D97-AF65-F5344CB8AC3E}">
        <p14:creationId xmlns:p14="http://schemas.microsoft.com/office/powerpoint/2010/main" val="3131148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87B754-1469-4BD7-90EE-3CF6158C20BA}" type="datetime1">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A185A7-DF3C-4F89-9B80-1DCB7F27EA0A}" type="slidenum">
              <a:rPr lang="en-US" smtClean="0"/>
              <a:t>‹#›</a:t>
            </a:fld>
            <a:endParaRPr lang="en-US"/>
          </a:p>
        </p:txBody>
      </p:sp>
    </p:spTree>
    <p:extLst>
      <p:ext uri="{BB962C8B-B14F-4D97-AF65-F5344CB8AC3E}">
        <p14:creationId xmlns:p14="http://schemas.microsoft.com/office/powerpoint/2010/main" val="2782563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66BD6CB-E6A1-4F4E-92AA-F384DB50EADF}" type="datetime1">
              <a:rPr lang="en-US" smtClean="0"/>
              <a:t>3/3/2020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EA185A7-DF3C-4F89-9B80-1DCB7F27EA0A}" type="slidenum">
              <a:rPr lang="en-US" smtClean="0"/>
              <a:t>‹#›</a:t>
            </a:fld>
            <a:endParaRPr lang="en-US"/>
          </a:p>
        </p:txBody>
      </p:sp>
    </p:spTree>
    <p:extLst>
      <p:ext uri="{BB962C8B-B14F-4D97-AF65-F5344CB8AC3E}">
        <p14:creationId xmlns:p14="http://schemas.microsoft.com/office/powerpoint/2010/main" val="2282894403"/>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hf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4056364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id="1" dur="indefinite" restart="never" nodeType="tmRoot"/>
      </p:par>
    </p:tnLst>
  </p:timing>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F836850-DC04-884E-9AA3-CFFE6FE80E87}"/>
              </a:ext>
            </a:extLst>
          </p:cNvPr>
          <p:cNvPicPr>
            <a:picLocks noChangeAspect="1"/>
          </p:cNvPicPr>
          <p:nvPr/>
        </p:nvPicPr>
        <p:blipFill rotWithShape="1">
          <a:blip r:embed="rId3">
            <a:alphaModFix/>
          </a:blip>
          <a:srcRect b="34146"/>
          <a:stretch/>
        </p:blipFill>
        <p:spPr>
          <a:xfrm>
            <a:off x="0" y="0"/>
            <a:ext cx="12192000" cy="6858000"/>
          </a:xfrm>
          <a:prstGeom prst="rect">
            <a:avLst/>
          </a:prstGeom>
        </p:spPr>
      </p:pic>
      <p:sp>
        <p:nvSpPr>
          <p:cNvPr id="10" name="Rectangle 9">
            <a:extLst>
              <a:ext uri="{FF2B5EF4-FFF2-40B4-BE49-F238E27FC236}">
                <a16:creationId xmlns:a16="http://schemas.microsoft.com/office/drawing/2014/main" xmlns="" id="{C92E3601-1B33-E145-BAFC-8EB755A712EF}"/>
              </a:ext>
            </a:extLst>
          </p:cNvPr>
          <p:cNvSpPr/>
          <p:nvPr/>
        </p:nvSpPr>
        <p:spPr>
          <a:xfrm>
            <a:off x="-1" y="2728159"/>
            <a:ext cx="8937813" cy="2136748"/>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13" name="Rectangle 12"/>
          <p:cNvSpPr/>
          <p:nvPr/>
        </p:nvSpPr>
        <p:spPr>
          <a:xfrm flipH="1">
            <a:off x="3657599" y="4638908"/>
            <a:ext cx="8534396" cy="1816857"/>
          </a:xfrm>
          <a:prstGeom prst="rect">
            <a:avLst/>
          </a:prstGeom>
          <a:solidFill>
            <a:srgbClr val="FAD7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14" name="Rectangle 13"/>
          <p:cNvSpPr/>
          <p:nvPr/>
        </p:nvSpPr>
        <p:spPr>
          <a:xfrm>
            <a:off x="1" y="404158"/>
            <a:ext cx="3293807" cy="1661727"/>
          </a:xfrm>
          <a:prstGeom prst="rect">
            <a:avLst/>
          </a:prstGeom>
          <a:solidFill>
            <a:srgbClr val="FAD7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19" name="TextBox 18"/>
          <p:cNvSpPr txBox="1"/>
          <p:nvPr/>
        </p:nvSpPr>
        <p:spPr>
          <a:xfrm>
            <a:off x="175603" y="535575"/>
            <a:ext cx="2753693" cy="1536767"/>
          </a:xfrm>
          <a:prstGeom prst="rect">
            <a:avLst/>
          </a:prstGeom>
          <a:noFill/>
        </p:spPr>
        <p:txBody>
          <a:bodyPr wrap="square" rtlCol="0">
            <a:spAutoFit/>
          </a:bodyPr>
          <a:lstStyle/>
          <a:p>
            <a:pPr defTabSz="609585">
              <a:lnSpc>
                <a:spcPct val="80000"/>
              </a:lnSpc>
            </a:pPr>
            <a:r>
              <a:rPr lang="en-US" sz="3733" b="1" spc="200" dirty="0">
                <a:solidFill>
                  <a:prstClr val="white"/>
                </a:solidFill>
                <a:effectLst>
                  <a:outerShdw blurRad="38100" dist="38100" dir="2700000" algn="tl">
                    <a:srgbClr val="000000">
                      <a:alpha val="43137"/>
                    </a:srgbClr>
                  </a:outerShdw>
                </a:effectLst>
                <a:cs typeface="Arial" panose="020B0604020202020204" pitchFamily="34" charset="0"/>
              </a:rPr>
              <a:t>March </a:t>
            </a:r>
            <a:r>
              <a:rPr lang="en-US" sz="3733" b="1" spc="200" dirty="0" smtClean="0">
                <a:solidFill>
                  <a:prstClr val="white"/>
                </a:solidFill>
                <a:effectLst>
                  <a:outerShdw blurRad="38100" dist="38100" dir="2700000" algn="tl">
                    <a:srgbClr val="000000">
                      <a:alpha val="43137"/>
                    </a:srgbClr>
                  </a:outerShdw>
                </a:effectLst>
                <a:cs typeface="Arial" panose="020B0604020202020204" pitchFamily="34" charset="0"/>
              </a:rPr>
              <a:t>12</a:t>
            </a:r>
            <a:endParaRPr lang="en-US" sz="3733" b="1" spc="200" dirty="0">
              <a:solidFill>
                <a:srgbClr val="FAD70F"/>
              </a:solidFill>
              <a:effectLst>
                <a:outerShdw blurRad="38100" dist="38100" dir="2700000" algn="tl">
                  <a:srgbClr val="000000">
                    <a:alpha val="43137"/>
                  </a:srgbClr>
                </a:outerShdw>
              </a:effectLst>
              <a:cs typeface="Arial" panose="020B0604020202020204" pitchFamily="34" charset="0"/>
            </a:endParaRPr>
          </a:p>
          <a:p>
            <a:pPr defTabSz="609585">
              <a:lnSpc>
                <a:spcPct val="80000"/>
              </a:lnSpc>
            </a:pPr>
            <a:r>
              <a:rPr lang="en-US" sz="8000" b="1" spc="400" dirty="0">
                <a:solidFill>
                  <a:prstClr val="white"/>
                </a:solidFill>
                <a:effectLst>
                  <a:outerShdw blurRad="38100" dist="38100" dir="2700000" algn="tl">
                    <a:srgbClr val="000000">
                      <a:alpha val="43137"/>
                    </a:srgbClr>
                  </a:outerShdw>
                </a:effectLst>
                <a:cs typeface="Arial" panose="020B0604020202020204" pitchFamily="34" charset="0"/>
              </a:rPr>
              <a:t>2020</a:t>
            </a:r>
            <a:endParaRPr lang="en-US" sz="3733" b="1" spc="200" dirty="0">
              <a:solidFill>
                <a:srgbClr val="FAD70F"/>
              </a:solidFill>
              <a:effectLst>
                <a:outerShdw blurRad="38100" dist="38100" dir="2700000" algn="tl">
                  <a:srgbClr val="000000">
                    <a:alpha val="43137"/>
                  </a:srgbClr>
                </a:outerShdw>
              </a:effectLst>
              <a:cs typeface="Arial" panose="020B0604020202020204" pitchFamily="34" charset="0"/>
            </a:endParaRPr>
          </a:p>
        </p:txBody>
      </p:sp>
      <p:sp>
        <p:nvSpPr>
          <p:cNvPr id="21" name="TextBox 20"/>
          <p:cNvSpPr txBox="1"/>
          <p:nvPr/>
        </p:nvSpPr>
        <p:spPr>
          <a:xfrm>
            <a:off x="3809037" y="177648"/>
            <a:ext cx="8294211" cy="872098"/>
          </a:xfrm>
          <a:prstGeom prst="rect">
            <a:avLst/>
          </a:prstGeom>
          <a:noFill/>
        </p:spPr>
        <p:txBody>
          <a:bodyPr wrap="square" rtlCol="0">
            <a:spAutoFit/>
          </a:bodyPr>
          <a:lstStyle/>
          <a:p>
            <a:pPr algn="r" defTabSz="609585"/>
            <a:r>
              <a:rPr lang="en-US" sz="5067" b="1" spc="400" dirty="0">
                <a:solidFill>
                  <a:prstClr val="black">
                    <a:lumMod val="85000"/>
                    <a:lumOff val="15000"/>
                  </a:prstClr>
                </a:solidFill>
                <a:cs typeface="Arial" panose="020B0604020202020204" pitchFamily="34" charset="0"/>
              </a:rPr>
              <a:t>NATIONAL</a:t>
            </a:r>
            <a:endParaRPr lang="en-US" sz="6400" b="1" spc="400" dirty="0">
              <a:solidFill>
                <a:srgbClr val="FAD70F"/>
              </a:solidFill>
              <a:cs typeface="Arial" panose="020B0604020202020204" pitchFamily="34" charset="0"/>
            </a:endParaRPr>
          </a:p>
        </p:txBody>
      </p:sp>
      <p:sp>
        <p:nvSpPr>
          <p:cNvPr id="2" name="TextBox 1">
            <a:extLst>
              <a:ext uri="{FF2B5EF4-FFF2-40B4-BE49-F238E27FC236}">
                <a16:creationId xmlns:a16="http://schemas.microsoft.com/office/drawing/2014/main" xmlns="" id="{CA40DA09-7774-F743-8B49-EC59A15FCCF2}"/>
              </a:ext>
            </a:extLst>
          </p:cNvPr>
          <p:cNvSpPr txBox="1"/>
          <p:nvPr/>
        </p:nvSpPr>
        <p:spPr>
          <a:xfrm>
            <a:off x="3852672" y="4719459"/>
            <a:ext cx="8129465" cy="1600439"/>
          </a:xfrm>
          <a:prstGeom prst="rect">
            <a:avLst/>
          </a:prstGeom>
          <a:noFill/>
        </p:spPr>
        <p:txBody>
          <a:bodyPr wrap="square" rtlCol="0" anchor="ctr">
            <a:noAutofit/>
          </a:bodyPr>
          <a:lstStyle/>
          <a:p>
            <a:pPr defTabSz="609585">
              <a:lnSpc>
                <a:spcPct val="105000"/>
              </a:lnSpc>
            </a:pPr>
            <a:r>
              <a:rPr lang="en-US" sz="2400" dirty="0" smtClean="0">
                <a:solidFill>
                  <a:prstClr val="black">
                    <a:lumMod val="85000"/>
                    <a:lumOff val="15000"/>
                  </a:prstClr>
                </a:solidFill>
              </a:rPr>
              <a:t>Heather Jones, U.S. Office of Government Ethics</a:t>
            </a:r>
          </a:p>
          <a:p>
            <a:pPr defTabSz="609585">
              <a:lnSpc>
                <a:spcPct val="105000"/>
              </a:lnSpc>
            </a:pPr>
            <a:r>
              <a:rPr lang="en-US" sz="2400" dirty="0" smtClean="0">
                <a:solidFill>
                  <a:prstClr val="black">
                    <a:lumMod val="85000"/>
                    <a:lumOff val="15000"/>
                  </a:prstClr>
                </a:solidFill>
              </a:rPr>
              <a:t>Jack MacDonald, U.S. Office of Government Ethics</a:t>
            </a:r>
            <a:endParaRPr lang="en-US" sz="2400" dirty="0">
              <a:solidFill>
                <a:prstClr val="black">
                  <a:lumMod val="85000"/>
                  <a:lumOff val="15000"/>
                </a:prstClr>
              </a:solidFill>
            </a:endParaRPr>
          </a:p>
          <a:p>
            <a:pPr defTabSz="609585">
              <a:lnSpc>
                <a:spcPct val="105000"/>
              </a:lnSpc>
            </a:pPr>
            <a:r>
              <a:rPr lang="en-US" sz="2400" dirty="0" smtClean="0">
                <a:solidFill>
                  <a:prstClr val="black">
                    <a:lumMod val="85000"/>
                    <a:lumOff val="15000"/>
                  </a:prstClr>
                </a:solidFill>
              </a:rPr>
              <a:t>Jody Keegan, U.S. Office of Government Ethics</a:t>
            </a:r>
            <a:endParaRPr lang="en-US" sz="2400" dirty="0">
              <a:solidFill>
                <a:prstClr val="black">
                  <a:lumMod val="85000"/>
                  <a:lumOff val="15000"/>
                </a:prstClr>
              </a:solidFill>
            </a:endParaRPr>
          </a:p>
          <a:p>
            <a:pPr defTabSz="609585">
              <a:lnSpc>
                <a:spcPct val="105000"/>
              </a:lnSpc>
            </a:pPr>
            <a:endParaRPr lang="en-US" sz="2400" dirty="0">
              <a:solidFill>
                <a:prstClr val="black">
                  <a:lumMod val="85000"/>
                  <a:lumOff val="15000"/>
                </a:prstClr>
              </a:solidFill>
            </a:endParaRPr>
          </a:p>
        </p:txBody>
      </p:sp>
      <p:sp>
        <p:nvSpPr>
          <p:cNvPr id="8" name="TextBox 7">
            <a:extLst>
              <a:ext uri="{FF2B5EF4-FFF2-40B4-BE49-F238E27FC236}">
                <a16:creationId xmlns:a16="http://schemas.microsoft.com/office/drawing/2014/main" xmlns="" id="{BBB0DD16-59D2-EB47-BEB2-4FFBEF37C9DA}"/>
              </a:ext>
            </a:extLst>
          </p:cNvPr>
          <p:cNvSpPr txBox="1"/>
          <p:nvPr/>
        </p:nvSpPr>
        <p:spPr>
          <a:xfrm>
            <a:off x="205100" y="2833391"/>
            <a:ext cx="8535489" cy="1709979"/>
          </a:xfrm>
          <a:prstGeom prst="rect">
            <a:avLst/>
          </a:prstGeom>
          <a:noFill/>
        </p:spPr>
        <p:txBody>
          <a:bodyPr wrap="square" rtlCol="0" anchor="ctr">
            <a:noAutofit/>
          </a:bodyPr>
          <a:lstStyle/>
          <a:p>
            <a:pPr defTabSz="609585">
              <a:lnSpc>
                <a:spcPct val="95000"/>
              </a:lnSpc>
            </a:pPr>
            <a:r>
              <a:rPr lang="en-US" sz="3600" b="1" spc="133" dirty="0" smtClean="0">
                <a:solidFill>
                  <a:prstClr val="black">
                    <a:lumMod val="85000"/>
                    <a:lumOff val="15000"/>
                  </a:prstClr>
                </a:solidFill>
                <a:ea typeface="Gadugi" panose="020B0502040204020203" pitchFamily="34" charset="0"/>
                <a:cs typeface="Arial" panose="020B0604020202020204" pitchFamily="34" charset="0"/>
              </a:rPr>
              <a:t>Difficulties with Divestiture</a:t>
            </a:r>
            <a:endParaRPr lang="en-US" sz="3600" b="1" spc="133" dirty="0">
              <a:solidFill>
                <a:prstClr val="black">
                  <a:lumMod val="85000"/>
                  <a:lumOff val="15000"/>
                </a:prstClr>
              </a:solidFill>
              <a:ea typeface="Gadugi" panose="020B0502040204020203"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C3D07161-4618-6B4B-BD2D-F1EDF1E00443}"/>
              </a:ext>
            </a:extLst>
          </p:cNvPr>
          <p:cNvSpPr/>
          <p:nvPr/>
        </p:nvSpPr>
        <p:spPr>
          <a:xfrm>
            <a:off x="8912953" y="1440858"/>
            <a:ext cx="3190296" cy="913007"/>
          </a:xfrm>
          <a:prstGeom prst="rect">
            <a:avLst/>
          </a:prstGeom>
        </p:spPr>
        <p:txBody>
          <a:bodyPr wrap="none">
            <a:spAutoFit/>
          </a:bodyPr>
          <a:lstStyle/>
          <a:p>
            <a:pPr algn="r" defTabSz="609585"/>
            <a:r>
              <a:rPr lang="en-US" sz="5333" b="1" spc="400" dirty="0">
                <a:solidFill>
                  <a:srgbClr val="FAD70F"/>
                </a:solidFill>
                <a:effectLst>
                  <a:outerShdw blurRad="38100" dist="38100" dir="2700000" algn="tl">
                    <a:srgbClr val="000000">
                      <a:alpha val="43137"/>
                    </a:srgbClr>
                  </a:outerShdw>
                </a:effectLst>
                <a:cs typeface="Arial" panose="020B0604020202020204" pitchFamily="34" charset="0"/>
              </a:rPr>
              <a:t>SUMMIT</a:t>
            </a:r>
            <a:endParaRPr lang="en-US" sz="5333" dirty="0">
              <a:solidFill>
                <a:prstClr val="black"/>
              </a:solidFill>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xmlns="" id="{2BAE5E8A-36B9-E44A-826A-A53DA0B828C6}"/>
              </a:ext>
            </a:extLst>
          </p:cNvPr>
          <p:cNvSpPr/>
          <p:nvPr/>
        </p:nvSpPr>
        <p:spPr>
          <a:xfrm>
            <a:off x="3825020" y="809252"/>
            <a:ext cx="8278228" cy="872098"/>
          </a:xfrm>
          <a:prstGeom prst="rect">
            <a:avLst/>
          </a:prstGeom>
        </p:spPr>
        <p:txBody>
          <a:bodyPr wrap="none">
            <a:spAutoFit/>
          </a:bodyPr>
          <a:lstStyle/>
          <a:p>
            <a:pPr algn="r" defTabSz="609585"/>
            <a:r>
              <a:rPr lang="en-US" sz="5067" b="1" spc="400" dirty="0">
                <a:solidFill>
                  <a:prstClr val="black">
                    <a:lumMod val="85000"/>
                    <a:lumOff val="15000"/>
                  </a:prstClr>
                </a:solidFill>
                <a:cs typeface="Arial" panose="020B0604020202020204" pitchFamily="34" charset="0"/>
              </a:rPr>
              <a:t>GOVERNMENT ETHICS</a:t>
            </a:r>
            <a:endParaRPr lang="en-US" sz="5067" dirty="0">
              <a:solidFill>
                <a:prstClr val="black"/>
              </a:solidFill>
            </a:endParaRPr>
          </a:p>
        </p:txBody>
      </p:sp>
    </p:spTree>
    <p:extLst>
      <p:ext uri="{BB962C8B-B14F-4D97-AF65-F5344CB8AC3E}">
        <p14:creationId xmlns:p14="http://schemas.microsoft.com/office/powerpoint/2010/main" val="730877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10</a:t>
            </a:fld>
            <a:endParaRPr lang="en-US"/>
          </a:p>
        </p:txBody>
      </p:sp>
      <p:sp>
        <p:nvSpPr>
          <p:cNvPr id="2" name="Title 1"/>
          <p:cNvSpPr>
            <a:spLocks noGrp="1"/>
          </p:cNvSpPr>
          <p:nvPr>
            <p:ph type="title" idx="4294967295"/>
          </p:nvPr>
        </p:nvSpPr>
        <p:spPr>
          <a:xfrm>
            <a:off x="0" y="365125"/>
            <a:ext cx="10515600" cy="1325563"/>
          </a:xfrm>
        </p:spPr>
        <p:txBody>
          <a:bodyPr/>
          <a:lstStyle/>
          <a:p>
            <a:pPr algn="ctr"/>
            <a:r>
              <a:rPr lang="en-US" b="1" dirty="0" smtClean="0"/>
              <a:t>Issues – Scenario #2</a:t>
            </a:r>
            <a:endParaRPr lang="en-US" b="1" dirty="0"/>
          </a:p>
        </p:txBody>
      </p:sp>
      <p:sp>
        <p:nvSpPr>
          <p:cNvPr id="3" name="Content Placeholder 2"/>
          <p:cNvSpPr>
            <a:spLocks noGrp="1"/>
          </p:cNvSpPr>
          <p:nvPr>
            <p:ph idx="4294967295"/>
          </p:nvPr>
        </p:nvSpPr>
        <p:spPr>
          <a:xfrm>
            <a:off x="652631" y="1847850"/>
            <a:ext cx="9791251" cy="4351338"/>
          </a:xfrm>
        </p:spPr>
        <p:txBody>
          <a:bodyPr>
            <a:normAutofit fontScale="92500" lnSpcReduction="20000"/>
          </a:bodyPr>
          <a:lstStyle/>
          <a:p>
            <a:r>
              <a:rPr lang="en-US" sz="3500" dirty="0">
                <a:solidFill>
                  <a:srgbClr val="92D050"/>
                </a:solidFill>
              </a:rPr>
              <a:t>What are the potential ethics issues? </a:t>
            </a:r>
            <a:endParaRPr lang="en-US" sz="3500" dirty="0" smtClean="0">
              <a:solidFill>
                <a:srgbClr val="92D050"/>
              </a:solidFill>
            </a:endParaRPr>
          </a:p>
          <a:p>
            <a:pPr marL="0">
              <a:lnSpc>
                <a:spcPct val="100000"/>
              </a:lnSpc>
              <a:spcBef>
                <a:spcPts val="0"/>
              </a:spcBef>
            </a:pPr>
            <a:endParaRPr lang="en-US" sz="3200" dirty="0" smtClean="0"/>
          </a:p>
          <a:p>
            <a:pPr marL="0">
              <a:lnSpc>
                <a:spcPct val="100000"/>
              </a:lnSpc>
              <a:spcBef>
                <a:spcPts val="0"/>
              </a:spcBef>
            </a:pPr>
            <a:r>
              <a:rPr lang="en-US" sz="3000" dirty="0" smtClean="0"/>
              <a:t>Employee has a financial interest that implicates </a:t>
            </a:r>
            <a:r>
              <a:rPr lang="en-US" sz="3000" dirty="0" smtClean="0">
                <a:solidFill>
                  <a:srgbClr val="92D050"/>
                </a:solidFill>
              </a:rPr>
              <a:t>18 U.S.C. § 208</a:t>
            </a:r>
          </a:p>
          <a:p>
            <a:pPr lvl="2"/>
            <a:r>
              <a:rPr lang="en-US" sz="3000" dirty="0" smtClean="0"/>
              <a:t>She is unable to sell the stock</a:t>
            </a:r>
          </a:p>
          <a:p>
            <a:pPr lvl="2"/>
            <a:r>
              <a:rPr lang="en-US" sz="3000" dirty="0" smtClean="0"/>
              <a:t>If she recuses, she will be recused from most if not all of her job</a:t>
            </a:r>
          </a:p>
          <a:p>
            <a:pPr marL="914400" lvl="2" indent="0">
              <a:buNone/>
            </a:pPr>
            <a:endParaRPr lang="en-US" sz="3000" dirty="0" smtClean="0"/>
          </a:p>
          <a:p>
            <a:pPr marL="225425" lvl="1" indent="-225425"/>
            <a:r>
              <a:rPr lang="en-US" sz="3000" dirty="0" smtClean="0"/>
              <a:t>Even if the </a:t>
            </a:r>
            <a:r>
              <a:rPr lang="en-US" sz="3000" dirty="0" smtClean="0">
                <a:solidFill>
                  <a:srgbClr val="92D050"/>
                </a:solidFill>
              </a:rPr>
              <a:t>208</a:t>
            </a:r>
            <a:r>
              <a:rPr lang="en-US" sz="3000" dirty="0" smtClean="0"/>
              <a:t> concern is resolved, the employee also has a  covered relationship and will need an authorization under </a:t>
            </a:r>
            <a:r>
              <a:rPr lang="en-US" sz="2900" dirty="0" smtClean="0">
                <a:solidFill>
                  <a:srgbClr val="92D050"/>
                </a:solidFill>
              </a:rPr>
              <a:t>5 C.F.R. 2635 </a:t>
            </a:r>
            <a:r>
              <a:rPr lang="en-US" sz="2900" dirty="0">
                <a:solidFill>
                  <a:srgbClr val="92D050"/>
                </a:solidFill>
              </a:rPr>
              <a:t>§</a:t>
            </a:r>
            <a:r>
              <a:rPr lang="en-US" sz="2900" dirty="0" smtClean="0">
                <a:solidFill>
                  <a:srgbClr val="92D050"/>
                </a:solidFill>
              </a:rPr>
              <a:t>  502(d)</a:t>
            </a:r>
          </a:p>
          <a:p>
            <a:pPr lvl="1"/>
            <a:endParaRPr lang="en-US" sz="2800" dirty="0" smtClean="0"/>
          </a:p>
          <a:p>
            <a:r>
              <a:rPr lang="en-US" sz="3500" dirty="0" smtClean="0">
                <a:solidFill>
                  <a:srgbClr val="92D050"/>
                </a:solidFill>
              </a:rPr>
              <a:t>How would you resolve the issues?</a:t>
            </a:r>
            <a:endParaRPr lang="en-US" sz="3500" dirty="0">
              <a:solidFill>
                <a:srgbClr val="92D050"/>
              </a:solidFill>
            </a:endParaRPr>
          </a:p>
        </p:txBody>
      </p:sp>
    </p:spTree>
    <p:extLst>
      <p:ext uri="{BB962C8B-B14F-4D97-AF65-F5344CB8AC3E}">
        <p14:creationId xmlns:p14="http://schemas.microsoft.com/office/powerpoint/2010/main" val="3964270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11</a:t>
            </a:fld>
            <a:endParaRPr lang="en-US"/>
          </a:p>
        </p:txBody>
      </p:sp>
      <p:sp>
        <p:nvSpPr>
          <p:cNvPr id="2" name="Title 1"/>
          <p:cNvSpPr>
            <a:spLocks noGrp="1"/>
          </p:cNvSpPr>
          <p:nvPr>
            <p:ph type="title" idx="4294967295"/>
          </p:nvPr>
        </p:nvSpPr>
        <p:spPr>
          <a:xfrm>
            <a:off x="519953" y="500062"/>
            <a:ext cx="10515600" cy="1325563"/>
          </a:xfrm>
        </p:spPr>
        <p:txBody>
          <a:bodyPr>
            <a:noAutofit/>
          </a:bodyPr>
          <a:lstStyle/>
          <a:p>
            <a:pPr algn="ctr"/>
            <a:r>
              <a:rPr lang="en-US" sz="4300" b="1" dirty="0" smtClean="0"/>
              <a:t>When Divestiture is the Best Option</a:t>
            </a:r>
            <a:br>
              <a:rPr lang="en-US" sz="4300" b="1" dirty="0" smtClean="0"/>
            </a:br>
            <a:r>
              <a:rPr lang="en-US" sz="4300" b="1" dirty="0" smtClean="0"/>
              <a:t> for 18 U.S.C. § 208</a:t>
            </a:r>
            <a:endParaRPr lang="en-US" sz="4300" b="1" dirty="0"/>
          </a:p>
        </p:txBody>
      </p:sp>
      <p:sp>
        <p:nvSpPr>
          <p:cNvPr id="3" name="Content Placeholder 2"/>
          <p:cNvSpPr>
            <a:spLocks noGrp="1"/>
          </p:cNvSpPr>
          <p:nvPr>
            <p:ph idx="4294967295"/>
          </p:nvPr>
        </p:nvSpPr>
        <p:spPr>
          <a:xfrm>
            <a:off x="519953" y="2005012"/>
            <a:ext cx="10833847" cy="3929623"/>
          </a:xfrm>
        </p:spPr>
        <p:txBody>
          <a:bodyPr anchor="ctr">
            <a:normAutofit/>
          </a:bodyPr>
          <a:lstStyle/>
          <a:p>
            <a:r>
              <a:rPr lang="en-US" sz="3200" dirty="0" smtClean="0">
                <a:solidFill>
                  <a:srgbClr val="92D050"/>
                </a:solidFill>
              </a:rPr>
              <a:t>208 </a:t>
            </a:r>
            <a:r>
              <a:rPr lang="en-US" sz="3200" dirty="0" smtClean="0"/>
              <a:t>requires an employee to recuse from participating personally and substantially in a particular matter in which the employee has a financial interest that will be directly and predictably affected by the matter</a:t>
            </a:r>
          </a:p>
          <a:p>
            <a:pPr>
              <a:spcBef>
                <a:spcPts val="0"/>
              </a:spcBef>
            </a:pPr>
            <a:endParaRPr lang="en-US" sz="3200" dirty="0" smtClean="0"/>
          </a:p>
          <a:p>
            <a:pPr>
              <a:spcBef>
                <a:spcPts val="0"/>
              </a:spcBef>
            </a:pPr>
            <a:r>
              <a:rPr lang="en-US" sz="3200" dirty="0" smtClean="0">
                <a:solidFill>
                  <a:schemeClr val="tx1"/>
                </a:solidFill>
              </a:rPr>
              <a:t>Divestiture is the best, and may be the only, option if the employee would be recused from a substantial portion of the job should the employee continue to hold onto the asset</a:t>
            </a:r>
          </a:p>
        </p:txBody>
      </p:sp>
    </p:spTree>
    <p:extLst>
      <p:ext uri="{BB962C8B-B14F-4D97-AF65-F5344CB8AC3E}">
        <p14:creationId xmlns:p14="http://schemas.microsoft.com/office/powerpoint/2010/main" val="17416350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12</a:t>
            </a:fld>
            <a:endParaRPr lang="en-US"/>
          </a:p>
        </p:txBody>
      </p:sp>
      <p:sp>
        <p:nvSpPr>
          <p:cNvPr id="2" name="Title 1"/>
          <p:cNvSpPr>
            <a:spLocks noGrp="1"/>
          </p:cNvSpPr>
          <p:nvPr>
            <p:ph type="title" idx="4294967295"/>
          </p:nvPr>
        </p:nvSpPr>
        <p:spPr>
          <a:xfrm>
            <a:off x="403412" y="634486"/>
            <a:ext cx="10515600" cy="1325563"/>
          </a:xfrm>
        </p:spPr>
        <p:txBody>
          <a:bodyPr>
            <a:normAutofit fontScale="90000"/>
          </a:bodyPr>
          <a:lstStyle/>
          <a:p>
            <a:pPr algn="ctr"/>
            <a:r>
              <a:rPr lang="en-US" sz="4800" b="1" dirty="0" smtClean="0"/>
              <a:t>Why Certain Assets May be </a:t>
            </a:r>
            <a:br>
              <a:rPr lang="en-US" sz="4800" b="1" dirty="0" smtClean="0"/>
            </a:br>
            <a:r>
              <a:rPr lang="en-US" sz="4800" b="1" dirty="0" smtClean="0"/>
              <a:t>Difficult to Divest</a:t>
            </a:r>
            <a:endParaRPr lang="en-US" sz="4800" b="1" dirty="0"/>
          </a:p>
        </p:txBody>
      </p:sp>
      <p:sp>
        <p:nvSpPr>
          <p:cNvPr id="3" name="Content Placeholder 2"/>
          <p:cNvSpPr>
            <a:spLocks noGrp="1"/>
          </p:cNvSpPr>
          <p:nvPr>
            <p:ph idx="4294967295"/>
          </p:nvPr>
        </p:nvSpPr>
        <p:spPr>
          <a:xfrm>
            <a:off x="838200" y="1861506"/>
            <a:ext cx="10515600" cy="4351338"/>
          </a:xfrm>
        </p:spPr>
        <p:txBody>
          <a:bodyPr anchor="ctr">
            <a:noAutofit/>
          </a:bodyPr>
          <a:lstStyle/>
          <a:p>
            <a:r>
              <a:rPr lang="en-US" sz="3800" dirty="0"/>
              <a:t>F</a:t>
            </a:r>
            <a:r>
              <a:rPr lang="en-US" sz="3800" dirty="0" smtClean="0"/>
              <a:t>amily Business</a:t>
            </a:r>
          </a:p>
          <a:p>
            <a:r>
              <a:rPr lang="en-US" sz="3800" dirty="0" smtClean="0"/>
              <a:t>Assets Held in Trusts</a:t>
            </a:r>
          </a:p>
          <a:p>
            <a:r>
              <a:rPr lang="en-US" sz="3800" dirty="0" smtClean="0"/>
              <a:t>Investments or Equity Holdings in Closely Held Companies</a:t>
            </a:r>
          </a:p>
          <a:p>
            <a:r>
              <a:rPr lang="en-US" sz="3800" dirty="0" smtClean="0"/>
              <a:t>Investments in Private Equity Fund</a:t>
            </a:r>
            <a:endParaRPr lang="en-US" sz="3800" dirty="0"/>
          </a:p>
        </p:txBody>
      </p:sp>
    </p:spTree>
    <p:extLst>
      <p:ext uri="{BB962C8B-B14F-4D97-AF65-F5344CB8AC3E}">
        <p14:creationId xmlns:p14="http://schemas.microsoft.com/office/powerpoint/2010/main" val="1580970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13</a:t>
            </a:fld>
            <a:endParaRPr lang="en-US"/>
          </a:p>
        </p:txBody>
      </p:sp>
      <p:sp>
        <p:nvSpPr>
          <p:cNvPr id="8" name="Title 7"/>
          <p:cNvSpPr>
            <a:spLocks noGrp="1"/>
          </p:cNvSpPr>
          <p:nvPr>
            <p:ph type="title" idx="4294967295"/>
          </p:nvPr>
        </p:nvSpPr>
        <p:spPr>
          <a:xfrm>
            <a:off x="484094" y="553570"/>
            <a:ext cx="10515600" cy="1325563"/>
          </a:xfrm>
        </p:spPr>
        <p:txBody>
          <a:bodyPr>
            <a:noAutofit/>
          </a:bodyPr>
          <a:lstStyle/>
          <a:p>
            <a:pPr algn="ctr"/>
            <a:r>
              <a:rPr lang="en-US" sz="4800" b="1" dirty="0" smtClean="0"/>
              <a:t>Identification and Resolution </a:t>
            </a:r>
            <a:br>
              <a:rPr lang="en-US" sz="4800" b="1" dirty="0" smtClean="0"/>
            </a:br>
            <a:r>
              <a:rPr lang="en-US" sz="4800" b="1" u="sng" dirty="0" smtClean="0"/>
              <a:t>Before</a:t>
            </a:r>
            <a:r>
              <a:rPr lang="en-US" sz="4800" b="1" dirty="0" smtClean="0"/>
              <a:t> Hiring is Crucial</a:t>
            </a:r>
            <a:endParaRPr lang="en-US" sz="4800" b="1" dirty="0"/>
          </a:p>
        </p:txBody>
      </p:sp>
      <p:sp>
        <p:nvSpPr>
          <p:cNvPr id="9" name="Content Placeholder 8"/>
          <p:cNvSpPr>
            <a:spLocks noGrp="1"/>
          </p:cNvSpPr>
          <p:nvPr>
            <p:ph idx="4294967295"/>
          </p:nvPr>
        </p:nvSpPr>
        <p:spPr>
          <a:xfrm>
            <a:off x="484094" y="2318777"/>
            <a:ext cx="7611035" cy="3597929"/>
          </a:xfrm>
        </p:spPr>
        <p:txBody>
          <a:bodyPr anchor="t">
            <a:normAutofit/>
          </a:bodyPr>
          <a:lstStyle/>
          <a:p>
            <a:r>
              <a:rPr lang="en-US" sz="3200" dirty="0" smtClean="0"/>
              <a:t>Educate the hiring official to spot red flag during the hiring process and, if seen, consult an ethics official</a:t>
            </a:r>
          </a:p>
          <a:p>
            <a:r>
              <a:rPr lang="en-US" sz="3200" dirty="0" smtClean="0"/>
              <a:t>Work with the potential employee to figure out if there is a conflict and they can find a way to divest before the employee is brought on board</a:t>
            </a:r>
          </a:p>
          <a:p>
            <a:endParaRPr lang="en-US" sz="4000" dirty="0" smtClean="0"/>
          </a:p>
          <a:p>
            <a:endParaRPr lang="en-US" dirty="0" smtClean="0"/>
          </a:p>
          <a:p>
            <a:pPr marL="0" indent="0">
              <a:buNone/>
            </a:pPr>
            <a:endParaRPr lang="en-US" dirty="0"/>
          </a:p>
        </p:txBody>
      </p:sp>
      <p:pic>
        <p:nvPicPr>
          <p:cNvPr id="2" name="Picture 1"/>
          <p:cNvPicPr>
            <a:picLocks noChangeAspect="1"/>
          </p:cNvPicPr>
          <p:nvPr/>
        </p:nvPicPr>
        <p:blipFill>
          <a:blip r:embed="rId2"/>
          <a:stretch>
            <a:fillRect/>
          </a:stretch>
        </p:blipFill>
        <p:spPr>
          <a:xfrm>
            <a:off x="8260978" y="2502041"/>
            <a:ext cx="3092822" cy="3231401"/>
          </a:xfrm>
          <a:prstGeom prst="rect">
            <a:avLst/>
          </a:prstGeom>
        </p:spPr>
      </p:pic>
    </p:spTree>
    <p:extLst>
      <p:ext uri="{BB962C8B-B14F-4D97-AF65-F5344CB8AC3E}">
        <p14:creationId xmlns:p14="http://schemas.microsoft.com/office/powerpoint/2010/main" val="27939232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14</a:t>
            </a:fld>
            <a:endParaRPr lang="en-US"/>
          </a:p>
        </p:txBody>
      </p:sp>
      <p:sp>
        <p:nvSpPr>
          <p:cNvPr id="2" name="Title 1"/>
          <p:cNvSpPr>
            <a:spLocks noGrp="1"/>
          </p:cNvSpPr>
          <p:nvPr>
            <p:ph type="title" idx="4294967295"/>
          </p:nvPr>
        </p:nvSpPr>
        <p:spPr>
          <a:xfrm>
            <a:off x="493058" y="410368"/>
            <a:ext cx="10515600" cy="1325563"/>
          </a:xfrm>
        </p:spPr>
        <p:txBody>
          <a:bodyPr>
            <a:normAutofit/>
          </a:bodyPr>
          <a:lstStyle/>
          <a:p>
            <a:pPr algn="ctr"/>
            <a:r>
              <a:rPr lang="en-US" sz="4800" b="1" dirty="0" smtClean="0"/>
              <a:t>When to Divest?</a:t>
            </a:r>
            <a:endParaRPr lang="en-US" sz="4800" b="1" dirty="0"/>
          </a:p>
        </p:txBody>
      </p:sp>
      <p:sp>
        <p:nvSpPr>
          <p:cNvPr id="3" name="Content Placeholder 2"/>
          <p:cNvSpPr>
            <a:spLocks noGrp="1"/>
          </p:cNvSpPr>
          <p:nvPr>
            <p:ph idx="4294967295"/>
          </p:nvPr>
        </p:nvSpPr>
        <p:spPr>
          <a:xfrm>
            <a:off x="663388" y="1786567"/>
            <a:ext cx="10515600" cy="4351338"/>
          </a:xfrm>
        </p:spPr>
        <p:txBody>
          <a:bodyPr anchor="ctr">
            <a:normAutofit/>
          </a:bodyPr>
          <a:lstStyle/>
          <a:p>
            <a:r>
              <a:rPr lang="en-US" sz="3600" dirty="0" smtClean="0">
                <a:solidFill>
                  <a:srgbClr val="92D050"/>
                </a:solidFill>
              </a:rPr>
              <a:t>203 or EIGA 502 Issue</a:t>
            </a:r>
            <a:r>
              <a:rPr lang="en-US" sz="3600" dirty="0" smtClean="0"/>
              <a:t>:  The divestiture often must be accomplished before the employee can assume the duties of the position</a:t>
            </a:r>
          </a:p>
          <a:p>
            <a:r>
              <a:rPr lang="en-US" sz="3600" dirty="0" smtClean="0">
                <a:solidFill>
                  <a:srgbClr val="92D050"/>
                </a:solidFill>
              </a:rPr>
              <a:t>208</a:t>
            </a:r>
            <a:r>
              <a:rPr lang="en-US" sz="3600" dirty="0" smtClean="0"/>
              <a:t>:  All efforts should be made to divest within 90 days.  </a:t>
            </a:r>
            <a:r>
              <a:rPr lang="en-US" sz="3600" dirty="0" smtClean="0">
                <a:solidFill>
                  <a:srgbClr val="FF0000"/>
                </a:solidFill>
              </a:rPr>
              <a:t>For PAS Nominees</a:t>
            </a:r>
            <a:r>
              <a:rPr lang="en-US" sz="3600" dirty="0" smtClean="0"/>
              <a:t>, OGE needs to know before  preclearance if that will not be possible</a:t>
            </a:r>
            <a:endParaRPr lang="en-US" sz="3600" dirty="0"/>
          </a:p>
        </p:txBody>
      </p:sp>
    </p:spTree>
    <p:extLst>
      <p:ext uri="{BB962C8B-B14F-4D97-AF65-F5344CB8AC3E}">
        <p14:creationId xmlns:p14="http://schemas.microsoft.com/office/powerpoint/2010/main" val="2935592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15</a:t>
            </a:fld>
            <a:endParaRPr lang="en-US"/>
          </a:p>
        </p:txBody>
      </p:sp>
      <p:sp>
        <p:nvSpPr>
          <p:cNvPr id="2" name="Title 1"/>
          <p:cNvSpPr>
            <a:spLocks noGrp="1"/>
          </p:cNvSpPr>
          <p:nvPr>
            <p:ph type="title" idx="4294967295"/>
          </p:nvPr>
        </p:nvSpPr>
        <p:spPr>
          <a:xfrm>
            <a:off x="457200" y="320675"/>
            <a:ext cx="10515600" cy="1325563"/>
          </a:xfrm>
        </p:spPr>
        <p:txBody>
          <a:bodyPr>
            <a:normAutofit/>
          </a:bodyPr>
          <a:lstStyle/>
          <a:p>
            <a:pPr algn="ctr"/>
            <a:r>
              <a:rPr lang="en-US" sz="4800" b="1" dirty="0" smtClean="0"/>
              <a:t>How to Accomplish Divestiture</a:t>
            </a:r>
            <a:endParaRPr lang="en-US" sz="4800" b="1" dirty="0"/>
          </a:p>
        </p:txBody>
      </p:sp>
      <p:sp>
        <p:nvSpPr>
          <p:cNvPr id="3" name="Content Placeholder 2"/>
          <p:cNvSpPr>
            <a:spLocks noGrp="1"/>
          </p:cNvSpPr>
          <p:nvPr>
            <p:ph idx="4294967295"/>
          </p:nvPr>
        </p:nvSpPr>
        <p:spPr>
          <a:xfrm>
            <a:off x="717177" y="1646238"/>
            <a:ext cx="10515600" cy="4498041"/>
          </a:xfrm>
        </p:spPr>
        <p:txBody>
          <a:bodyPr anchor="ctr">
            <a:normAutofit fontScale="92500" lnSpcReduction="10000"/>
          </a:bodyPr>
          <a:lstStyle/>
          <a:p>
            <a:r>
              <a:rPr lang="en-US" sz="3200" dirty="0" smtClean="0"/>
              <a:t>Each situation is unique, and you may need to consider a number of options before finding the one that works.</a:t>
            </a:r>
          </a:p>
          <a:p>
            <a:r>
              <a:rPr lang="en-US" sz="3200" dirty="0"/>
              <a:t>Be mindful of the valuation of a private </a:t>
            </a:r>
            <a:r>
              <a:rPr lang="en-US" sz="3200" dirty="0" smtClean="0"/>
              <a:t>business </a:t>
            </a:r>
          </a:p>
          <a:p>
            <a:r>
              <a:rPr lang="en-US" sz="3200" dirty="0" smtClean="0"/>
              <a:t>Selling assets for a note is sometimes a good option, however:</a:t>
            </a:r>
          </a:p>
          <a:p>
            <a:pPr lvl="1"/>
            <a:r>
              <a:rPr lang="en-US" sz="2800" dirty="0"/>
              <a:t>The asset serving as collateral for the loan can be a </a:t>
            </a:r>
            <a:r>
              <a:rPr lang="en-US" sz="2800" dirty="0" smtClean="0"/>
              <a:t>problem</a:t>
            </a:r>
            <a:endParaRPr lang="en-US" sz="2800" dirty="0"/>
          </a:p>
          <a:p>
            <a:pPr lvl="1"/>
            <a:r>
              <a:rPr lang="en-US" sz="2800" dirty="0"/>
              <a:t>If the plan is to forgive the notes and return the business to the government employee when the employee leaves government, then the ethics issue may not be </a:t>
            </a:r>
            <a:r>
              <a:rPr lang="en-US" sz="2800" dirty="0" smtClean="0"/>
              <a:t>considered solved</a:t>
            </a:r>
          </a:p>
          <a:p>
            <a:r>
              <a:rPr lang="en-US" sz="3200" dirty="0" smtClean="0"/>
              <a:t>Consider giving the asset as a gift</a:t>
            </a:r>
          </a:p>
          <a:p>
            <a:r>
              <a:rPr lang="en-US" sz="3200" dirty="0" smtClean="0"/>
              <a:t>Consider forfeiture</a:t>
            </a:r>
          </a:p>
        </p:txBody>
      </p:sp>
    </p:spTree>
    <p:extLst>
      <p:ext uri="{BB962C8B-B14F-4D97-AF65-F5344CB8AC3E}">
        <p14:creationId xmlns:p14="http://schemas.microsoft.com/office/powerpoint/2010/main" val="19640219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16</a:t>
            </a:fld>
            <a:endParaRPr lang="en-US"/>
          </a:p>
        </p:txBody>
      </p:sp>
      <p:sp>
        <p:nvSpPr>
          <p:cNvPr id="5" name="Title 4"/>
          <p:cNvSpPr>
            <a:spLocks noGrp="1"/>
          </p:cNvSpPr>
          <p:nvPr>
            <p:ph type="title" idx="4294967295"/>
          </p:nvPr>
        </p:nvSpPr>
        <p:spPr>
          <a:xfrm>
            <a:off x="430306" y="1754562"/>
            <a:ext cx="10515600" cy="2852737"/>
          </a:xfrm>
        </p:spPr>
        <p:txBody>
          <a:bodyPr anchor="ctr">
            <a:normAutofit/>
          </a:bodyPr>
          <a:lstStyle/>
          <a:p>
            <a:pPr algn="ctr"/>
            <a:r>
              <a:rPr lang="en-US" sz="6000" b="1" dirty="0" smtClean="0"/>
              <a:t>Hypotheticals</a:t>
            </a:r>
            <a:endParaRPr lang="en-US" sz="6000" b="1" dirty="0"/>
          </a:p>
        </p:txBody>
      </p:sp>
    </p:spTree>
    <p:extLst>
      <p:ext uri="{BB962C8B-B14F-4D97-AF65-F5344CB8AC3E}">
        <p14:creationId xmlns:p14="http://schemas.microsoft.com/office/powerpoint/2010/main" val="3919313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17</a:t>
            </a:fld>
            <a:endParaRPr lang="en-US"/>
          </a:p>
        </p:txBody>
      </p:sp>
      <p:sp>
        <p:nvSpPr>
          <p:cNvPr id="6" name="Title 5"/>
          <p:cNvSpPr>
            <a:spLocks noGrp="1"/>
          </p:cNvSpPr>
          <p:nvPr>
            <p:ph type="title" idx="4294967295"/>
          </p:nvPr>
        </p:nvSpPr>
        <p:spPr>
          <a:xfrm>
            <a:off x="421342" y="410368"/>
            <a:ext cx="10515600" cy="1325563"/>
          </a:xfrm>
        </p:spPr>
        <p:txBody>
          <a:bodyPr>
            <a:normAutofit/>
          </a:bodyPr>
          <a:lstStyle/>
          <a:p>
            <a:pPr algn="ctr"/>
            <a:r>
              <a:rPr lang="en-US" sz="4800" b="1" dirty="0" smtClean="0"/>
              <a:t>What Do We Need to Consider?</a:t>
            </a:r>
            <a:endParaRPr lang="en-US" sz="4800" b="1" dirty="0"/>
          </a:p>
        </p:txBody>
      </p:sp>
      <p:sp>
        <p:nvSpPr>
          <p:cNvPr id="7" name="Content Placeholder 6"/>
          <p:cNvSpPr>
            <a:spLocks noGrp="1"/>
          </p:cNvSpPr>
          <p:nvPr>
            <p:ph idx="4294967295"/>
          </p:nvPr>
        </p:nvSpPr>
        <p:spPr>
          <a:xfrm>
            <a:off x="573741" y="1616237"/>
            <a:ext cx="10515600" cy="4351338"/>
          </a:xfrm>
        </p:spPr>
        <p:txBody>
          <a:bodyPr anchor="ctr">
            <a:normAutofit/>
          </a:bodyPr>
          <a:lstStyle/>
          <a:p>
            <a:pPr marL="514350" indent="-514350">
              <a:buFont typeface="+mj-lt"/>
              <a:buAutoNum type="arabicPeriod"/>
            </a:pPr>
            <a:r>
              <a:rPr lang="en-US" sz="3700" dirty="0" smtClean="0"/>
              <a:t>What are the potential ethics issues with the scenario?</a:t>
            </a:r>
          </a:p>
          <a:p>
            <a:pPr marL="514350" indent="-514350">
              <a:buFont typeface="+mj-lt"/>
              <a:buAutoNum type="arabicPeriod"/>
            </a:pPr>
            <a:r>
              <a:rPr lang="en-US" sz="3700" dirty="0" smtClean="0"/>
              <a:t>What questions do you need to ask?</a:t>
            </a:r>
          </a:p>
          <a:p>
            <a:pPr marL="514350" indent="-514350">
              <a:buFont typeface="+mj-lt"/>
              <a:buAutoNum type="arabicPeriod"/>
            </a:pPr>
            <a:r>
              <a:rPr lang="en-US" sz="3700" dirty="0" smtClean="0"/>
              <a:t>How do you resolve the ethics issues?</a:t>
            </a:r>
          </a:p>
          <a:p>
            <a:pPr marL="514350" indent="-514350">
              <a:buFont typeface="+mj-lt"/>
              <a:buAutoNum type="arabicPeriod"/>
            </a:pPr>
            <a:r>
              <a:rPr lang="en-US" sz="3700" dirty="0" smtClean="0"/>
              <a:t>How do you divest the asset, if applicable?</a:t>
            </a:r>
            <a:endParaRPr lang="en-US" sz="3700" dirty="0"/>
          </a:p>
        </p:txBody>
      </p:sp>
    </p:spTree>
    <p:extLst>
      <p:ext uri="{BB962C8B-B14F-4D97-AF65-F5344CB8AC3E}">
        <p14:creationId xmlns:p14="http://schemas.microsoft.com/office/powerpoint/2010/main" val="30772175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18</a:t>
            </a:fld>
            <a:endParaRPr lang="en-US"/>
          </a:p>
        </p:txBody>
      </p:sp>
      <p:sp>
        <p:nvSpPr>
          <p:cNvPr id="5" name="Title 4"/>
          <p:cNvSpPr>
            <a:spLocks noGrp="1"/>
          </p:cNvSpPr>
          <p:nvPr>
            <p:ph type="title" idx="4294967295"/>
          </p:nvPr>
        </p:nvSpPr>
        <p:spPr>
          <a:xfrm>
            <a:off x="331695" y="320675"/>
            <a:ext cx="10515600" cy="1325563"/>
          </a:xfrm>
        </p:spPr>
        <p:txBody>
          <a:bodyPr/>
          <a:lstStyle/>
          <a:p>
            <a:pPr algn="ctr"/>
            <a:r>
              <a:rPr lang="en-US" dirty="0" smtClean="0"/>
              <a:t> </a:t>
            </a:r>
            <a:r>
              <a:rPr lang="en-US" sz="4800" b="1" dirty="0" smtClean="0"/>
              <a:t>Scenario # 3</a:t>
            </a:r>
            <a:endParaRPr lang="en-US" sz="4800" b="1" dirty="0"/>
          </a:p>
        </p:txBody>
      </p:sp>
      <p:sp>
        <p:nvSpPr>
          <p:cNvPr id="6" name="Content Placeholder 5"/>
          <p:cNvSpPr>
            <a:spLocks noGrp="1"/>
          </p:cNvSpPr>
          <p:nvPr>
            <p:ph idx="4294967295"/>
          </p:nvPr>
        </p:nvSpPr>
        <p:spPr>
          <a:xfrm>
            <a:off x="457454" y="1825625"/>
            <a:ext cx="11310003" cy="4351338"/>
          </a:xfrm>
        </p:spPr>
        <p:txBody>
          <a:bodyPr anchor="ctr">
            <a:normAutofit fontScale="92500" lnSpcReduction="10000"/>
          </a:bodyPr>
          <a:lstStyle/>
          <a:p>
            <a:pPr marL="0" indent="0">
              <a:buNone/>
            </a:pPr>
            <a:endParaRPr lang="en-US" dirty="0" smtClean="0"/>
          </a:p>
          <a:p>
            <a:pPr marL="0" indent="0">
              <a:buNone/>
            </a:pPr>
            <a:r>
              <a:rPr lang="en-US" dirty="0" smtClean="0"/>
              <a:t>A potential employee owns a consulting business, Jane Smith LLC.  </a:t>
            </a:r>
          </a:p>
          <a:p>
            <a:r>
              <a:rPr lang="en-US" dirty="0" smtClean="0"/>
              <a:t>Jane Smith LLC co-owns a cutting-edge business created to protect endangered wildlife</a:t>
            </a:r>
          </a:p>
          <a:p>
            <a:r>
              <a:rPr lang="en-US" dirty="0" smtClean="0"/>
              <a:t> The potential employee </a:t>
            </a:r>
            <a:r>
              <a:rPr lang="en-US" dirty="0"/>
              <a:t>will be taking responsibility for the U.S. Fish and Wildlife </a:t>
            </a:r>
            <a:r>
              <a:rPr lang="en-US" dirty="0" smtClean="0"/>
              <a:t>Service</a:t>
            </a:r>
            <a:endParaRPr lang="en-US" dirty="0"/>
          </a:p>
          <a:p>
            <a:r>
              <a:rPr lang="en-US" dirty="0" smtClean="0"/>
              <a:t>The potential employee’s business partner has the right to veto the sale of the employee’s interest in the business</a:t>
            </a:r>
          </a:p>
          <a:p>
            <a:r>
              <a:rPr lang="en-US" dirty="0" smtClean="0"/>
              <a:t>The business partner said she will buy the filer out and stated: “</a:t>
            </a:r>
            <a:r>
              <a:rPr lang="en-US" dirty="0"/>
              <a:t>because I know your unique and extraordinary skill set will greatly benefit DOI and the United States, I propose the following unconditional buy-out…” </a:t>
            </a:r>
            <a:endParaRPr lang="en-US" dirty="0" smtClean="0"/>
          </a:p>
          <a:p>
            <a:endParaRPr lang="en-US" dirty="0"/>
          </a:p>
          <a:p>
            <a:endParaRPr lang="en-US" dirty="0"/>
          </a:p>
        </p:txBody>
      </p:sp>
    </p:spTree>
    <p:extLst>
      <p:ext uri="{BB962C8B-B14F-4D97-AF65-F5344CB8AC3E}">
        <p14:creationId xmlns:p14="http://schemas.microsoft.com/office/powerpoint/2010/main" val="27161803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19</a:t>
            </a:fld>
            <a:endParaRPr lang="en-US"/>
          </a:p>
        </p:txBody>
      </p:sp>
      <p:sp>
        <p:nvSpPr>
          <p:cNvPr id="2" name="Title 1"/>
          <p:cNvSpPr>
            <a:spLocks noGrp="1"/>
          </p:cNvSpPr>
          <p:nvPr>
            <p:ph type="title" idx="4294967295"/>
          </p:nvPr>
        </p:nvSpPr>
        <p:spPr>
          <a:xfrm>
            <a:off x="570156" y="320675"/>
            <a:ext cx="10515600" cy="1325563"/>
          </a:xfrm>
        </p:spPr>
        <p:txBody>
          <a:bodyPr>
            <a:normAutofit/>
          </a:bodyPr>
          <a:lstStyle/>
          <a:p>
            <a:pPr algn="ctr"/>
            <a:r>
              <a:rPr lang="en-US" sz="4800" b="1" dirty="0" smtClean="0"/>
              <a:t>Additional Facts – Scenario # 3 </a:t>
            </a:r>
            <a:endParaRPr lang="en-US" sz="4800" b="1" dirty="0"/>
          </a:p>
        </p:txBody>
      </p:sp>
      <p:sp>
        <p:nvSpPr>
          <p:cNvPr id="3" name="Content Placeholder 2"/>
          <p:cNvSpPr>
            <a:spLocks noGrp="1"/>
          </p:cNvSpPr>
          <p:nvPr>
            <p:ph idx="4294967295"/>
          </p:nvPr>
        </p:nvSpPr>
        <p:spPr>
          <a:xfrm>
            <a:off x="473337" y="1825624"/>
            <a:ext cx="11101892" cy="4639721"/>
          </a:xfrm>
        </p:spPr>
        <p:txBody>
          <a:bodyPr anchor="ctr">
            <a:normAutofit/>
          </a:bodyPr>
          <a:lstStyle/>
          <a:p>
            <a:r>
              <a:rPr lang="en-US" sz="3200" kern="1500" dirty="0" smtClean="0"/>
              <a:t>Currently, filer’s business is just working with the state </a:t>
            </a:r>
          </a:p>
          <a:p>
            <a:r>
              <a:rPr lang="en-US" sz="3200" kern="1500" dirty="0" smtClean="0"/>
              <a:t>Agency states that owning the business may require recusal that will keep filer out of a large portion of her job</a:t>
            </a:r>
          </a:p>
          <a:p>
            <a:r>
              <a:rPr lang="en-US" sz="3200" kern="1500" dirty="0" smtClean="0"/>
              <a:t>Filer’s business partner will not approve a sale to anyone else</a:t>
            </a:r>
          </a:p>
          <a:p>
            <a:r>
              <a:rPr lang="en-US" sz="3200" kern="1500" dirty="0" smtClean="0"/>
              <a:t>Filer’s business partner does not have enough cash to buy the business outright.  She proposes paying $100,000 and $300,000, if the company is still in business in 2022</a:t>
            </a:r>
          </a:p>
          <a:p>
            <a:endParaRPr lang="en-US" sz="3200" dirty="0"/>
          </a:p>
        </p:txBody>
      </p:sp>
    </p:spTree>
    <p:extLst>
      <p:ext uri="{BB962C8B-B14F-4D97-AF65-F5344CB8AC3E}">
        <p14:creationId xmlns:p14="http://schemas.microsoft.com/office/powerpoint/2010/main" val="344817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95661" y="1662288"/>
            <a:ext cx="10492292" cy="4736540"/>
          </a:xfrm>
        </p:spPr>
        <p:txBody>
          <a:bodyPr>
            <a:normAutofit/>
          </a:bodyPr>
          <a:lstStyle/>
          <a:p>
            <a:r>
              <a:rPr lang="en-US" sz="3600" dirty="0" smtClean="0"/>
              <a:t>When Divestiture is Likely the Only Option</a:t>
            </a:r>
          </a:p>
          <a:p>
            <a:pPr lvl="1"/>
            <a:r>
              <a:rPr lang="en-US" sz="2800" dirty="0" smtClean="0"/>
              <a:t>Ethics Rules that Make Divestiture the Only Option</a:t>
            </a:r>
          </a:p>
          <a:p>
            <a:pPr lvl="1"/>
            <a:r>
              <a:rPr lang="en-US" sz="2800" dirty="0" smtClean="0"/>
              <a:t>Problem Businesses</a:t>
            </a:r>
          </a:p>
          <a:p>
            <a:r>
              <a:rPr lang="en-US" sz="3600" dirty="0" smtClean="0"/>
              <a:t>When Divestiture is the Best Option</a:t>
            </a:r>
          </a:p>
          <a:p>
            <a:pPr lvl="1"/>
            <a:r>
              <a:rPr lang="en-US" sz="2800" dirty="0" smtClean="0"/>
              <a:t>When Divestiture is the Best Option for a 208 Conflict</a:t>
            </a:r>
          </a:p>
          <a:p>
            <a:pPr lvl="1"/>
            <a:r>
              <a:rPr lang="en-US" sz="2800" dirty="0" smtClean="0"/>
              <a:t>Problem Assets</a:t>
            </a:r>
          </a:p>
          <a:p>
            <a:r>
              <a:rPr lang="en-US" sz="3600" dirty="0" smtClean="0"/>
              <a:t>When to Divest</a:t>
            </a:r>
          </a:p>
          <a:p>
            <a:r>
              <a:rPr lang="en-US" sz="3600" dirty="0" smtClean="0"/>
              <a:t>Hypotheticals</a:t>
            </a:r>
          </a:p>
        </p:txBody>
      </p:sp>
      <p:sp>
        <p:nvSpPr>
          <p:cNvPr id="4" name="Slide Number Placeholder 3"/>
          <p:cNvSpPr>
            <a:spLocks noGrp="1"/>
          </p:cNvSpPr>
          <p:nvPr>
            <p:ph type="sldNum" sz="quarter" idx="12"/>
          </p:nvPr>
        </p:nvSpPr>
        <p:spPr/>
        <p:txBody>
          <a:bodyPr/>
          <a:lstStyle/>
          <a:p>
            <a:fld id="{9EA185A7-DF3C-4F89-9B80-1DCB7F27EA0A}" type="slidenum">
              <a:rPr lang="en-US" smtClean="0"/>
              <a:t>2</a:t>
            </a:fld>
            <a:endParaRPr lang="en-US"/>
          </a:p>
        </p:txBody>
      </p:sp>
      <p:sp>
        <p:nvSpPr>
          <p:cNvPr id="2" name="Title 1"/>
          <p:cNvSpPr>
            <a:spLocks noGrp="1"/>
          </p:cNvSpPr>
          <p:nvPr>
            <p:ph type="title" idx="4294967295"/>
          </p:nvPr>
        </p:nvSpPr>
        <p:spPr>
          <a:xfrm>
            <a:off x="1819835" y="379203"/>
            <a:ext cx="7117976" cy="1325563"/>
          </a:xfrm>
        </p:spPr>
        <p:txBody>
          <a:bodyPr>
            <a:normAutofit/>
          </a:bodyPr>
          <a:lstStyle/>
          <a:p>
            <a:pPr algn="ctr"/>
            <a:r>
              <a:rPr lang="en-US" sz="4800" b="1" dirty="0" smtClean="0"/>
              <a:t>Agenda</a:t>
            </a:r>
            <a:endParaRPr lang="en-US" sz="4800" b="1" dirty="0"/>
          </a:p>
        </p:txBody>
      </p:sp>
    </p:spTree>
    <p:extLst>
      <p:ext uri="{BB962C8B-B14F-4D97-AF65-F5344CB8AC3E}">
        <p14:creationId xmlns:p14="http://schemas.microsoft.com/office/powerpoint/2010/main" val="23558404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20</a:t>
            </a:fld>
            <a:endParaRPr lang="en-US"/>
          </a:p>
        </p:txBody>
      </p:sp>
      <p:sp>
        <p:nvSpPr>
          <p:cNvPr id="2" name="Title 1"/>
          <p:cNvSpPr>
            <a:spLocks noGrp="1"/>
          </p:cNvSpPr>
          <p:nvPr>
            <p:ph type="title" idx="4294967295"/>
          </p:nvPr>
        </p:nvSpPr>
        <p:spPr>
          <a:xfrm>
            <a:off x="580914" y="320675"/>
            <a:ext cx="10515600" cy="1325563"/>
          </a:xfrm>
        </p:spPr>
        <p:txBody>
          <a:bodyPr>
            <a:normAutofit/>
          </a:bodyPr>
          <a:lstStyle/>
          <a:p>
            <a:pPr algn="ctr"/>
            <a:r>
              <a:rPr lang="en-US" sz="4800" b="1" dirty="0" smtClean="0"/>
              <a:t>Resolution – Scenario # 3 </a:t>
            </a:r>
            <a:endParaRPr lang="en-US" sz="4800" b="1" dirty="0"/>
          </a:p>
        </p:txBody>
      </p:sp>
      <p:sp>
        <p:nvSpPr>
          <p:cNvPr id="3" name="Content Placeholder 2"/>
          <p:cNvSpPr>
            <a:spLocks noGrp="1"/>
          </p:cNvSpPr>
          <p:nvPr>
            <p:ph idx="4294967295"/>
          </p:nvPr>
        </p:nvSpPr>
        <p:spPr>
          <a:xfrm>
            <a:off x="580914" y="1828800"/>
            <a:ext cx="11198710" cy="4710112"/>
          </a:xfrm>
        </p:spPr>
        <p:txBody>
          <a:bodyPr anchor="ctr">
            <a:normAutofit/>
          </a:bodyPr>
          <a:lstStyle/>
          <a:p>
            <a:r>
              <a:rPr lang="en-US" sz="3000" dirty="0" smtClean="0"/>
              <a:t>Sell entity prior to entering government – 1 year </a:t>
            </a:r>
            <a:r>
              <a:rPr lang="en-US" sz="3000" dirty="0" smtClean="0">
                <a:solidFill>
                  <a:srgbClr val="92D050"/>
                </a:solidFill>
              </a:rPr>
              <a:t>502</a:t>
            </a:r>
            <a:r>
              <a:rPr lang="en-US" sz="3000" dirty="0" smtClean="0"/>
              <a:t> recusal</a:t>
            </a:r>
          </a:p>
          <a:p>
            <a:r>
              <a:rPr lang="en-US" sz="3000" dirty="0" smtClean="0"/>
              <a:t>Get ½ of the purchase price ($200,000) prior to assuming the duties of her position and ½ in January 2022</a:t>
            </a:r>
          </a:p>
          <a:p>
            <a:r>
              <a:rPr lang="en-US" sz="3000" dirty="0" smtClean="0"/>
              <a:t>The business cannot serve as collateral for the loan and the loan needs to have a term that the business cannot be returned to the filer to satisfy the loan</a:t>
            </a:r>
          </a:p>
          <a:p>
            <a:r>
              <a:rPr lang="en-US" sz="3000" b="1" u="sng" dirty="0" smtClean="0"/>
              <a:t>Note</a:t>
            </a:r>
            <a:r>
              <a:rPr lang="en-US" sz="3000" dirty="0" smtClean="0"/>
              <a:t>: A CD is tricky due to the installment payment.  If she wants a CD, the filer will have to transfer the business out of Jane Smith LLC before the sale and sell it personally</a:t>
            </a:r>
            <a:endParaRPr lang="en-US" sz="3000" dirty="0"/>
          </a:p>
        </p:txBody>
      </p:sp>
    </p:spTree>
    <p:extLst>
      <p:ext uri="{BB962C8B-B14F-4D97-AF65-F5344CB8AC3E}">
        <p14:creationId xmlns:p14="http://schemas.microsoft.com/office/powerpoint/2010/main" val="22187748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21</a:t>
            </a:fld>
            <a:endParaRPr lang="en-US"/>
          </a:p>
        </p:txBody>
      </p:sp>
      <p:sp>
        <p:nvSpPr>
          <p:cNvPr id="2" name="Title 1"/>
          <p:cNvSpPr>
            <a:spLocks noGrp="1"/>
          </p:cNvSpPr>
          <p:nvPr>
            <p:ph type="title" idx="4294967295"/>
          </p:nvPr>
        </p:nvSpPr>
        <p:spPr>
          <a:xfrm>
            <a:off x="537755" y="305009"/>
            <a:ext cx="10515600" cy="1325563"/>
          </a:xfrm>
        </p:spPr>
        <p:txBody>
          <a:bodyPr>
            <a:normAutofit/>
          </a:bodyPr>
          <a:lstStyle/>
          <a:p>
            <a:pPr algn="ctr"/>
            <a:r>
              <a:rPr lang="en-US" sz="4800" b="1" dirty="0" smtClean="0"/>
              <a:t>Scenario #4</a:t>
            </a:r>
            <a:endParaRPr lang="en-US" sz="4800" b="1" dirty="0"/>
          </a:p>
        </p:txBody>
      </p:sp>
      <p:sp>
        <p:nvSpPr>
          <p:cNvPr id="3" name="Content Placeholder 2"/>
          <p:cNvSpPr>
            <a:spLocks noGrp="1"/>
          </p:cNvSpPr>
          <p:nvPr>
            <p:ph idx="4294967295"/>
          </p:nvPr>
        </p:nvSpPr>
        <p:spPr>
          <a:xfrm>
            <a:off x="374634" y="1817792"/>
            <a:ext cx="8672456" cy="4351338"/>
          </a:xfrm>
        </p:spPr>
        <p:txBody>
          <a:bodyPr anchor="ctr">
            <a:normAutofit fontScale="92500" lnSpcReduction="10000"/>
          </a:bodyPr>
          <a:lstStyle/>
          <a:p>
            <a:pPr marL="0" indent="0">
              <a:buNone/>
            </a:pPr>
            <a:r>
              <a:rPr lang="en-US" sz="3000" dirty="0" smtClean="0"/>
              <a:t>Dr. Sam Johnson </a:t>
            </a:r>
            <a:r>
              <a:rPr lang="en-US" sz="3000" dirty="0"/>
              <a:t>is being considered for </a:t>
            </a:r>
            <a:r>
              <a:rPr lang="en-US" sz="3000" dirty="0" smtClean="0"/>
              <a:t>nomination </a:t>
            </a:r>
            <a:r>
              <a:rPr lang="en-US" sz="3000" dirty="0"/>
              <a:t>to </a:t>
            </a:r>
            <a:r>
              <a:rPr lang="en-US" sz="3000" dirty="0" smtClean="0"/>
              <a:t>a senior position </a:t>
            </a:r>
            <a:r>
              <a:rPr lang="en-US" sz="3000" dirty="0"/>
              <a:t>at the Veterans Health Administration (VHA</a:t>
            </a:r>
            <a:r>
              <a:rPr lang="en-US" sz="3000" dirty="0" smtClean="0"/>
              <a:t>), which oversees </a:t>
            </a:r>
            <a:r>
              <a:rPr lang="en-US" sz="3000" dirty="0"/>
              <a:t>the delivery of care to more than 9 million enrolled Veterans.  </a:t>
            </a:r>
            <a:endParaRPr lang="en-US" sz="3000" dirty="0" smtClean="0"/>
          </a:p>
          <a:p>
            <a:r>
              <a:rPr lang="en-US" sz="3000" dirty="0" smtClean="0"/>
              <a:t>Dr. Johnson is the sole owner of a medical practice, Johnson Dermatology, LLC  </a:t>
            </a:r>
          </a:p>
          <a:p>
            <a:r>
              <a:rPr lang="en-US" sz="3000" dirty="0" smtClean="0"/>
              <a:t>Dr. Johnson is the only doctor at the practice</a:t>
            </a:r>
          </a:p>
          <a:p>
            <a:r>
              <a:rPr lang="en-US" sz="3000" dirty="0" smtClean="0"/>
              <a:t>Dr. Johnson employs several physician assistants and a nurse practitioner to carry out the work of the practice</a:t>
            </a:r>
          </a:p>
          <a:p>
            <a:r>
              <a:rPr lang="en-US" sz="3000" dirty="0" smtClean="0"/>
              <a:t>Dr. Johnson is the registered agent for the practice</a:t>
            </a:r>
            <a:endParaRPr lang="en-US" sz="3000" dirty="0"/>
          </a:p>
        </p:txBody>
      </p:sp>
      <p:pic>
        <p:nvPicPr>
          <p:cNvPr id="5" name="Picture 4"/>
          <p:cNvPicPr>
            <a:picLocks noChangeAspect="1"/>
          </p:cNvPicPr>
          <p:nvPr/>
        </p:nvPicPr>
        <p:blipFill>
          <a:blip r:embed="rId2"/>
          <a:stretch>
            <a:fillRect/>
          </a:stretch>
        </p:blipFill>
        <p:spPr>
          <a:xfrm>
            <a:off x="8930549" y="2850776"/>
            <a:ext cx="2765569" cy="3079696"/>
          </a:xfrm>
          <a:prstGeom prst="rect">
            <a:avLst/>
          </a:prstGeom>
        </p:spPr>
      </p:pic>
    </p:spTree>
    <p:extLst>
      <p:ext uri="{BB962C8B-B14F-4D97-AF65-F5344CB8AC3E}">
        <p14:creationId xmlns:p14="http://schemas.microsoft.com/office/powerpoint/2010/main" val="10299511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22</a:t>
            </a:fld>
            <a:endParaRPr lang="en-US"/>
          </a:p>
        </p:txBody>
      </p:sp>
      <p:sp>
        <p:nvSpPr>
          <p:cNvPr id="2" name="Title 1"/>
          <p:cNvSpPr>
            <a:spLocks noGrp="1"/>
          </p:cNvSpPr>
          <p:nvPr>
            <p:ph type="title" idx="4294967295"/>
          </p:nvPr>
        </p:nvSpPr>
        <p:spPr>
          <a:xfrm>
            <a:off x="663387" y="539320"/>
            <a:ext cx="10515600" cy="1325563"/>
          </a:xfrm>
        </p:spPr>
        <p:txBody>
          <a:bodyPr>
            <a:normAutofit/>
          </a:bodyPr>
          <a:lstStyle/>
          <a:p>
            <a:pPr algn="ctr"/>
            <a:r>
              <a:rPr lang="en-US" sz="4800" b="1" dirty="0"/>
              <a:t>Additional Facts – Scenario # </a:t>
            </a:r>
            <a:r>
              <a:rPr lang="en-US" sz="4800" b="1" dirty="0" smtClean="0"/>
              <a:t>4</a:t>
            </a:r>
            <a:endParaRPr lang="en-US" sz="4800" dirty="0"/>
          </a:p>
        </p:txBody>
      </p:sp>
      <p:sp>
        <p:nvSpPr>
          <p:cNvPr id="3" name="Content Placeholder 2"/>
          <p:cNvSpPr>
            <a:spLocks noGrp="1"/>
          </p:cNvSpPr>
          <p:nvPr>
            <p:ph idx="4294967295"/>
          </p:nvPr>
        </p:nvSpPr>
        <p:spPr>
          <a:xfrm>
            <a:off x="385481" y="1864883"/>
            <a:ext cx="10685931" cy="4351338"/>
          </a:xfrm>
        </p:spPr>
        <p:txBody>
          <a:bodyPr anchor="ctr">
            <a:normAutofit/>
          </a:bodyPr>
          <a:lstStyle/>
          <a:p>
            <a:r>
              <a:rPr lang="en-US" sz="3200" dirty="0" smtClean="0"/>
              <a:t>Dr. Johnson’s practice does not see VHA patients</a:t>
            </a:r>
          </a:p>
          <a:p>
            <a:r>
              <a:rPr lang="en-US" sz="3200" dirty="0" smtClean="0"/>
              <a:t>Dr. Johnson’s spouse is a nurse practitioner with the practice He proposes transferring ownership to her, and not hiring another doctor</a:t>
            </a:r>
          </a:p>
          <a:p>
            <a:r>
              <a:rPr lang="en-US" sz="3200" dirty="0" smtClean="0"/>
              <a:t>Dr. Johnson proposes selling the practice to his 91-year old father, who is a retired doctor</a:t>
            </a:r>
            <a:endParaRPr lang="en-US" sz="3200" dirty="0"/>
          </a:p>
        </p:txBody>
      </p:sp>
    </p:spTree>
    <p:extLst>
      <p:ext uri="{BB962C8B-B14F-4D97-AF65-F5344CB8AC3E}">
        <p14:creationId xmlns:p14="http://schemas.microsoft.com/office/powerpoint/2010/main" val="138910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23</a:t>
            </a:fld>
            <a:endParaRPr lang="en-US"/>
          </a:p>
        </p:txBody>
      </p:sp>
      <p:sp>
        <p:nvSpPr>
          <p:cNvPr id="2" name="Title 1"/>
          <p:cNvSpPr>
            <a:spLocks noGrp="1"/>
          </p:cNvSpPr>
          <p:nvPr>
            <p:ph type="title" idx="4294967295"/>
          </p:nvPr>
        </p:nvSpPr>
        <p:spPr>
          <a:xfrm>
            <a:off x="602429" y="343928"/>
            <a:ext cx="10515600" cy="1325563"/>
          </a:xfrm>
        </p:spPr>
        <p:txBody>
          <a:bodyPr>
            <a:normAutofit/>
          </a:bodyPr>
          <a:lstStyle/>
          <a:p>
            <a:pPr algn="ctr"/>
            <a:r>
              <a:rPr lang="en-US" sz="4800" b="1" dirty="0"/>
              <a:t>Resolution – Scenario # 4</a:t>
            </a:r>
            <a:endParaRPr lang="en-US" sz="4800" dirty="0"/>
          </a:p>
        </p:txBody>
      </p:sp>
      <p:sp>
        <p:nvSpPr>
          <p:cNvPr id="3" name="Content Placeholder 2"/>
          <p:cNvSpPr>
            <a:spLocks noGrp="1"/>
          </p:cNvSpPr>
          <p:nvPr>
            <p:ph idx="4294967295"/>
          </p:nvPr>
        </p:nvSpPr>
        <p:spPr>
          <a:xfrm>
            <a:off x="602429" y="1899490"/>
            <a:ext cx="10515600" cy="4351338"/>
          </a:xfrm>
        </p:spPr>
        <p:txBody>
          <a:bodyPr>
            <a:noAutofit/>
          </a:bodyPr>
          <a:lstStyle/>
          <a:p>
            <a:r>
              <a:rPr lang="en-US" sz="3200" dirty="0" smtClean="0"/>
              <a:t>Dr. Johnson will resign as managing member and registered agent</a:t>
            </a:r>
          </a:p>
          <a:p>
            <a:r>
              <a:rPr lang="en-US" sz="3200" dirty="0" smtClean="0"/>
              <a:t>Dr. Johnson will remove his name from the practice</a:t>
            </a:r>
          </a:p>
          <a:p>
            <a:r>
              <a:rPr lang="en-US" sz="3200" dirty="0" smtClean="0"/>
              <a:t>At present it is not a </a:t>
            </a:r>
            <a:r>
              <a:rPr lang="en-US" sz="3200" dirty="0" smtClean="0">
                <a:solidFill>
                  <a:srgbClr val="92D050"/>
                </a:solidFill>
              </a:rPr>
              <a:t>208</a:t>
            </a:r>
            <a:r>
              <a:rPr lang="en-US" sz="3200" dirty="0" smtClean="0"/>
              <a:t> concern, so Dr. Johnson can:</a:t>
            </a:r>
          </a:p>
          <a:p>
            <a:pPr lvl="1"/>
            <a:r>
              <a:rPr lang="en-US" sz="2800" dirty="0" smtClean="0"/>
              <a:t>Hire a doctor to manage the practice before assuming the duties of the position.  He can have no role other than to hire or fire the manager.</a:t>
            </a:r>
          </a:p>
          <a:p>
            <a:pPr lvl="1"/>
            <a:r>
              <a:rPr lang="en-US" sz="2800" dirty="0" smtClean="0"/>
              <a:t>Divest the practice before assuming the duties of the position.  The practice cannot be collateral if a note is used in the sale</a:t>
            </a:r>
          </a:p>
        </p:txBody>
      </p:sp>
    </p:spTree>
    <p:extLst>
      <p:ext uri="{BB962C8B-B14F-4D97-AF65-F5344CB8AC3E}">
        <p14:creationId xmlns:p14="http://schemas.microsoft.com/office/powerpoint/2010/main" val="42822359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24</a:t>
            </a:fld>
            <a:endParaRPr lang="en-US"/>
          </a:p>
        </p:txBody>
      </p:sp>
      <p:sp>
        <p:nvSpPr>
          <p:cNvPr id="2" name="Title 1"/>
          <p:cNvSpPr>
            <a:spLocks noGrp="1"/>
          </p:cNvSpPr>
          <p:nvPr>
            <p:ph type="title" idx="4294967295"/>
          </p:nvPr>
        </p:nvSpPr>
        <p:spPr>
          <a:xfrm>
            <a:off x="398033" y="320675"/>
            <a:ext cx="10515600" cy="1325563"/>
          </a:xfrm>
        </p:spPr>
        <p:txBody>
          <a:bodyPr>
            <a:normAutofit/>
          </a:bodyPr>
          <a:lstStyle/>
          <a:p>
            <a:pPr algn="ctr"/>
            <a:r>
              <a:rPr lang="en-US" sz="4800" b="1" dirty="0" smtClean="0"/>
              <a:t>Scenario # 5</a:t>
            </a:r>
            <a:endParaRPr lang="en-US" sz="4800" b="1" dirty="0"/>
          </a:p>
        </p:txBody>
      </p:sp>
      <p:sp>
        <p:nvSpPr>
          <p:cNvPr id="3" name="Content Placeholder 2"/>
          <p:cNvSpPr>
            <a:spLocks noGrp="1"/>
          </p:cNvSpPr>
          <p:nvPr>
            <p:ph idx="4294967295"/>
          </p:nvPr>
        </p:nvSpPr>
        <p:spPr>
          <a:xfrm>
            <a:off x="398033" y="1825625"/>
            <a:ext cx="10515600" cy="4351338"/>
          </a:xfrm>
        </p:spPr>
        <p:txBody>
          <a:bodyPr anchor="ctr">
            <a:normAutofit/>
          </a:bodyPr>
          <a:lstStyle/>
          <a:p>
            <a:pPr marL="0" indent="0">
              <a:buNone/>
            </a:pPr>
            <a:r>
              <a:rPr lang="en-US" sz="3200" dirty="0" smtClean="0">
                <a:solidFill>
                  <a:schemeClr val="tx1"/>
                </a:solidFill>
              </a:rPr>
              <a:t>A potential employee for HHS owns private equity funds  </a:t>
            </a:r>
          </a:p>
          <a:p>
            <a:r>
              <a:rPr lang="en-US" sz="3200" dirty="0" smtClean="0">
                <a:solidFill>
                  <a:schemeClr val="tx1"/>
                </a:solidFill>
              </a:rPr>
              <a:t>The employee owns two funds focused on healthcare. He knows the holdings of one fund, but not the holdings of the other fund.  </a:t>
            </a:r>
          </a:p>
          <a:p>
            <a:r>
              <a:rPr lang="en-US" sz="3200" dirty="0" smtClean="0">
                <a:solidFill>
                  <a:schemeClr val="tx1"/>
                </a:solidFill>
              </a:rPr>
              <a:t>The employee also owns a third fund focused on pharmaceuticals.  He knows the holdings of the third fund.</a:t>
            </a:r>
          </a:p>
          <a:p>
            <a:r>
              <a:rPr lang="en-US" sz="3200" dirty="0" smtClean="0">
                <a:solidFill>
                  <a:schemeClr val="tx1"/>
                </a:solidFill>
              </a:rPr>
              <a:t>Employee has capital commitments for all of the funds</a:t>
            </a:r>
          </a:p>
        </p:txBody>
      </p:sp>
    </p:spTree>
    <p:extLst>
      <p:ext uri="{BB962C8B-B14F-4D97-AF65-F5344CB8AC3E}">
        <p14:creationId xmlns:p14="http://schemas.microsoft.com/office/powerpoint/2010/main" val="775966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25</a:t>
            </a:fld>
            <a:endParaRPr lang="en-US"/>
          </a:p>
        </p:txBody>
      </p:sp>
      <p:sp>
        <p:nvSpPr>
          <p:cNvPr id="2" name="Title 1"/>
          <p:cNvSpPr>
            <a:spLocks noGrp="1"/>
          </p:cNvSpPr>
          <p:nvPr>
            <p:ph type="title" idx="4294967295"/>
          </p:nvPr>
        </p:nvSpPr>
        <p:spPr>
          <a:xfrm>
            <a:off x="559398" y="366661"/>
            <a:ext cx="10515600" cy="1325563"/>
          </a:xfrm>
        </p:spPr>
        <p:txBody>
          <a:bodyPr>
            <a:normAutofit/>
          </a:bodyPr>
          <a:lstStyle/>
          <a:p>
            <a:pPr algn="ctr"/>
            <a:r>
              <a:rPr lang="en-US" sz="4800" b="1" dirty="0" smtClean="0"/>
              <a:t>Additional Facts – Scenario # 5</a:t>
            </a:r>
            <a:endParaRPr lang="en-US" sz="4800" b="1" dirty="0"/>
          </a:p>
        </p:txBody>
      </p:sp>
      <p:sp>
        <p:nvSpPr>
          <p:cNvPr id="3" name="Content Placeholder 2"/>
          <p:cNvSpPr>
            <a:spLocks noGrp="1"/>
          </p:cNvSpPr>
          <p:nvPr>
            <p:ph idx="4294967295"/>
          </p:nvPr>
        </p:nvSpPr>
        <p:spPr>
          <a:xfrm>
            <a:off x="559398" y="1783304"/>
            <a:ext cx="10338098" cy="4351338"/>
          </a:xfrm>
        </p:spPr>
        <p:txBody>
          <a:bodyPr anchor="ctr">
            <a:normAutofit/>
          </a:bodyPr>
          <a:lstStyle/>
          <a:p>
            <a:r>
              <a:rPr lang="en-US" sz="3200" dirty="0"/>
              <a:t>The employee is only able to get out of the </a:t>
            </a:r>
            <a:r>
              <a:rPr lang="en-US" sz="3200" dirty="0" smtClean="0"/>
              <a:t>healthcare funds </a:t>
            </a:r>
            <a:r>
              <a:rPr lang="en-US" sz="3200" dirty="0"/>
              <a:t>in June and </a:t>
            </a:r>
            <a:r>
              <a:rPr lang="en-US" sz="3200" dirty="0" smtClean="0"/>
              <a:t>December </a:t>
            </a:r>
          </a:p>
          <a:p>
            <a:r>
              <a:rPr lang="en-US" sz="3200" dirty="0" smtClean="0"/>
              <a:t>The employee has to have the approval of the fund manager for the healthcare funds in order to sell his interest</a:t>
            </a:r>
          </a:p>
          <a:p>
            <a:r>
              <a:rPr lang="en-US" sz="3200" dirty="0" smtClean="0"/>
              <a:t>The employee is prohibited from selling his interest in the pharmaceutical fund</a:t>
            </a:r>
            <a:endParaRPr lang="en-US" sz="3200" dirty="0"/>
          </a:p>
        </p:txBody>
      </p:sp>
    </p:spTree>
    <p:extLst>
      <p:ext uri="{BB962C8B-B14F-4D97-AF65-F5344CB8AC3E}">
        <p14:creationId xmlns:p14="http://schemas.microsoft.com/office/powerpoint/2010/main" val="132356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26</a:t>
            </a:fld>
            <a:endParaRPr lang="en-US"/>
          </a:p>
        </p:txBody>
      </p:sp>
      <p:sp>
        <p:nvSpPr>
          <p:cNvPr id="2" name="Title 1"/>
          <p:cNvSpPr>
            <a:spLocks noGrp="1"/>
          </p:cNvSpPr>
          <p:nvPr>
            <p:ph type="title" idx="4294967295"/>
          </p:nvPr>
        </p:nvSpPr>
        <p:spPr>
          <a:xfrm>
            <a:off x="623944" y="410368"/>
            <a:ext cx="10515600" cy="1325563"/>
          </a:xfrm>
        </p:spPr>
        <p:txBody>
          <a:bodyPr>
            <a:normAutofit/>
          </a:bodyPr>
          <a:lstStyle/>
          <a:p>
            <a:pPr algn="ctr"/>
            <a:r>
              <a:rPr lang="en-US" sz="4800" b="1" dirty="0" smtClean="0"/>
              <a:t>Resolution – Scenario # 5 </a:t>
            </a:r>
            <a:endParaRPr lang="en-US" sz="4800" b="1" dirty="0"/>
          </a:p>
        </p:txBody>
      </p:sp>
      <p:sp>
        <p:nvSpPr>
          <p:cNvPr id="3" name="Content Placeholder 2"/>
          <p:cNvSpPr>
            <a:spLocks noGrp="1"/>
          </p:cNvSpPr>
          <p:nvPr>
            <p:ph idx="4294967295"/>
          </p:nvPr>
        </p:nvSpPr>
        <p:spPr>
          <a:xfrm>
            <a:off x="623944" y="1735931"/>
            <a:ext cx="10058400" cy="4218838"/>
          </a:xfrm>
        </p:spPr>
        <p:txBody>
          <a:bodyPr anchor="ctr">
            <a:normAutofit/>
          </a:bodyPr>
          <a:lstStyle/>
          <a:p>
            <a:r>
              <a:rPr lang="en-US" sz="3200" dirty="0" smtClean="0"/>
              <a:t>The employee agrees to request to sell the healthcare funds within 15 days of confirmation</a:t>
            </a:r>
          </a:p>
          <a:p>
            <a:r>
              <a:rPr lang="en-US" sz="3200" dirty="0" smtClean="0"/>
              <a:t>The employee will sell the healthcare funds (if approved by the manager) or forfeit his interest within 180 days of confirmation</a:t>
            </a:r>
          </a:p>
          <a:p>
            <a:r>
              <a:rPr lang="en-US" sz="3200" dirty="0" smtClean="0"/>
              <a:t>For the pharmaceutical fund, the employee will forfeit his interest in the fund</a:t>
            </a:r>
            <a:endParaRPr lang="en-US" sz="3200" dirty="0"/>
          </a:p>
        </p:txBody>
      </p:sp>
    </p:spTree>
    <p:extLst>
      <p:ext uri="{BB962C8B-B14F-4D97-AF65-F5344CB8AC3E}">
        <p14:creationId xmlns:p14="http://schemas.microsoft.com/office/powerpoint/2010/main" val="40917053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27</a:t>
            </a:fld>
            <a:endParaRPr lang="en-US"/>
          </a:p>
        </p:txBody>
      </p:sp>
      <p:sp>
        <p:nvSpPr>
          <p:cNvPr id="2" name="Title 1"/>
          <p:cNvSpPr>
            <a:spLocks noGrp="1"/>
          </p:cNvSpPr>
          <p:nvPr>
            <p:ph type="title" idx="4294967295"/>
          </p:nvPr>
        </p:nvSpPr>
        <p:spPr>
          <a:xfrm>
            <a:off x="591671" y="410368"/>
            <a:ext cx="10515600" cy="1325563"/>
          </a:xfrm>
        </p:spPr>
        <p:txBody>
          <a:bodyPr>
            <a:normAutofit fontScale="90000"/>
          </a:bodyPr>
          <a:lstStyle/>
          <a:p>
            <a:pPr algn="ct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sz="5300" b="1" dirty="0" smtClean="0"/>
              <a:t>Scenario #6</a:t>
            </a: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endParaRPr lang="en-US" dirty="0"/>
          </a:p>
        </p:txBody>
      </p:sp>
      <p:sp>
        <p:nvSpPr>
          <p:cNvPr id="3" name="Content Placeholder 2"/>
          <p:cNvSpPr>
            <a:spLocks noGrp="1"/>
          </p:cNvSpPr>
          <p:nvPr>
            <p:ph idx="4294967295"/>
          </p:nvPr>
        </p:nvSpPr>
        <p:spPr>
          <a:xfrm>
            <a:off x="777240" y="1870471"/>
            <a:ext cx="10144461" cy="3409741"/>
          </a:xfrm>
        </p:spPr>
        <p:txBody>
          <a:bodyPr anchor="ctr">
            <a:normAutofit/>
          </a:bodyPr>
          <a:lstStyle/>
          <a:p>
            <a:pPr marL="0" indent="0">
              <a:buNone/>
            </a:pPr>
            <a:r>
              <a:rPr lang="en-US" sz="3200" dirty="0" smtClean="0"/>
              <a:t>A potential nominee for SEC Commissioner has an interest in a family investment advisory business both outright and through a family trust</a:t>
            </a:r>
          </a:p>
          <a:p>
            <a:r>
              <a:rPr lang="en-US" sz="3200" dirty="0" smtClean="0"/>
              <a:t>The family trust benefits the filer and her two siblings</a:t>
            </a:r>
          </a:p>
          <a:p>
            <a:r>
              <a:rPr lang="en-US" sz="3200" dirty="0" smtClean="0"/>
              <a:t>Potential nominee works at the firm that was started by her mother, the principal shareholder</a:t>
            </a:r>
            <a:endParaRPr lang="en-US" sz="3200" dirty="0"/>
          </a:p>
        </p:txBody>
      </p:sp>
    </p:spTree>
    <p:extLst>
      <p:ext uri="{BB962C8B-B14F-4D97-AF65-F5344CB8AC3E}">
        <p14:creationId xmlns:p14="http://schemas.microsoft.com/office/powerpoint/2010/main" val="5169465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28</a:t>
            </a:fld>
            <a:endParaRPr lang="en-US"/>
          </a:p>
        </p:txBody>
      </p:sp>
      <p:sp>
        <p:nvSpPr>
          <p:cNvPr id="2" name="Title 1"/>
          <p:cNvSpPr>
            <a:spLocks noGrp="1"/>
          </p:cNvSpPr>
          <p:nvPr>
            <p:ph type="title" idx="4294967295"/>
          </p:nvPr>
        </p:nvSpPr>
        <p:spPr>
          <a:xfrm>
            <a:off x="591670" y="410368"/>
            <a:ext cx="10515600" cy="1325563"/>
          </a:xfrm>
        </p:spPr>
        <p:txBody>
          <a:bodyPr>
            <a:normAutofit/>
          </a:bodyPr>
          <a:lstStyle/>
          <a:p>
            <a:pPr algn="ctr"/>
            <a:r>
              <a:rPr lang="en-US" sz="4800" b="1" dirty="0"/>
              <a:t>Additional Facts – Scenario # </a:t>
            </a:r>
            <a:r>
              <a:rPr lang="en-US" sz="4800" b="1" dirty="0" smtClean="0"/>
              <a:t>6</a:t>
            </a:r>
            <a:endParaRPr lang="en-US" sz="4800" dirty="0"/>
          </a:p>
        </p:txBody>
      </p:sp>
      <p:sp>
        <p:nvSpPr>
          <p:cNvPr id="3" name="Content Placeholder 2"/>
          <p:cNvSpPr>
            <a:spLocks noGrp="1"/>
          </p:cNvSpPr>
          <p:nvPr>
            <p:ph idx="4294967295"/>
          </p:nvPr>
        </p:nvSpPr>
        <p:spPr>
          <a:xfrm>
            <a:off x="591670" y="1756087"/>
            <a:ext cx="10515600" cy="4062007"/>
          </a:xfrm>
        </p:spPr>
        <p:txBody>
          <a:bodyPr anchor="ctr">
            <a:normAutofit/>
          </a:bodyPr>
          <a:lstStyle/>
          <a:p>
            <a:r>
              <a:rPr lang="en-US" sz="3200" dirty="0" smtClean="0"/>
              <a:t>Family trust offers to segregate the income from the investment firm so all income from firm goes to siblings and the filer receives only the income from the other investments in the trust</a:t>
            </a:r>
          </a:p>
          <a:p>
            <a:pPr>
              <a:lnSpc>
                <a:spcPct val="50000"/>
              </a:lnSpc>
            </a:pPr>
            <a:endParaRPr lang="en-US" sz="3200" dirty="0" smtClean="0"/>
          </a:p>
          <a:p>
            <a:r>
              <a:rPr lang="en-US" sz="3200" dirty="0" smtClean="0"/>
              <a:t>Nominee’s mother offers to buy the nominee’s share for a note that will be paid in one bulk payment in 6 years after the nominee resigns</a:t>
            </a:r>
            <a:endParaRPr lang="en-US" sz="3200" dirty="0"/>
          </a:p>
        </p:txBody>
      </p:sp>
    </p:spTree>
    <p:extLst>
      <p:ext uri="{BB962C8B-B14F-4D97-AF65-F5344CB8AC3E}">
        <p14:creationId xmlns:p14="http://schemas.microsoft.com/office/powerpoint/2010/main" val="377697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29</a:t>
            </a:fld>
            <a:endParaRPr lang="en-US"/>
          </a:p>
        </p:txBody>
      </p:sp>
      <p:sp>
        <p:nvSpPr>
          <p:cNvPr id="2" name="Title 1"/>
          <p:cNvSpPr>
            <a:spLocks noGrp="1"/>
          </p:cNvSpPr>
          <p:nvPr>
            <p:ph type="title" idx="4294967295"/>
          </p:nvPr>
        </p:nvSpPr>
        <p:spPr>
          <a:xfrm>
            <a:off x="656216" y="410368"/>
            <a:ext cx="10515600" cy="1325563"/>
          </a:xfrm>
        </p:spPr>
        <p:txBody>
          <a:bodyPr/>
          <a:lstStyle/>
          <a:p>
            <a:pPr algn="ctr"/>
            <a:r>
              <a:rPr lang="en-US" b="1" dirty="0"/>
              <a:t>Resolution – Scenario # 6</a:t>
            </a:r>
            <a:endParaRPr lang="en-US" dirty="0"/>
          </a:p>
        </p:txBody>
      </p:sp>
      <p:sp>
        <p:nvSpPr>
          <p:cNvPr id="3" name="Content Placeholder 2"/>
          <p:cNvSpPr>
            <a:spLocks noGrp="1"/>
          </p:cNvSpPr>
          <p:nvPr>
            <p:ph idx="4294967295"/>
          </p:nvPr>
        </p:nvSpPr>
        <p:spPr>
          <a:xfrm>
            <a:off x="838200" y="1735931"/>
            <a:ext cx="10515600" cy="4351338"/>
          </a:xfrm>
        </p:spPr>
        <p:txBody>
          <a:bodyPr anchor="ctr">
            <a:normAutofit/>
          </a:bodyPr>
          <a:lstStyle/>
          <a:p>
            <a:pPr>
              <a:lnSpc>
                <a:spcPct val="80000"/>
              </a:lnSpc>
            </a:pPr>
            <a:r>
              <a:rPr lang="en-US" sz="3200" dirty="0" smtClean="0"/>
              <a:t>The family trust is divided into 2 separate trusts.  One trust holds the family business and benefits the 2 siblings.  A second trust holds the equivalent value of other assets in the trust and benefits the nominee.</a:t>
            </a:r>
          </a:p>
          <a:p>
            <a:pPr>
              <a:lnSpc>
                <a:spcPct val="25000"/>
              </a:lnSpc>
            </a:pPr>
            <a:endParaRPr lang="en-US" sz="3200" dirty="0" smtClean="0"/>
          </a:p>
          <a:p>
            <a:pPr>
              <a:lnSpc>
                <a:spcPct val="80000"/>
              </a:lnSpc>
            </a:pPr>
            <a:r>
              <a:rPr lang="en-US" sz="3200" dirty="0" smtClean="0"/>
              <a:t>Mother agrees to buy the nominee out for cash.  They have an outside firm value the business to establish a market price.</a:t>
            </a:r>
            <a:endParaRPr lang="en-US" sz="3200" dirty="0"/>
          </a:p>
        </p:txBody>
      </p:sp>
    </p:spTree>
    <p:extLst>
      <p:ext uri="{BB962C8B-B14F-4D97-AF65-F5344CB8AC3E}">
        <p14:creationId xmlns:p14="http://schemas.microsoft.com/office/powerpoint/2010/main" val="42459091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461684" y="1603707"/>
            <a:ext cx="7767917" cy="3650585"/>
          </a:xfrm>
        </p:spPr>
        <p:txBody>
          <a:bodyPr anchor="ctr">
            <a:normAutofit/>
          </a:bodyPr>
          <a:lstStyle/>
          <a:p>
            <a:pPr marL="514350" indent="-514350">
              <a:buFont typeface="+mj-lt"/>
              <a:buAutoNum type="arabicPeriod"/>
            </a:pPr>
            <a:r>
              <a:rPr lang="en-US" sz="3600" dirty="0" smtClean="0"/>
              <a:t>What are the potential ethics issues with the scenario?</a:t>
            </a:r>
          </a:p>
          <a:p>
            <a:pPr marL="514350" indent="-514350">
              <a:buFont typeface="+mj-lt"/>
              <a:buAutoNum type="arabicPeriod"/>
            </a:pPr>
            <a:r>
              <a:rPr lang="en-US" sz="3600" dirty="0" smtClean="0"/>
              <a:t>What questions do you need to ask?</a:t>
            </a:r>
          </a:p>
          <a:p>
            <a:pPr marL="514350" indent="-514350">
              <a:buFont typeface="+mj-lt"/>
              <a:buAutoNum type="arabicPeriod"/>
            </a:pPr>
            <a:r>
              <a:rPr lang="en-US" sz="3600" dirty="0" smtClean="0"/>
              <a:t>How do you resolve the ethics issues?</a:t>
            </a:r>
          </a:p>
          <a:p>
            <a:pPr marL="514350" indent="-514350">
              <a:buFont typeface="+mj-lt"/>
              <a:buAutoNum type="arabicPeriod"/>
            </a:pPr>
            <a:r>
              <a:rPr lang="en-US" sz="3600" dirty="0" smtClean="0"/>
              <a:t>How do you divest the asset, if applicable?</a:t>
            </a:r>
            <a:endParaRPr lang="en-US" sz="3600" dirty="0"/>
          </a:p>
        </p:txBody>
      </p:sp>
      <p:sp>
        <p:nvSpPr>
          <p:cNvPr id="4" name="Slide Number Placeholder 3"/>
          <p:cNvSpPr>
            <a:spLocks noGrp="1"/>
          </p:cNvSpPr>
          <p:nvPr>
            <p:ph type="sldNum" sz="quarter" idx="12"/>
          </p:nvPr>
        </p:nvSpPr>
        <p:spPr/>
        <p:txBody>
          <a:bodyPr/>
          <a:lstStyle/>
          <a:p>
            <a:fld id="{9EA185A7-DF3C-4F89-9B80-1DCB7F27EA0A}" type="slidenum">
              <a:rPr lang="en-US" smtClean="0"/>
              <a:t>3</a:t>
            </a:fld>
            <a:endParaRPr lang="en-US"/>
          </a:p>
        </p:txBody>
      </p:sp>
      <p:sp>
        <p:nvSpPr>
          <p:cNvPr id="6" name="Title 5"/>
          <p:cNvSpPr>
            <a:spLocks noGrp="1"/>
          </p:cNvSpPr>
          <p:nvPr>
            <p:ph type="title" idx="4294967295"/>
          </p:nvPr>
        </p:nvSpPr>
        <p:spPr>
          <a:xfrm>
            <a:off x="1066800" y="457833"/>
            <a:ext cx="9448800" cy="764018"/>
          </a:xfrm>
        </p:spPr>
        <p:txBody>
          <a:bodyPr anchor="t">
            <a:normAutofit/>
          </a:bodyPr>
          <a:lstStyle/>
          <a:p>
            <a:pPr algn="ctr"/>
            <a:r>
              <a:rPr lang="en-US" sz="4300" b="1" dirty="0" smtClean="0"/>
              <a:t>What Do We Need to Consider?</a:t>
            </a:r>
            <a:endParaRPr lang="en-US" sz="4300" b="1" dirty="0"/>
          </a:p>
        </p:txBody>
      </p:sp>
      <p:sp>
        <p:nvSpPr>
          <p:cNvPr id="2" name="Rectangle 1"/>
          <p:cNvSpPr/>
          <p:nvPr/>
        </p:nvSpPr>
        <p:spPr>
          <a:xfrm>
            <a:off x="3048000" y="3044280"/>
            <a:ext cx="6096000" cy="769441"/>
          </a:xfrm>
          <a:prstGeom prst="rect">
            <a:avLst/>
          </a:prstGeom>
        </p:spPr>
        <p:txBody>
          <a:bodyPr>
            <a:spAutoFit/>
          </a:bodyPr>
          <a:lstStyle/>
          <a:p>
            <a:endParaRPr lang="en-US" dirty="0">
              <a:latin typeface="Times New Roman" panose="02020603050405020304" pitchFamily="18" charset="0"/>
            </a:endParaRPr>
          </a:p>
          <a:p>
            <a:endParaRPr lang="en-US" sz="800" dirty="0">
              <a:latin typeface="Times New Roman" panose="02020603050405020304" pitchFamily="18" charset="0"/>
            </a:endParaRPr>
          </a:p>
          <a:p>
            <a:endParaRPr lang="en-US" dirty="0">
              <a:latin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7037294" y="4013607"/>
            <a:ext cx="3702347" cy="2481370"/>
          </a:xfrm>
          <a:prstGeom prst="rect">
            <a:avLst/>
          </a:prstGeom>
        </p:spPr>
      </p:pic>
    </p:spTree>
    <p:extLst>
      <p:ext uri="{BB962C8B-B14F-4D97-AF65-F5344CB8AC3E}">
        <p14:creationId xmlns:p14="http://schemas.microsoft.com/office/powerpoint/2010/main" val="24591258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95191" y="1824890"/>
            <a:ext cx="9144000" cy="1641490"/>
          </a:xfrm>
        </p:spPr>
        <p:txBody>
          <a:bodyPr anchor="ctr">
            <a:normAutofit/>
          </a:bodyPr>
          <a:lstStyle/>
          <a:p>
            <a:pPr algn="ctr"/>
            <a:r>
              <a:rPr lang="en-US" sz="6000" b="1" dirty="0" smtClean="0"/>
              <a:t>QUESTIONS?</a:t>
            </a:r>
            <a:endParaRPr lang="en-US" sz="6000" b="1" dirty="0"/>
          </a:p>
        </p:txBody>
      </p:sp>
      <p:sp>
        <p:nvSpPr>
          <p:cNvPr id="4" name="Slide Number Placeholder 3"/>
          <p:cNvSpPr>
            <a:spLocks noGrp="1"/>
          </p:cNvSpPr>
          <p:nvPr>
            <p:ph type="sldNum" sz="quarter" idx="12"/>
          </p:nvPr>
        </p:nvSpPr>
        <p:spPr/>
        <p:txBody>
          <a:bodyPr/>
          <a:lstStyle/>
          <a:p>
            <a:fld id="{9EA185A7-DF3C-4F89-9B80-1DCB7F27EA0A}" type="slidenum">
              <a:rPr lang="en-US" smtClean="0"/>
              <a:t>30</a:t>
            </a:fld>
            <a:endParaRPr lang="en-US"/>
          </a:p>
        </p:txBody>
      </p:sp>
    </p:spTree>
    <p:extLst>
      <p:ext uri="{BB962C8B-B14F-4D97-AF65-F5344CB8AC3E}">
        <p14:creationId xmlns:p14="http://schemas.microsoft.com/office/powerpoint/2010/main" val="3225519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F836850-DC04-884E-9AA3-CFFE6FE80E87}"/>
              </a:ext>
            </a:extLst>
          </p:cNvPr>
          <p:cNvPicPr>
            <a:picLocks noChangeAspect="1"/>
          </p:cNvPicPr>
          <p:nvPr/>
        </p:nvPicPr>
        <p:blipFill rotWithShape="1">
          <a:blip r:embed="rId3">
            <a:alphaModFix amt="21000"/>
          </a:blip>
          <a:srcRect l="12499" r="12374" b="34146"/>
          <a:stretch/>
        </p:blipFill>
        <p:spPr>
          <a:xfrm>
            <a:off x="0" y="4"/>
            <a:ext cx="12192000" cy="6858000"/>
          </a:xfrm>
          <a:prstGeom prst="rect">
            <a:avLst/>
          </a:prstGeom>
        </p:spPr>
      </p:pic>
      <p:sp>
        <p:nvSpPr>
          <p:cNvPr id="20" name="Rectangle 19"/>
          <p:cNvSpPr/>
          <p:nvPr/>
        </p:nvSpPr>
        <p:spPr>
          <a:xfrm>
            <a:off x="1524000" y="1160207"/>
            <a:ext cx="9159368" cy="1807176"/>
          </a:xfrm>
          <a:prstGeom prst="rect">
            <a:avLst/>
          </a:prstGeom>
          <a:solidFill>
            <a:srgbClr val="FAD7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1"/>
              </a:solidFill>
            </a:endParaRPr>
          </a:p>
        </p:txBody>
      </p:sp>
      <p:sp>
        <p:nvSpPr>
          <p:cNvPr id="18" name="TextBox 17"/>
          <p:cNvSpPr txBox="1"/>
          <p:nvPr/>
        </p:nvSpPr>
        <p:spPr>
          <a:xfrm>
            <a:off x="2015614" y="1263576"/>
            <a:ext cx="8160775" cy="1569660"/>
          </a:xfrm>
          <a:prstGeom prst="rect">
            <a:avLst/>
          </a:prstGeom>
          <a:noFill/>
        </p:spPr>
        <p:txBody>
          <a:bodyPr wrap="square" rtlCol="0">
            <a:spAutoFit/>
          </a:bodyPr>
          <a:lstStyle/>
          <a:p>
            <a:pPr algn="ctr"/>
            <a:r>
              <a:rPr lang="en-US" sz="9600" b="1" spc="133" dirty="0">
                <a:solidFill>
                  <a:schemeClr val="bg1"/>
                </a:solidFill>
                <a:effectLst>
                  <a:outerShdw blurRad="38100" dist="38100" dir="2700000" algn="tl">
                    <a:srgbClr val="000000">
                      <a:alpha val="43137"/>
                    </a:srgbClr>
                  </a:outerShdw>
                </a:effectLst>
                <a:latin typeface="Gadugi" panose="020B0502040204020203" pitchFamily="34" charset="0"/>
                <a:ea typeface="Gadugi" panose="020B0502040204020203" pitchFamily="34" charset="0"/>
                <a:cs typeface="Roboto  "/>
              </a:rPr>
              <a:t>THANK</a:t>
            </a:r>
            <a:r>
              <a:rPr lang="en-US" sz="9600" b="1" spc="133" dirty="0">
                <a:effectLst>
                  <a:outerShdw blurRad="38100" dist="38100" dir="2700000" algn="tl">
                    <a:srgbClr val="000000">
                      <a:alpha val="43137"/>
                    </a:srgbClr>
                  </a:outerShdw>
                </a:effectLst>
                <a:latin typeface="Gadugi" panose="020B0502040204020203" pitchFamily="34" charset="0"/>
                <a:ea typeface="Gadugi" panose="020B0502040204020203" pitchFamily="34" charset="0"/>
                <a:cs typeface="Roboto  "/>
              </a:rPr>
              <a:t> </a:t>
            </a:r>
            <a:r>
              <a:rPr lang="en-US" sz="9600" b="1" spc="133" dirty="0">
                <a:solidFill>
                  <a:schemeClr val="bg1"/>
                </a:solidFill>
                <a:effectLst>
                  <a:outerShdw blurRad="38100" dist="38100" dir="2700000" algn="tl">
                    <a:srgbClr val="000000">
                      <a:alpha val="43137"/>
                    </a:srgbClr>
                  </a:outerShdw>
                </a:effectLst>
                <a:latin typeface="Gadugi" panose="020B0502040204020203" pitchFamily="34" charset="0"/>
                <a:ea typeface="Gadugi" panose="020B0502040204020203" pitchFamily="34" charset="0"/>
                <a:cs typeface="Roboto  "/>
              </a:rPr>
              <a:t>YOU</a:t>
            </a:r>
          </a:p>
        </p:txBody>
      </p:sp>
    </p:spTree>
    <p:extLst>
      <p:ext uri="{BB962C8B-B14F-4D97-AF65-F5344CB8AC3E}">
        <p14:creationId xmlns:p14="http://schemas.microsoft.com/office/powerpoint/2010/main" val="38118878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4</a:t>
            </a:fld>
            <a:endParaRPr lang="en-US"/>
          </a:p>
        </p:txBody>
      </p:sp>
      <p:sp>
        <p:nvSpPr>
          <p:cNvPr id="2" name="Title 1"/>
          <p:cNvSpPr>
            <a:spLocks noGrp="1"/>
          </p:cNvSpPr>
          <p:nvPr>
            <p:ph type="title" idx="4294967295"/>
          </p:nvPr>
        </p:nvSpPr>
        <p:spPr>
          <a:xfrm>
            <a:off x="477424" y="453540"/>
            <a:ext cx="11355347" cy="1843700"/>
          </a:xfrm>
        </p:spPr>
        <p:txBody>
          <a:bodyPr>
            <a:noAutofit/>
          </a:bodyPr>
          <a:lstStyle/>
          <a:p>
            <a:pPr algn="ctr"/>
            <a:r>
              <a:rPr lang="en-US" sz="4600" b="1" dirty="0" smtClean="0"/>
              <a:t>When Divestiture is the Only Option</a:t>
            </a:r>
            <a:br>
              <a:rPr lang="en-US" sz="4600" b="1" dirty="0" smtClean="0"/>
            </a:br>
            <a:r>
              <a:rPr lang="en-US" sz="4600" b="1" dirty="0" smtClean="0"/>
              <a:t>Scenario #1</a:t>
            </a:r>
            <a:endParaRPr lang="en-US" sz="4600" b="1" dirty="0"/>
          </a:p>
        </p:txBody>
      </p:sp>
      <p:sp>
        <p:nvSpPr>
          <p:cNvPr id="3" name="Content Placeholder 2"/>
          <p:cNvSpPr>
            <a:spLocks noGrp="1"/>
          </p:cNvSpPr>
          <p:nvPr>
            <p:ph idx="4294967295"/>
          </p:nvPr>
        </p:nvSpPr>
        <p:spPr>
          <a:xfrm>
            <a:off x="944818" y="2635289"/>
            <a:ext cx="8001958" cy="2992955"/>
          </a:xfrm>
        </p:spPr>
        <p:txBody>
          <a:bodyPr>
            <a:normAutofit/>
          </a:bodyPr>
          <a:lstStyle/>
          <a:p>
            <a:pPr marL="0" indent="0">
              <a:buNone/>
            </a:pPr>
            <a:r>
              <a:rPr lang="en-US" sz="3800" dirty="0" smtClean="0"/>
              <a:t>Candidate for a </a:t>
            </a:r>
            <a:r>
              <a:rPr lang="en-US" sz="3800" dirty="0" smtClean="0">
                <a:solidFill>
                  <a:schemeClr val="tx1"/>
                </a:solidFill>
              </a:rPr>
              <a:t>senior non-career </a:t>
            </a:r>
            <a:r>
              <a:rPr lang="en-US" sz="3800" dirty="0" smtClean="0"/>
              <a:t>position at the Department of </a:t>
            </a:r>
            <a:r>
              <a:rPr lang="en-US" sz="3800" dirty="0" smtClean="0">
                <a:solidFill>
                  <a:schemeClr val="tx1"/>
                </a:solidFill>
              </a:rPr>
              <a:t>Commerce</a:t>
            </a:r>
            <a:r>
              <a:rPr lang="en-US" sz="3800" dirty="0" smtClean="0"/>
              <a:t> who is a </a:t>
            </a:r>
            <a:r>
              <a:rPr lang="en-US" sz="3800" dirty="0" smtClean="0">
                <a:solidFill>
                  <a:schemeClr val="tx1"/>
                </a:solidFill>
              </a:rPr>
              <a:t>partner</a:t>
            </a:r>
            <a:r>
              <a:rPr lang="en-US" sz="3800" dirty="0" smtClean="0"/>
              <a:t> in an </a:t>
            </a:r>
            <a:r>
              <a:rPr lang="en-US" sz="3800" dirty="0" smtClean="0">
                <a:solidFill>
                  <a:schemeClr val="tx1"/>
                </a:solidFill>
              </a:rPr>
              <a:t>engineering firm</a:t>
            </a:r>
            <a:r>
              <a:rPr lang="en-US" sz="3800" dirty="0" smtClean="0">
                <a:solidFill>
                  <a:srgbClr val="FFFF00"/>
                </a:solidFill>
              </a:rPr>
              <a:t> </a:t>
            </a:r>
            <a:r>
              <a:rPr lang="en-US" sz="3800" dirty="0" smtClean="0"/>
              <a:t>in West Virginia</a:t>
            </a:r>
          </a:p>
          <a:p>
            <a:endParaRPr lang="en-US" sz="4000" dirty="0"/>
          </a:p>
        </p:txBody>
      </p:sp>
      <p:sp>
        <p:nvSpPr>
          <p:cNvPr id="5" name="Rectangle 4"/>
          <p:cNvSpPr/>
          <p:nvPr/>
        </p:nvSpPr>
        <p:spPr>
          <a:xfrm>
            <a:off x="5414212" y="2582516"/>
            <a:ext cx="2382383" cy="677108"/>
          </a:xfrm>
          <a:prstGeom prst="rect">
            <a:avLst/>
          </a:prstGeom>
        </p:spPr>
        <p:txBody>
          <a:bodyPr wrap="none">
            <a:spAutoFit/>
          </a:bodyPr>
          <a:lstStyle/>
          <a:p>
            <a:r>
              <a:rPr lang="en-US" sz="3800" dirty="0" smtClean="0">
                <a:solidFill>
                  <a:srgbClr val="FFFF00"/>
                </a:solidFill>
              </a:rPr>
              <a:t>non-career</a:t>
            </a:r>
            <a:endParaRPr lang="en-US" sz="3800" dirty="0">
              <a:solidFill>
                <a:srgbClr val="FFFF00"/>
              </a:solidFill>
            </a:endParaRPr>
          </a:p>
        </p:txBody>
      </p:sp>
      <p:sp>
        <p:nvSpPr>
          <p:cNvPr id="6" name="TextBox 5"/>
          <p:cNvSpPr txBox="1"/>
          <p:nvPr/>
        </p:nvSpPr>
        <p:spPr>
          <a:xfrm>
            <a:off x="4928341" y="3624188"/>
            <a:ext cx="1677062" cy="677108"/>
          </a:xfrm>
          <a:prstGeom prst="rect">
            <a:avLst/>
          </a:prstGeom>
          <a:noFill/>
        </p:spPr>
        <p:txBody>
          <a:bodyPr wrap="none" rtlCol="0">
            <a:spAutoFit/>
          </a:bodyPr>
          <a:lstStyle/>
          <a:p>
            <a:r>
              <a:rPr lang="en-US" sz="3800" dirty="0" smtClean="0">
                <a:solidFill>
                  <a:srgbClr val="FFFF00"/>
                </a:solidFill>
              </a:rPr>
              <a:t>partner</a:t>
            </a:r>
            <a:endParaRPr lang="en-US" sz="3800" dirty="0"/>
          </a:p>
        </p:txBody>
      </p:sp>
      <p:sp>
        <p:nvSpPr>
          <p:cNvPr id="21" name="TextBox 20"/>
          <p:cNvSpPr txBox="1"/>
          <p:nvPr/>
        </p:nvSpPr>
        <p:spPr>
          <a:xfrm>
            <a:off x="944818" y="4140057"/>
            <a:ext cx="3758957" cy="677108"/>
          </a:xfrm>
          <a:prstGeom prst="rect">
            <a:avLst/>
          </a:prstGeom>
          <a:noFill/>
        </p:spPr>
        <p:txBody>
          <a:bodyPr wrap="square" rtlCol="0">
            <a:spAutoFit/>
          </a:bodyPr>
          <a:lstStyle/>
          <a:p>
            <a:r>
              <a:rPr lang="en-US" sz="3800" dirty="0">
                <a:solidFill>
                  <a:srgbClr val="FFFF00"/>
                </a:solidFill>
              </a:rPr>
              <a:t>engineering firm</a:t>
            </a:r>
            <a:endParaRPr lang="en-US" sz="3800" dirty="0"/>
          </a:p>
        </p:txBody>
      </p:sp>
      <p:pic>
        <p:nvPicPr>
          <p:cNvPr id="7" name="Picture 6"/>
          <p:cNvPicPr>
            <a:picLocks noChangeAspect="1"/>
          </p:cNvPicPr>
          <p:nvPr/>
        </p:nvPicPr>
        <p:blipFill>
          <a:blip r:embed="rId2"/>
          <a:stretch>
            <a:fillRect/>
          </a:stretch>
        </p:blipFill>
        <p:spPr>
          <a:xfrm>
            <a:off x="8306298" y="2725046"/>
            <a:ext cx="2558926" cy="3152500"/>
          </a:xfrm>
          <a:prstGeom prst="rect">
            <a:avLst/>
          </a:prstGeom>
        </p:spPr>
      </p:pic>
    </p:spTree>
    <p:extLst>
      <p:ext uri="{BB962C8B-B14F-4D97-AF65-F5344CB8AC3E}">
        <p14:creationId xmlns:p14="http://schemas.microsoft.com/office/powerpoint/2010/main" val="280821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5</a:t>
            </a:fld>
            <a:endParaRPr lang="en-US"/>
          </a:p>
        </p:txBody>
      </p:sp>
      <p:sp>
        <p:nvSpPr>
          <p:cNvPr id="2" name="Title 1"/>
          <p:cNvSpPr>
            <a:spLocks noGrp="1"/>
          </p:cNvSpPr>
          <p:nvPr>
            <p:ph type="title" idx="4294967295"/>
          </p:nvPr>
        </p:nvSpPr>
        <p:spPr>
          <a:xfrm>
            <a:off x="1801906" y="320675"/>
            <a:ext cx="7897906" cy="1325563"/>
          </a:xfrm>
        </p:spPr>
        <p:txBody>
          <a:bodyPr>
            <a:normAutofit/>
          </a:bodyPr>
          <a:lstStyle/>
          <a:p>
            <a:pPr algn="ctr"/>
            <a:r>
              <a:rPr lang="en-US" sz="4300" b="1" dirty="0" smtClean="0"/>
              <a:t>ISSUES</a:t>
            </a:r>
            <a:r>
              <a:rPr lang="en-US" sz="4400" b="1" dirty="0"/>
              <a:t>– Scenario </a:t>
            </a:r>
            <a:r>
              <a:rPr lang="en-US" sz="4400" b="1" dirty="0" smtClean="0"/>
              <a:t>#1</a:t>
            </a:r>
            <a:endParaRPr lang="en-US" sz="4300" b="1" dirty="0"/>
          </a:p>
        </p:txBody>
      </p:sp>
      <p:sp>
        <p:nvSpPr>
          <p:cNvPr id="3" name="Content Placeholder 2"/>
          <p:cNvSpPr>
            <a:spLocks noGrp="1"/>
          </p:cNvSpPr>
          <p:nvPr>
            <p:ph idx="4294967295"/>
          </p:nvPr>
        </p:nvSpPr>
        <p:spPr>
          <a:xfrm>
            <a:off x="493058" y="1631581"/>
            <a:ext cx="11230855" cy="5226419"/>
          </a:xfrm>
        </p:spPr>
        <p:txBody>
          <a:bodyPr anchor="ctr">
            <a:normAutofit/>
          </a:bodyPr>
          <a:lstStyle/>
          <a:p>
            <a:pPr>
              <a:spcBef>
                <a:spcPts val="500"/>
              </a:spcBef>
            </a:pPr>
            <a:endParaRPr lang="en-US" sz="3200" dirty="0" smtClean="0">
              <a:solidFill>
                <a:srgbClr val="92D050"/>
              </a:solidFill>
            </a:endParaRPr>
          </a:p>
          <a:p>
            <a:pPr>
              <a:spcBef>
                <a:spcPts val="500"/>
              </a:spcBef>
            </a:pPr>
            <a:r>
              <a:rPr lang="en-US" sz="3200" dirty="0" smtClean="0">
                <a:solidFill>
                  <a:srgbClr val="92D050"/>
                </a:solidFill>
              </a:rPr>
              <a:t>What </a:t>
            </a:r>
            <a:r>
              <a:rPr lang="en-US" sz="3200" dirty="0">
                <a:solidFill>
                  <a:srgbClr val="92D050"/>
                </a:solidFill>
              </a:rPr>
              <a:t>are the potential ethics </a:t>
            </a:r>
            <a:r>
              <a:rPr lang="en-US" sz="3200" dirty="0" smtClean="0">
                <a:solidFill>
                  <a:srgbClr val="92D050"/>
                </a:solidFill>
              </a:rPr>
              <a:t>issues?  </a:t>
            </a:r>
          </a:p>
          <a:p>
            <a:pPr lvl="1"/>
            <a:r>
              <a:rPr lang="en-US" sz="3200" dirty="0" smtClean="0"/>
              <a:t>Representations to the Government – </a:t>
            </a:r>
            <a:r>
              <a:rPr lang="en-US" sz="3200" dirty="0" smtClean="0">
                <a:solidFill>
                  <a:srgbClr val="92D050"/>
                </a:solidFill>
              </a:rPr>
              <a:t>203</a:t>
            </a:r>
          </a:p>
          <a:p>
            <a:pPr lvl="1">
              <a:lnSpc>
                <a:spcPct val="100000"/>
              </a:lnSpc>
              <a:spcBef>
                <a:spcPts val="0"/>
              </a:spcBef>
            </a:pPr>
            <a:r>
              <a:rPr lang="en-US" sz="3200" dirty="0" smtClean="0"/>
              <a:t>Maybe a Fiduciary Business –  </a:t>
            </a:r>
            <a:r>
              <a:rPr lang="en-US" sz="3200" dirty="0" smtClean="0">
                <a:solidFill>
                  <a:srgbClr val="92D050"/>
                </a:solidFill>
              </a:rPr>
              <a:t>EIGA §502</a:t>
            </a:r>
          </a:p>
          <a:p>
            <a:pPr lvl="2"/>
            <a:r>
              <a:rPr lang="en-US" sz="3200" dirty="0" smtClean="0"/>
              <a:t>Name on Business</a:t>
            </a:r>
          </a:p>
          <a:p>
            <a:pPr lvl="2"/>
            <a:r>
              <a:rPr lang="en-US" sz="3200" dirty="0" smtClean="0"/>
              <a:t>Compensation from being affiliated with or an employee of the firm</a:t>
            </a:r>
          </a:p>
          <a:p>
            <a:pPr lvl="1"/>
            <a:r>
              <a:rPr lang="en-US" sz="3200" dirty="0" smtClean="0"/>
              <a:t>Work of the firm overlapping with Commerce Department work – </a:t>
            </a:r>
            <a:r>
              <a:rPr lang="en-US" sz="3200" dirty="0" smtClean="0">
                <a:solidFill>
                  <a:srgbClr val="92D050"/>
                </a:solidFill>
              </a:rPr>
              <a:t>208</a:t>
            </a:r>
          </a:p>
          <a:p>
            <a:pPr marL="228600" lvl="1"/>
            <a:r>
              <a:rPr lang="en-US" sz="3200" dirty="0">
                <a:solidFill>
                  <a:srgbClr val="92D050"/>
                </a:solidFill>
              </a:rPr>
              <a:t>How would you resolve the issues?</a:t>
            </a:r>
          </a:p>
          <a:p>
            <a:pPr lvl="1"/>
            <a:endParaRPr lang="en-US" sz="3200" dirty="0" smtClean="0"/>
          </a:p>
          <a:p>
            <a:pPr lvl="1"/>
            <a:endParaRPr lang="en-US" sz="3200" dirty="0" smtClean="0"/>
          </a:p>
        </p:txBody>
      </p:sp>
    </p:spTree>
    <p:extLst>
      <p:ext uri="{BB962C8B-B14F-4D97-AF65-F5344CB8AC3E}">
        <p14:creationId xmlns:p14="http://schemas.microsoft.com/office/powerpoint/2010/main" val="41177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6</a:t>
            </a:fld>
            <a:endParaRPr lang="en-US"/>
          </a:p>
        </p:txBody>
      </p:sp>
      <p:sp>
        <p:nvSpPr>
          <p:cNvPr id="2" name="Title 1"/>
          <p:cNvSpPr>
            <a:spLocks noGrp="1"/>
          </p:cNvSpPr>
          <p:nvPr>
            <p:ph type="title" idx="4294967295"/>
          </p:nvPr>
        </p:nvSpPr>
        <p:spPr>
          <a:xfrm>
            <a:off x="503888" y="300082"/>
            <a:ext cx="10515600" cy="1325563"/>
          </a:xfrm>
        </p:spPr>
        <p:txBody>
          <a:bodyPr>
            <a:normAutofit/>
          </a:bodyPr>
          <a:lstStyle/>
          <a:p>
            <a:pPr algn="ctr"/>
            <a:r>
              <a:rPr lang="en-US" sz="4800" b="1" dirty="0" smtClean="0"/>
              <a:t>18 U.S.C. § 203</a:t>
            </a:r>
            <a:endParaRPr lang="en-US" sz="4800" b="1" dirty="0"/>
          </a:p>
        </p:txBody>
      </p:sp>
      <p:sp>
        <p:nvSpPr>
          <p:cNvPr id="3" name="Content Placeholder 2"/>
          <p:cNvSpPr>
            <a:spLocks noGrp="1"/>
          </p:cNvSpPr>
          <p:nvPr>
            <p:ph idx="4294967295"/>
          </p:nvPr>
        </p:nvSpPr>
        <p:spPr>
          <a:xfrm>
            <a:off x="238672" y="1930444"/>
            <a:ext cx="11482629" cy="4351338"/>
          </a:xfrm>
        </p:spPr>
        <p:txBody>
          <a:bodyPr anchor="ctr">
            <a:normAutofit/>
          </a:bodyPr>
          <a:lstStyle/>
          <a:p>
            <a:r>
              <a:rPr lang="en-US" sz="3000" b="1" dirty="0" smtClean="0">
                <a:solidFill>
                  <a:srgbClr val="92D050"/>
                </a:solidFill>
              </a:rPr>
              <a:t>Prohibits</a:t>
            </a:r>
            <a:r>
              <a:rPr lang="en-US" sz="3000" dirty="0" smtClean="0">
                <a:solidFill>
                  <a:srgbClr val="92D050"/>
                </a:solidFill>
              </a:rPr>
              <a:t> </a:t>
            </a:r>
            <a:r>
              <a:rPr lang="en-US" sz="3000" dirty="0"/>
              <a:t>officers and employees from receiving compensation for representing third parties in relation to a particular matter in which the U.S. is a party or has a substantial </a:t>
            </a:r>
            <a:r>
              <a:rPr lang="en-US" sz="3000" dirty="0" smtClean="0"/>
              <a:t>interest</a:t>
            </a:r>
          </a:p>
          <a:p>
            <a:r>
              <a:rPr lang="en-US" sz="3000" b="1" dirty="0" smtClean="0">
                <a:solidFill>
                  <a:srgbClr val="92D050"/>
                </a:solidFill>
              </a:rPr>
              <a:t>Prohibits</a:t>
            </a:r>
            <a:r>
              <a:rPr lang="en-US" sz="3000" dirty="0" smtClean="0"/>
              <a:t> </a:t>
            </a:r>
            <a:r>
              <a:rPr lang="en-US" sz="3000" dirty="0"/>
              <a:t>senior employees from allowing their name to be used by such an </a:t>
            </a:r>
            <a:r>
              <a:rPr lang="en-US" sz="3000" dirty="0" smtClean="0"/>
              <a:t>entity</a:t>
            </a:r>
          </a:p>
          <a:p>
            <a:pPr lvl="1"/>
            <a:r>
              <a:rPr lang="en-US" sz="2600" dirty="0"/>
              <a:t>If an employee has an ownership stake in a business that represents people or entities before the government </a:t>
            </a:r>
            <a:r>
              <a:rPr lang="en-US" sz="2600" dirty="0" smtClean="0"/>
              <a:t>then </a:t>
            </a:r>
            <a:r>
              <a:rPr lang="en-US" sz="2600" dirty="0">
                <a:solidFill>
                  <a:srgbClr val="92D050"/>
                </a:solidFill>
              </a:rPr>
              <a:t>18 U.S.C. § 203 </a:t>
            </a:r>
            <a:r>
              <a:rPr lang="en-US" sz="2600" dirty="0"/>
              <a:t>is implicated, whether or not the employee is involved in the representation </a:t>
            </a:r>
            <a:r>
              <a:rPr lang="en-US" sz="2600" dirty="0" smtClean="0"/>
              <a:t>personally</a:t>
            </a:r>
            <a:endParaRPr lang="en-US" sz="2600" dirty="0"/>
          </a:p>
          <a:p>
            <a:pPr lvl="1"/>
            <a:endParaRPr lang="en-US" sz="3000" dirty="0"/>
          </a:p>
        </p:txBody>
      </p:sp>
    </p:spTree>
    <p:extLst>
      <p:ext uri="{BB962C8B-B14F-4D97-AF65-F5344CB8AC3E}">
        <p14:creationId xmlns:p14="http://schemas.microsoft.com/office/powerpoint/2010/main" val="1341899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7</a:t>
            </a:fld>
            <a:endParaRPr lang="en-US"/>
          </a:p>
        </p:txBody>
      </p:sp>
      <p:sp>
        <p:nvSpPr>
          <p:cNvPr id="2" name="Title 1"/>
          <p:cNvSpPr>
            <a:spLocks noGrp="1"/>
          </p:cNvSpPr>
          <p:nvPr>
            <p:ph type="title" idx="4294967295"/>
          </p:nvPr>
        </p:nvSpPr>
        <p:spPr>
          <a:xfrm>
            <a:off x="251011" y="365124"/>
            <a:ext cx="10515600" cy="1325563"/>
          </a:xfrm>
        </p:spPr>
        <p:txBody>
          <a:bodyPr>
            <a:normAutofit/>
          </a:bodyPr>
          <a:lstStyle/>
          <a:p>
            <a:pPr algn="ctr"/>
            <a:r>
              <a:rPr lang="en-US" sz="4800" b="1" dirty="0" smtClean="0"/>
              <a:t>5 U.S.C. App. § 502</a:t>
            </a:r>
            <a:endParaRPr lang="en-US" sz="4800" b="1" dirty="0"/>
          </a:p>
        </p:txBody>
      </p:sp>
      <p:sp>
        <p:nvSpPr>
          <p:cNvPr id="3" name="Content Placeholder 2"/>
          <p:cNvSpPr>
            <a:spLocks noGrp="1"/>
          </p:cNvSpPr>
          <p:nvPr>
            <p:ph idx="4294967295"/>
          </p:nvPr>
        </p:nvSpPr>
        <p:spPr>
          <a:xfrm>
            <a:off x="412376" y="1690687"/>
            <a:ext cx="11259671" cy="4745971"/>
          </a:xfrm>
        </p:spPr>
        <p:txBody>
          <a:bodyPr anchor="ctr">
            <a:normAutofit/>
          </a:bodyPr>
          <a:lstStyle/>
          <a:p>
            <a:r>
              <a:rPr lang="en-US" sz="3000" b="1" dirty="0" smtClean="0">
                <a:solidFill>
                  <a:srgbClr val="92D050"/>
                </a:solidFill>
              </a:rPr>
              <a:t>Prohibits</a:t>
            </a:r>
            <a:r>
              <a:rPr lang="en-US" sz="3000" dirty="0" smtClean="0"/>
              <a:t> senior non-career employees from receiving compensation for affiliating with or being employed by an entity that provides professional services involving a fiduciary relationship</a:t>
            </a:r>
          </a:p>
          <a:p>
            <a:r>
              <a:rPr lang="en-US" sz="3000" b="1" dirty="0" smtClean="0">
                <a:solidFill>
                  <a:srgbClr val="92D050"/>
                </a:solidFill>
              </a:rPr>
              <a:t>Prohibits</a:t>
            </a:r>
            <a:r>
              <a:rPr lang="en-US" sz="3000" dirty="0" smtClean="0"/>
              <a:t> senior employees from allowing their name to be used by such an entity</a:t>
            </a:r>
            <a:endParaRPr lang="en-US" sz="3000" dirty="0"/>
          </a:p>
          <a:p>
            <a:pPr lvl="1"/>
            <a:r>
              <a:rPr lang="en-US" sz="2600" dirty="0" smtClean="0"/>
              <a:t>If a senior non-career employee had an ownership stake in such a business, the employee’s name will need to be removed and if the employee does not want to divest, the type of income earned and services provided will need to be resolved prior to preclearance.</a:t>
            </a:r>
            <a:endParaRPr lang="en-US" sz="2600" dirty="0"/>
          </a:p>
        </p:txBody>
      </p:sp>
    </p:spTree>
    <p:extLst>
      <p:ext uri="{BB962C8B-B14F-4D97-AF65-F5344CB8AC3E}">
        <p14:creationId xmlns:p14="http://schemas.microsoft.com/office/powerpoint/2010/main" val="2417318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A185A7-DF3C-4F89-9B80-1DCB7F27EA0A}" type="slidenum">
              <a:rPr lang="en-US" smtClean="0"/>
              <a:t>8</a:t>
            </a:fld>
            <a:endParaRPr lang="en-US"/>
          </a:p>
        </p:txBody>
      </p:sp>
      <p:sp>
        <p:nvSpPr>
          <p:cNvPr id="2" name="Title 1"/>
          <p:cNvSpPr>
            <a:spLocks noGrp="1"/>
          </p:cNvSpPr>
          <p:nvPr>
            <p:ph type="title" idx="4294967295"/>
          </p:nvPr>
        </p:nvSpPr>
        <p:spPr>
          <a:xfrm>
            <a:off x="369870" y="554206"/>
            <a:ext cx="11060130" cy="1651112"/>
          </a:xfrm>
        </p:spPr>
        <p:txBody>
          <a:bodyPr>
            <a:normAutofit fontScale="90000"/>
          </a:bodyPr>
          <a:lstStyle/>
          <a:p>
            <a:pPr algn="ctr"/>
            <a:r>
              <a:rPr lang="en-US" sz="4800" b="1" dirty="0" smtClean="0"/>
              <a:t>What Questions Would You Ask to </a:t>
            </a:r>
            <a:br>
              <a:rPr lang="en-US" sz="4800" b="1" dirty="0" smtClean="0"/>
            </a:br>
            <a:r>
              <a:rPr lang="en-US" sz="4800" b="1" dirty="0" smtClean="0"/>
              <a:t>Determine if a Business </a:t>
            </a:r>
            <a:br>
              <a:rPr lang="en-US" sz="4800" b="1" dirty="0" smtClean="0"/>
            </a:br>
            <a:r>
              <a:rPr lang="en-US" sz="4800" b="1" dirty="0" smtClean="0"/>
              <a:t>Impacts the Rules?</a:t>
            </a:r>
            <a:endParaRPr lang="en-US" sz="4800" b="1" dirty="0"/>
          </a:p>
        </p:txBody>
      </p:sp>
      <p:sp>
        <p:nvSpPr>
          <p:cNvPr id="3" name="Content Placeholder 2"/>
          <p:cNvSpPr>
            <a:spLocks noGrp="1"/>
          </p:cNvSpPr>
          <p:nvPr>
            <p:ph idx="4294967295"/>
          </p:nvPr>
        </p:nvSpPr>
        <p:spPr>
          <a:xfrm>
            <a:off x="448337" y="2438399"/>
            <a:ext cx="10515600" cy="3836893"/>
          </a:xfrm>
        </p:spPr>
        <p:txBody>
          <a:bodyPr anchor="ctr">
            <a:normAutofit/>
          </a:bodyPr>
          <a:lstStyle/>
          <a:p>
            <a:r>
              <a:rPr lang="en-US" sz="3000" dirty="0" smtClean="0">
                <a:solidFill>
                  <a:srgbClr val="92D050"/>
                </a:solidFill>
              </a:rPr>
              <a:t>203 </a:t>
            </a:r>
            <a:r>
              <a:rPr lang="en-US" sz="3000" dirty="0" smtClean="0"/>
              <a:t>– Ask whether the business represents third parties before the government</a:t>
            </a:r>
          </a:p>
          <a:p>
            <a:pPr marL="685800" lvl="2">
              <a:spcBef>
                <a:spcPts val="1000"/>
              </a:spcBef>
            </a:pPr>
            <a:r>
              <a:rPr lang="en-US" sz="3000" dirty="0" smtClean="0"/>
              <a:t>Examples: Law Firm, Lobbying, Engineering, Accounting</a:t>
            </a:r>
          </a:p>
          <a:p>
            <a:r>
              <a:rPr lang="en-US" sz="3000" dirty="0" smtClean="0">
                <a:solidFill>
                  <a:srgbClr val="92D050"/>
                </a:solidFill>
              </a:rPr>
              <a:t>EIGA § 502 </a:t>
            </a:r>
            <a:r>
              <a:rPr lang="en-US" sz="3000" dirty="0" smtClean="0"/>
              <a:t>– Is it a fiduciary business? </a:t>
            </a:r>
            <a:r>
              <a:rPr lang="en-US" sz="3000" dirty="0" smtClean="0">
                <a:solidFill>
                  <a:srgbClr val="92D050"/>
                </a:solidFill>
              </a:rPr>
              <a:t>5 CFR part 2636 </a:t>
            </a:r>
            <a:r>
              <a:rPr lang="en-US" sz="3000" dirty="0" smtClean="0"/>
              <a:t>provides guidance</a:t>
            </a:r>
          </a:p>
          <a:p>
            <a:pPr marL="685800" lvl="2">
              <a:spcBef>
                <a:spcPts val="1000"/>
              </a:spcBef>
            </a:pPr>
            <a:r>
              <a:rPr lang="en-US" sz="3000" dirty="0" smtClean="0"/>
              <a:t>Examples: Law Firm, Medical Practice, Consulting</a:t>
            </a:r>
            <a:endParaRPr lang="en-US" sz="3000" dirty="0"/>
          </a:p>
        </p:txBody>
      </p:sp>
    </p:spTree>
    <p:extLst>
      <p:ext uri="{BB962C8B-B14F-4D97-AF65-F5344CB8AC3E}">
        <p14:creationId xmlns:p14="http://schemas.microsoft.com/office/powerpoint/2010/main" val="17084858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71965" y="6614534"/>
            <a:ext cx="2743200" cy="365125"/>
          </a:xfrm>
        </p:spPr>
        <p:txBody>
          <a:bodyPr/>
          <a:lstStyle/>
          <a:p>
            <a:fld id="{9EA185A7-DF3C-4F89-9B80-1DCB7F27EA0A}" type="slidenum">
              <a:rPr lang="en-US" smtClean="0"/>
              <a:t>9</a:t>
            </a:fld>
            <a:endParaRPr lang="en-US"/>
          </a:p>
        </p:txBody>
      </p:sp>
      <p:sp>
        <p:nvSpPr>
          <p:cNvPr id="2" name="Title 1"/>
          <p:cNvSpPr>
            <a:spLocks noGrp="1"/>
          </p:cNvSpPr>
          <p:nvPr>
            <p:ph type="title" idx="4294967295"/>
          </p:nvPr>
        </p:nvSpPr>
        <p:spPr>
          <a:xfrm>
            <a:off x="687545" y="443709"/>
            <a:ext cx="10515600" cy="1325563"/>
          </a:xfrm>
        </p:spPr>
        <p:txBody>
          <a:bodyPr>
            <a:normAutofit fontScale="90000"/>
          </a:bodyPr>
          <a:lstStyle/>
          <a:p>
            <a:pPr algn="ctr"/>
            <a:r>
              <a:rPr lang="en-US" sz="4800" b="1" dirty="0" smtClean="0"/>
              <a:t>When Divestiture is Likely the Only Option</a:t>
            </a:r>
            <a:br>
              <a:rPr lang="en-US" sz="4800" b="1" dirty="0" smtClean="0"/>
            </a:br>
            <a:r>
              <a:rPr lang="en-US" sz="4800" b="1" dirty="0" smtClean="0"/>
              <a:t>Scenario #2</a:t>
            </a:r>
            <a:endParaRPr lang="en-US" sz="4800" b="1" dirty="0"/>
          </a:p>
        </p:txBody>
      </p:sp>
      <p:sp>
        <p:nvSpPr>
          <p:cNvPr id="3" name="Content Placeholder 2"/>
          <p:cNvSpPr>
            <a:spLocks noGrp="1"/>
          </p:cNvSpPr>
          <p:nvPr>
            <p:ph idx="4294967295"/>
          </p:nvPr>
        </p:nvSpPr>
        <p:spPr>
          <a:xfrm>
            <a:off x="839460" y="2174564"/>
            <a:ext cx="10515600" cy="4351338"/>
          </a:xfrm>
        </p:spPr>
        <p:txBody>
          <a:bodyPr>
            <a:normAutofit/>
          </a:bodyPr>
          <a:lstStyle/>
          <a:p>
            <a:pPr marL="0" indent="0">
              <a:buNone/>
            </a:pPr>
            <a:r>
              <a:rPr lang="en-US" sz="3700" dirty="0" smtClean="0"/>
              <a:t>Potential employee </a:t>
            </a:r>
            <a:r>
              <a:rPr lang="en-US" sz="3700" dirty="0" smtClean="0">
                <a:solidFill>
                  <a:schemeClr val="tx1"/>
                </a:solidFill>
              </a:rPr>
              <a:t>works for a</a:t>
            </a:r>
            <a:r>
              <a:rPr lang="en-US" sz="3700" dirty="0" smtClean="0">
                <a:solidFill>
                  <a:srgbClr val="FFFF00"/>
                </a:solidFill>
              </a:rPr>
              <a:t> </a:t>
            </a:r>
            <a:r>
              <a:rPr lang="en-US" sz="3700" dirty="0" smtClean="0">
                <a:solidFill>
                  <a:schemeClr val="tx1"/>
                </a:solidFill>
              </a:rPr>
              <a:t>government contractor.</a:t>
            </a:r>
            <a:r>
              <a:rPr lang="en-US" sz="3700" dirty="0" smtClean="0"/>
              <a:t>  The agency wants to hire the potential employee to </a:t>
            </a:r>
            <a:r>
              <a:rPr lang="en-US" sz="3700" dirty="0" smtClean="0">
                <a:solidFill>
                  <a:schemeClr val="tx1"/>
                </a:solidFill>
              </a:rPr>
              <a:t>supervise the contract</a:t>
            </a:r>
            <a:r>
              <a:rPr lang="en-US" sz="3700" dirty="0" smtClean="0"/>
              <a:t>.  After the job offer is accepted, the employee informs you that she </a:t>
            </a:r>
            <a:r>
              <a:rPr lang="en-US" sz="3700" dirty="0" smtClean="0">
                <a:solidFill>
                  <a:schemeClr val="tx1"/>
                </a:solidFill>
              </a:rPr>
              <a:t>owns stock in her employer </a:t>
            </a:r>
            <a:r>
              <a:rPr lang="en-US" sz="3700" dirty="0" smtClean="0"/>
              <a:t>and can </a:t>
            </a:r>
            <a:r>
              <a:rPr lang="en-US" sz="3700" dirty="0" smtClean="0">
                <a:solidFill>
                  <a:schemeClr val="tx1"/>
                </a:solidFill>
              </a:rPr>
              <a:t>only sell it five years after she receives it</a:t>
            </a:r>
            <a:r>
              <a:rPr lang="en-US" sz="3700" dirty="0"/>
              <a:t>.</a:t>
            </a:r>
            <a:r>
              <a:rPr lang="en-US" sz="3700" dirty="0" smtClean="0"/>
              <a:t> </a:t>
            </a:r>
          </a:p>
          <a:p>
            <a:pPr marL="0" indent="0">
              <a:buNone/>
            </a:pPr>
            <a:endParaRPr lang="en-US" dirty="0" smtClean="0"/>
          </a:p>
        </p:txBody>
      </p:sp>
      <p:sp>
        <p:nvSpPr>
          <p:cNvPr id="5" name="Rectangle 4"/>
          <p:cNvSpPr/>
          <p:nvPr/>
        </p:nvSpPr>
        <p:spPr>
          <a:xfrm>
            <a:off x="6929723" y="2120777"/>
            <a:ext cx="2754720" cy="1231106"/>
          </a:xfrm>
          <a:prstGeom prst="rect">
            <a:avLst/>
          </a:prstGeom>
        </p:spPr>
        <p:txBody>
          <a:bodyPr wrap="square">
            <a:spAutoFit/>
          </a:bodyPr>
          <a:lstStyle/>
          <a:p>
            <a:r>
              <a:rPr lang="en-US" sz="3700" dirty="0">
                <a:solidFill>
                  <a:srgbClr val="FFFF00"/>
                </a:solidFill>
              </a:rPr>
              <a:t>g</a:t>
            </a:r>
            <a:r>
              <a:rPr lang="en-US" sz="3700" dirty="0" smtClean="0">
                <a:solidFill>
                  <a:srgbClr val="FFFF00"/>
                </a:solidFill>
              </a:rPr>
              <a:t>overnment</a:t>
            </a:r>
          </a:p>
          <a:p>
            <a:r>
              <a:rPr lang="en-US" sz="3700" dirty="0" smtClean="0">
                <a:solidFill>
                  <a:srgbClr val="FFFF00"/>
                </a:solidFill>
              </a:rPr>
              <a:t> </a:t>
            </a:r>
            <a:r>
              <a:rPr lang="en-US" dirty="0" smtClean="0"/>
              <a:t> </a:t>
            </a:r>
            <a:endParaRPr lang="en-US" dirty="0"/>
          </a:p>
        </p:txBody>
      </p:sp>
      <p:sp>
        <p:nvSpPr>
          <p:cNvPr id="6" name="Rectangle 5"/>
          <p:cNvSpPr/>
          <p:nvPr/>
        </p:nvSpPr>
        <p:spPr>
          <a:xfrm>
            <a:off x="839460" y="2634866"/>
            <a:ext cx="2345514" cy="661720"/>
          </a:xfrm>
          <a:prstGeom prst="rect">
            <a:avLst/>
          </a:prstGeom>
        </p:spPr>
        <p:txBody>
          <a:bodyPr wrap="none">
            <a:spAutoFit/>
          </a:bodyPr>
          <a:lstStyle/>
          <a:p>
            <a:r>
              <a:rPr lang="en-US" sz="3700" dirty="0" smtClean="0">
                <a:solidFill>
                  <a:srgbClr val="FFFF00"/>
                </a:solidFill>
              </a:rPr>
              <a:t>contractor</a:t>
            </a:r>
            <a:r>
              <a:rPr lang="en-US" dirty="0">
                <a:solidFill>
                  <a:srgbClr val="FFFF00"/>
                </a:solidFill>
              </a:rPr>
              <a:t>.</a:t>
            </a:r>
            <a:r>
              <a:rPr lang="en-US" dirty="0"/>
              <a:t> </a:t>
            </a:r>
          </a:p>
        </p:txBody>
      </p:sp>
      <p:sp>
        <p:nvSpPr>
          <p:cNvPr id="7" name="Rectangle 6"/>
          <p:cNvSpPr/>
          <p:nvPr/>
        </p:nvSpPr>
        <p:spPr>
          <a:xfrm>
            <a:off x="3366898" y="3137568"/>
            <a:ext cx="4605748" cy="661720"/>
          </a:xfrm>
          <a:prstGeom prst="rect">
            <a:avLst/>
          </a:prstGeom>
        </p:spPr>
        <p:txBody>
          <a:bodyPr wrap="none">
            <a:spAutoFit/>
          </a:bodyPr>
          <a:lstStyle/>
          <a:p>
            <a:r>
              <a:rPr lang="en-US" sz="3700" dirty="0">
                <a:solidFill>
                  <a:srgbClr val="FFFF00"/>
                </a:solidFill>
              </a:rPr>
              <a:t>supervise the contract</a:t>
            </a:r>
            <a:r>
              <a:rPr lang="en-US" sz="3700" dirty="0" smtClean="0"/>
              <a:t> </a:t>
            </a:r>
            <a:endParaRPr lang="en-US" sz="3700" dirty="0"/>
          </a:p>
        </p:txBody>
      </p:sp>
      <p:sp>
        <p:nvSpPr>
          <p:cNvPr id="8" name="Rectangle 7"/>
          <p:cNvSpPr/>
          <p:nvPr/>
        </p:nvSpPr>
        <p:spPr>
          <a:xfrm>
            <a:off x="839460" y="4141828"/>
            <a:ext cx="5615640" cy="661720"/>
          </a:xfrm>
          <a:prstGeom prst="rect">
            <a:avLst/>
          </a:prstGeom>
        </p:spPr>
        <p:txBody>
          <a:bodyPr wrap="none">
            <a:spAutoFit/>
          </a:bodyPr>
          <a:lstStyle/>
          <a:p>
            <a:r>
              <a:rPr lang="en-US" sz="3700" dirty="0">
                <a:solidFill>
                  <a:srgbClr val="FFFF00"/>
                </a:solidFill>
              </a:rPr>
              <a:t>owns stock in her employer</a:t>
            </a:r>
            <a:r>
              <a:rPr lang="en-US" sz="3700" dirty="0" smtClean="0"/>
              <a:t> </a:t>
            </a:r>
            <a:endParaRPr lang="en-US" sz="3700" dirty="0"/>
          </a:p>
        </p:txBody>
      </p:sp>
      <p:sp>
        <p:nvSpPr>
          <p:cNvPr id="9" name="Rectangle 8"/>
          <p:cNvSpPr/>
          <p:nvPr/>
        </p:nvSpPr>
        <p:spPr>
          <a:xfrm>
            <a:off x="7822356" y="4150793"/>
            <a:ext cx="2951449" cy="661720"/>
          </a:xfrm>
          <a:prstGeom prst="rect">
            <a:avLst/>
          </a:prstGeom>
        </p:spPr>
        <p:txBody>
          <a:bodyPr wrap="none">
            <a:spAutoFit/>
          </a:bodyPr>
          <a:lstStyle/>
          <a:p>
            <a:r>
              <a:rPr lang="en-US" sz="3700" dirty="0">
                <a:solidFill>
                  <a:srgbClr val="FFFF00"/>
                </a:solidFill>
              </a:rPr>
              <a:t>only sell it</a:t>
            </a:r>
            <a:r>
              <a:rPr lang="en-US" sz="3700" dirty="0"/>
              <a:t> </a:t>
            </a:r>
            <a:r>
              <a:rPr lang="en-US" sz="3700" dirty="0">
                <a:solidFill>
                  <a:srgbClr val="FFFF00"/>
                </a:solidFill>
              </a:rPr>
              <a:t>five</a:t>
            </a:r>
            <a:endParaRPr lang="en-US" sz="3700" dirty="0"/>
          </a:p>
        </p:txBody>
      </p:sp>
      <p:sp>
        <p:nvSpPr>
          <p:cNvPr id="10" name="Rectangle 9"/>
          <p:cNvSpPr/>
          <p:nvPr/>
        </p:nvSpPr>
        <p:spPr>
          <a:xfrm>
            <a:off x="839460" y="4664258"/>
            <a:ext cx="5105885" cy="661720"/>
          </a:xfrm>
          <a:prstGeom prst="rect">
            <a:avLst/>
          </a:prstGeom>
        </p:spPr>
        <p:txBody>
          <a:bodyPr wrap="none">
            <a:spAutoFit/>
          </a:bodyPr>
          <a:lstStyle/>
          <a:p>
            <a:r>
              <a:rPr lang="en-US" sz="3700" dirty="0">
                <a:solidFill>
                  <a:srgbClr val="FFFF00"/>
                </a:solidFill>
              </a:rPr>
              <a:t>years after she receives it</a:t>
            </a:r>
            <a:endParaRPr lang="en-US" sz="3700" dirty="0"/>
          </a:p>
        </p:txBody>
      </p:sp>
    </p:spTree>
    <p:extLst>
      <p:ext uri="{BB962C8B-B14F-4D97-AF65-F5344CB8AC3E}">
        <p14:creationId xmlns:p14="http://schemas.microsoft.com/office/powerpoint/2010/main" val="418287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visions Summit Powerpoint Slides Front and Back Cover.potx" id="{1487F455-2233-4C87-AFC3-E04680737A25}" vid="{1D1852A7-D294-4E3D-BCC5-F077C6B118E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2857</TotalTime>
  <Words>1881</Words>
  <Application>Microsoft Office PowerPoint</Application>
  <PresentationFormat>Widescreen</PresentationFormat>
  <Paragraphs>192</Paragraphs>
  <Slides>31</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Calibri</vt:lpstr>
      <vt:lpstr>Corbel</vt:lpstr>
      <vt:lpstr>Gadugi</vt:lpstr>
      <vt:lpstr>Roboto  </vt:lpstr>
      <vt:lpstr>Times New Roman</vt:lpstr>
      <vt:lpstr>Depth</vt:lpstr>
      <vt:lpstr>Office Theme</vt:lpstr>
      <vt:lpstr>PowerPoint Presentation</vt:lpstr>
      <vt:lpstr>Agenda</vt:lpstr>
      <vt:lpstr>What Do We Need to Consider?</vt:lpstr>
      <vt:lpstr>When Divestiture is the Only Option Scenario #1</vt:lpstr>
      <vt:lpstr>ISSUES– Scenario #1</vt:lpstr>
      <vt:lpstr>18 U.S.C. § 203</vt:lpstr>
      <vt:lpstr>5 U.S.C. App. § 502</vt:lpstr>
      <vt:lpstr>What Questions Would You Ask to  Determine if a Business  Impacts the Rules?</vt:lpstr>
      <vt:lpstr>When Divestiture is Likely the Only Option Scenario #2</vt:lpstr>
      <vt:lpstr>Issues – Scenario #2</vt:lpstr>
      <vt:lpstr>When Divestiture is the Best Option  for 18 U.S.C. § 208</vt:lpstr>
      <vt:lpstr>Why Certain Assets May be  Difficult to Divest</vt:lpstr>
      <vt:lpstr>Identification and Resolution  Before Hiring is Crucial</vt:lpstr>
      <vt:lpstr>When to Divest?</vt:lpstr>
      <vt:lpstr>How to Accomplish Divestiture</vt:lpstr>
      <vt:lpstr>Hypotheticals</vt:lpstr>
      <vt:lpstr>What Do We Need to Consider?</vt:lpstr>
      <vt:lpstr> Scenario # 3</vt:lpstr>
      <vt:lpstr>Additional Facts – Scenario # 3 </vt:lpstr>
      <vt:lpstr>Resolution – Scenario # 3 </vt:lpstr>
      <vt:lpstr>Scenario #4</vt:lpstr>
      <vt:lpstr>Additional Facts – Scenario # 4</vt:lpstr>
      <vt:lpstr>Resolution – Scenario # 4</vt:lpstr>
      <vt:lpstr>Scenario # 5</vt:lpstr>
      <vt:lpstr>Additional Facts – Scenario # 5</vt:lpstr>
      <vt:lpstr>Resolution – Scenario # 5 </vt:lpstr>
      <vt:lpstr>      Scenario #6      </vt:lpstr>
      <vt:lpstr>Additional Facts – Scenario # 6</vt:lpstr>
      <vt:lpstr>Resolution – Scenario # 6</vt:lpstr>
      <vt:lpstr>QUESTIONS?</vt:lpstr>
      <vt:lpstr>PowerPoint Presentation</vt:lpstr>
    </vt:vector>
  </TitlesOfParts>
  <Company>USOGE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Difficulties with Divestiture</dc:title>
  <dc:creator>Heather A. Jones</dc:creator>
  <cp:lastModifiedBy>Jody Keegan</cp:lastModifiedBy>
  <cp:revision>141</cp:revision>
  <cp:lastPrinted>2020-02-12T18:28:48Z</cp:lastPrinted>
  <dcterms:created xsi:type="dcterms:W3CDTF">2020-01-21T21:28:20Z</dcterms:created>
  <dcterms:modified xsi:type="dcterms:W3CDTF">2020-03-03T19:14:26Z</dcterms:modified>
</cp:coreProperties>
</file>