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63" r:id="rId3"/>
    <p:sldId id="348" r:id="rId4"/>
    <p:sldId id="306" r:id="rId5"/>
    <p:sldId id="309" r:id="rId6"/>
    <p:sldId id="359" r:id="rId7"/>
    <p:sldId id="360" r:id="rId8"/>
    <p:sldId id="361" r:id="rId9"/>
    <p:sldId id="362" r:id="rId10"/>
    <p:sldId id="312" r:id="rId11"/>
  </p:sldIdLst>
  <p:sldSz cx="9144000" cy="6858000" type="screen4x3"/>
  <p:notesSz cx="7010400" cy="92964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88" autoAdjust="0"/>
    <p:restoredTop sz="81129" autoAdjust="0"/>
  </p:normalViewPr>
  <p:slideViewPr>
    <p:cSldViewPr>
      <p:cViewPr varScale="1">
        <p:scale>
          <a:sx n="73" d="100"/>
          <a:sy n="73" d="100"/>
        </p:scale>
        <p:origin x="196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90" d="100"/>
          <a:sy n="90" d="100"/>
        </p:scale>
        <p:origin x="2070" y="-61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8BD496-6EFF-44F6-9560-1DA99A9F9B21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2D8D57-5FD9-4127-9F5F-CC5D92733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68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EAA414-8D2A-4EE5-A55A-9B831B14F345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3AA1162-4E57-4AA9-8E53-243AD4DC9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5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25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71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5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Relationship-building 101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28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40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8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46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9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Integrity and other logistical issues</a:t>
            </a:r>
          </a:p>
          <a:p>
            <a:r>
              <a:rPr lang="en-US" dirty="0" smtClean="0"/>
              <a:t>Remote work set-ups</a:t>
            </a:r>
          </a:p>
          <a:p>
            <a:r>
              <a:rPr lang="en-US" dirty="0" smtClean="0"/>
              <a:t>Negotiating</a:t>
            </a:r>
            <a:r>
              <a:rPr lang="en-US" baseline="0" dirty="0" smtClean="0"/>
              <a:t> notifications (STOCK Act)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644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AA1162-4E57-4AA9-8E53-243AD4DC96D0}" type="slidenum">
              <a:rPr lang="en-US" smtClean="0"/>
              <a:t>10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2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063D-7542-4F02-9A90-852E9DD71C99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5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76AD-A5B0-4B81-8082-EE3DCCE587AD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3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14341-F194-4C6A-8FAE-77907CE8BE96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0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5D0E-28E5-4C53-A5BF-AFE3FAD23570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2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30E93-52DA-4711-8751-24941A3797FF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1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37611-4915-4587-89E0-F0C4A7903CF6}" type="datetime1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44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3863-CDC0-4C9F-866F-8C05E1127376}" type="datetime1">
              <a:rPr lang="en-US" smtClean="0"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92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D97F-F1FA-478F-84D7-2DAA8039E533}" type="datetime1">
              <a:rPr lang="en-US" smtClean="0"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9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2D8D-503C-46DC-A12A-1FF511FF506F}" type="datetime1">
              <a:rPr lang="en-US" smtClean="0"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2EA70-3D17-4552-A2D0-3EEB37E25B09}" type="datetime1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21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3C82E-75E7-4790-9747-D35C0B53F47F}" type="datetime1">
              <a:rPr lang="en-US" smtClean="0"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9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DF081-5713-45DA-884C-76820A4A8E57}" type="datetime1">
              <a:rPr lang="en-US" smtClean="0"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AB223-F141-46B1-BA35-8021AF0D5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2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worthin@oge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6200" y="76200"/>
            <a:ext cx="8998324" cy="6692152"/>
            <a:chOff x="76200" y="76200"/>
            <a:chExt cx="8998324" cy="6692152"/>
          </a:xfrm>
        </p:grpSpPr>
        <p:sp>
          <p:nvSpPr>
            <p:cNvPr id="5" name="Rectangle 4"/>
            <p:cNvSpPr/>
            <p:nvPr/>
          </p:nvSpPr>
          <p:spPr>
            <a:xfrm>
              <a:off x="76200" y="76200"/>
              <a:ext cx="8991600" cy="4724400"/>
            </a:xfrm>
            <a:prstGeom prst="rect">
              <a:avLst/>
            </a:prstGeom>
            <a:gradFill flip="none" rotWithShape="0">
              <a:gsLst>
                <a:gs pos="59000">
                  <a:schemeClr val="bg1">
                    <a:lumMod val="50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2924" y="4863352"/>
              <a:ext cx="8991600" cy="1905000"/>
            </a:xfrm>
            <a:prstGeom prst="rect">
              <a:avLst/>
            </a:prstGeom>
            <a:gradFill>
              <a:gsLst>
                <a:gs pos="15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path path="circle">
                <a:fillToRect r="100000" b="10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83201"/>
          </a:xfrm>
        </p:spPr>
        <p:txBody>
          <a:bodyPr>
            <a:normAutofit fontScale="90000"/>
          </a:bodyPr>
          <a:lstStyle/>
          <a:p>
            <a:r>
              <a:rPr lang="en-US" sz="6000" dirty="0" smtClean="0"/>
              <a:t>Pre- and Post-Election</a:t>
            </a:r>
            <a:br>
              <a:rPr lang="en-US" sz="6000" dirty="0" smtClean="0"/>
            </a:br>
            <a:r>
              <a:rPr lang="en-US" sz="6000" dirty="0" smtClean="0"/>
              <a:t>Readiness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5257800"/>
            <a:ext cx="7162800" cy="1752600"/>
          </a:xfrm>
        </p:spPr>
        <p:txBody>
          <a:bodyPr/>
          <a:lstStyle/>
          <a:p>
            <a:r>
              <a:rPr lang="en-US" dirty="0" smtClean="0"/>
              <a:t>OGE Institute for Ethics in Government</a:t>
            </a:r>
          </a:p>
          <a:p>
            <a:r>
              <a:rPr lang="en-US" dirty="0" smtClean="0"/>
              <a:t>October 2020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8076068" y="4038600"/>
            <a:ext cx="763132" cy="1827670"/>
            <a:chOff x="7167643" y="3282574"/>
            <a:chExt cx="763132" cy="1827670"/>
          </a:xfrm>
          <a:solidFill>
            <a:schemeClr val="tx2">
              <a:lumMod val="50000"/>
            </a:schemeClr>
          </a:solidFill>
        </p:grpSpPr>
        <p:sp>
          <p:nvSpPr>
            <p:cNvPr id="8" name="Half Frame 7"/>
            <p:cNvSpPr/>
            <p:nvPr/>
          </p:nvSpPr>
          <p:spPr>
            <a:xfrm rot="13517931">
              <a:off x="7167643" y="4348244"/>
              <a:ext cx="762000" cy="762000"/>
            </a:xfrm>
            <a:prstGeom prst="halfFram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/>
            <p:cNvSpPr/>
            <p:nvPr/>
          </p:nvSpPr>
          <p:spPr>
            <a:xfrm rot="13517931">
              <a:off x="7168209" y="3815409"/>
              <a:ext cx="762000" cy="762000"/>
            </a:xfrm>
            <a:prstGeom prst="halfFram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rot="13517931">
              <a:off x="7168775" y="3282574"/>
              <a:ext cx="762000" cy="762000"/>
            </a:xfrm>
            <a:prstGeom prst="halfFram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730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2924" y="4863352"/>
            <a:ext cx="8991600" cy="1905000"/>
          </a:xfrm>
          <a:prstGeom prst="rect">
            <a:avLst/>
          </a:prstGeom>
          <a:gradFill>
            <a:gsLst>
              <a:gs pos="15000">
                <a:schemeClr val="bg1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3400" y="51816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/>
              <a:t>Thank you.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8659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Email </a:t>
            </a:r>
            <a:r>
              <a:rPr lang="en-US" dirty="0"/>
              <a:t>Michele at: </a:t>
            </a:r>
            <a:r>
              <a:rPr lang="en-US" dirty="0" smtClean="0">
                <a:hlinkClick r:id="rId2"/>
              </a:rPr>
              <a:t>mworthin@oge.gov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9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Ready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Resource Management &amp; Planning </a:t>
            </a:r>
            <a:r>
              <a:rPr lang="en-US" sz="2400" dirty="0" smtClean="0"/>
              <a:t>(should already be done)</a:t>
            </a:r>
            <a:endParaRPr lang="en-US" dirty="0"/>
          </a:p>
          <a:p>
            <a:r>
              <a:rPr lang="en-US" dirty="0" smtClean="0"/>
              <a:t>Transition Planning</a:t>
            </a:r>
          </a:p>
          <a:p>
            <a:r>
              <a:rPr lang="en-US" dirty="0" smtClean="0"/>
              <a:t>Preparing New Leaders</a:t>
            </a:r>
          </a:p>
          <a:p>
            <a:r>
              <a:rPr lang="en-US" dirty="0" smtClean="0"/>
              <a:t>Coaching/Educating Nominees</a:t>
            </a:r>
          </a:p>
          <a:p>
            <a:r>
              <a:rPr lang="en-US" dirty="0" smtClean="0"/>
              <a:t>Off-boarding and On-boarding Employees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661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2924" y="4863352"/>
            <a:ext cx="8991600" cy="1905000"/>
          </a:xfrm>
          <a:prstGeom prst="rect">
            <a:avLst/>
          </a:prstGeom>
          <a:gradFill>
            <a:gsLst>
              <a:gs pos="15000">
                <a:schemeClr val="bg1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838200" y="51816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Transition Planning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-2628"/>
            <a:ext cx="7696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 smtClean="0"/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OGE Resources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Other Government Resources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NGO Publications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Agency Transition Teams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Briefing Books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Agency Profiles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26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636" y="4746625"/>
            <a:ext cx="8991600" cy="1905000"/>
          </a:xfrm>
          <a:prstGeom prst="rect">
            <a:avLst/>
          </a:prstGeom>
          <a:gradFill>
            <a:gsLst>
              <a:gs pos="15000">
                <a:schemeClr val="bg1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44235" y="492343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Preparing New Leaders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21917" y="953112"/>
            <a:ext cx="58170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To Lead the Agency Ethics Program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 smtClean="0"/>
          </a:p>
          <a:p>
            <a:r>
              <a:rPr lang="en-US" sz="3600" dirty="0" smtClean="0"/>
              <a:t>To Be Ethical Leaders for the Agency</a:t>
            </a:r>
            <a:endParaRPr lang="en-US" sz="3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51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636" y="4746625"/>
            <a:ext cx="8991600" cy="1905000"/>
          </a:xfrm>
          <a:prstGeom prst="rect">
            <a:avLst/>
          </a:prstGeom>
          <a:gradFill>
            <a:gsLst>
              <a:gs pos="15000">
                <a:schemeClr val="bg1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287483" y="5181600"/>
            <a:ext cx="9635836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Leading the Agency Ethics Program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21917" y="228600"/>
            <a:ext cx="581703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Leader vs. customer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OGE expectations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DAEO/ADAEO designations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Program performance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Program needs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Access to leadership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Specific requests for support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5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636" y="4746625"/>
            <a:ext cx="8991600" cy="1905000"/>
          </a:xfrm>
          <a:prstGeom prst="rect">
            <a:avLst/>
          </a:prstGeom>
          <a:gradFill>
            <a:gsLst>
              <a:gs pos="15000">
                <a:schemeClr val="bg1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287483" y="5181600"/>
            <a:ext cx="9635836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Ethical Leadership for the Agency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21917" y="228600"/>
            <a:ext cx="581703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Modeling conduct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Agency cultural values expectations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Tone from leadership enterprise-wide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POCs and SOPs with key staff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Strategic communications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42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2924" y="4863352"/>
            <a:ext cx="8991600" cy="1905000"/>
          </a:xfrm>
          <a:prstGeom prst="rect">
            <a:avLst/>
          </a:prstGeom>
          <a:gradFill>
            <a:gsLst>
              <a:gs pos="15000">
                <a:schemeClr val="bg1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377638" y="5080839"/>
            <a:ext cx="99127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Coaching and Educating Nominees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0206" y="304800"/>
            <a:ext cx="5817035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Set expectations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Gather information, early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Communicate timely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Accuracy counts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There will be scrutiny </a:t>
            </a:r>
          </a:p>
          <a:p>
            <a:pPr marL="1028700" lvl="1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Press</a:t>
            </a:r>
          </a:p>
          <a:p>
            <a:pPr marL="1028700" lvl="1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Congress</a:t>
            </a:r>
          </a:p>
          <a:p>
            <a:pPr marL="1028700" lvl="1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IG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 smtClean="0"/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3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0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2924" y="4863352"/>
            <a:ext cx="8991600" cy="1905000"/>
          </a:xfrm>
          <a:prstGeom prst="rect">
            <a:avLst/>
          </a:prstGeom>
          <a:gradFill>
            <a:gsLst>
              <a:gs pos="15000">
                <a:schemeClr val="bg1">
                  <a:lumMod val="75000"/>
                </a:schemeClr>
              </a:gs>
              <a:gs pos="10000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-377638" y="5080839"/>
            <a:ext cx="991272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On-and Off-boarding Employees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1918" y="152400"/>
            <a:ext cx="581703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Financial disclosure </a:t>
            </a:r>
          </a:p>
          <a:p>
            <a:pPr marL="1028700" lvl="1" indent="-571500">
              <a:buFont typeface="Wingdings" panose="05000000000000000000" pitchFamily="2" charset="2"/>
              <a:buChar char="v"/>
            </a:pPr>
            <a:r>
              <a:rPr lang="en-US" sz="2800" dirty="0" smtClean="0"/>
              <a:t>Terms (filing/follow-up)</a:t>
            </a:r>
          </a:p>
          <a:p>
            <a:pPr marL="1028700" lvl="1" indent="-571500">
              <a:buFont typeface="Wingdings" panose="05000000000000000000" pitchFamily="2" charset="2"/>
              <a:buChar char="v"/>
            </a:pPr>
            <a:r>
              <a:rPr lang="en-US" sz="2800" dirty="0" smtClean="0"/>
              <a:t>NE (tracking/filing)</a:t>
            </a:r>
          </a:p>
          <a:p>
            <a:pPr marL="1028700" lvl="1" indent="-571500">
              <a:buFont typeface="Wingdings" panose="05000000000000000000" pitchFamily="2" charset="2"/>
              <a:buChar char="v"/>
            </a:pPr>
            <a:r>
              <a:rPr lang="en-US" sz="2800" dirty="0" smtClean="0"/>
              <a:t>PTRs (education)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IEO for new leaders/staff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Seeking/negotiating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PE counseling/letters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600" dirty="0" smtClean="0"/>
              <a:t>Records/property protection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3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47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195</Words>
  <Application>Microsoft Office PowerPoint</Application>
  <PresentationFormat>On-screen Show (4:3)</PresentationFormat>
  <Paragraphs>90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Pre- and Post-Election Readiness   </vt:lpstr>
      <vt:lpstr>Questions?</vt:lpstr>
      <vt:lpstr>Be Ready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USOGE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USOGE</dc:creator>
  <cp:lastModifiedBy>Patrick Shepherd</cp:lastModifiedBy>
  <cp:revision>98</cp:revision>
  <cp:lastPrinted>2020-06-10T15:45:56Z</cp:lastPrinted>
  <dcterms:created xsi:type="dcterms:W3CDTF">2017-09-22T14:04:32Z</dcterms:created>
  <dcterms:modified xsi:type="dcterms:W3CDTF">2020-10-15T12:09:49Z</dcterms:modified>
</cp:coreProperties>
</file>