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handoutMasterIdLst>
    <p:handoutMasterId r:id="rId25"/>
  </p:handoutMasterIdLst>
  <p:sldIdLst>
    <p:sldId id="257" r:id="rId2"/>
    <p:sldId id="258" r:id="rId3"/>
    <p:sldId id="271" r:id="rId4"/>
    <p:sldId id="259" r:id="rId5"/>
    <p:sldId id="272" r:id="rId6"/>
    <p:sldId id="260" r:id="rId7"/>
    <p:sldId id="273" r:id="rId8"/>
    <p:sldId id="276" r:id="rId9"/>
    <p:sldId id="278" r:id="rId10"/>
    <p:sldId id="268" r:id="rId11"/>
    <p:sldId id="261" r:id="rId12"/>
    <p:sldId id="274" r:id="rId13"/>
    <p:sldId id="269" r:id="rId14"/>
    <p:sldId id="270" r:id="rId15"/>
    <p:sldId id="275" r:id="rId16"/>
    <p:sldId id="267" r:id="rId17"/>
    <p:sldId id="263" r:id="rId18"/>
    <p:sldId id="262" r:id="rId19"/>
    <p:sldId id="264" r:id="rId20"/>
    <p:sldId id="265" r:id="rId21"/>
    <p:sldId id="277" r:id="rId22"/>
    <p:sldId id="266" r:id="rId23"/>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6625" autoAdjust="0"/>
  </p:normalViewPr>
  <p:slideViewPr>
    <p:cSldViewPr>
      <p:cViewPr varScale="1">
        <p:scale>
          <a:sx n="43" d="100"/>
          <a:sy n="43" d="100"/>
        </p:scale>
        <p:origin x="-1864" y="-64"/>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620" y="-8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E7C722-E694-428F-900D-E2298C20FDFC}" type="datetimeFigureOut">
              <a:rPr lang="en-US" smtClean="0"/>
              <a:t>8/12/2015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48FCA0-725A-4003-92CA-71641CF3D96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ED9B4A-94FD-48F9-873E-C88216D972CC}" type="datetimeFigureOut">
              <a:rPr lang="en-US" smtClean="0"/>
              <a:pPr/>
              <a:t>8/12/2015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7B081F-958D-415E-97AA-08DDF95C83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7B081F-958D-415E-97AA-08DDF95C837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10</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B081F-958D-415E-97AA-08DDF95C837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7B081F-958D-415E-97AA-08DDF95C837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13</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14</a:t>
            </a:fld>
            <a:endParaRPr lang="en-US"/>
          </a:p>
        </p:txBody>
      </p:sp>
      <p:sp>
        <p:nvSpPr>
          <p:cNvPr id="5" name="Notes Placeholder 4"/>
          <p:cNvSpPr>
            <a:spLocks noGrp="1"/>
          </p:cNvSpPr>
          <p:nvPr>
            <p:ph type="body" sz="quarter" idx="1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15</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16</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17</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B081F-958D-415E-97AA-08DDF95C837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19</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2</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20</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7B081F-958D-415E-97AA-08DDF95C837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22</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3</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4</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B081F-958D-415E-97AA-08DDF95C837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6</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7</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8</a:t>
            </a:fld>
            <a:endParaRPr lang="en-US"/>
          </a:p>
        </p:txBody>
      </p:sp>
      <p:sp>
        <p:nvSpPr>
          <p:cNvPr id="5" name="Notes Placeholder 4"/>
          <p:cNvSpPr>
            <a:spLocks noGrp="1"/>
          </p:cNvSpPr>
          <p:nvPr>
            <p:ph type="body" sz="quarter" idx="1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E7B081F-958D-415E-97AA-08DDF95C8375}" type="slidenum">
              <a:rPr lang="en-US" smtClean="0"/>
              <a:pPr/>
              <a:t>9</a:t>
            </a:fld>
            <a:endParaRPr lang="en-US"/>
          </a:p>
        </p:txBody>
      </p:sp>
      <p:sp>
        <p:nvSpPr>
          <p:cNvPr id="5" name="Notes Placeholder 4"/>
          <p:cNvSpPr>
            <a:spLocks noGrp="1"/>
          </p:cNvSpPr>
          <p:nvPr>
            <p:ph type="body" sz="quarter" idx="1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706C0D0-0183-4825-B8DC-5177FA2AED7E}" type="datetime1">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366-5DD5-4ABE-9CC4-1618DA7E463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764C0D-BF22-43A0-9640-31B77DC989C1}" type="datetime1">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366-5DD5-4ABE-9CC4-1618DA7E46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4443A9-5057-4621-AECE-654EF904F440}" type="datetime1">
              <a:rPr lang="en-US" smtClean="0"/>
              <a:t>8/12/2015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53F4366-5DD5-4ABE-9CC4-1618DA7E46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A9E0AF-F0D5-4C47-972E-1D402BCC83C9}" type="datetime1">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366-5DD5-4ABE-9CC4-1618DA7E46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95BA25-8B1D-42D3-A01A-9810CC1E8ABE}" type="datetime1">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366-5DD5-4ABE-9CC4-1618DA7E46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CC7BBF-239C-4B64-9DF0-997E51FD4DBD}" type="datetime1">
              <a:rPr lang="en-US" smtClean="0"/>
              <a:t>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4366-5DD5-4ABE-9CC4-1618DA7E46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5649B8-84EF-46C1-AFDC-DE6A7B729721}" type="datetime1">
              <a:rPr lang="en-US" smtClean="0"/>
              <a:t>8/12/2015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F4366-5DD5-4ABE-9CC4-1618DA7E46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E791BC-8BFE-4F4B-957E-0E7D7F3687D3}" type="datetime1">
              <a:rPr lang="en-US" smtClean="0"/>
              <a:t>8/12/2015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F4366-5DD5-4ABE-9CC4-1618DA7E46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7544E-F63E-442E-AD33-0B4212FD7BD8}" type="datetime1">
              <a:rPr lang="en-US" smtClean="0"/>
              <a:t>8/12/2015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F4366-5DD5-4ABE-9CC4-1618DA7E46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BDC3AA-40F1-44D4-BDE4-8202C21F8864}" type="datetime1">
              <a:rPr lang="en-US" smtClean="0"/>
              <a:t>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4366-5DD5-4ABE-9CC4-1618DA7E463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425B522-F659-4182-9B1B-11A9E714429A}" type="datetime1">
              <a:rPr lang="en-US" smtClean="0"/>
              <a:t>8/12/2015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53F4366-5DD5-4ABE-9CC4-1618DA7E46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C7FB69D-EB4F-4FB8-B994-482FA4212A0A}" type="datetime1">
              <a:rPr lang="en-US" smtClean="0"/>
              <a:t>8/12/2015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53F4366-5DD5-4ABE-9CC4-1618DA7E46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latin typeface="Agency FB" pitchFamily="34" charset="0"/>
              </a:rPr>
              <a:t>Misuse of Position</a:t>
            </a:r>
            <a:endParaRPr lang="en-US" sz="8000" dirty="0">
              <a:latin typeface="Agency FB" pitchFamily="34"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800" dirty="0" smtClean="0">
                <a:latin typeface="Agency FB" pitchFamily="34" charset="0"/>
              </a:rPr>
              <a:t>Use of Title, Position, Agency</a:t>
            </a:r>
            <a:r>
              <a:rPr lang="en-US" sz="4800" dirty="0" smtClean="0"/>
              <a:t/>
            </a:r>
            <a:br>
              <a:rPr lang="en-US" sz="4800" dirty="0" smtClean="0"/>
            </a:br>
            <a:r>
              <a:rPr lang="en-US" sz="4000" dirty="0" smtClean="0">
                <a:latin typeface="Agency FB" pitchFamily="34" charset="0"/>
              </a:rPr>
              <a:t>2635.702(b) and .807(b)(1) and (b)(2)</a:t>
            </a:r>
            <a:endParaRPr lang="en-US" sz="4800" dirty="0">
              <a:latin typeface="Agency FB" pitchFamily="34" charset="0"/>
            </a:endParaRPr>
          </a:p>
        </p:txBody>
      </p:sp>
      <p:sp>
        <p:nvSpPr>
          <p:cNvPr id="6" name="Content Placeholder 2"/>
          <p:cNvSpPr>
            <a:spLocks noGrp="1"/>
          </p:cNvSpPr>
          <p:nvPr>
            <p:ph idx="1"/>
          </p:nvPr>
        </p:nvSpPr>
        <p:spPr>
          <a:xfrm>
            <a:off x="457200" y="2232391"/>
            <a:ext cx="8229600" cy="1958609"/>
          </a:xfrm>
          <a:solidFill>
            <a:schemeClr val="bg1">
              <a:lumMod val="75000"/>
            </a:schemeClr>
          </a:solidFill>
          <a:ln w="57150">
            <a:solidFill>
              <a:schemeClr val="tx1"/>
            </a:solidFill>
          </a:ln>
        </p:spPr>
        <p:txBody>
          <a:bodyPr>
            <a:normAutofit/>
          </a:bodyPr>
          <a:lstStyle/>
          <a:p>
            <a:pPr>
              <a:buNone/>
            </a:pPr>
            <a:r>
              <a:rPr lang="en-US" b="1" dirty="0" smtClean="0"/>
              <a:t>Q:  May Government employees identify their federal positions, etc. in their social media accounts?</a:t>
            </a:r>
          </a:p>
          <a:p>
            <a:endParaRPr lang="en-US" dirty="0" smtClean="0"/>
          </a:p>
          <a:p>
            <a:endParaRPr lang="en-US" dirty="0" smtClean="0"/>
          </a:p>
          <a:p>
            <a:endParaRPr lang="en-US" dirty="0"/>
          </a:p>
        </p:txBody>
      </p:sp>
      <p:sp>
        <p:nvSpPr>
          <p:cNvPr id="7" name="TextBox 6"/>
          <p:cNvSpPr txBox="1"/>
          <p:nvPr/>
        </p:nvSpPr>
        <p:spPr>
          <a:xfrm>
            <a:off x="228600" y="4953000"/>
            <a:ext cx="8382000" cy="954107"/>
          </a:xfrm>
          <a:prstGeom prst="rect">
            <a:avLst/>
          </a:prstGeom>
          <a:noFill/>
        </p:spPr>
        <p:txBody>
          <a:bodyPr wrap="square" rtlCol="0">
            <a:spAutoFit/>
          </a:bodyPr>
          <a:lstStyle/>
          <a:p>
            <a:r>
              <a:rPr lang="en-US" sz="2800" b="1" dirty="0" smtClean="0"/>
              <a:t>See LA 15-03: The Standards of Conduct as Applied to Personal Social Media Use</a:t>
            </a:r>
            <a:endParaRPr lang="en-US" sz="2800" b="1" dirty="0"/>
          </a:p>
        </p:txBody>
      </p:sp>
      <p:sp>
        <p:nvSpPr>
          <p:cNvPr id="8" name="Slide Number Placeholder 7"/>
          <p:cNvSpPr>
            <a:spLocks noGrp="1"/>
          </p:cNvSpPr>
          <p:nvPr>
            <p:ph type="sldNum" sz="quarter" idx="12"/>
          </p:nvPr>
        </p:nvSpPr>
        <p:spPr/>
        <p:txBody>
          <a:bodyPr/>
          <a:lstStyle/>
          <a:p>
            <a:fld id="{F53F4366-5DD5-4ABE-9CC4-1618DA7E463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35864"/>
            <a:ext cx="8229600" cy="1164336"/>
          </a:xfrm>
        </p:spPr>
        <p:txBody>
          <a:bodyPr>
            <a:noAutofit/>
          </a:bodyPr>
          <a:lstStyle/>
          <a:p>
            <a:r>
              <a:rPr lang="en-US" sz="6000" dirty="0" smtClean="0">
                <a:latin typeface="Agency FB" pitchFamily="34" charset="0"/>
              </a:rPr>
              <a:t>Employment</a:t>
            </a:r>
            <a:r>
              <a:rPr lang="en-US" dirty="0" smtClean="0">
                <a:latin typeface="Agency FB" pitchFamily="34" charset="0"/>
              </a:rPr>
              <a:t> </a:t>
            </a:r>
            <a:br>
              <a:rPr lang="en-US" dirty="0" smtClean="0">
                <a:latin typeface="Agency FB" pitchFamily="34" charset="0"/>
              </a:rPr>
            </a:br>
            <a:r>
              <a:rPr lang="en-US" dirty="0" smtClean="0">
                <a:latin typeface="Agency FB" pitchFamily="34" charset="0"/>
              </a:rPr>
              <a:t>Letters of Recommendation </a:t>
            </a:r>
            <a:br>
              <a:rPr lang="en-US" dirty="0" smtClean="0">
                <a:latin typeface="Agency FB" pitchFamily="34" charset="0"/>
              </a:rPr>
            </a:br>
            <a:endParaRPr lang="en-US" dirty="0">
              <a:latin typeface="Agency FB" pitchFamily="34" charset="0"/>
            </a:endParaRPr>
          </a:p>
        </p:txBody>
      </p:sp>
      <p:graphicFrame>
        <p:nvGraphicFramePr>
          <p:cNvPr id="4" name="Table 3"/>
          <p:cNvGraphicFramePr>
            <a:graphicFrameLocks noGrp="1"/>
          </p:cNvGraphicFramePr>
          <p:nvPr/>
        </p:nvGraphicFramePr>
        <p:xfrm>
          <a:off x="1524000" y="1600200"/>
          <a:ext cx="6096000" cy="5029200"/>
        </p:xfrm>
        <a:graphic>
          <a:graphicData uri="http://schemas.openxmlformats.org/drawingml/2006/table">
            <a:tbl>
              <a:tblPr firstRow="1" bandRow="1">
                <a:tableStyleId>{B301B821-A1FF-4177-AEE7-76D212191A09}</a:tableStyleId>
              </a:tblPr>
              <a:tblGrid>
                <a:gridCol w="3048000"/>
                <a:gridCol w="3048000"/>
              </a:tblGrid>
              <a:tr h="370840">
                <a:tc>
                  <a:txBody>
                    <a:bodyPr/>
                    <a:lstStyle/>
                    <a:p>
                      <a:r>
                        <a:rPr lang="en-US" sz="2400" dirty="0" smtClean="0">
                          <a:solidFill>
                            <a:schemeClr val="tx1">
                              <a:lumMod val="85000"/>
                              <a:lumOff val="15000"/>
                            </a:schemeClr>
                          </a:solidFill>
                          <a:effectLst>
                            <a:outerShdw blurRad="38100" dist="38100" dir="2700000" algn="tl">
                              <a:srgbClr val="000000">
                                <a:alpha val="43137"/>
                              </a:srgbClr>
                            </a:outerShdw>
                          </a:effectLst>
                          <a:latin typeface="Articulate" pitchFamily="2" charset="0"/>
                        </a:rPr>
                        <a:t>MAY</a:t>
                      </a:r>
                      <a:r>
                        <a:rPr lang="en-US" sz="2400" baseline="0" dirty="0" smtClean="0">
                          <a:solidFill>
                            <a:schemeClr val="tx1">
                              <a:lumMod val="85000"/>
                              <a:lumOff val="15000"/>
                            </a:schemeClr>
                          </a:solidFill>
                          <a:effectLst>
                            <a:outerShdw blurRad="38100" dist="38100" dir="2700000" algn="tl">
                              <a:srgbClr val="000000">
                                <a:alpha val="43137"/>
                              </a:srgbClr>
                            </a:outerShdw>
                          </a:effectLst>
                          <a:latin typeface="Articulate" pitchFamily="2" charset="0"/>
                        </a:rPr>
                        <a:t> USE </a:t>
                      </a:r>
                    </a:p>
                    <a:p>
                      <a:r>
                        <a:rPr lang="en-US" sz="2400" baseline="0" dirty="0" smtClean="0">
                          <a:solidFill>
                            <a:schemeClr val="tx1">
                              <a:lumMod val="85000"/>
                              <a:lumOff val="15000"/>
                            </a:schemeClr>
                          </a:solidFill>
                          <a:effectLst>
                            <a:outerShdw blurRad="38100" dist="38100" dir="2700000" algn="tl">
                              <a:srgbClr val="000000">
                                <a:alpha val="43137"/>
                              </a:srgbClr>
                            </a:outerShdw>
                          </a:effectLst>
                          <a:latin typeface="Articulate" pitchFamily="2" charset="0"/>
                        </a:rPr>
                        <a:t>Title and Letterhead</a:t>
                      </a:r>
                      <a:endParaRPr lang="en-US" sz="2400" dirty="0">
                        <a:solidFill>
                          <a:schemeClr val="tx1">
                            <a:lumMod val="85000"/>
                            <a:lumOff val="15000"/>
                          </a:schemeClr>
                        </a:solidFill>
                        <a:effectLst>
                          <a:outerShdw blurRad="38100" dist="38100" dir="2700000" algn="tl">
                            <a:srgbClr val="000000">
                              <a:alpha val="43137"/>
                            </a:srgbClr>
                          </a:outerShdw>
                        </a:effectLst>
                        <a:latin typeface="Articulate"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solidFill>
                            <a:schemeClr val="tx1">
                              <a:lumMod val="85000"/>
                              <a:lumOff val="15000"/>
                            </a:schemeClr>
                          </a:solidFill>
                          <a:effectLst>
                            <a:outerShdw blurRad="38100" dist="38100" dir="2700000" algn="tl">
                              <a:srgbClr val="000000">
                                <a:alpha val="43137"/>
                              </a:srgbClr>
                            </a:outerShdw>
                          </a:effectLst>
                          <a:latin typeface="Articulate" pitchFamily="2" charset="0"/>
                        </a:rPr>
                        <a:t>MAY </a:t>
                      </a:r>
                      <a:r>
                        <a:rPr lang="en-US" sz="2400" u="sng" dirty="0" smtClean="0">
                          <a:solidFill>
                            <a:schemeClr val="tx1">
                              <a:lumMod val="85000"/>
                              <a:lumOff val="15000"/>
                            </a:schemeClr>
                          </a:solidFill>
                          <a:effectLst>
                            <a:outerShdw blurRad="38100" dist="38100" dir="2700000" algn="tl">
                              <a:srgbClr val="000000">
                                <a:alpha val="43137"/>
                              </a:srgbClr>
                            </a:outerShdw>
                          </a:effectLst>
                          <a:latin typeface="Articulate" pitchFamily="2" charset="0"/>
                        </a:rPr>
                        <a:t>NOT</a:t>
                      </a:r>
                      <a:r>
                        <a:rPr lang="en-US" sz="2400" dirty="0" smtClean="0">
                          <a:solidFill>
                            <a:schemeClr val="tx1">
                              <a:lumMod val="85000"/>
                              <a:lumOff val="15000"/>
                            </a:schemeClr>
                          </a:solidFill>
                          <a:effectLst>
                            <a:outerShdw blurRad="38100" dist="38100" dir="2700000" algn="tl">
                              <a:srgbClr val="000000">
                                <a:alpha val="43137"/>
                              </a:srgbClr>
                            </a:outerShdw>
                          </a:effectLst>
                          <a:latin typeface="Articulate" pitchFamily="2" charset="0"/>
                        </a:rPr>
                        <a:t> USE </a:t>
                      </a:r>
                    </a:p>
                    <a:p>
                      <a:r>
                        <a:rPr lang="en-US" sz="2400" dirty="0" smtClean="0">
                          <a:solidFill>
                            <a:schemeClr val="tx1">
                              <a:lumMod val="85000"/>
                              <a:lumOff val="15000"/>
                            </a:schemeClr>
                          </a:solidFill>
                          <a:effectLst>
                            <a:outerShdw blurRad="38100" dist="38100" dir="2700000" algn="tl">
                              <a:srgbClr val="000000">
                                <a:alpha val="43137"/>
                              </a:srgbClr>
                            </a:outerShdw>
                          </a:effectLst>
                          <a:latin typeface="Articulate" pitchFamily="2" charset="0"/>
                        </a:rPr>
                        <a:t>Title and Letterhead</a:t>
                      </a:r>
                      <a:endParaRPr lang="en-US" sz="2400" dirty="0">
                        <a:solidFill>
                          <a:schemeClr val="tx1">
                            <a:lumMod val="85000"/>
                            <a:lumOff val="15000"/>
                          </a:schemeClr>
                        </a:solidFill>
                        <a:effectLst>
                          <a:outerShdw blurRad="38100" dist="38100" dir="2700000" algn="tl">
                            <a:srgbClr val="000000">
                              <a:alpha val="43137"/>
                            </a:srgbClr>
                          </a:outerShdw>
                        </a:effectLst>
                        <a:latin typeface="Articulate"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effectLst>
                            <a:outerShdw blurRad="38100" dist="38100" dir="2700000" algn="tl">
                              <a:srgbClr val="000000">
                                <a:alpha val="43137"/>
                              </a:srgbClr>
                            </a:outerShdw>
                          </a:effectLst>
                        </a:rPr>
                        <a:t>Recommending for Federal Employment </a:t>
                      </a:r>
                      <a:endParaRPr lang="en-US" sz="24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24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r>
                        <a:rPr lang="en-US" sz="2400" dirty="0" smtClean="0">
                          <a:effectLst>
                            <a:outerShdw blurRad="38100" dist="38100" dir="2700000" algn="tl">
                              <a:srgbClr val="000000">
                                <a:alpha val="43137"/>
                              </a:srgbClr>
                            </a:outerShdw>
                          </a:effectLst>
                        </a:rPr>
                        <a:t>Recommending for Non-Federal Employment ,</a:t>
                      </a:r>
                      <a:r>
                        <a:rPr lang="en-US" sz="2400" baseline="0" dirty="0" smtClean="0">
                          <a:effectLst>
                            <a:outerShdw blurRad="38100" dist="38100" dir="2700000" algn="tl">
                              <a:srgbClr val="000000">
                                <a:alpha val="43137"/>
                              </a:srgbClr>
                            </a:outerShdw>
                          </a:effectLst>
                        </a:rPr>
                        <a:t> if:</a:t>
                      </a:r>
                    </a:p>
                    <a:p>
                      <a:endParaRPr lang="en-US" sz="2400" baseline="0" dirty="0" smtClean="0">
                        <a:effectLst>
                          <a:outerShdw blurRad="38100" dist="38100" dir="2700000" algn="tl">
                            <a:srgbClr val="000000">
                              <a:alpha val="43137"/>
                            </a:srgbClr>
                          </a:outerShdw>
                        </a:effectLst>
                      </a:endParaRPr>
                    </a:p>
                    <a:p>
                      <a:pPr>
                        <a:buFont typeface="Arial" pitchFamily="34" charset="0"/>
                        <a:buChar char="•"/>
                      </a:pPr>
                      <a:r>
                        <a:rPr lang="en-US" sz="2400" baseline="0" dirty="0" smtClean="0">
                          <a:effectLst>
                            <a:outerShdw blurRad="38100" dist="38100" dir="2700000" algn="tl">
                              <a:srgbClr val="000000">
                                <a:alpha val="43137"/>
                              </a:srgbClr>
                            </a:outerShdw>
                          </a:effectLst>
                        </a:rPr>
                        <a:t>Based upon knowledge of person acquired through federal service</a:t>
                      </a:r>
                      <a:endParaRPr lang="en-US" sz="24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dirty="0" smtClean="0">
                          <a:effectLst>
                            <a:outerShdw blurRad="38100" dist="38100" dir="2700000" algn="tl">
                              <a:srgbClr val="000000">
                                <a:alpha val="43137"/>
                              </a:srgbClr>
                            </a:outerShdw>
                          </a:effectLst>
                        </a:rPr>
                        <a:t>For Non-Federal Employment, if:</a:t>
                      </a:r>
                    </a:p>
                    <a:p>
                      <a:endParaRPr lang="en-US" sz="2400" dirty="0" smtClean="0">
                        <a:effectLst>
                          <a:outerShdw blurRad="38100" dist="38100" dir="2700000" algn="tl">
                            <a:srgbClr val="000000">
                              <a:alpha val="43137"/>
                            </a:srgbClr>
                          </a:outerShdw>
                        </a:effectLst>
                      </a:endParaRPr>
                    </a:p>
                    <a:p>
                      <a:pPr>
                        <a:buFont typeface="Arial" pitchFamily="34" charset="0"/>
                        <a:buChar char="•"/>
                      </a:pPr>
                      <a:r>
                        <a:rPr lang="en-US" sz="2400" dirty="0" smtClean="0">
                          <a:effectLst>
                            <a:outerShdw blurRad="38100" dist="38100" dir="2700000" algn="tl">
                              <a:srgbClr val="000000">
                                <a:alpha val="43137"/>
                              </a:srgbClr>
                            </a:outerShdw>
                          </a:effectLst>
                        </a:rPr>
                        <a:t>Knowledge is only personal and NOT based upon experience through federal service</a:t>
                      </a:r>
                      <a:endParaRPr lang="en-US" sz="24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
        <p:nvSpPr>
          <p:cNvPr id="5" name="Slide Number Placeholder 4"/>
          <p:cNvSpPr>
            <a:spLocks noGrp="1"/>
          </p:cNvSpPr>
          <p:nvPr>
            <p:ph type="sldNum" sz="quarter" idx="12"/>
          </p:nvPr>
        </p:nvSpPr>
        <p:spPr/>
        <p:txBody>
          <a:bodyPr/>
          <a:lstStyle/>
          <a:p>
            <a:fld id="{F53F4366-5DD5-4ABE-9CC4-1618DA7E463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35864"/>
            <a:ext cx="8229600" cy="1164336"/>
          </a:xfrm>
        </p:spPr>
        <p:txBody>
          <a:bodyPr>
            <a:noAutofit/>
          </a:bodyPr>
          <a:lstStyle/>
          <a:p>
            <a:r>
              <a:rPr lang="en-US" sz="6000" dirty="0" smtClean="0">
                <a:latin typeface="Agency FB" pitchFamily="34" charset="0"/>
              </a:rPr>
              <a:t>Employment</a:t>
            </a:r>
            <a:r>
              <a:rPr lang="en-US" dirty="0" smtClean="0">
                <a:latin typeface="Agency FB" pitchFamily="34" charset="0"/>
              </a:rPr>
              <a:t> </a:t>
            </a:r>
            <a:br>
              <a:rPr lang="en-US" dirty="0" smtClean="0">
                <a:latin typeface="Agency FB" pitchFamily="34" charset="0"/>
              </a:rPr>
            </a:br>
            <a:r>
              <a:rPr lang="en-US" dirty="0" smtClean="0">
                <a:latin typeface="Agency FB" pitchFamily="34" charset="0"/>
              </a:rPr>
              <a:t>Letters of Recommendation </a:t>
            </a:r>
            <a:br>
              <a:rPr lang="en-US" dirty="0" smtClean="0">
                <a:latin typeface="Agency FB" pitchFamily="34" charset="0"/>
              </a:rPr>
            </a:br>
            <a:endParaRPr lang="en-US" dirty="0">
              <a:latin typeface="Agency FB" pitchFamily="34" charset="0"/>
            </a:endParaRPr>
          </a:p>
        </p:txBody>
      </p:sp>
      <p:sp>
        <p:nvSpPr>
          <p:cNvPr id="5" name="Content Placeholder 2"/>
          <p:cNvSpPr>
            <a:spLocks noGrp="1"/>
          </p:cNvSpPr>
          <p:nvPr>
            <p:ph idx="1"/>
          </p:nvPr>
        </p:nvSpPr>
        <p:spPr>
          <a:xfrm>
            <a:off x="457200" y="1752600"/>
            <a:ext cx="8229600" cy="2209800"/>
          </a:xfrm>
          <a:solidFill>
            <a:schemeClr val="bg1">
              <a:lumMod val="75000"/>
            </a:schemeClr>
          </a:solidFill>
          <a:ln w="57150">
            <a:solidFill>
              <a:schemeClr val="tx1"/>
            </a:solidFill>
          </a:ln>
        </p:spPr>
        <p:txBody>
          <a:bodyPr>
            <a:normAutofit fontScale="85000" lnSpcReduction="20000"/>
          </a:bodyPr>
          <a:lstStyle/>
          <a:p>
            <a:pPr>
              <a:buNone/>
            </a:pPr>
            <a:r>
              <a:rPr lang="en-US" sz="3800" b="1" dirty="0" smtClean="0"/>
              <a:t>Q1:  May a  Government employee write a letter of recommendation using her title and agency letterhead for her neighbor’s daughter who has applied for a position with the Department of Treasury?</a:t>
            </a:r>
          </a:p>
          <a:p>
            <a:pPr>
              <a:buNone/>
            </a:pPr>
            <a:endParaRPr lang="en-US" sz="3800" b="1" dirty="0" smtClean="0"/>
          </a:p>
          <a:p>
            <a:pPr>
              <a:buNone/>
            </a:pPr>
            <a:endParaRPr lang="en-US" sz="3800" b="1" dirty="0" smtClean="0"/>
          </a:p>
          <a:p>
            <a:pPr>
              <a:buNone/>
            </a:pPr>
            <a:endParaRPr lang="en-US" sz="3800" b="1" dirty="0" smtClean="0"/>
          </a:p>
          <a:p>
            <a:pPr>
              <a:buNone/>
            </a:pPr>
            <a:endParaRPr lang="en-US" sz="3800" b="1" dirty="0" smtClean="0"/>
          </a:p>
          <a:p>
            <a:pPr>
              <a:buNone/>
            </a:pPr>
            <a:endParaRPr lang="en-US" sz="3800" b="1" dirty="0" smtClean="0"/>
          </a:p>
          <a:p>
            <a:pPr>
              <a:buNone/>
            </a:pPr>
            <a:endParaRPr lang="en-US" sz="3800" b="1" dirty="0" smtClean="0"/>
          </a:p>
          <a:p>
            <a:pPr>
              <a:buNone/>
            </a:pPr>
            <a:endParaRPr lang="en-US" sz="3800" b="1" dirty="0" smtClean="0"/>
          </a:p>
          <a:p>
            <a:endParaRPr lang="en-US" dirty="0" smtClean="0"/>
          </a:p>
          <a:p>
            <a:endParaRPr lang="en-US" dirty="0" smtClean="0"/>
          </a:p>
          <a:p>
            <a:endParaRPr lang="en-US" dirty="0"/>
          </a:p>
        </p:txBody>
      </p:sp>
      <p:sp>
        <p:nvSpPr>
          <p:cNvPr id="7" name="TextBox 6"/>
          <p:cNvSpPr txBox="1"/>
          <p:nvPr/>
        </p:nvSpPr>
        <p:spPr>
          <a:xfrm>
            <a:off x="994247" y="4888468"/>
            <a:ext cx="7311553" cy="1077218"/>
          </a:xfrm>
          <a:prstGeom prst="rect">
            <a:avLst/>
          </a:prstGeom>
          <a:solidFill>
            <a:schemeClr val="bg1">
              <a:lumMod val="75000"/>
            </a:schemeClr>
          </a:solidFill>
          <a:ln w="57150">
            <a:solidFill>
              <a:schemeClr val="tx1"/>
            </a:solidFill>
          </a:ln>
        </p:spPr>
        <p:txBody>
          <a:bodyPr wrap="none" rtlCol="0">
            <a:spAutoFit/>
          </a:bodyPr>
          <a:lstStyle/>
          <a:p>
            <a:r>
              <a:rPr lang="en-US" sz="3200" b="1" dirty="0" smtClean="0"/>
              <a:t>Q2: What if the neighbor’s daughter has </a:t>
            </a:r>
          </a:p>
          <a:p>
            <a:r>
              <a:rPr lang="en-US" sz="3200" b="1" dirty="0" smtClean="0"/>
              <a:t>applied to a bank?  </a:t>
            </a:r>
            <a:endParaRPr lang="en-US" sz="3200" b="1" dirty="0"/>
          </a:p>
        </p:txBody>
      </p:sp>
      <p:sp>
        <p:nvSpPr>
          <p:cNvPr id="6" name="Slide Number Placeholder 5"/>
          <p:cNvSpPr>
            <a:spLocks noGrp="1"/>
          </p:cNvSpPr>
          <p:nvPr>
            <p:ph type="sldNum" sz="quarter" idx="12"/>
          </p:nvPr>
        </p:nvSpPr>
        <p:spPr/>
        <p:txBody>
          <a:bodyPr/>
          <a:lstStyle/>
          <a:p>
            <a:fld id="{F53F4366-5DD5-4ABE-9CC4-1618DA7E463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063752"/>
          </a:xfrm>
        </p:spPr>
        <p:txBody>
          <a:bodyPr>
            <a:normAutofit/>
          </a:bodyPr>
          <a:lstStyle/>
          <a:p>
            <a:r>
              <a:rPr lang="en-US" sz="5400" dirty="0" smtClean="0">
                <a:latin typeface="Agency FB" pitchFamily="34" charset="0"/>
              </a:rPr>
              <a:t>Other Employment Contacts</a:t>
            </a:r>
            <a:endParaRPr lang="en-US" sz="5400" dirty="0">
              <a:latin typeface="Agency FB" pitchFamily="34" charset="0"/>
            </a:endParaRPr>
          </a:p>
        </p:txBody>
      </p:sp>
      <p:sp>
        <p:nvSpPr>
          <p:cNvPr id="3" name="Content Placeholder 2"/>
          <p:cNvSpPr>
            <a:spLocks noGrp="1"/>
          </p:cNvSpPr>
          <p:nvPr>
            <p:ph idx="1"/>
          </p:nvPr>
        </p:nvSpPr>
        <p:spPr>
          <a:xfrm>
            <a:off x="0" y="1066800"/>
            <a:ext cx="9144000" cy="5791200"/>
          </a:xfrm>
          <a:solidFill>
            <a:schemeClr val="bg1"/>
          </a:solidFill>
          <a:ln w="57150">
            <a:solidFill>
              <a:schemeClr val="tx1"/>
            </a:solidFill>
          </a:ln>
        </p:spPr>
        <p:txBody>
          <a:bodyPr>
            <a:normAutofit/>
          </a:bodyPr>
          <a:lstStyle/>
          <a:p>
            <a:pPr>
              <a:buNone/>
            </a:pPr>
            <a:r>
              <a:rPr lang="en-US" b="1" dirty="0" smtClean="0"/>
              <a:t>OGE 07 x 11  Factors</a:t>
            </a:r>
          </a:p>
          <a:p>
            <a:pPr>
              <a:buNone/>
            </a:pPr>
            <a:endParaRPr lang="en-US" b="1" dirty="0" smtClean="0"/>
          </a:p>
          <a:p>
            <a:pPr lvl="1"/>
            <a:r>
              <a:rPr lang="en-US" b="1" dirty="0" smtClean="0"/>
              <a:t>Who initiated the employment contact?</a:t>
            </a:r>
          </a:p>
          <a:p>
            <a:pPr lvl="1"/>
            <a:r>
              <a:rPr lang="en-US" b="1" dirty="0" smtClean="0"/>
              <a:t>Does the employee have an independent relationship with prospective employer?</a:t>
            </a:r>
          </a:p>
          <a:p>
            <a:pPr lvl="1"/>
            <a:r>
              <a:rPr lang="en-US" b="1" dirty="0" smtClean="0"/>
              <a:t>Is prospective employer a “prohibited source?”</a:t>
            </a:r>
          </a:p>
          <a:p>
            <a:pPr lvl="1"/>
            <a:r>
              <a:rPr lang="en-US" b="1" dirty="0" smtClean="0"/>
              <a:t>Has a position actually been applied for?</a:t>
            </a:r>
          </a:p>
          <a:p>
            <a:pPr lvl="1"/>
            <a:r>
              <a:rPr lang="en-US" b="1" dirty="0" smtClean="0"/>
              <a:t>What is the relationship between the requestor and the employee?</a:t>
            </a:r>
          </a:p>
          <a:p>
            <a:pPr lvl="1"/>
            <a:r>
              <a:rPr lang="en-US" b="1" dirty="0" smtClean="0"/>
              <a:t>Are government resources being used?</a:t>
            </a:r>
          </a:p>
          <a:p>
            <a:pPr lvl="1"/>
            <a:r>
              <a:rPr lang="en-US" b="1" dirty="0" smtClean="0"/>
              <a:t>What will employee convey?</a:t>
            </a:r>
          </a:p>
          <a:p>
            <a:pPr lvl="1"/>
            <a:endParaRPr lang="en-US" b="1" dirty="0" smtClean="0"/>
          </a:p>
          <a:p>
            <a:pPr lvl="1"/>
            <a:endParaRPr lang="en-US" b="1" dirty="0" smtClean="0"/>
          </a:p>
          <a:p>
            <a:pPr>
              <a:buNone/>
            </a:pPr>
            <a:endParaRPr lang="en-US" b="1" dirty="0" smtClean="0"/>
          </a:p>
          <a:p>
            <a:pPr>
              <a:buNone/>
            </a:pPr>
            <a:endParaRPr lang="en-US" b="1"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gency FB" pitchFamily="34" charset="0"/>
              </a:rPr>
              <a:t>Immigration Support Letters</a:t>
            </a:r>
            <a:endParaRPr lang="en-US" sz="5400" dirty="0">
              <a:latin typeface="Agency FB" pitchFamily="34" charset="0"/>
            </a:endParaRPr>
          </a:p>
        </p:txBody>
      </p:sp>
      <p:sp>
        <p:nvSpPr>
          <p:cNvPr id="3" name="Content Placeholder 2"/>
          <p:cNvSpPr>
            <a:spLocks noGrp="1"/>
          </p:cNvSpPr>
          <p:nvPr>
            <p:ph idx="1"/>
          </p:nvPr>
        </p:nvSpPr>
        <p:spPr>
          <a:solidFill>
            <a:schemeClr val="bg1"/>
          </a:solidFill>
          <a:ln w="57150">
            <a:solidFill>
              <a:schemeClr val="tx1"/>
            </a:solidFill>
          </a:ln>
        </p:spPr>
        <p:txBody>
          <a:bodyPr>
            <a:normAutofit fontScale="85000" lnSpcReduction="10000"/>
          </a:bodyPr>
          <a:lstStyle/>
          <a:p>
            <a:pPr>
              <a:buNone/>
            </a:pPr>
            <a:r>
              <a:rPr lang="en-US" sz="4300" b="1" dirty="0" smtClean="0"/>
              <a:t>OGE 07 x 7 </a:t>
            </a:r>
            <a:r>
              <a:rPr lang="en-US" dirty="0" smtClean="0"/>
              <a:t>–</a:t>
            </a:r>
            <a:r>
              <a:rPr lang="en-US" sz="3800" dirty="0" smtClean="0"/>
              <a:t>Immigration Support Letters and </a:t>
            </a:r>
          </a:p>
          <a:p>
            <a:pPr>
              <a:buNone/>
            </a:pPr>
            <a:r>
              <a:rPr lang="en-US" sz="3800" dirty="0" smtClean="0"/>
              <a:t>18 U.S.C. § 205</a:t>
            </a:r>
          </a:p>
          <a:p>
            <a:pPr>
              <a:buNone/>
            </a:pPr>
            <a:endParaRPr lang="en-US" dirty="0" smtClean="0"/>
          </a:p>
          <a:p>
            <a:pPr>
              <a:buNone/>
            </a:pPr>
            <a:r>
              <a:rPr lang="en-US" dirty="0" smtClean="0"/>
              <a:t> </a:t>
            </a:r>
          </a:p>
          <a:p>
            <a:pPr>
              <a:buNone/>
            </a:pPr>
            <a:r>
              <a:rPr lang="en-US" b="1" dirty="0" smtClean="0"/>
              <a:t>“…when determining whether a Federal employee acted as another’s agent for purposes of Section 205 by writing and submitting an immigration support letter, the critical factor to consider is whether the Federal employee was under the control of the alien on whose behalf the letter was submitted.”</a:t>
            </a:r>
            <a:endParaRPr lang="en-US" b="1"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gency FB" pitchFamily="34" charset="0"/>
              </a:rPr>
              <a:t>Immigration Support Letters</a:t>
            </a:r>
            <a:endParaRPr lang="en-US" sz="5400" dirty="0">
              <a:latin typeface="Agency FB" pitchFamily="34" charset="0"/>
            </a:endParaRPr>
          </a:p>
        </p:txBody>
      </p:sp>
      <p:sp>
        <p:nvSpPr>
          <p:cNvPr id="3" name="Content Placeholder 2"/>
          <p:cNvSpPr>
            <a:spLocks noGrp="1"/>
          </p:cNvSpPr>
          <p:nvPr>
            <p:ph idx="1"/>
          </p:nvPr>
        </p:nvSpPr>
        <p:spPr>
          <a:xfrm>
            <a:off x="457200" y="2613391"/>
            <a:ext cx="8229600" cy="1882409"/>
          </a:xfrm>
          <a:solidFill>
            <a:schemeClr val="bg1">
              <a:lumMod val="75000"/>
            </a:schemeClr>
          </a:solidFill>
          <a:ln w="57150">
            <a:solidFill>
              <a:schemeClr val="tx1"/>
            </a:solidFill>
          </a:ln>
        </p:spPr>
        <p:txBody>
          <a:bodyPr>
            <a:normAutofit/>
          </a:bodyPr>
          <a:lstStyle/>
          <a:p>
            <a:pPr>
              <a:buNone/>
            </a:pPr>
            <a:r>
              <a:rPr lang="en-US" b="1" dirty="0" smtClean="0"/>
              <a:t>Q:  Can an employee use his/her title and agency letterhead to write an immigration support letter?</a:t>
            </a:r>
            <a:endParaRPr lang="en-US" b="1"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gency FB" pitchFamily="34" charset="0"/>
              </a:rPr>
              <a:t>Other Support Letters</a:t>
            </a:r>
            <a:endParaRPr lang="en-US" sz="5400" dirty="0">
              <a:latin typeface="Agency FB" pitchFamily="34" charset="0"/>
            </a:endParaRPr>
          </a:p>
        </p:txBody>
      </p:sp>
      <p:sp>
        <p:nvSpPr>
          <p:cNvPr id="3" name="Content Placeholder 2"/>
          <p:cNvSpPr>
            <a:spLocks noGrp="1"/>
          </p:cNvSpPr>
          <p:nvPr>
            <p:ph idx="1"/>
          </p:nvPr>
        </p:nvSpPr>
        <p:spPr>
          <a:xfrm>
            <a:off x="228600" y="1775191"/>
            <a:ext cx="8610600" cy="4854209"/>
          </a:xfrm>
          <a:solidFill>
            <a:schemeClr val="bg1"/>
          </a:solidFill>
          <a:ln w="57150">
            <a:solidFill>
              <a:schemeClr val="tx1"/>
            </a:solidFill>
          </a:ln>
        </p:spPr>
        <p:txBody>
          <a:bodyPr>
            <a:normAutofit lnSpcReduction="10000"/>
          </a:bodyPr>
          <a:lstStyle/>
          <a:p>
            <a:pPr>
              <a:buNone/>
            </a:pPr>
            <a:r>
              <a:rPr lang="en-US" dirty="0" smtClean="0"/>
              <a:t>OGE 98 X 18 –</a:t>
            </a:r>
            <a:r>
              <a:rPr lang="en-US" sz="2800" dirty="0" smtClean="0"/>
              <a:t>Letters of support for former supervisor in connection with sentencing  proceedings against the former employee</a:t>
            </a:r>
          </a:p>
          <a:p>
            <a:pPr>
              <a:buNone/>
            </a:pPr>
            <a:endParaRPr lang="en-US" dirty="0" smtClean="0"/>
          </a:p>
          <a:p>
            <a:pPr lvl="1"/>
            <a:r>
              <a:rPr lang="en-US" dirty="0" smtClean="0"/>
              <a:t>Such letters are of the ilk of “character references” and involve “self-representation”</a:t>
            </a:r>
          </a:p>
          <a:p>
            <a:pPr lvl="1"/>
            <a:r>
              <a:rPr lang="en-US" dirty="0" smtClean="0"/>
              <a:t>Not subject to control or direction by former supervisor</a:t>
            </a:r>
          </a:p>
          <a:p>
            <a:pPr lvl="1"/>
            <a:r>
              <a:rPr lang="en-US" dirty="0" smtClean="0"/>
              <a:t>No 205 issue </a:t>
            </a:r>
          </a:p>
          <a:p>
            <a:pPr lvl="1"/>
            <a:r>
              <a:rPr lang="en-US" dirty="0" smtClean="0"/>
              <a:t>Federal employees may use title and letterhead</a:t>
            </a:r>
          </a:p>
          <a:p>
            <a:pPr lvl="1"/>
            <a:endParaRPr lang="en-US" dirty="0" smtClean="0"/>
          </a:p>
          <a:p>
            <a:pPr lvl="1"/>
            <a:endParaRPr lang="en-US" dirty="0" smtClean="0"/>
          </a:p>
          <a:p>
            <a:pPr lvl="1"/>
            <a:endParaRPr lang="en-US" dirty="0" smtClean="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latin typeface="Agency FB" pitchFamily="34" charset="0"/>
              </a:rPr>
              <a:t>Endorsements</a:t>
            </a:r>
            <a:br>
              <a:rPr lang="en-US" sz="6000" dirty="0" smtClean="0">
                <a:latin typeface="Agency FB" pitchFamily="34" charset="0"/>
              </a:rPr>
            </a:br>
            <a:r>
              <a:rPr lang="en-US" sz="5300" dirty="0" smtClean="0">
                <a:latin typeface="Agency FB" pitchFamily="34" charset="0"/>
              </a:rPr>
              <a:t>2635.702(c)</a:t>
            </a:r>
            <a:endParaRPr lang="en-US" sz="6000" dirty="0">
              <a:latin typeface="Agency FB" pitchFamily="34" charset="0"/>
            </a:endParaRPr>
          </a:p>
        </p:txBody>
      </p:sp>
      <p:sp>
        <p:nvSpPr>
          <p:cNvPr id="4" name="TextBox 3"/>
          <p:cNvSpPr txBox="1"/>
          <p:nvPr/>
        </p:nvSpPr>
        <p:spPr>
          <a:xfrm>
            <a:off x="192281" y="1752600"/>
            <a:ext cx="8646919" cy="2062103"/>
          </a:xfrm>
          <a:prstGeom prst="rect">
            <a:avLst/>
          </a:prstGeom>
          <a:solidFill>
            <a:schemeClr val="bg1">
              <a:lumMod val="75000"/>
            </a:schemeClr>
          </a:solidFill>
          <a:ln w="57150">
            <a:solidFill>
              <a:schemeClr val="tx1"/>
            </a:solidFill>
          </a:ln>
        </p:spPr>
        <p:txBody>
          <a:bodyPr wrap="none" rtlCol="0">
            <a:spAutoFit/>
          </a:bodyPr>
          <a:lstStyle/>
          <a:p>
            <a:r>
              <a:rPr lang="en-US" sz="3200" b="1" dirty="0" smtClean="0"/>
              <a:t>Q1: An employee sends an email to  everyone</a:t>
            </a:r>
          </a:p>
          <a:p>
            <a:r>
              <a:rPr lang="en-US" sz="3200" b="1" dirty="0" smtClean="0"/>
              <a:t> in her agency to inform them of the special </a:t>
            </a:r>
          </a:p>
          <a:p>
            <a:r>
              <a:rPr lang="en-US" sz="3200" b="1" dirty="0" smtClean="0"/>
              <a:t>discount program her cell phone provider offers </a:t>
            </a:r>
          </a:p>
          <a:p>
            <a:r>
              <a:rPr lang="en-US" sz="3200" b="1" dirty="0" smtClean="0"/>
              <a:t>to government employees.</a:t>
            </a:r>
            <a:r>
              <a:rPr lang="en-US" dirty="0" smtClean="0"/>
              <a:t>. </a:t>
            </a:r>
            <a:endParaRPr lang="en-US" dirty="0"/>
          </a:p>
        </p:txBody>
      </p:sp>
      <p:sp>
        <p:nvSpPr>
          <p:cNvPr id="5" name="TextBox 4"/>
          <p:cNvSpPr txBox="1"/>
          <p:nvPr/>
        </p:nvSpPr>
        <p:spPr>
          <a:xfrm>
            <a:off x="228599" y="4114800"/>
            <a:ext cx="8610601" cy="2062103"/>
          </a:xfrm>
          <a:prstGeom prst="rect">
            <a:avLst/>
          </a:prstGeom>
          <a:solidFill>
            <a:schemeClr val="bg1">
              <a:lumMod val="75000"/>
            </a:schemeClr>
          </a:solidFill>
          <a:ln w="57150">
            <a:solidFill>
              <a:schemeClr val="tx1"/>
            </a:solidFill>
          </a:ln>
        </p:spPr>
        <p:txBody>
          <a:bodyPr wrap="square" rtlCol="0">
            <a:spAutoFit/>
          </a:bodyPr>
          <a:lstStyle/>
          <a:p>
            <a:r>
              <a:rPr lang="en-US" sz="3200" b="1" dirty="0" smtClean="0"/>
              <a:t>Q2: A company that provides personal retirement investment advice would like to come and speak to your agency’s employees about retirement planning.</a:t>
            </a:r>
            <a:endParaRPr lang="en-US" sz="3200" b="1" dirty="0"/>
          </a:p>
        </p:txBody>
      </p:sp>
      <p:sp>
        <p:nvSpPr>
          <p:cNvPr id="6" name="Slide Number Placeholder 5"/>
          <p:cNvSpPr>
            <a:spLocks noGrp="1"/>
          </p:cNvSpPr>
          <p:nvPr>
            <p:ph type="sldNum" sz="quarter" idx="12"/>
          </p:nvPr>
        </p:nvSpPr>
        <p:spPr/>
        <p:txBody>
          <a:bodyPr/>
          <a:lstStyle/>
          <a:p>
            <a:fld id="{F53F4366-5DD5-4ABE-9CC4-1618DA7E463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latin typeface="Agency FB" pitchFamily="34" charset="0"/>
              </a:rPr>
              <a:t>Benefitting Friends and Relatives</a:t>
            </a:r>
            <a:br>
              <a:rPr lang="en-US" sz="5400" dirty="0" smtClean="0">
                <a:latin typeface="Agency FB" pitchFamily="34" charset="0"/>
              </a:rPr>
            </a:br>
            <a:r>
              <a:rPr lang="en-US" sz="5400" dirty="0" smtClean="0">
                <a:latin typeface="Agency FB" pitchFamily="34" charset="0"/>
              </a:rPr>
              <a:t>2635.702(d)</a:t>
            </a:r>
            <a:endParaRPr lang="en-US" sz="5400" dirty="0">
              <a:latin typeface="Agency FB" pitchFamily="34" charset="0"/>
            </a:endParaRPr>
          </a:p>
        </p:txBody>
      </p:sp>
      <p:sp>
        <p:nvSpPr>
          <p:cNvPr id="3" name="Content Placeholder 2"/>
          <p:cNvSpPr>
            <a:spLocks noGrp="1"/>
          </p:cNvSpPr>
          <p:nvPr>
            <p:ph idx="1"/>
          </p:nvPr>
        </p:nvSpPr>
        <p:spPr>
          <a:solidFill>
            <a:schemeClr val="bg1"/>
          </a:solidFill>
          <a:ln w="57150">
            <a:solidFill>
              <a:schemeClr val="tx1"/>
            </a:solidFill>
          </a:ln>
        </p:spPr>
        <p:txBody>
          <a:bodyPr/>
          <a:lstStyle/>
          <a:p>
            <a:endParaRPr lang="en-US" dirty="0" smtClean="0"/>
          </a:p>
          <a:p>
            <a:pPr>
              <a:buNone/>
            </a:pPr>
            <a:r>
              <a:rPr lang="en-US" u="sng" dirty="0" smtClean="0"/>
              <a:t>Miles v. Dep’t of Defense</a:t>
            </a:r>
            <a:r>
              <a:rPr lang="en-US" dirty="0" smtClean="0"/>
              <a:t>—</a:t>
            </a:r>
          </a:p>
          <a:p>
            <a:endParaRPr lang="en-US" dirty="0" smtClean="0"/>
          </a:p>
          <a:p>
            <a:pPr>
              <a:buNone/>
            </a:pPr>
            <a:r>
              <a:rPr lang="en-US" dirty="0" smtClean="0"/>
              <a:t>An SES official was removed from her position as  Director of the </a:t>
            </a:r>
            <a:r>
              <a:rPr lang="en-US" dirty="0" err="1" smtClean="0"/>
              <a:t>DoD</a:t>
            </a:r>
            <a:r>
              <a:rPr lang="en-US" dirty="0" smtClean="0"/>
              <a:t> Education Activity for using her position to assist her son’s fiancée in obtaining employment with </a:t>
            </a:r>
            <a:r>
              <a:rPr lang="en-US" dirty="0" err="1" smtClean="0"/>
              <a:t>DoDEA</a:t>
            </a:r>
            <a:r>
              <a:rPr lang="en-US" dirty="0" smtClean="0"/>
              <a:t>.</a:t>
            </a:r>
          </a:p>
          <a:p>
            <a:endParaRPr lang="en-US" dirty="0" smtClean="0"/>
          </a:p>
        </p:txBody>
      </p:sp>
      <p:sp>
        <p:nvSpPr>
          <p:cNvPr id="4" name="Slide Number Placeholder 3"/>
          <p:cNvSpPr>
            <a:spLocks noGrp="1"/>
          </p:cNvSpPr>
          <p:nvPr>
            <p:ph type="sldNum" sz="quarter" idx="12"/>
          </p:nvPr>
        </p:nvSpPr>
        <p:spPr/>
        <p:txBody>
          <a:bodyPr/>
          <a:lstStyle/>
          <a:p>
            <a:fld id="{F53F4366-5DD5-4ABE-9CC4-1618DA7E463C}"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latin typeface="Agency FB" pitchFamily="34" charset="0"/>
              </a:rPr>
              <a:t>Nonpublic Information</a:t>
            </a:r>
            <a:br>
              <a:rPr lang="en-US" sz="5400" dirty="0" smtClean="0">
                <a:latin typeface="Agency FB" pitchFamily="34" charset="0"/>
              </a:rPr>
            </a:br>
            <a:r>
              <a:rPr lang="en-US" sz="5400" dirty="0" smtClean="0">
                <a:latin typeface="Agency FB" pitchFamily="34" charset="0"/>
              </a:rPr>
              <a:t>2635.703 and 2635.101(b)(3)</a:t>
            </a:r>
            <a:endParaRPr lang="en-US" sz="5400" dirty="0">
              <a:latin typeface="Agency FB" pitchFamily="34" charset="0"/>
            </a:endParaRPr>
          </a:p>
        </p:txBody>
      </p:sp>
      <p:sp>
        <p:nvSpPr>
          <p:cNvPr id="5" name="TextBox 4"/>
          <p:cNvSpPr txBox="1"/>
          <p:nvPr/>
        </p:nvSpPr>
        <p:spPr>
          <a:xfrm>
            <a:off x="152400" y="1676400"/>
            <a:ext cx="8839200" cy="2246769"/>
          </a:xfrm>
          <a:prstGeom prst="rect">
            <a:avLst/>
          </a:prstGeom>
          <a:solidFill>
            <a:schemeClr val="bg1">
              <a:lumMod val="75000"/>
            </a:schemeClr>
          </a:solidFill>
          <a:ln w="57150">
            <a:solidFill>
              <a:schemeClr val="tx1"/>
            </a:solidFill>
          </a:ln>
        </p:spPr>
        <p:txBody>
          <a:bodyPr wrap="square" rtlCol="0">
            <a:spAutoFit/>
          </a:bodyPr>
          <a:lstStyle/>
          <a:p>
            <a:r>
              <a:rPr lang="en-US" sz="2800" b="1" dirty="0" smtClean="0"/>
              <a:t>Q1:  An employee has been given access to information  about an impending indictment that has not yet been announced to the public.  The employee short sells stock in the company that is involved in and will be affected by the indictment.</a:t>
            </a:r>
            <a:endParaRPr lang="en-US" sz="2800" b="1" dirty="0"/>
          </a:p>
        </p:txBody>
      </p:sp>
      <p:sp>
        <p:nvSpPr>
          <p:cNvPr id="6" name="TextBox 5"/>
          <p:cNvSpPr txBox="1"/>
          <p:nvPr/>
        </p:nvSpPr>
        <p:spPr>
          <a:xfrm>
            <a:off x="152400" y="4724400"/>
            <a:ext cx="8839200" cy="1815882"/>
          </a:xfrm>
          <a:prstGeom prst="rect">
            <a:avLst/>
          </a:prstGeom>
          <a:solidFill>
            <a:schemeClr val="bg1">
              <a:lumMod val="75000"/>
            </a:schemeClr>
          </a:solidFill>
          <a:ln w="57150">
            <a:solidFill>
              <a:schemeClr val="tx1"/>
            </a:solidFill>
          </a:ln>
        </p:spPr>
        <p:txBody>
          <a:bodyPr wrap="square" rtlCol="0">
            <a:spAutoFit/>
          </a:bodyPr>
          <a:lstStyle/>
          <a:p>
            <a:r>
              <a:rPr lang="en-US" sz="2800" b="1" dirty="0" smtClean="0"/>
              <a:t>Q2:  An employee with access to audit, investigative and enforcement information in his agency’s computer system, uses that information in his private consulting business.</a:t>
            </a:r>
            <a:r>
              <a:rPr lang="en-US" sz="2000" dirty="0" smtClean="0"/>
              <a:t> </a:t>
            </a:r>
            <a:endParaRPr lang="en-US" sz="2000" dirty="0"/>
          </a:p>
        </p:txBody>
      </p:sp>
      <p:sp>
        <p:nvSpPr>
          <p:cNvPr id="7" name="Slide Number Placeholder 6"/>
          <p:cNvSpPr>
            <a:spLocks noGrp="1"/>
          </p:cNvSpPr>
          <p:nvPr>
            <p:ph type="sldNum" sz="quarter" idx="12"/>
          </p:nvPr>
        </p:nvSpPr>
        <p:spPr/>
        <p:txBody>
          <a:bodyPr/>
          <a:lstStyle/>
          <a:p>
            <a:fld id="{F53F4366-5DD5-4ABE-9CC4-1618DA7E463C}"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Agency FB" pitchFamily="34" charset="0"/>
              </a:rPr>
              <a:t>Public office for private gain</a:t>
            </a:r>
            <a:endParaRPr lang="en-US" sz="6000" dirty="0">
              <a:latin typeface="Agency FB" pitchFamily="34" charset="0"/>
            </a:endParaRPr>
          </a:p>
        </p:txBody>
      </p:sp>
      <p:sp>
        <p:nvSpPr>
          <p:cNvPr id="3" name="Content Placeholder 2"/>
          <p:cNvSpPr>
            <a:spLocks noGrp="1"/>
          </p:cNvSpPr>
          <p:nvPr>
            <p:ph idx="1"/>
          </p:nvPr>
        </p:nvSpPr>
        <p:spPr/>
        <p:txBody>
          <a:bodyPr/>
          <a:lstStyle/>
          <a:p>
            <a:endParaRPr lang="en-US" dirty="0" smtClean="0"/>
          </a:p>
          <a:p>
            <a:r>
              <a:rPr lang="en-US" dirty="0" smtClean="0"/>
              <a:t>5 CFR section 2635.702</a:t>
            </a:r>
          </a:p>
          <a:p>
            <a:endParaRPr lang="en-US" dirty="0" smtClean="0"/>
          </a:p>
          <a:p>
            <a:endParaRPr lang="en-US" dirty="0" smtClean="0"/>
          </a:p>
          <a:p>
            <a:r>
              <a:rPr lang="en-US" dirty="0" smtClean="0"/>
              <a:t>5 CFR section 2635.101(b)(7)</a:t>
            </a:r>
            <a:endParaRPr lang="en-US"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latin typeface="Agency FB" pitchFamily="34" charset="0"/>
              </a:rPr>
              <a:t>Government Property</a:t>
            </a:r>
            <a:br>
              <a:rPr lang="en-US" sz="5400" dirty="0" smtClean="0">
                <a:latin typeface="Agency FB" pitchFamily="34" charset="0"/>
              </a:rPr>
            </a:br>
            <a:r>
              <a:rPr lang="en-US" sz="5400" dirty="0" smtClean="0">
                <a:latin typeface="Agency FB" pitchFamily="34" charset="0"/>
              </a:rPr>
              <a:t>2635.704 and 2635.101(b)(9)</a:t>
            </a:r>
            <a:endParaRPr lang="en-US" sz="5400" dirty="0">
              <a:latin typeface="Agency FB" pitchFamily="34" charset="0"/>
            </a:endParaRPr>
          </a:p>
        </p:txBody>
      </p:sp>
      <p:sp>
        <p:nvSpPr>
          <p:cNvPr id="4" name="TextBox 3"/>
          <p:cNvSpPr txBox="1"/>
          <p:nvPr/>
        </p:nvSpPr>
        <p:spPr>
          <a:xfrm>
            <a:off x="228601" y="2133600"/>
            <a:ext cx="8610600" cy="1384995"/>
          </a:xfrm>
          <a:prstGeom prst="rect">
            <a:avLst/>
          </a:prstGeom>
          <a:solidFill>
            <a:schemeClr val="bg1">
              <a:lumMod val="75000"/>
            </a:schemeClr>
          </a:solidFill>
          <a:ln w="57150">
            <a:solidFill>
              <a:schemeClr val="tx1"/>
            </a:solidFill>
          </a:ln>
        </p:spPr>
        <p:txBody>
          <a:bodyPr wrap="square" rtlCol="0">
            <a:spAutoFit/>
          </a:bodyPr>
          <a:lstStyle/>
          <a:p>
            <a:r>
              <a:rPr lang="en-US" sz="2800" b="1" dirty="0" smtClean="0"/>
              <a:t>Q1:  May employees use government resources (such as email and time) to plan, announce and hold  social events like baby showers or retirement parties?</a:t>
            </a:r>
            <a:endParaRPr lang="en-US" sz="2800" b="1" dirty="0"/>
          </a:p>
        </p:txBody>
      </p:sp>
      <p:sp>
        <p:nvSpPr>
          <p:cNvPr id="6" name="TextBox 5"/>
          <p:cNvSpPr txBox="1"/>
          <p:nvPr/>
        </p:nvSpPr>
        <p:spPr>
          <a:xfrm>
            <a:off x="521412" y="4419600"/>
            <a:ext cx="7936788" cy="523220"/>
          </a:xfrm>
          <a:prstGeom prst="rect">
            <a:avLst/>
          </a:prstGeom>
          <a:solidFill>
            <a:schemeClr val="bg1">
              <a:lumMod val="75000"/>
            </a:schemeClr>
          </a:solidFill>
          <a:ln w="57150">
            <a:solidFill>
              <a:schemeClr val="tx1"/>
            </a:solidFill>
          </a:ln>
        </p:spPr>
        <p:txBody>
          <a:bodyPr wrap="none" rtlCol="0">
            <a:spAutoFit/>
          </a:bodyPr>
          <a:lstStyle/>
          <a:p>
            <a:r>
              <a:rPr lang="en-US" sz="2800" b="1" dirty="0" smtClean="0"/>
              <a:t>Q2: How much personal use constitutes “misuse?”</a:t>
            </a:r>
            <a:endParaRPr lang="en-US" sz="2800" b="1" dirty="0"/>
          </a:p>
        </p:txBody>
      </p:sp>
      <p:sp>
        <p:nvSpPr>
          <p:cNvPr id="5" name="Slide Number Placeholder 4"/>
          <p:cNvSpPr>
            <a:spLocks noGrp="1"/>
          </p:cNvSpPr>
          <p:nvPr>
            <p:ph type="sldNum" sz="quarter" idx="12"/>
          </p:nvPr>
        </p:nvSpPr>
        <p:spPr/>
        <p:txBody>
          <a:bodyPr/>
          <a:lstStyle/>
          <a:p>
            <a:fld id="{F53F4366-5DD5-4ABE-9CC4-1618DA7E463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itchFamily="34" charset="0"/>
              </a:rPr>
              <a:t>Personal Use Policies</a:t>
            </a:r>
            <a:endParaRPr lang="en-US" dirty="0">
              <a:latin typeface="Agency FB" pitchFamily="34" charset="0"/>
            </a:endParaRPr>
          </a:p>
        </p:txBody>
      </p:sp>
      <p:sp>
        <p:nvSpPr>
          <p:cNvPr id="3" name="Content Placeholder 2"/>
          <p:cNvSpPr>
            <a:spLocks noGrp="1"/>
          </p:cNvSpPr>
          <p:nvPr>
            <p:ph idx="1"/>
          </p:nvPr>
        </p:nvSpPr>
        <p:spPr>
          <a:xfrm>
            <a:off x="457200" y="1698991"/>
            <a:ext cx="8229600" cy="4625609"/>
          </a:xfrm>
          <a:solidFill>
            <a:schemeClr val="bg1"/>
          </a:solidFill>
          <a:ln w="57150">
            <a:solidFill>
              <a:schemeClr val="tx1"/>
            </a:solidFill>
          </a:ln>
        </p:spPr>
        <p:txBody>
          <a:bodyPr/>
          <a:lstStyle/>
          <a:p>
            <a:pPr>
              <a:buNone/>
            </a:pPr>
            <a:r>
              <a:rPr lang="en-US" u="sng" dirty="0" smtClean="0"/>
              <a:t>Smith v. Dep’t of Energy</a:t>
            </a:r>
            <a:r>
              <a:rPr lang="en-US" dirty="0" smtClean="0"/>
              <a:t>  (June 2012)</a:t>
            </a:r>
          </a:p>
          <a:p>
            <a:pPr>
              <a:buNone/>
            </a:pPr>
            <a:endParaRPr lang="en-US" u="sng" dirty="0" smtClean="0"/>
          </a:p>
          <a:p>
            <a:pPr>
              <a:buNone/>
            </a:pPr>
            <a:r>
              <a:rPr lang="en-US" dirty="0" smtClean="0"/>
              <a:t>HR Assistant received a 30-day suspension for misusing government property (and violating the personal use policy). She was cited for sending over 4000 personal emails and  emails containing inappropriate comments and excessively using the internet.</a:t>
            </a:r>
          </a:p>
          <a:p>
            <a:endParaRPr lang="en-US"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139952"/>
          </a:xfrm>
        </p:spPr>
        <p:txBody>
          <a:bodyPr>
            <a:normAutofit fontScale="90000"/>
          </a:bodyPr>
          <a:lstStyle/>
          <a:p>
            <a:r>
              <a:rPr lang="en-US" sz="6000" dirty="0" smtClean="0">
                <a:latin typeface="Agency FB" pitchFamily="34" charset="0"/>
              </a:rPr>
              <a:t>Government Time</a:t>
            </a:r>
            <a:br>
              <a:rPr lang="en-US" sz="6000" dirty="0" smtClean="0">
                <a:latin typeface="Agency FB" pitchFamily="34" charset="0"/>
              </a:rPr>
            </a:br>
            <a:r>
              <a:rPr lang="en-US" sz="5300" dirty="0" smtClean="0">
                <a:latin typeface="Agency FB" pitchFamily="34" charset="0"/>
              </a:rPr>
              <a:t>2635.705 and 2635.101(b)(5)</a:t>
            </a:r>
            <a:endParaRPr lang="en-US" sz="5300" dirty="0">
              <a:latin typeface="Agency FB" pitchFamily="34" charset="0"/>
            </a:endParaRPr>
          </a:p>
        </p:txBody>
      </p:sp>
      <p:sp>
        <p:nvSpPr>
          <p:cNvPr id="4" name="TextBox 3"/>
          <p:cNvSpPr txBox="1"/>
          <p:nvPr/>
        </p:nvSpPr>
        <p:spPr>
          <a:xfrm>
            <a:off x="152400" y="2209800"/>
            <a:ext cx="8837612" cy="1384995"/>
          </a:xfrm>
          <a:prstGeom prst="rect">
            <a:avLst/>
          </a:prstGeom>
          <a:solidFill>
            <a:schemeClr val="bg1">
              <a:lumMod val="75000"/>
            </a:schemeClr>
          </a:solidFill>
          <a:ln w="57150">
            <a:solidFill>
              <a:schemeClr val="tx1"/>
            </a:solidFill>
          </a:ln>
        </p:spPr>
        <p:txBody>
          <a:bodyPr wrap="none" rtlCol="0">
            <a:spAutoFit/>
          </a:bodyPr>
          <a:lstStyle/>
          <a:p>
            <a:r>
              <a:rPr lang="en-US" sz="2800" b="1" dirty="0" smtClean="0"/>
              <a:t>Q1:  Can a supervisor direct or request that an executive </a:t>
            </a:r>
          </a:p>
          <a:p>
            <a:r>
              <a:rPr lang="en-US" sz="2800" b="1" dirty="0" smtClean="0"/>
              <a:t>assistant, or other subordinate, perform personal tasks </a:t>
            </a:r>
          </a:p>
          <a:p>
            <a:r>
              <a:rPr lang="en-US" sz="2800" b="1" dirty="0" smtClean="0"/>
              <a:t>or run personal errands?</a:t>
            </a:r>
            <a:endParaRPr lang="en-US" sz="2800" b="1" dirty="0"/>
          </a:p>
        </p:txBody>
      </p:sp>
      <p:sp>
        <p:nvSpPr>
          <p:cNvPr id="5" name="TextBox 4"/>
          <p:cNvSpPr txBox="1"/>
          <p:nvPr/>
        </p:nvSpPr>
        <p:spPr>
          <a:xfrm>
            <a:off x="685801" y="4419600"/>
            <a:ext cx="7619999" cy="1384995"/>
          </a:xfrm>
          <a:prstGeom prst="rect">
            <a:avLst/>
          </a:prstGeom>
          <a:solidFill>
            <a:schemeClr val="bg1">
              <a:lumMod val="75000"/>
            </a:schemeClr>
          </a:solidFill>
          <a:ln w="57150">
            <a:solidFill>
              <a:schemeClr val="tx1"/>
            </a:solidFill>
          </a:ln>
        </p:spPr>
        <p:txBody>
          <a:bodyPr wrap="square" rtlCol="0">
            <a:spAutoFit/>
          </a:bodyPr>
          <a:lstStyle/>
          <a:p>
            <a:r>
              <a:rPr lang="en-US" sz="2800" b="1" dirty="0" smtClean="0"/>
              <a:t>Q2:  Can a public financial disclosure filer ask a subordinate, or an ethics official, to prepare a draft of her public form?</a:t>
            </a:r>
            <a:endParaRPr lang="en-US" sz="2800" b="1" dirty="0"/>
          </a:p>
        </p:txBody>
      </p:sp>
      <p:sp>
        <p:nvSpPr>
          <p:cNvPr id="6" name="Slide Number Placeholder 5"/>
          <p:cNvSpPr>
            <a:spLocks noGrp="1"/>
          </p:cNvSpPr>
          <p:nvPr>
            <p:ph type="sldNum" sz="quarter" idx="12"/>
          </p:nvPr>
        </p:nvSpPr>
        <p:spPr/>
        <p:txBody>
          <a:bodyPr/>
          <a:lstStyle/>
          <a:p>
            <a:fld id="{F53F4366-5DD5-4ABE-9CC4-1618DA7E463C}" type="slidenum">
              <a:rPr lang="en-US" smtClean="0"/>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Agency FB" pitchFamily="34" charset="0"/>
              </a:rPr>
              <a:t>Public office for private gain</a:t>
            </a:r>
            <a:endParaRPr lang="en-US" sz="6000" dirty="0">
              <a:latin typeface="Agency FB" pitchFamily="34" charset="0"/>
            </a:endParaRPr>
          </a:p>
        </p:txBody>
      </p:sp>
      <p:sp>
        <p:nvSpPr>
          <p:cNvPr id="3" name="Content Placeholder 2"/>
          <p:cNvSpPr>
            <a:spLocks noGrp="1"/>
          </p:cNvSpPr>
          <p:nvPr>
            <p:ph idx="1"/>
          </p:nvPr>
        </p:nvSpPr>
        <p:spPr>
          <a:ln w="57150">
            <a:solidFill>
              <a:schemeClr val="tx1"/>
            </a:solidFill>
          </a:ln>
        </p:spPr>
        <p:txBody>
          <a:bodyPr/>
          <a:lstStyle/>
          <a:p>
            <a:pPr>
              <a:buNone/>
            </a:pPr>
            <a:endParaRPr lang="en-US" u="sng" dirty="0" smtClean="0"/>
          </a:p>
          <a:p>
            <a:pPr>
              <a:buNone/>
            </a:pPr>
            <a:r>
              <a:rPr lang="en-US" u="sng" dirty="0" smtClean="0"/>
              <a:t>Miles v. Dep’t of Defense</a:t>
            </a:r>
            <a:r>
              <a:rPr lang="en-US" dirty="0" smtClean="0"/>
              <a:t> (March 2014)</a:t>
            </a:r>
          </a:p>
          <a:p>
            <a:endParaRPr lang="en-US" dirty="0" smtClean="0"/>
          </a:p>
          <a:p>
            <a:pPr>
              <a:buNone/>
            </a:pPr>
            <a:r>
              <a:rPr lang="en-US" dirty="0" smtClean="0"/>
              <a:t>An SES official was removed from her position as  Director of the </a:t>
            </a:r>
            <a:r>
              <a:rPr lang="en-US" dirty="0" err="1" smtClean="0"/>
              <a:t>DoD</a:t>
            </a:r>
            <a:r>
              <a:rPr lang="en-US" dirty="0" smtClean="0"/>
              <a:t> Education Activity for using her position to assist her son’s fiancée in obtaining employment with </a:t>
            </a:r>
            <a:r>
              <a:rPr lang="en-US" dirty="0" err="1" smtClean="0"/>
              <a:t>DoDEA</a:t>
            </a:r>
            <a:r>
              <a:rPr lang="en-US" dirty="0" smtClean="0"/>
              <a:t>.</a:t>
            </a:r>
            <a:endParaRPr lang="en-US"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atin typeface="Agency FB" pitchFamily="34" charset="0"/>
              </a:rPr>
              <a:t>Asking Favors, Seeking Benefits</a:t>
            </a:r>
            <a:br>
              <a:rPr lang="en-US" sz="5400" dirty="0" smtClean="0">
                <a:latin typeface="Agency FB" pitchFamily="34" charset="0"/>
              </a:rPr>
            </a:br>
            <a:r>
              <a:rPr lang="en-US" sz="3600" dirty="0" smtClean="0">
                <a:latin typeface="Agency FB" pitchFamily="34" charset="0"/>
              </a:rPr>
              <a:t>2635.702(a)</a:t>
            </a:r>
            <a:endParaRPr lang="en-US" sz="5400" dirty="0">
              <a:latin typeface="Agency FB" pitchFamily="34" charset="0"/>
            </a:endParaRPr>
          </a:p>
        </p:txBody>
      </p:sp>
      <p:sp>
        <p:nvSpPr>
          <p:cNvPr id="3" name="Content Placeholder 2"/>
          <p:cNvSpPr>
            <a:spLocks noGrp="1"/>
          </p:cNvSpPr>
          <p:nvPr>
            <p:ph idx="1"/>
          </p:nvPr>
        </p:nvSpPr>
        <p:spPr>
          <a:xfrm>
            <a:off x="457200" y="2819400"/>
            <a:ext cx="8229600" cy="1752600"/>
          </a:xfrm>
          <a:solidFill>
            <a:schemeClr val="bg1">
              <a:lumMod val="75000"/>
            </a:schemeClr>
          </a:solidFill>
          <a:ln w="57150">
            <a:solidFill>
              <a:schemeClr val="tx1"/>
            </a:solidFill>
          </a:ln>
        </p:spPr>
        <p:txBody>
          <a:bodyPr>
            <a:normAutofit/>
          </a:bodyPr>
          <a:lstStyle/>
          <a:p>
            <a:pPr>
              <a:buNone/>
            </a:pPr>
            <a:r>
              <a:rPr lang="en-US" b="1" dirty="0" smtClean="0"/>
              <a:t>Q1:  May a  Government Loan Officer ask people whose loans he services to endorse him on LinkedIn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atin typeface="Agency FB" pitchFamily="34" charset="0"/>
              </a:rPr>
              <a:t>Asking Favors, Seeking Benefits</a:t>
            </a:r>
            <a:br>
              <a:rPr lang="en-US" sz="5400" dirty="0" smtClean="0">
                <a:latin typeface="Agency FB" pitchFamily="34" charset="0"/>
              </a:rPr>
            </a:br>
            <a:r>
              <a:rPr lang="en-US" sz="4000" dirty="0" smtClean="0">
                <a:latin typeface="Agency FB" pitchFamily="34" charset="0"/>
              </a:rPr>
              <a:t>2635.702(a)</a:t>
            </a:r>
            <a:endParaRPr lang="en-US" sz="5400" dirty="0"/>
          </a:p>
        </p:txBody>
      </p:sp>
      <p:sp>
        <p:nvSpPr>
          <p:cNvPr id="4" name="TextBox 3"/>
          <p:cNvSpPr txBox="1"/>
          <p:nvPr/>
        </p:nvSpPr>
        <p:spPr>
          <a:xfrm>
            <a:off x="458900" y="2133600"/>
            <a:ext cx="8304100" cy="3539430"/>
          </a:xfrm>
          <a:prstGeom prst="rect">
            <a:avLst/>
          </a:prstGeom>
          <a:solidFill>
            <a:schemeClr val="bg1">
              <a:lumMod val="75000"/>
            </a:schemeClr>
          </a:solidFill>
          <a:ln w="57150">
            <a:solidFill>
              <a:schemeClr val="tx1"/>
            </a:solidFill>
          </a:ln>
        </p:spPr>
        <p:txBody>
          <a:bodyPr wrap="square" rtlCol="0">
            <a:spAutoFit/>
          </a:bodyPr>
          <a:lstStyle/>
          <a:p>
            <a:pPr>
              <a:defRPr/>
            </a:pPr>
            <a:r>
              <a:rPr lang="en-US" sz="3200" b="1" dirty="0" smtClean="0"/>
              <a:t>Q2:  A Department of Commerce employee met the executive of a car manufacturing company at a conference.  He now wants to call the executive to ask for information and advice about the availability and advisability of one of the company’s new products which he is considering purchasing.</a:t>
            </a:r>
          </a:p>
        </p:txBody>
      </p:sp>
      <p:sp>
        <p:nvSpPr>
          <p:cNvPr id="5" name="Slide Number Placeholder 4"/>
          <p:cNvSpPr>
            <a:spLocks noGrp="1"/>
          </p:cNvSpPr>
          <p:nvPr>
            <p:ph type="sldNum" sz="quarter" idx="12"/>
          </p:nvPr>
        </p:nvSpPr>
        <p:spPr/>
        <p:txBody>
          <a:bodyPr/>
          <a:lstStyle/>
          <a:p>
            <a:fld id="{F53F4366-5DD5-4ABE-9CC4-1618DA7E463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063752"/>
          </a:xfrm>
        </p:spPr>
        <p:txBody>
          <a:bodyPr>
            <a:noAutofit/>
          </a:bodyPr>
          <a:lstStyle/>
          <a:p>
            <a:r>
              <a:rPr lang="en-US" sz="4800" dirty="0" smtClean="0">
                <a:latin typeface="Agency FB" pitchFamily="34" charset="0"/>
              </a:rPr>
              <a:t>Use of Title, Position, Agency</a:t>
            </a:r>
            <a:r>
              <a:rPr lang="en-US" sz="4800" dirty="0" smtClean="0"/>
              <a:t/>
            </a:r>
            <a:br>
              <a:rPr lang="en-US" sz="4800" dirty="0" smtClean="0"/>
            </a:br>
            <a:r>
              <a:rPr lang="en-US" sz="4000" dirty="0" smtClean="0">
                <a:latin typeface="Agency FB" pitchFamily="34" charset="0"/>
              </a:rPr>
              <a:t>2635.702(b) and .807(b)(1) and (b)(2)</a:t>
            </a:r>
            <a:endParaRPr lang="en-US" sz="4800" dirty="0">
              <a:latin typeface="Agency FB" pitchFamily="34" charset="0"/>
            </a:endParaRPr>
          </a:p>
        </p:txBody>
      </p:sp>
      <p:sp>
        <p:nvSpPr>
          <p:cNvPr id="4" name="Content Placeholder 3"/>
          <p:cNvSpPr>
            <a:spLocks noGrp="1"/>
          </p:cNvSpPr>
          <p:nvPr>
            <p:ph idx="1"/>
          </p:nvPr>
        </p:nvSpPr>
        <p:spPr>
          <a:xfrm>
            <a:off x="457200" y="1905000"/>
            <a:ext cx="8229600" cy="4572000"/>
          </a:xfrm>
          <a:solidFill>
            <a:schemeClr val="bg1"/>
          </a:solidFill>
          <a:ln w="57150">
            <a:solidFill>
              <a:schemeClr val="tx1"/>
            </a:solidFill>
          </a:ln>
        </p:spPr>
        <p:txBody>
          <a:bodyPr>
            <a:normAutofit/>
          </a:bodyPr>
          <a:lstStyle/>
          <a:p>
            <a:r>
              <a:rPr lang="en-US" b="1" dirty="0" smtClean="0"/>
              <a:t>OGE 10 x 1</a:t>
            </a:r>
            <a:r>
              <a:rPr lang="en-US" dirty="0" smtClean="0"/>
              <a:t>—it is essential to evaluate the totality of the circumstances; look to the actual language or context of the employee’s  T, S, or W </a:t>
            </a:r>
          </a:p>
          <a:p>
            <a:endParaRPr lang="en-US" dirty="0" smtClean="0"/>
          </a:p>
          <a:p>
            <a:r>
              <a:rPr lang="en-US" b="1" dirty="0" smtClean="0"/>
              <a:t>OGE LA 14-08</a:t>
            </a:r>
            <a:r>
              <a:rPr lang="en-US" dirty="0" smtClean="0"/>
              <a:t>—describes  factors that may increase the likelihood that a reference could reasonably be construed as implying government sanction or endorsement</a:t>
            </a:r>
          </a:p>
          <a:p>
            <a:endParaRPr lang="en-US" dirty="0" smtClean="0"/>
          </a:p>
          <a:p>
            <a:endParaRPr lang="en-US" dirty="0" smtClean="0"/>
          </a:p>
          <a:p>
            <a:pPr>
              <a:buNone/>
            </a:pP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F53F4366-5DD5-4ABE-9CC4-1618DA7E463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063752"/>
          </a:xfrm>
        </p:spPr>
        <p:txBody>
          <a:bodyPr>
            <a:noAutofit/>
          </a:bodyPr>
          <a:lstStyle/>
          <a:p>
            <a:r>
              <a:rPr lang="en-US" sz="4800" dirty="0" smtClean="0">
                <a:latin typeface="Agency FB" pitchFamily="34" charset="0"/>
              </a:rPr>
              <a:t>Use of Title, Position, Agency</a:t>
            </a:r>
            <a:r>
              <a:rPr lang="en-US" sz="4800" dirty="0" smtClean="0"/>
              <a:t/>
            </a:r>
            <a:br>
              <a:rPr lang="en-US" sz="4800" dirty="0" smtClean="0"/>
            </a:br>
            <a:r>
              <a:rPr lang="en-US" sz="4000" dirty="0" smtClean="0">
                <a:latin typeface="Agency FB" pitchFamily="34" charset="0"/>
              </a:rPr>
              <a:t>2635.702(b) and .807(b)(1) and (b)(2)</a:t>
            </a:r>
            <a:endParaRPr lang="en-US" sz="4800" dirty="0">
              <a:latin typeface="Agency FB" pitchFamily="34" charset="0"/>
            </a:endParaRPr>
          </a:p>
        </p:txBody>
      </p:sp>
      <p:sp>
        <p:nvSpPr>
          <p:cNvPr id="4" name="Content Placeholder 3"/>
          <p:cNvSpPr>
            <a:spLocks noGrp="1"/>
          </p:cNvSpPr>
          <p:nvPr>
            <p:ph idx="1"/>
          </p:nvPr>
        </p:nvSpPr>
        <p:spPr>
          <a:xfrm>
            <a:off x="457200" y="1447800"/>
            <a:ext cx="8229600" cy="5410200"/>
          </a:xfrm>
          <a:solidFill>
            <a:schemeClr val="bg1"/>
          </a:solidFill>
          <a:ln w="57150">
            <a:solidFill>
              <a:schemeClr val="tx1"/>
            </a:solidFill>
          </a:ln>
        </p:spPr>
        <p:txBody>
          <a:bodyPr>
            <a:normAutofit lnSpcReduction="10000"/>
          </a:bodyPr>
          <a:lstStyle/>
          <a:p>
            <a:pPr>
              <a:buNone/>
            </a:pPr>
            <a:r>
              <a:rPr lang="en-US" sz="2800" b="1" dirty="0" smtClean="0"/>
              <a:t>OGE LA 14-08</a:t>
            </a:r>
            <a:r>
              <a:rPr lang="en-US" sz="2800" dirty="0" smtClean="0"/>
              <a:t>—</a:t>
            </a:r>
          </a:p>
          <a:p>
            <a:pPr lvl="1"/>
            <a:r>
              <a:rPr lang="en-US" dirty="0" smtClean="0"/>
              <a:t>close nexus between the missions/activities</a:t>
            </a:r>
          </a:p>
          <a:p>
            <a:pPr lvl="1"/>
            <a:r>
              <a:rPr lang="en-US" dirty="0" smtClean="0"/>
              <a:t>“relatedness” to official duties</a:t>
            </a:r>
          </a:p>
          <a:p>
            <a:pPr lvl="1"/>
            <a:r>
              <a:rPr lang="en-US" dirty="0" smtClean="0"/>
              <a:t>position of the employee</a:t>
            </a:r>
          </a:p>
          <a:p>
            <a:pPr lvl="1"/>
            <a:r>
              <a:rPr lang="en-US" dirty="0" smtClean="0"/>
              <a:t>level of participation in outside organization</a:t>
            </a:r>
          </a:p>
          <a:p>
            <a:pPr lvl="1"/>
            <a:r>
              <a:rPr lang="en-US" dirty="0" smtClean="0"/>
              <a:t>any use to promote or market organization’s products, services or policy positions</a:t>
            </a:r>
          </a:p>
          <a:p>
            <a:pPr lvl="1"/>
            <a:r>
              <a:rPr lang="en-US" dirty="0" smtClean="0"/>
              <a:t>prominence and frequency of use</a:t>
            </a:r>
          </a:p>
          <a:p>
            <a:pPr lvl="1"/>
            <a:r>
              <a:rPr lang="en-US" dirty="0" smtClean="0"/>
              <a:t>reference as agency “representative”</a:t>
            </a:r>
          </a:p>
          <a:p>
            <a:pPr lvl="1"/>
            <a:r>
              <a:rPr lang="en-US" dirty="0" smtClean="0"/>
              <a:t>other indicia of governmental sanction/endorsement</a:t>
            </a:r>
          </a:p>
          <a:p>
            <a:pPr>
              <a:buNone/>
            </a:pP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F53F4366-5DD5-4ABE-9CC4-1618DA7E463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800" dirty="0" smtClean="0">
                <a:latin typeface="Agency FB" pitchFamily="34" charset="0"/>
              </a:rPr>
              <a:t>Use of Title, Position, Agency</a:t>
            </a:r>
            <a:r>
              <a:rPr lang="en-US" sz="4800" dirty="0" smtClean="0"/>
              <a:t/>
            </a:r>
            <a:br>
              <a:rPr lang="en-US" sz="4800" dirty="0" smtClean="0"/>
            </a:br>
            <a:r>
              <a:rPr lang="en-US" sz="4000" dirty="0" smtClean="0">
                <a:latin typeface="Agency FB" pitchFamily="34" charset="0"/>
              </a:rPr>
              <a:t>2635.702(b) and .807(b)(1) and (b)(2)</a:t>
            </a:r>
            <a:endParaRPr lang="en-US" sz="4800" dirty="0">
              <a:latin typeface="Agency FB" pitchFamily="34" charset="0"/>
            </a:endParaRPr>
          </a:p>
        </p:txBody>
      </p:sp>
      <p:sp>
        <p:nvSpPr>
          <p:cNvPr id="6" name="Content Placeholder 2"/>
          <p:cNvSpPr>
            <a:spLocks noGrp="1"/>
          </p:cNvSpPr>
          <p:nvPr>
            <p:ph idx="1"/>
          </p:nvPr>
        </p:nvSpPr>
        <p:spPr>
          <a:xfrm>
            <a:off x="457200" y="2895600"/>
            <a:ext cx="8229600" cy="1958609"/>
          </a:xfrm>
          <a:solidFill>
            <a:schemeClr val="bg1">
              <a:lumMod val="75000"/>
            </a:schemeClr>
          </a:solidFill>
          <a:ln w="57150">
            <a:solidFill>
              <a:schemeClr val="tx1"/>
            </a:solidFill>
          </a:ln>
        </p:spPr>
        <p:txBody>
          <a:bodyPr>
            <a:normAutofit lnSpcReduction="10000"/>
          </a:bodyPr>
          <a:lstStyle/>
          <a:p>
            <a:pPr>
              <a:buNone/>
            </a:pPr>
            <a:r>
              <a:rPr lang="en-US" b="1" dirty="0" smtClean="0"/>
              <a:t>Q:  May Government scientists use their titles and agency names in slide or other presentations  at professional events where they attend in a personal capacity?</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800" dirty="0" smtClean="0">
                <a:latin typeface="Agency FB" pitchFamily="34" charset="0"/>
              </a:rPr>
              <a:t>Use of Title, Position, Agency</a:t>
            </a:r>
            <a:r>
              <a:rPr lang="en-US" sz="4800" dirty="0" smtClean="0"/>
              <a:t/>
            </a:r>
            <a:br>
              <a:rPr lang="en-US" sz="4800" dirty="0" smtClean="0"/>
            </a:br>
            <a:r>
              <a:rPr lang="en-US" sz="4000" dirty="0" smtClean="0">
                <a:latin typeface="Agency FB" pitchFamily="34" charset="0"/>
              </a:rPr>
              <a:t>2635.702(b) and .807(b)(1) and (b)(2)</a:t>
            </a:r>
            <a:endParaRPr lang="en-US" sz="4800" dirty="0">
              <a:latin typeface="Agency FB" pitchFamily="34" charset="0"/>
            </a:endParaRPr>
          </a:p>
        </p:txBody>
      </p:sp>
      <p:sp>
        <p:nvSpPr>
          <p:cNvPr id="6" name="Content Placeholder 2"/>
          <p:cNvSpPr>
            <a:spLocks noGrp="1"/>
          </p:cNvSpPr>
          <p:nvPr>
            <p:ph idx="1"/>
          </p:nvPr>
        </p:nvSpPr>
        <p:spPr>
          <a:xfrm>
            <a:off x="457200" y="2895600"/>
            <a:ext cx="8229600" cy="1958609"/>
          </a:xfrm>
          <a:solidFill>
            <a:schemeClr val="bg1">
              <a:lumMod val="75000"/>
            </a:schemeClr>
          </a:solidFill>
          <a:ln w="57150">
            <a:solidFill>
              <a:schemeClr val="tx1"/>
            </a:solidFill>
          </a:ln>
        </p:spPr>
        <p:txBody>
          <a:bodyPr>
            <a:normAutofit lnSpcReduction="10000"/>
          </a:bodyPr>
          <a:lstStyle/>
          <a:p>
            <a:pPr>
              <a:buNone/>
            </a:pPr>
            <a:r>
              <a:rPr lang="en-US" b="1" dirty="0" smtClean="0"/>
              <a:t>Q:  May a law enforcement officer make reference to his/her current position  in advertising or promoting their his/her security consulting business?</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53F4366-5DD5-4ABE-9CC4-1618DA7E463C}" type="slidenum">
              <a:rPr lang="en-US" smtClean="0"/>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1118</TotalTime>
  <Words>976</Words>
  <Application>Microsoft Office PowerPoint</Application>
  <PresentationFormat>On-screen Show (4:3)</PresentationFormat>
  <Paragraphs>164</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Misuse of Position</vt:lpstr>
      <vt:lpstr>Public office for private gain</vt:lpstr>
      <vt:lpstr>Public office for private gain</vt:lpstr>
      <vt:lpstr>Asking Favors, Seeking Benefits 2635.702(a)</vt:lpstr>
      <vt:lpstr>Asking Favors, Seeking Benefits 2635.702(a)</vt:lpstr>
      <vt:lpstr>Use of Title, Position, Agency 2635.702(b) and .807(b)(1) and (b)(2)</vt:lpstr>
      <vt:lpstr>Use of Title, Position, Agency 2635.702(b) and .807(b)(1) and (b)(2)</vt:lpstr>
      <vt:lpstr>Use of Title, Position, Agency 2635.702(b) and .807(b)(1) and (b)(2)</vt:lpstr>
      <vt:lpstr>Use of Title, Position, Agency 2635.702(b) and .807(b)(1) and (b)(2)</vt:lpstr>
      <vt:lpstr>Use of Title, Position, Agency 2635.702(b) and .807(b)(1) and (b)(2)</vt:lpstr>
      <vt:lpstr>Employment  Letters of Recommendation  </vt:lpstr>
      <vt:lpstr>Employment  Letters of Recommendation  </vt:lpstr>
      <vt:lpstr>Other Employment Contacts</vt:lpstr>
      <vt:lpstr>Immigration Support Letters</vt:lpstr>
      <vt:lpstr>Immigration Support Letters</vt:lpstr>
      <vt:lpstr>Other Support Letters</vt:lpstr>
      <vt:lpstr>Endorsements 2635.702(c)</vt:lpstr>
      <vt:lpstr>Benefitting Friends and Relatives 2635.702(d)</vt:lpstr>
      <vt:lpstr>Nonpublic Information 2635.703 and 2635.101(b)(3)</vt:lpstr>
      <vt:lpstr>Government Property 2635.704 and 2635.101(b)(9)</vt:lpstr>
      <vt:lpstr>Personal Use Policies</vt:lpstr>
      <vt:lpstr>Government Time 2635.705 and 2635.101(b)(5)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Education</dc:creator>
  <cp:lastModifiedBy>Education</cp:lastModifiedBy>
  <cp:revision>65</cp:revision>
  <dcterms:created xsi:type="dcterms:W3CDTF">2015-08-05T15:36:22Z</dcterms:created>
  <dcterms:modified xsi:type="dcterms:W3CDTF">2015-08-12T16:31:42Z</dcterms:modified>
</cp:coreProperties>
</file>