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71" r:id="rId2"/>
    <p:sldId id="261" r:id="rId3"/>
    <p:sldId id="305" r:id="rId4"/>
    <p:sldId id="300" r:id="rId5"/>
    <p:sldId id="306" r:id="rId6"/>
    <p:sldId id="301" r:id="rId7"/>
    <p:sldId id="307" r:id="rId8"/>
    <p:sldId id="288" r:id="rId9"/>
    <p:sldId id="293" r:id="rId10"/>
    <p:sldId id="308" r:id="rId11"/>
    <p:sldId id="292" r:id="rId12"/>
    <p:sldId id="309" r:id="rId13"/>
    <p:sldId id="304" r:id="rId14"/>
    <p:sldId id="310" r:id="rId15"/>
    <p:sldId id="298" r:id="rId16"/>
    <p:sldId id="297" r:id="rId17"/>
    <p:sldId id="299" r:id="rId18"/>
    <p:sldId id="287" r:id="rId19"/>
    <p:sldId id="320" r:id="rId20"/>
    <p:sldId id="262" r:id="rId21"/>
    <p:sldId id="311" r:id="rId22"/>
    <p:sldId id="296" r:id="rId23"/>
    <p:sldId id="286" r:id="rId24"/>
    <p:sldId id="274" r:id="rId25"/>
    <p:sldId id="273" r:id="rId26"/>
    <p:sldId id="312" r:id="rId27"/>
    <p:sldId id="281" r:id="rId28"/>
    <p:sldId id="314" r:id="rId29"/>
    <p:sldId id="315" r:id="rId30"/>
    <p:sldId id="316" r:id="rId31"/>
    <p:sldId id="317" r:id="rId32"/>
    <p:sldId id="302" r:id="rId33"/>
    <p:sldId id="303" r:id="rId34"/>
    <p:sldId id="264" r:id="rId35"/>
    <p:sldId id="276" r:id="rId36"/>
    <p:sldId id="277" r:id="rId37"/>
    <p:sldId id="278" r:id="rId38"/>
    <p:sldId id="259" r:id="rId39"/>
    <p:sldId id="279" r:id="rId40"/>
    <p:sldId id="313" r:id="rId41"/>
    <p:sldId id="319" r:id="rId42"/>
    <p:sldId id="318" r:id="rId43"/>
    <p:sldId id="321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4D5"/>
    <a:srgbClr val="6EB5CD"/>
    <a:srgbClr val="3FA9C8"/>
    <a:srgbClr val="2892AD"/>
    <a:srgbClr val="2DA2BF"/>
    <a:srgbClr val="91C2D4"/>
    <a:srgbClr val="D9D9D9"/>
    <a:srgbClr val="1FAECD"/>
    <a:srgbClr val="1A9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667" autoAdjust="0"/>
  </p:normalViewPr>
  <p:slideViewPr>
    <p:cSldViewPr>
      <p:cViewPr varScale="1">
        <p:scale>
          <a:sx n="50" d="100"/>
          <a:sy n="50" d="100"/>
        </p:scale>
        <p:origin x="19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08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410EE1-7633-48DF-BE3B-86F00805DD09}" type="doc">
      <dgm:prSet loTypeId="urn:microsoft.com/office/officeart/2005/8/layout/arrow5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B0C0AC-009E-4B3F-8111-12F3ABB5B213}">
      <dgm:prSet phldrT="[Text]" custT="1"/>
      <dgm:spPr/>
      <dgm:t>
        <a:bodyPr/>
        <a:lstStyle/>
        <a:p>
          <a:endParaRPr lang="en-US" sz="2800" b="1" dirty="0"/>
        </a:p>
      </dgm:t>
    </dgm:pt>
    <dgm:pt modelId="{68B51F47-6592-44C2-963D-EE6D217A3209}" type="parTrans" cxnId="{259260CE-A039-4997-876E-189C58D6C490}">
      <dgm:prSet/>
      <dgm:spPr/>
      <dgm:t>
        <a:bodyPr/>
        <a:lstStyle/>
        <a:p>
          <a:endParaRPr lang="en-US"/>
        </a:p>
      </dgm:t>
    </dgm:pt>
    <dgm:pt modelId="{49542EBB-73B2-47B8-887B-2127CD3CC210}" type="sibTrans" cxnId="{259260CE-A039-4997-876E-189C58D6C490}">
      <dgm:prSet/>
      <dgm:spPr/>
      <dgm:t>
        <a:bodyPr/>
        <a:lstStyle/>
        <a:p>
          <a:endParaRPr lang="en-US"/>
        </a:p>
      </dgm:t>
    </dgm:pt>
    <dgm:pt modelId="{789758F6-D766-410B-A5E4-71A0D790F2E5}">
      <dgm:prSet phldrT="[Text]" custT="1"/>
      <dgm:spPr/>
      <dgm:t>
        <a:bodyPr/>
        <a:lstStyle/>
        <a:p>
          <a:endParaRPr lang="en-US" sz="2400" b="1" dirty="0"/>
        </a:p>
      </dgm:t>
    </dgm:pt>
    <dgm:pt modelId="{E193A5D8-E75E-41FC-93FF-B35B39084318}" type="parTrans" cxnId="{08DBF607-CBF4-4008-96B6-A1C4D268A070}">
      <dgm:prSet/>
      <dgm:spPr/>
      <dgm:t>
        <a:bodyPr/>
        <a:lstStyle/>
        <a:p>
          <a:endParaRPr lang="en-US"/>
        </a:p>
      </dgm:t>
    </dgm:pt>
    <dgm:pt modelId="{4357A5BD-EB21-4B70-903E-8C65A510434F}" type="sibTrans" cxnId="{08DBF607-CBF4-4008-96B6-A1C4D268A070}">
      <dgm:prSet/>
      <dgm:spPr/>
      <dgm:t>
        <a:bodyPr/>
        <a:lstStyle/>
        <a:p>
          <a:endParaRPr lang="en-US"/>
        </a:p>
      </dgm:t>
    </dgm:pt>
    <dgm:pt modelId="{9AF75652-7A44-46F3-844C-433416D20A6F}" type="pres">
      <dgm:prSet presAssocID="{C4410EE1-7633-48DF-BE3B-86F00805DD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81C527-4F43-4FDC-B36F-20FEFA837037}" type="pres">
      <dgm:prSet presAssocID="{19B0C0AC-009E-4B3F-8111-12F3ABB5B21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A54BC-D47A-4928-A794-9FCA14552AB5}" type="pres">
      <dgm:prSet presAssocID="{789758F6-D766-410B-A5E4-71A0D790F2E5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B68D63-D91B-4697-B1CB-3F8BB04825B2}" type="presOf" srcId="{C4410EE1-7633-48DF-BE3B-86F00805DD09}" destId="{9AF75652-7A44-46F3-844C-433416D20A6F}" srcOrd="0" destOrd="0" presId="urn:microsoft.com/office/officeart/2005/8/layout/arrow5"/>
    <dgm:cxn modelId="{259260CE-A039-4997-876E-189C58D6C490}" srcId="{C4410EE1-7633-48DF-BE3B-86F00805DD09}" destId="{19B0C0AC-009E-4B3F-8111-12F3ABB5B213}" srcOrd="0" destOrd="0" parTransId="{68B51F47-6592-44C2-963D-EE6D217A3209}" sibTransId="{49542EBB-73B2-47B8-887B-2127CD3CC210}"/>
    <dgm:cxn modelId="{F02A49F7-8F44-4CE3-B240-3E119061FD8A}" type="presOf" srcId="{789758F6-D766-410B-A5E4-71A0D790F2E5}" destId="{E75A54BC-D47A-4928-A794-9FCA14552AB5}" srcOrd="0" destOrd="0" presId="urn:microsoft.com/office/officeart/2005/8/layout/arrow5"/>
    <dgm:cxn modelId="{08DBF607-CBF4-4008-96B6-A1C4D268A070}" srcId="{C4410EE1-7633-48DF-BE3B-86F00805DD09}" destId="{789758F6-D766-410B-A5E4-71A0D790F2E5}" srcOrd="1" destOrd="0" parTransId="{E193A5D8-E75E-41FC-93FF-B35B39084318}" sibTransId="{4357A5BD-EB21-4B70-903E-8C65A510434F}"/>
    <dgm:cxn modelId="{03CD14AB-804C-475D-951B-0AF2769FD2BC}" type="presOf" srcId="{19B0C0AC-009E-4B3F-8111-12F3ABB5B213}" destId="{F381C527-4F43-4FDC-B36F-20FEFA837037}" srcOrd="0" destOrd="0" presId="urn:microsoft.com/office/officeart/2005/8/layout/arrow5"/>
    <dgm:cxn modelId="{26DB2BB8-0813-406E-BC9D-E07D32E63997}" type="presParOf" srcId="{9AF75652-7A44-46F3-844C-433416D20A6F}" destId="{F381C527-4F43-4FDC-B36F-20FEFA837037}" srcOrd="0" destOrd="0" presId="urn:microsoft.com/office/officeart/2005/8/layout/arrow5"/>
    <dgm:cxn modelId="{459A5618-2DFA-452F-8DE9-A9FAB8DC8B96}" type="presParOf" srcId="{9AF75652-7A44-46F3-844C-433416D20A6F}" destId="{E75A54BC-D47A-4928-A794-9FCA14552AB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410EE1-7633-48DF-BE3B-86F00805DD09}" type="doc">
      <dgm:prSet loTypeId="urn:microsoft.com/office/officeart/2005/8/layout/arrow5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F75652-7A44-46F3-844C-433416D20A6F}" type="pres">
      <dgm:prSet presAssocID="{C4410EE1-7633-48DF-BE3B-86F00805DD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4A3F16D-1AEB-4229-BC12-F4E7D19087A3}" type="presOf" srcId="{C4410EE1-7633-48DF-BE3B-86F00805DD09}" destId="{9AF75652-7A44-46F3-844C-433416D20A6F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1C527-4F43-4FDC-B36F-20FEFA837037}">
      <dsp:nvSpPr>
        <dsp:cNvPr id="0" name=""/>
        <dsp:cNvSpPr/>
      </dsp:nvSpPr>
      <dsp:spPr>
        <a:xfrm rot="16200000">
          <a:off x="1692" y="931589"/>
          <a:ext cx="4080420" cy="408042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/>
        </a:p>
      </dsp:txBody>
      <dsp:txXfrm rot="5400000">
        <a:off x="1693" y="1951694"/>
        <a:ext cx="3366347" cy="2040210"/>
      </dsp:txXfrm>
    </dsp:sp>
    <dsp:sp modelId="{E75A54BC-D47A-4928-A794-9FCA14552AB5}">
      <dsp:nvSpPr>
        <dsp:cNvPr id="0" name=""/>
        <dsp:cNvSpPr/>
      </dsp:nvSpPr>
      <dsp:spPr>
        <a:xfrm rot="5400000">
          <a:off x="4376086" y="931589"/>
          <a:ext cx="4080420" cy="408042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</dsp:txBody>
      <dsp:txXfrm rot="-5400000">
        <a:off x="5090160" y="1951694"/>
        <a:ext cx="3366347" cy="2040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F1CC76-C300-439E-8B4D-04ECACA4CBCB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BF31FD-6E0F-412A-9157-6D26903CF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2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7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84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37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84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44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73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31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05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2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24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6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57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17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46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89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93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361950"/>
            <a:ext cx="4800600" cy="36004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11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838200"/>
            <a:ext cx="4419600" cy="33147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879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878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351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290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5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198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259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47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452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613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650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252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569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993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293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171450"/>
            <a:ext cx="4724400" cy="35433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90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878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171450"/>
            <a:ext cx="4724400" cy="35433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601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171450"/>
            <a:ext cx="4724400" cy="35433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244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705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0" u="none" dirty="0" smtClean="0"/>
              <a:t>In our debrief of the exercise we will be using the following methodology and answering the following questions.</a:t>
            </a:r>
            <a:endParaRPr lang="en-US" sz="1400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32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6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838200"/>
            <a:ext cx="4419600" cy="33147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48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39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12469-A4AA-45C4-ADF0-0396AB74C70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5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66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77E38BC5-F002-4454-9537-B13880E6212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B757C3E-98AC-4BD8-9A98-8593D26AA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4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8BC5-F002-4454-9537-B13880E6212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7C3E-98AC-4BD8-9A98-8593D26AA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2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8BC5-F002-4454-9537-B13880E6212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7C3E-98AC-4BD8-9A98-8593D26AA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5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8BC5-F002-4454-9537-B13880E6212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7C3E-98AC-4BD8-9A98-8593D26AA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8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8BC5-F002-4454-9537-B13880E6212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7C3E-98AC-4BD8-9A98-8593D26AA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4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8BC5-F002-4454-9537-B13880E6212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7C3E-98AC-4BD8-9A98-8593D26AA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2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8BC5-F002-4454-9537-B13880E6212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7C3E-98AC-4BD8-9A98-8593D26AA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1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8BC5-F002-4454-9537-B13880E6212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7C3E-98AC-4BD8-9A98-8593D26AA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8BC5-F002-4454-9537-B13880E6212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7C3E-98AC-4BD8-9A98-8593D26AA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4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8BC5-F002-4454-9537-B13880E6212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B757C3E-98AC-4BD8-9A98-8593D26AA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77E38BC5-F002-4454-9537-B13880E6212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B757C3E-98AC-4BD8-9A98-8593D26AA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1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77E38BC5-F002-4454-9537-B13880E6212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3B757C3E-98AC-4BD8-9A98-8593D26AA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4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220163"/>
          </a:xfrm>
        </p:spPr>
        <p:txBody>
          <a:bodyPr>
            <a:normAutofit/>
          </a:bodyPr>
          <a:lstStyle/>
          <a:p>
            <a:pPr lvl="0"/>
            <a:r>
              <a:rPr lang="en-US" sz="6000" b="0" u="sng" dirty="0" smtClean="0">
                <a:solidFill>
                  <a:schemeClr val="tx1"/>
                </a:solidFill>
                <a:effectLst/>
              </a:rPr>
              <a:t>18 U.S.C. </a:t>
            </a:r>
            <a:r>
              <a:rPr lang="en-US" sz="6000" b="0" u="sng" dirty="0" smtClean="0">
                <a:solidFill>
                  <a:schemeClr val="tx1"/>
                </a:solidFill>
                <a:effectLst/>
                <a:latin typeface="Calibri"/>
              </a:rPr>
              <a:t>§ </a:t>
            </a:r>
            <a:r>
              <a:rPr lang="en-US" sz="6000" b="0" u="sng" dirty="0" smtClean="0">
                <a:solidFill>
                  <a:schemeClr val="tx1"/>
                </a:solidFill>
                <a:effectLst/>
              </a:rPr>
              <a:t>207(a)(1)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7772400" cy="1199704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An Overview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62052"/>
            <a:ext cx="8610600" cy="1220163"/>
          </a:xfrm>
        </p:spPr>
        <p:txBody>
          <a:bodyPr>
            <a:normAutofit/>
          </a:bodyPr>
          <a:lstStyle/>
          <a:p>
            <a:pPr lvl="0"/>
            <a:r>
              <a:rPr lang="en-US" b="0" dirty="0" smtClean="0">
                <a:solidFill>
                  <a:schemeClr val="tx1"/>
                </a:solidFill>
              </a:rPr>
              <a:t>What is the purpose?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838200"/>
            <a:ext cx="7772400" cy="1220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u="sng" smtClean="0">
                <a:solidFill>
                  <a:schemeClr val="tx1"/>
                </a:solidFill>
              </a:rPr>
              <a:t>18 U.S.C. </a:t>
            </a:r>
            <a:r>
              <a:rPr lang="en-US" sz="6000" u="sng" smtClean="0">
                <a:solidFill>
                  <a:schemeClr val="tx1"/>
                </a:solidFill>
                <a:latin typeface="Calibri"/>
              </a:rPr>
              <a:t>§ </a:t>
            </a:r>
            <a:r>
              <a:rPr lang="en-US" sz="6000" u="sng" smtClean="0">
                <a:solidFill>
                  <a:schemeClr val="tx1"/>
                </a:solidFill>
              </a:rPr>
              <a:t>207(a)(1)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Purpose of </a:t>
            </a:r>
            <a:r>
              <a:rPr lang="en-US" sz="4800" dirty="0" smtClean="0">
                <a:cs typeface="Arial" charset="0"/>
              </a:rPr>
              <a:t>§ 207(a)(1)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1600" dirty="0" smtClean="0"/>
          </a:p>
          <a:p>
            <a:pPr algn="ctr" eaLnBrk="1" hangingPunct="1"/>
            <a:r>
              <a:rPr lang="en-US" sz="4400" dirty="0" smtClean="0"/>
              <a:t>Prevent employees from “switching sides” on the same Government matter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sz="4800" dirty="0" smtClean="0"/>
          </a:p>
          <a:p>
            <a:pPr eaLnBrk="1" hangingPunct="1">
              <a:buFont typeface="Wingdings" pitchFamily="2" charset="2"/>
              <a:buNone/>
            </a:pP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9851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62052"/>
            <a:ext cx="8610600" cy="1220163"/>
          </a:xfrm>
        </p:spPr>
        <p:txBody>
          <a:bodyPr>
            <a:normAutofit fontScale="90000"/>
          </a:bodyPr>
          <a:lstStyle/>
          <a:p>
            <a:pPr lvl="0"/>
            <a:r>
              <a:rPr lang="en-US" b="0" dirty="0" smtClean="0">
                <a:solidFill>
                  <a:schemeClr val="tx1"/>
                </a:solidFill>
              </a:rPr>
              <a:t>Who is covered and  how long?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838200"/>
            <a:ext cx="7772400" cy="1220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u="sng" smtClean="0">
                <a:solidFill>
                  <a:schemeClr val="tx1"/>
                </a:solidFill>
              </a:rPr>
              <a:t>18 U.S.C. </a:t>
            </a:r>
            <a:r>
              <a:rPr lang="en-US" sz="6000" u="sng" smtClean="0">
                <a:solidFill>
                  <a:schemeClr val="tx1"/>
                </a:solidFill>
                <a:latin typeface="Calibri"/>
              </a:rPr>
              <a:t>§ </a:t>
            </a:r>
            <a:r>
              <a:rPr lang="en-US" sz="6000" u="sng" smtClean="0">
                <a:solidFill>
                  <a:schemeClr val="tx1"/>
                </a:solidFill>
              </a:rPr>
              <a:t>207(a)(1)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3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 </a:t>
            </a:r>
            <a:r>
              <a:rPr lang="en-US" sz="4800" dirty="0" smtClean="0">
                <a:cs typeface="Arial" charset="0"/>
              </a:rPr>
              <a:t>§ 207(a)(1) </a:t>
            </a:r>
            <a:r>
              <a:rPr lang="en-US" dirty="0" smtClean="0">
                <a:cs typeface="Arial" charset="0"/>
              </a:rPr>
              <a:t>Coverage</a:t>
            </a:r>
            <a:r>
              <a:rPr lang="en-US" sz="4800" dirty="0" smtClean="0">
                <a:cs typeface="Arial" charset="0"/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50292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US" sz="1600" dirty="0" smtClean="0"/>
          </a:p>
          <a:p>
            <a:pPr eaLnBrk="1" hangingPunct="1"/>
            <a:r>
              <a:rPr lang="en-US" sz="2800" b="1" dirty="0" smtClean="0"/>
              <a:t>Who is Covered: 	</a:t>
            </a:r>
            <a:r>
              <a:rPr lang="en-US" sz="2600" dirty="0" smtClean="0"/>
              <a:t>Employees who worked on </a:t>
            </a:r>
            <a:r>
              <a:rPr lang="en-US" sz="2600" b="1" i="1" dirty="0" smtClean="0"/>
              <a:t>specific 			party matters </a:t>
            </a:r>
            <a:r>
              <a:rPr lang="en-US" sz="2600" dirty="0" smtClean="0"/>
              <a:t>for the Government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sz="2800" b="1" dirty="0" smtClean="0"/>
              <a:t>How Long:		</a:t>
            </a:r>
            <a:r>
              <a:rPr lang="en-US" sz="2600" dirty="0" smtClean="0"/>
              <a:t>For the lifetime of the specific party 			matter</a:t>
            </a:r>
          </a:p>
          <a:p>
            <a:pPr eaLnBrk="1" hangingPunct="1"/>
            <a:endParaRPr lang="en-US" sz="4800" dirty="0" smtClean="0"/>
          </a:p>
          <a:p>
            <a:pPr eaLnBrk="1" hangingPunct="1">
              <a:buFont typeface="Wingdings" pitchFamily="2" charset="2"/>
              <a:buNone/>
            </a:pP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27729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62052"/>
            <a:ext cx="8610600" cy="1220163"/>
          </a:xfrm>
        </p:spPr>
        <p:txBody>
          <a:bodyPr>
            <a:normAutofit fontScale="90000"/>
          </a:bodyPr>
          <a:lstStyle/>
          <a:p>
            <a:pPr lvl="0"/>
            <a:r>
              <a:rPr lang="en-US" b="0" dirty="0" smtClean="0">
                <a:solidFill>
                  <a:schemeClr val="tx1"/>
                </a:solidFill>
              </a:rPr>
              <a:t>What do I need to know to give advice?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838200"/>
            <a:ext cx="7772400" cy="1220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u="sng" smtClean="0">
                <a:solidFill>
                  <a:schemeClr val="tx1"/>
                </a:solidFill>
              </a:rPr>
              <a:t>18 U.S.C. </a:t>
            </a:r>
            <a:r>
              <a:rPr lang="en-US" sz="6000" u="sng" smtClean="0">
                <a:solidFill>
                  <a:schemeClr val="tx1"/>
                </a:solidFill>
                <a:latin typeface="Calibri"/>
              </a:rPr>
              <a:t>§ </a:t>
            </a:r>
            <a:r>
              <a:rPr lang="en-US" sz="6000" u="sng" smtClean="0">
                <a:solidFill>
                  <a:schemeClr val="tx1"/>
                </a:solidFill>
              </a:rPr>
              <a:t>207(a)(1)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28600" y="762000"/>
          <a:ext cx="8458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USC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§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207(a)(1) Simplified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737436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Federal Government Employment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4775537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Comic Sans MS" pitchFamily="66" charset="0"/>
              </a:rPr>
              <a:t>Post- Government Employment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3733800" y="2971800"/>
            <a:ext cx="1600200" cy="1676400"/>
          </a:xfrm>
          <a:prstGeom prst="noSmoking">
            <a:avLst>
              <a:gd name="adj" fmla="val 21097"/>
            </a:avLst>
          </a:prstGeom>
          <a:solidFill>
            <a:schemeClr val="accent2"/>
          </a:solidFill>
          <a:ln w="3175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3015496"/>
            <a:ext cx="2133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 smtClean="0"/>
              <a:t>Employee’s Duties </a:t>
            </a:r>
            <a:r>
              <a:rPr lang="en-US" sz="2200" dirty="0"/>
              <a:t>I</a:t>
            </a:r>
            <a:r>
              <a:rPr lang="en-US" sz="2200" dirty="0" smtClean="0"/>
              <a:t>nvolving Specific Party Matters</a:t>
            </a:r>
          </a:p>
          <a:p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2971800"/>
            <a:ext cx="26670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 smtClean="0"/>
              <a:t>Cannot Represent Others to the Government on the Same Matters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0652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group"/>
          <p:cNvGrpSpPr/>
          <p:nvPr/>
        </p:nvGrpSpPr>
        <p:grpSpPr>
          <a:xfrm>
            <a:off x="2512740" y="1534002"/>
            <a:ext cx="4080420" cy="4080420"/>
            <a:chOff x="0" y="1863179"/>
            <a:chExt cx="4080420" cy="408042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3" name="Group 2"/>
            <p:cNvGrpSpPr/>
            <p:nvPr/>
          </p:nvGrpSpPr>
          <p:grpSpPr>
            <a:xfrm>
              <a:off x="0" y="1863179"/>
              <a:ext cx="4080420" cy="4080420"/>
              <a:chOff x="0" y="1863179"/>
              <a:chExt cx="4080420" cy="4080420"/>
            </a:xfrm>
          </p:grpSpPr>
          <p:sp>
            <p:nvSpPr>
              <p:cNvPr id="4" name="Down Arrow 3"/>
              <p:cNvSpPr/>
              <p:nvPr/>
            </p:nvSpPr>
            <p:spPr>
              <a:xfrm rot="16200000">
                <a:off x="0" y="1863179"/>
                <a:ext cx="4080420" cy="4080420"/>
              </a:xfrm>
              <a:prstGeom prst="downArrow">
                <a:avLst>
                  <a:gd name="adj1" fmla="val 50000"/>
                  <a:gd name="adj2" fmla="val 35000"/>
                </a:avLst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5" name="Down Arrow 4"/>
              <p:cNvSpPr/>
              <p:nvPr/>
            </p:nvSpPr>
            <p:spPr>
              <a:xfrm rot="21600000">
                <a:off x="1" y="2883284"/>
                <a:ext cx="3366347" cy="204021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99136" tIns="199136" rIns="199136" bIns="199136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b="1" kern="1200" dirty="0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1284946" y="4921925"/>
            <a:ext cx="24555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Federal Government Employment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199" y="2971800"/>
            <a:ext cx="348801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/>
              <a:t>Did employee’s </a:t>
            </a:r>
            <a:r>
              <a:rPr lang="en-US" sz="2400" b="1" dirty="0"/>
              <a:t>d</a:t>
            </a:r>
            <a:r>
              <a:rPr lang="en-US" sz="2400" b="1" dirty="0" smtClean="0"/>
              <a:t>uties involve specific </a:t>
            </a:r>
            <a:r>
              <a:rPr lang="en-US" sz="2400" b="1" dirty="0"/>
              <a:t>p</a:t>
            </a:r>
            <a:r>
              <a:rPr lang="en-US" sz="2400" b="1" dirty="0" smtClean="0"/>
              <a:t>arty </a:t>
            </a:r>
            <a:r>
              <a:rPr lang="en-US" sz="2400" b="1" dirty="0"/>
              <a:t>m</a:t>
            </a:r>
            <a:r>
              <a:rPr lang="en-US" sz="2400" b="1" dirty="0" smtClean="0"/>
              <a:t>atters?</a:t>
            </a:r>
          </a:p>
          <a:p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810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 : Identify Any Specific Party Matters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559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56415113"/>
              </p:ext>
            </p:extLst>
          </p:nvPr>
        </p:nvGraphicFramePr>
        <p:xfrm>
          <a:off x="228600" y="762000"/>
          <a:ext cx="8458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70674" y="4907527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Post- Government Employment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35114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 : 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Any Prohibited Post Employment Activities Regarding Same Matter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0" y="2087526"/>
            <a:ext cx="4084674" cy="4084674"/>
            <a:chOff x="2529663" y="2087526"/>
            <a:chExt cx="4084674" cy="40846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29663" y="2087526"/>
              <a:ext cx="4084674" cy="408467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048000" y="3337867"/>
              <a:ext cx="35663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400" b="1" dirty="0" smtClean="0"/>
                <a:t>Will employee </a:t>
              </a:r>
              <a:r>
                <a:rPr lang="en-US" sz="2400" b="1" dirty="0"/>
                <a:t>r</a:t>
              </a:r>
              <a:r>
                <a:rPr lang="en-US" sz="2400" b="1" dirty="0" smtClean="0"/>
                <a:t>epresent </a:t>
              </a:r>
              <a:r>
                <a:rPr lang="en-US" sz="2400" b="1" dirty="0"/>
                <a:t>o</a:t>
              </a:r>
              <a:r>
                <a:rPr lang="en-US" sz="2400" b="1" dirty="0" smtClean="0"/>
                <a:t>thers to the Government on the same matters?</a:t>
              </a:r>
            </a:p>
            <a:p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269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0" y="304800"/>
            <a:ext cx="9144000" cy="990600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FDA Employee Works on Drug Application</a:t>
            </a:r>
          </a:p>
        </p:txBody>
      </p:sp>
      <p:pic>
        <p:nvPicPr>
          <p:cNvPr id="24578" name="Picture 2" descr="http://t0.gstatic.com/images?q=tbn:ANd9GcRLC05ZRYDBgxarOhwfrt-ZTavegLsp9sRzcgsSM5_u_Yg-iFtV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4485" y="1981200"/>
            <a:ext cx="3515030" cy="1676400"/>
          </a:xfrm>
          <a:prstGeom prst="rect">
            <a:avLst/>
          </a:prstGeom>
          <a:noFill/>
        </p:spPr>
      </p:pic>
      <p:pic>
        <p:nvPicPr>
          <p:cNvPr id="12" name="Picture 2" descr="CommonWealth Magaz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3434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1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0" y="304800"/>
            <a:ext cx="9144000" cy="990600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Employee’s Prospective Employer</a:t>
            </a:r>
          </a:p>
        </p:txBody>
      </p:sp>
      <p:pic>
        <p:nvPicPr>
          <p:cNvPr id="12" name="Picture 2" descr="CommonWealth Magaz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3434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257300"/>
            <a:ext cx="3657600" cy="106680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3200400"/>
            <a:ext cx="9144000" cy="990600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Manufacturer of </a:t>
            </a:r>
          </a:p>
        </p:txBody>
      </p:sp>
    </p:spTree>
    <p:extLst>
      <p:ext uri="{BB962C8B-B14F-4D97-AF65-F5344CB8AC3E}">
        <p14:creationId xmlns:p14="http://schemas.microsoft.com/office/powerpoint/2010/main" val="29210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Roadmap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 the Elements of 207(a)(1)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Summarize the Restrictions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Introduce a Process for Providing Prospective Advice</a:t>
            </a:r>
          </a:p>
          <a:p>
            <a:endParaRPr lang="en-US" dirty="0"/>
          </a:p>
          <a:p>
            <a:r>
              <a:rPr lang="en-US" dirty="0" smtClean="0"/>
              <a:t>Assign Exercise and Provide Instructions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 Post-Employment Communication to Government on Behalf of Another Regarding Same Matter</a:t>
            </a:r>
          </a:p>
        </p:txBody>
      </p:sp>
      <p:pic>
        <p:nvPicPr>
          <p:cNvPr id="24578" name="Picture 2" descr="http://t0.gstatic.com/images?q=tbn:ANd9GcRLC05ZRYDBgxarOhwfrt-ZTavegLsp9sRzcgsSM5_u_Yg-iFtV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515030" cy="16764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563918"/>
            <a:ext cx="3657600" cy="1066800"/>
          </a:xfrm>
          <a:prstGeom prst="rect">
            <a:avLst/>
          </a:prstGeom>
        </p:spPr>
      </p:pic>
      <p:pic>
        <p:nvPicPr>
          <p:cNvPr id="16" name="Picture 2" descr="CommonWealth Magaz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23" y="222711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422051" y="1524000"/>
            <a:ext cx="5960381" cy="4495799"/>
            <a:chOff x="3868245" y="2057400"/>
            <a:chExt cx="5147601" cy="3804138"/>
          </a:xfrm>
        </p:grpSpPr>
        <p:sp>
          <p:nvSpPr>
            <p:cNvPr id="8" name="&quot;No&quot; Symbol 7"/>
            <p:cNvSpPr/>
            <p:nvPr/>
          </p:nvSpPr>
          <p:spPr>
            <a:xfrm>
              <a:off x="5181600" y="2057400"/>
              <a:ext cx="3834246" cy="3804138"/>
            </a:xfrm>
            <a:prstGeom prst="noSmoking">
              <a:avLst>
                <a:gd name="adj" fmla="val 8312"/>
              </a:avLst>
            </a:prstGeom>
            <a:solidFill>
              <a:schemeClr val="accent2"/>
            </a:solidFill>
            <a:ln w="3175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Left Arrow 12"/>
            <p:cNvSpPr/>
            <p:nvPr/>
          </p:nvSpPr>
          <p:spPr>
            <a:xfrm>
              <a:off x="3868245" y="3849077"/>
              <a:ext cx="1579418" cy="451339"/>
            </a:xfrm>
            <a:prstGeom prst="lef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3526325"/>
            <a:ext cx="1807675" cy="1807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430" y="5555159"/>
            <a:ext cx="34771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Federal Courts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62052"/>
            <a:ext cx="8610600" cy="1220163"/>
          </a:xfrm>
        </p:spPr>
        <p:txBody>
          <a:bodyPr>
            <a:normAutofit fontScale="90000"/>
          </a:bodyPr>
          <a:lstStyle/>
          <a:p>
            <a:pPr lvl="0"/>
            <a:r>
              <a:rPr lang="en-US" b="0" dirty="0" smtClean="0">
                <a:solidFill>
                  <a:schemeClr val="tx1"/>
                </a:solidFill>
              </a:rPr>
              <a:t>How do I conduct my analysis?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838200"/>
            <a:ext cx="7772400" cy="1220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u="sng" smtClean="0">
                <a:solidFill>
                  <a:schemeClr val="tx1"/>
                </a:solidFill>
              </a:rPr>
              <a:t>18 U.S.C. </a:t>
            </a:r>
            <a:r>
              <a:rPr lang="en-US" sz="6000" u="sng" smtClean="0">
                <a:solidFill>
                  <a:schemeClr val="tx1"/>
                </a:solidFill>
                <a:latin typeface="Calibri"/>
              </a:rPr>
              <a:t>§ </a:t>
            </a:r>
            <a:r>
              <a:rPr lang="en-US" sz="6000" u="sng" smtClean="0">
                <a:solidFill>
                  <a:schemeClr val="tx1"/>
                </a:solidFill>
              </a:rPr>
              <a:t>207(a)(1)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606460"/>
              </p:ext>
            </p:extLst>
          </p:nvPr>
        </p:nvGraphicFramePr>
        <p:xfrm>
          <a:off x="420687" y="1066799"/>
          <a:ext cx="8418513" cy="5562601"/>
        </p:xfrm>
        <a:graphic>
          <a:graphicData uri="http://schemas.openxmlformats.org/drawingml/2006/table">
            <a:tbl>
              <a:tblPr/>
              <a:tblGrid>
                <a:gridCol w="8418513"/>
              </a:tblGrid>
              <a:tr h="65666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b="1" dirty="0">
                          <a:latin typeface="Verdana"/>
                          <a:ea typeface="PMingLiU"/>
                        </a:rPr>
                        <a:t>Permanent Ban</a:t>
                      </a:r>
                      <a:endParaRPr lang="en-US" sz="1400" dirty="0">
                        <a:latin typeface="Times New Roman"/>
                        <a:ea typeface="PMingLiU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9292"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Font typeface="Symbol"/>
                        <a:buChar char=""/>
                      </a:pPr>
                      <a:r>
                        <a:rPr lang="en-US" sz="2000" b="0" i="1" dirty="0" smtClean="0">
                          <a:latin typeface="Verdana" pitchFamily="34" charset="0"/>
                          <a:ea typeface="PMingLiU"/>
                        </a:rPr>
                        <a:t>(Former</a:t>
                      </a:r>
                      <a:r>
                        <a:rPr lang="en-US" sz="2000" b="0" i="1" baseline="0" dirty="0" smtClean="0">
                          <a:latin typeface="Verdana" pitchFamily="34" charset="0"/>
                          <a:ea typeface="PMingLiU"/>
                        </a:rPr>
                        <a:t>)</a:t>
                      </a:r>
                      <a:r>
                        <a:rPr lang="en-US" sz="2000" b="0" baseline="0" dirty="0" smtClean="0">
                          <a:latin typeface="Verdana" pitchFamily="34" charset="0"/>
                          <a:ea typeface="PMingLiU"/>
                        </a:rPr>
                        <a:t> </a:t>
                      </a:r>
                      <a:r>
                        <a:rPr lang="en-US" sz="2000" b="0" dirty="0" smtClean="0">
                          <a:latin typeface="Verdana" pitchFamily="34" charset="0"/>
                          <a:ea typeface="PMingLiU"/>
                        </a:rPr>
                        <a:t>Employee</a:t>
                      </a:r>
                    </a:p>
                    <a:p>
                      <a:pPr marL="342900" marR="0" lvl="0" indent="-3429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Font typeface="Symbol"/>
                        <a:buChar char=""/>
                      </a:pPr>
                      <a:r>
                        <a:rPr lang="en-US" sz="2000" b="0" dirty="0" smtClean="0">
                          <a:latin typeface="Verdana" pitchFamily="34" charset="0"/>
                          <a:ea typeface="PMingLiU"/>
                        </a:rPr>
                        <a:t>Knowingly </a:t>
                      </a:r>
                      <a:r>
                        <a:rPr lang="en-US" sz="2000" b="0" dirty="0">
                          <a:latin typeface="Verdana" pitchFamily="34" charset="0"/>
                          <a:ea typeface="PMingLiU"/>
                        </a:rPr>
                        <a:t>Make</a:t>
                      </a:r>
                    </a:p>
                    <a:p>
                      <a:pPr marL="342900" marR="0" lvl="0" indent="-3429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Font typeface="Symbol"/>
                        <a:buChar char=""/>
                      </a:pPr>
                      <a:r>
                        <a:rPr lang="en-US" sz="2400" b="0" dirty="0">
                          <a:latin typeface="Verdana" pitchFamily="34" charset="0"/>
                          <a:ea typeface="PMingLiU"/>
                        </a:rPr>
                        <a:t>Appearance or Communication</a:t>
                      </a:r>
                    </a:p>
                    <a:p>
                      <a:pPr marL="342900" marR="0" lvl="0" indent="-3429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Font typeface="Symbol"/>
                        <a:buChar char=""/>
                      </a:pPr>
                      <a:r>
                        <a:rPr lang="en-US" sz="2400" b="0" dirty="0">
                          <a:latin typeface="Verdana" pitchFamily="34" charset="0"/>
                          <a:ea typeface="PMingLiU"/>
                        </a:rPr>
                        <a:t>Intent to Influence</a:t>
                      </a:r>
                    </a:p>
                    <a:p>
                      <a:pPr marL="342900" marR="0" lvl="0" indent="-3429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latin typeface="Verdana" pitchFamily="34" charset="0"/>
                          <a:ea typeface="PMingLiU"/>
                        </a:rPr>
                        <a:t>To or Before an </a:t>
                      </a:r>
                      <a:r>
                        <a:rPr lang="en-US" sz="2000" b="0" dirty="0" smtClean="0">
                          <a:latin typeface="Verdana" pitchFamily="34" charset="0"/>
                          <a:ea typeface="PMingLiU"/>
                        </a:rPr>
                        <a:t>Employee of US</a:t>
                      </a:r>
                      <a:endParaRPr lang="en-US" sz="2000" b="0" dirty="0">
                        <a:latin typeface="Verdana" pitchFamily="34" charset="0"/>
                        <a:ea typeface="PMingLiU"/>
                      </a:endParaRPr>
                    </a:p>
                    <a:p>
                      <a:pPr marL="342900" marR="0" lvl="0" indent="-3429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Font typeface="Symbol"/>
                        <a:buChar char=""/>
                      </a:pPr>
                      <a:r>
                        <a:rPr lang="en-US" sz="2400" b="0" dirty="0">
                          <a:latin typeface="Verdana" pitchFamily="34" charset="0"/>
                          <a:ea typeface="PMingLiU"/>
                        </a:rPr>
                        <a:t>On Behalf of Any Other Person</a:t>
                      </a:r>
                    </a:p>
                    <a:p>
                      <a:pPr marL="342900" marR="0" lvl="0" indent="-3429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latin typeface="Verdana" pitchFamily="34" charset="0"/>
                          <a:ea typeface="PMingLiU"/>
                        </a:rPr>
                        <a:t>U.S. is a Party or Has a Direct and Substantial Interest</a:t>
                      </a:r>
                    </a:p>
                    <a:p>
                      <a:pPr marL="342900" marR="0" lvl="0" indent="-3429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Font typeface="Symbol"/>
                        <a:buChar char=""/>
                      </a:pPr>
                      <a:r>
                        <a:rPr lang="en-US" sz="2400" b="0" dirty="0">
                          <a:latin typeface="Verdana" pitchFamily="34" charset="0"/>
                          <a:ea typeface="PMingLiU"/>
                        </a:rPr>
                        <a:t>Particular Matter Involving Specific Parties</a:t>
                      </a:r>
                    </a:p>
                    <a:p>
                      <a:pPr marL="342900" marR="0" lvl="0" indent="-3429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latin typeface="Verdana" pitchFamily="34" charset="0"/>
                          <a:ea typeface="PMingLiU"/>
                        </a:rPr>
                        <a:t>Same Particular Matter</a:t>
                      </a:r>
                      <a:endParaRPr lang="en-US" sz="1400" b="0" dirty="0">
                        <a:latin typeface="Verdana" pitchFamily="34" charset="0"/>
                        <a:ea typeface="PMingLiU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64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400" b="0" dirty="0">
                          <a:latin typeface="Verdana"/>
                          <a:ea typeface="PMingLiU"/>
                        </a:rPr>
                        <a:t>Where Participated Personally and Substantially</a:t>
                      </a:r>
                      <a:endParaRPr lang="en-US" sz="2000" b="0" dirty="0">
                        <a:latin typeface="Times New Roman"/>
                        <a:ea typeface="PMingLiU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tx2"/>
                </a:solidFill>
                <a:latin typeface="+mj-lt"/>
                <a:ea typeface="PMingLiU"/>
                <a:cs typeface="Times New Roman" pitchFamily="18" charset="0"/>
              </a:rPr>
              <a:t>Elements of 18 U.S.C. § 207(a)(1)</a:t>
            </a:r>
            <a:endParaRPr lang="en-US" sz="1600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76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792162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/>
              <a:t>18 USC </a:t>
            </a:r>
            <a:r>
              <a:rPr lang="en-US" sz="4400" dirty="0" smtClean="0">
                <a:latin typeface="Calibri"/>
              </a:rPr>
              <a:t>§ </a:t>
            </a:r>
            <a:r>
              <a:rPr lang="en-US" sz="4400" dirty="0" smtClean="0"/>
              <a:t>207(a)(1) -- The Process</a:t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7206" y="1371600"/>
            <a:ext cx="8065294" cy="3766185"/>
          </a:xfrm>
        </p:spPr>
        <p:txBody>
          <a:bodyPr>
            <a:noAutofit/>
          </a:bodyPr>
          <a:lstStyle/>
          <a:p>
            <a:pPr marL="624078" indent="-514350">
              <a:buAutoNum type="arabicPeriod"/>
            </a:pPr>
            <a:r>
              <a:rPr lang="en-US" sz="2800" b="1" dirty="0" smtClean="0"/>
              <a:t>Government Duties-</a:t>
            </a:r>
            <a:r>
              <a:rPr lang="en-US" sz="2800" dirty="0" smtClean="0"/>
              <a:t>-Identify any specific party matters in which the former employee participated personally and substantially while a Government employee.</a:t>
            </a:r>
          </a:p>
          <a:p>
            <a:pPr marL="624078" indent="-514350">
              <a:buAutoNum type="arabicPeriod"/>
            </a:pPr>
            <a:endParaRPr lang="en-US" sz="2800" dirty="0" smtClean="0"/>
          </a:p>
          <a:p>
            <a:pPr marL="624078" indent="-514350">
              <a:buAutoNum type="arabicPeriod"/>
            </a:pPr>
            <a:r>
              <a:rPr lang="en-US" sz="2800" b="1" dirty="0" smtClean="0"/>
              <a:t>Post-employment Activities</a:t>
            </a:r>
            <a:r>
              <a:rPr lang="en-US" sz="2800" dirty="0" smtClean="0"/>
              <a:t>—Identify any post-employment activities employee may be contemplating.</a:t>
            </a:r>
          </a:p>
          <a:p>
            <a:pPr marL="624078" indent="-514350">
              <a:buAutoNum type="arabicPeriod"/>
            </a:pPr>
            <a:endParaRPr lang="en-US" sz="2800" dirty="0" smtClean="0"/>
          </a:p>
          <a:p>
            <a:pPr marL="624078" indent="-514350">
              <a:buAutoNum type="arabicPeriod"/>
            </a:pPr>
            <a:r>
              <a:rPr lang="en-US" sz="2800" b="1" dirty="0" smtClean="0"/>
              <a:t>Post-employment Matters</a:t>
            </a:r>
            <a:r>
              <a:rPr lang="en-US" sz="2800" dirty="0" smtClean="0"/>
              <a:t>—Identify any post-employment matters that will be subject to the  restrictions.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28600" y="3493531"/>
            <a:ext cx="6458164" cy="1230868"/>
            <a:chOff x="426720" y="3267937"/>
            <a:chExt cx="6308242" cy="999262"/>
          </a:xfrm>
        </p:grpSpPr>
        <p:sp>
          <p:nvSpPr>
            <p:cNvPr id="10" name="Freeform 9"/>
            <p:cNvSpPr/>
            <p:nvPr/>
          </p:nvSpPr>
          <p:spPr>
            <a:xfrm>
              <a:off x="4160608" y="3267937"/>
              <a:ext cx="2574354" cy="999261"/>
            </a:xfrm>
            <a:custGeom>
              <a:avLst/>
              <a:gdLst>
                <a:gd name="connsiteX0" fmla="*/ 0 w 2498154"/>
                <a:gd name="connsiteY0" fmla="*/ 0 h 999261"/>
                <a:gd name="connsiteX1" fmla="*/ 1998524 w 2498154"/>
                <a:gd name="connsiteY1" fmla="*/ 0 h 999261"/>
                <a:gd name="connsiteX2" fmla="*/ 2498154 w 2498154"/>
                <a:gd name="connsiteY2" fmla="*/ 499631 h 999261"/>
                <a:gd name="connsiteX3" fmla="*/ 1998524 w 2498154"/>
                <a:gd name="connsiteY3" fmla="*/ 999261 h 999261"/>
                <a:gd name="connsiteX4" fmla="*/ 0 w 2498154"/>
                <a:gd name="connsiteY4" fmla="*/ 999261 h 999261"/>
                <a:gd name="connsiteX5" fmla="*/ 499631 w 2498154"/>
                <a:gd name="connsiteY5" fmla="*/ 499631 h 999261"/>
                <a:gd name="connsiteX6" fmla="*/ 0 w 2498154"/>
                <a:gd name="connsiteY6" fmla="*/ 0 h 99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8154" h="999261">
                  <a:moveTo>
                    <a:pt x="0" y="0"/>
                  </a:moveTo>
                  <a:lnTo>
                    <a:pt x="1998524" y="0"/>
                  </a:lnTo>
                  <a:lnTo>
                    <a:pt x="2498154" y="499631"/>
                  </a:lnTo>
                  <a:lnTo>
                    <a:pt x="1998524" y="999261"/>
                  </a:lnTo>
                  <a:lnTo>
                    <a:pt x="0" y="999261"/>
                  </a:lnTo>
                  <a:lnTo>
                    <a:pt x="499631" y="4996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50000"/>
                <a:hueOff val="138464"/>
                <a:satOff val="-10113"/>
                <a:lumOff val="183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3639" tIns="42672" rIns="520966" bIns="42672" numCol="1" spcCol="1270" anchor="ctr" anchorCtr="0">
              <a:noAutofit/>
            </a:bodyPr>
            <a:lstStyle/>
            <a:p>
              <a:pPr algn="ctr" defTabSz="711200">
                <a:lnSpc>
                  <a:spcPts val="1800"/>
                </a:lnSpc>
                <a:spcBef>
                  <a:spcPct val="0"/>
                </a:spcBef>
              </a:pPr>
              <a:r>
                <a:rPr lang="en-US" sz="1600" b="1" dirty="0" smtClean="0">
                  <a:solidFill>
                    <a:schemeClr val="tx1"/>
                  </a:solidFill>
                  <a:latin typeface="Lucida Sans" pitchFamily="34" charset="0"/>
                  <a:cs typeface="Lucida Sans" pitchFamily="34" charset="0"/>
                </a:rPr>
                <a:t>On Behalf of Any Other Person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26720" y="3267938"/>
              <a:ext cx="2456225" cy="999261"/>
            </a:xfrm>
            <a:custGeom>
              <a:avLst/>
              <a:gdLst>
                <a:gd name="connsiteX0" fmla="*/ 0 w 2160426"/>
                <a:gd name="connsiteY0" fmla="*/ 0 h 864170"/>
                <a:gd name="connsiteX1" fmla="*/ 1728341 w 2160426"/>
                <a:gd name="connsiteY1" fmla="*/ 0 h 864170"/>
                <a:gd name="connsiteX2" fmla="*/ 2160426 w 2160426"/>
                <a:gd name="connsiteY2" fmla="*/ 432085 h 864170"/>
                <a:gd name="connsiteX3" fmla="*/ 1728341 w 2160426"/>
                <a:gd name="connsiteY3" fmla="*/ 864170 h 864170"/>
                <a:gd name="connsiteX4" fmla="*/ 0 w 2160426"/>
                <a:gd name="connsiteY4" fmla="*/ 864170 h 864170"/>
                <a:gd name="connsiteX5" fmla="*/ 432085 w 2160426"/>
                <a:gd name="connsiteY5" fmla="*/ 432085 h 864170"/>
                <a:gd name="connsiteX6" fmla="*/ 0 w 2160426"/>
                <a:gd name="connsiteY6" fmla="*/ 0 h 86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426" h="864170">
                  <a:moveTo>
                    <a:pt x="0" y="0"/>
                  </a:moveTo>
                  <a:lnTo>
                    <a:pt x="1728341" y="0"/>
                  </a:lnTo>
                  <a:lnTo>
                    <a:pt x="2160426" y="432085"/>
                  </a:lnTo>
                  <a:lnTo>
                    <a:pt x="1728341" y="864170"/>
                  </a:lnTo>
                  <a:lnTo>
                    <a:pt x="0" y="864170"/>
                  </a:lnTo>
                  <a:lnTo>
                    <a:pt x="432085" y="4320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2093" tIns="20003" rIns="452088" bIns="20003" numCol="1" spcCol="1270" anchor="ctr" anchorCtr="0">
              <a:noAutofit/>
            </a:bodyPr>
            <a:lstStyle/>
            <a:p>
              <a:pPr lvl="0" algn="ctr" defTabSz="711200">
                <a:lnSpc>
                  <a:spcPts val="1800"/>
                </a:lnSpc>
                <a:spcBef>
                  <a:spcPct val="0"/>
                </a:spcBef>
              </a:pPr>
              <a:r>
                <a:rPr lang="en-US" sz="1600" b="1" dirty="0" smtClean="0">
                  <a:solidFill>
                    <a:schemeClr val="tx1"/>
                  </a:solidFill>
                  <a:latin typeface="Lucida Sans" pitchFamily="34" charset="0"/>
                  <a:cs typeface="Lucida Sans" pitchFamily="34" charset="0"/>
                </a:rPr>
                <a:t>Appearance or Communication</a:t>
              </a:r>
              <a:endParaRPr lang="en-US" sz="1600" b="1" dirty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316480" y="3267938"/>
              <a:ext cx="2286000" cy="999261"/>
            </a:xfrm>
            <a:custGeom>
              <a:avLst/>
              <a:gdLst>
                <a:gd name="connsiteX0" fmla="*/ 0 w 2160426"/>
                <a:gd name="connsiteY0" fmla="*/ 0 h 864170"/>
                <a:gd name="connsiteX1" fmla="*/ 1728341 w 2160426"/>
                <a:gd name="connsiteY1" fmla="*/ 0 h 864170"/>
                <a:gd name="connsiteX2" fmla="*/ 2160426 w 2160426"/>
                <a:gd name="connsiteY2" fmla="*/ 432085 h 864170"/>
                <a:gd name="connsiteX3" fmla="*/ 1728341 w 2160426"/>
                <a:gd name="connsiteY3" fmla="*/ 864170 h 864170"/>
                <a:gd name="connsiteX4" fmla="*/ 0 w 2160426"/>
                <a:gd name="connsiteY4" fmla="*/ 864170 h 864170"/>
                <a:gd name="connsiteX5" fmla="*/ 432085 w 2160426"/>
                <a:gd name="connsiteY5" fmla="*/ 432085 h 864170"/>
                <a:gd name="connsiteX6" fmla="*/ 0 w 2160426"/>
                <a:gd name="connsiteY6" fmla="*/ 0 h 86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426" h="864170">
                  <a:moveTo>
                    <a:pt x="0" y="0"/>
                  </a:moveTo>
                  <a:lnTo>
                    <a:pt x="1728341" y="0"/>
                  </a:lnTo>
                  <a:lnTo>
                    <a:pt x="2160426" y="432085"/>
                  </a:lnTo>
                  <a:lnTo>
                    <a:pt x="1728341" y="864170"/>
                  </a:lnTo>
                  <a:lnTo>
                    <a:pt x="0" y="864170"/>
                  </a:lnTo>
                  <a:lnTo>
                    <a:pt x="432085" y="4320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97150"/>
                <a:satOff val="-7002"/>
                <a:lumOff val="10020"/>
                <a:alphaOff val="0"/>
              </a:schemeClr>
            </a:fillRef>
            <a:effectRef idx="0">
              <a:schemeClr val="accent1">
                <a:shade val="80000"/>
                <a:hueOff val="97150"/>
                <a:satOff val="-7002"/>
                <a:lumOff val="1002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2093" tIns="20003" rIns="452088" bIns="20003" numCol="1" spcCol="1270" anchor="ctr" anchorCtr="0">
              <a:noAutofit/>
            </a:bodyPr>
            <a:lstStyle/>
            <a:p>
              <a:pPr lvl="0" algn="ctr" defTabSz="711200">
                <a:lnSpc>
                  <a:spcPts val="1800"/>
                </a:lnSpc>
                <a:spcBef>
                  <a:spcPct val="0"/>
                </a:spcBef>
              </a:pPr>
              <a:r>
                <a:rPr lang="en-US" b="1" dirty="0" smtClean="0">
                  <a:solidFill>
                    <a:schemeClr val="tx1"/>
                  </a:solidFill>
                  <a:latin typeface="Lucida Sans" pitchFamily="34" charset="0"/>
                  <a:cs typeface="Lucida Sans" pitchFamily="34" charset="0"/>
                </a:rPr>
                <a:t>Intent to Influence</a:t>
              </a:r>
              <a:endParaRPr lang="en-US" b="1" dirty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67200" y="5498814"/>
            <a:ext cx="4495800" cy="978186"/>
            <a:chOff x="4267200" y="5181600"/>
            <a:chExt cx="4495800" cy="978186"/>
          </a:xfrm>
        </p:grpSpPr>
        <p:sp>
          <p:nvSpPr>
            <p:cNvPr id="14" name="Freeform 13"/>
            <p:cNvSpPr/>
            <p:nvPr/>
          </p:nvSpPr>
          <p:spPr>
            <a:xfrm>
              <a:off x="4267200" y="5181600"/>
              <a:ext cx="2419564" cy="978186"/>
            </a:xfrm>
            <a:custGeom>
              <a:avLst/>
              <a:gdLst>
                <a:gd name="connsiteX0" fmla="*/ 0 w 2160426"/>
                <a:gd name="connsiteY0" fmla="*/ 0 h 864170"/>
                <a:gd name="connsiteX1" fmla="*/ 1728341 w 2160426"/>
                <a:gd name="connsiteY1" fmla="*/ 0 h 864170"/>
                <a:gd name="connsiteX2" fmla="*/ 2160426 w 2160426"/>
                <a:gd name="connsiteY2" fmla="*/ 432085 h 864170"/>
                <a:gd name="connsiteX3" fmla="*/ 1728341 w 2160426"/>
                <a:gd name="connsiteY3" fmla="*/ 864170 h 864170"/>
                <a:gd name="connsiteX4" fmla="*/ 0 w 2160426"/>
                <a:gd name="connsiteY4" fmla="*/ 864170 h 864170"/>
                <a:gd name="connsiteX5" fmla="*/ 432085 w 2160426"/>
                <a:gd name="connsiteY5" fmla="*/ 432085 h 864170"/>
                <a:gd name="connsiteX6" fmla="*/ 0 w 2160426"/>
                <a:gd name="connsiteY6" fmla="*/ 0 h 86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426" h="864170">
                  <a:moveTo>
                    <a:pt x="0" y="0"/>
                  </a:moveTo>
                  <a:lnTo>
                    <a:pt x="1728341" y="0"/>
                  </a:lnTo>
                  <a:lnTo>
                    <a:pt x="2160426" y="432085"/>
                  </a:lnTo>
                  <a:lnTo>
                    <a:pt x="1728341" y="864170"/>
                  </a:lnTo>
                  <a:lnTo>
                    <a:pt x="0" y="864170"/>
                  </a:lnTo>
                  <a:lnTo>
                    <a:pt x="432085" y="4320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94301"/>
                <a:satOff val="-14004"/>
                <a:lumOff val="20041"/>
                <a:alphaOff val="0"/>
              </a:schemeClr>
            </a:fillRef>
            <a:effectRef idx="0">
              <a:schemeClr val="accent1">
                <a:shade val="80000"/>
                <a:hueOff val="194301"/>
                <a:satOff val="-14004"/>
                <a:lumOff val="2004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2093" tIns="20003" rIns="452088" bIns="20003" numCol="1" spcCol="1270" anchor="ctr" anchorCtr="0">
              <a:noAutofit/>
            </a:bodyPr>
            <a:lstStyle/>
            <a:p>
              <a:pPr lvl="0" algn="ctr" defTabSz="666750">
                <a:lnSpc>
                  <a:spcPts val="1800"/>
                </a:lnSpc>
                <a:spcBef>
                  <a:spcPct val="0"/>
                </a:spcBef>
              </a:pPr>
              <a:r>
                <a:rPr lang="en-US" b="1" kern="1200" dirty="0" smtClean="0">
                  <a:solidFill>
                    <a:schemeClr val="tx1"/>
                  </a:solidFill>
                  <a:latin typeface="Lucida Sans" pitchFamily="34" charset="0"/>
                  <a:cs typeface="Lucida Sans" pitchFamily="34" charset="0"/>
                </a:rPr>
                <a:t>Same Particular Matter</a:t>
              </a:r>
              <a:endParaRPr lang="en-US" b="1" kern="1200" dirty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48400" y="5181600"/>
              <a:ext cx="2514600" cy="978186"/>
            </a:xfrm>
            <a:custGeom>
              <a:avLst/>
              <a:gdLst>
                <a:gd name="connsiteX0" fmla="*/ 0 w 2160426"/>
                <a:gd name="connsiteY0" fmla="*/ 0 h 864170"/>
                <a:gd name="connsiteX1" fmla="*/ 1728341 w 2160426"/>
                <a:gd name="connsiteY1" fmla="*/ 0 h 864170"/>
                <a:gd name="connsiteX2" fmla="*/ 2160426 w 2160426"/>
                <a:gd name="connsiteY2" fmla="*/ 432085 h 864170"/>
                <a:gd name="connsiteX3" fmla="*/ 1728341 w 2160426"/>
                <a:gd name="connsiteY3" fmla="*/ 864170 h 864170"/>
                <a:gd name="connsiteX4" fmla="*/ 0 w 2160426"/>
                <a:gd name="connsiteY4" fmla="*/ 864170 h 864170"/>
                <a:gd name="connsiteX5" fmla="*/ 432085 w 2160426"/>
                <a:gd name="connsiteY5" fmla="*/ 432085 h 864170"/>
                <a:gd name="connsiteX6" fmla="*/ 0 w 2160426"/>
                <a:gd name="connsiteY6" fmla="*/ 0 h 86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426" h="864170">
                  <a:moveTo>
                    <a:pt x="0" y="0"/>
                  </a:moveTo>
                  <a:lnTo>
                    <a:pt x="1728341" y="0"/>
                  </a:lnTo>
                  <a:lnTo>
                    <a:pt x="2160426" y="432085"/>
                  </a:lnTo>
                  <a:lnTo>
                    <a:pt x="1728341" y="864170"/>
                  </a:lnTo>
                  <a:lnTo>
                    <a:pt x="0" y="864170"/>
                  </a:lnTo>
                  <a:lnTo>
                    <a:pt x="432085" y="4320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91451"/>
                <a:satOff val="-21006"/>
                <a:lumOff val="30061"/>
                <a:alphaOff val="0"/>
              </a:schemeClr>
            </a:fillRef>
            <a:effectRef idx="0">
              <a:schemeClr val="accent1">
                <a:shade val="80000"/>
                <a:hueOff val="291451"/>
                <a:satOff val="-21006"/>
                <a:lumOff val="300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2093" tIns="20003" rIns="452088" bIns="20003" numCol="1" spcCol="1270" anchor="ctr" anchorCtr="0">
              <a:noAutofit/>
            </a:bodyPr>
            <a:lstStyle/>
            <a:p>
              <a:pPr lvl="0" algn="ctr" defTabSz="666750">
                <a:lnSpc>
                  <a:spcPts val="1800"/>
                </a:lnSpc>
                <a:spcBef>
                  <a:spcPct val="0"/>
                </a:spcBef>
              </a:pPr>
              <a:r>
                <a:rPr lang="en-US" b="1" kern="1200" dirty="0" smtClean="0">
                  <a:solidFill>
                    <a:schemeClr val="tx1"/>
                  </a:solidFill>
                  <a:latin typeface="Lucida Sans" pitchFamily="34" charset="0"/>
                  <a:cs typeface="Lucida Sans" pitchFamily="34" charset="0"/>
                </a:rPr>
                <a:t>US is Party or has Interest</a:t>
              </a:r>
              <a:endParaRPr lang="en-US" b="1" kern="1200" dirty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7200" y="1524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USC 207(a)(1) -- The Process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43000" y="1588532"/>
            <a:ext cx="7162800" cy="1215998"/>
            <a:chOff x="304800" y="1295398"/>
            <a:chExt cx="6553200" cy="1066802"/>
          </a:xfrm>
        </p:grpSpPr>
        <p:sp>
          <p:nvSpPr>
            <p:cNvPr id="19" name="Freeform 18"/>
            <p:cNvSpPr/>
            <p:nvPr/>
          </p:nvSpPr>
          <p:spPr>
            <a:xfrm>
              <a:off x="304800" y="1295398"/>
              <a:ext cx="2362200" cy="1066802"/>
            </a:xfrm>
            <a:custGeom>
              <a:avLst/>
              <a:gdLst>
                <a:gd name="connsiteX0" fmla="*/ 0 w 2547528"/>
                <a:gd name="connsiteY0" fmla="*/ 0 h 1066802"/>
                <a:gd name="connsiteX1" fmla="*/ 2014127 w 2547528"/>
                <a:gd name="connsiteY1" fmla="*/ 0 h 1066802"/>
                <a:gd name="connsiteX2" fmla="*/ 2547528 w 2547528"/>
                <a:gd name="connsiteY2" fmla="*/ 533401 h 1066802"/>
                <a:gd name="connsiteX3" fmla="*/ 2014127 w 2547528"/>
                <a:gd name="connsiteY3" fmla="*/ 1066802 h 1066802"/>
                <a:gd name="connsiteX4" fmla="*/ 0 w 2547528"/>
                <a:gd name="connsiteY4" fmla="*/ 1066802 h 1066802"/>
                <a:gd name="connsiteX5" fmla="*/ 0 w 2547528"/>
                <a:gd name="connsiteY5" fmla="*/ 0 h 106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7528" h="1066802">
                  <a:moveTo>
                    <a:pt x="0" y="0"/>
                  </a:moveTo>
                  <a:lnTo>
                    <a:pt x="2014127" y="0"/>
                  </a:lnTo>
                  <a:lnTo>
                    <a:pt x="2547528" y="533401"/>
                  </a:lnTo>
                  <a:lnTo>
                    <a:pt x="2014127" y="1066802"/>
                  </a:lnTo>
                  <a:lnTo>
                    <a:pt x="0" y="1066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76" tIns="37338" rIns="285371" bIns="37338" numCol="1" spcCol="1270" anchor="ctr" anchorCtr="0">
              <a:noAutofit/>
            </a:bodyPr>
            <a:lstStyle/>
            <a:p>
              <a:pPr lvl="0" algn="ctr" defTabSz="622300">
                <a:lnSpc>
                  <a:spcPts val="1800"/>
                </a:lnSpc>
                <a:spcBef>
                  <a:spcPct val="0"/>
                </a:spcBef>
              </a:pPr>
              <a:r>
                <a:rPr lang="en-US" b="1" kern="1200" dirty="0" smtClean="0">
                  <a:solidFill>
                    <a:schemeClr val="tx1"/>
                  </a:solidFill>
                  <a:latin typeface="Lucida Sans" pitchFamily="34" charset="0"/>
                  <a:cs typeface="Lucida Sans" pitchFamily="34" charset="0"/>
                </a:rPr>
                <a:t>Employee</a:t>
              </a:r>
              <a:endParaRPr lang="en-US" kern="1200" dirty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187103" y="1295398"/>
              <a:ext cx="2583017" cy="1066802"/>
            </a:xfrm>
            <a:custGeom>
              <a:avLst/>
              <a:gdLst>
                <a:gd name="connsiteX0" fmla="*/ 0 w 2547528"/>
                <a:gd name="connsiteY0" fmla="*/ 0 h 1066802"/>
                <a:gd name="connsiteX1" fmla="*/ 2014127 w 2547528"/>
                <a:gd name="connsiteY1" fmla="*/ 0 h 1066802"/>
                <a:gd name="connsiteX2" fmla="*/ 2547528 w 2547528"/>
                <a:gd name="connsiteY2" fmla="*/ 533401 h 1066802"/>
                <a:gd name="connsiteX3" fmla="*/ 2014127 w 2547528"/>
                <a:gd name="connsiteY3" fmla="*/ 1066802 h 1066802"/>
                <a:gd name="connsiteX4" fmla="*/ 0 w 2547528"/>
                <a:gd name="connsiteY4" fmla="*/ 1066802 h 1066802"/>
                <a:gd name="connsiteX5" fmla="*/ 533401 w 2547528"/>
                <a:gd name="connsiteY5" fmla="*/ 533401 h 1066802"/>
                <a:gd name="connsiteX6" fmla="*/ 0 w 2547528"/>
                <a:gd name="connsiteY6" fmla="*/ 0 h 106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7528" h="1066802">
                  <a:moveTo>
                    <a:pt x="0" y="0"/>
                  </a:moveTo>
                  <a:lnTo>
                    <a:pt x="2014127" y="0"/>
                  </a:lnTo>
                  <a:lnTo>
                    <a:pt x="2547528" y="533401"/>
                  </a:lnTo>
                  <a:lnTo>
                    <a:pt x="2014127" y="1066802"/>
                  </a:lnTo>
                  <a:lnTo>
                    <a:pt x="0" y="1066802"/>
                  </a:lnTo>
                  <a:lnTo>
                    <a:pt x="533401" y="533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9408" tIns="37338" rIns="552070" bIns="37338" numCol="1" spcCol="1270" anchor="ctr" anchorCtr="0">
              <a:noAutofit/>
            </a:bodyPr>
            <a:lstStyle/>
            <a:p>
              <a:pPr lvl="0" algn="ctr" defTabSz="622300">
                <a:lnSpc>
                  <a:spcPts val="1800"/>
                </a:lnSpc>
                <a:spcBef>
                  <a:spcPct val="0"/>
                </a:spcBef>
              </a:pPr>
              <a:r>
                <a:rPr lang="en-US" sz="1600" b="1" kern="1200" dirty="0" smtClean="0">
                  <a:solidFill>
                    <a:schemeClr val="tx1"/>
                  </a:solidFill>
                  <a:latin typeface="Lucida Sans" pitchFamily="34" charset="0"/>
                  <a:cs typeface="Lucida Sans" pitchFamily="34" charset="0"/>
                </a:rPr>
                <a:t>Particular Matter Involving Specific Parties</a:t>
              </a:r>
              <a:endParaRPr lang="en-US" sz="1600" kern="1200" dirty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4310472" y="1295398"/>
              <a:ext cx="2547528" cy="1066802"/>
            </a:xfrm>
            <a:custGeom>
              <a:avLst/>
              <a:gdLst>
                <a:gd name="connsiteX0" fmla="*/ 0 w 2547528"/>
                <a:gd name="connsiteY0" fmla="*/ 0 h 1066802"/>
                <a:gd name="connsiteX1" fmla="*/ 2014127 w 2547528"/>
                <a:gd name="connsiteY1" fmla="*/ 0 h 1066802"/>
                <a:gd name="connsiteX2" fmla="*/ 2547528 w 2547528"/>
                <a:gd name="connsiteY2" fmla="*/ 533401 h 1066802"/>
                <a:gd name="connsiteX3" fmla="*/ 2014127 w 2547528"/>
                <a:gd name="connsiteY3" fmla="*/ 1066802 h 1066802"/>
                <a:gd name="connsiteX4" fmla="*/ 0 w 2547528"/>
                <a:gd name="connsiteY4" fmla="*/ 1066802 h 1066802"/>
                <a:gd name="connsiteX5" fmla="*/ 533401 w 2547528"/>
                <a:gd name="connsiteY5" fmla="*/ 533401 h 1066802"/>
                <a:gd name="connsiteX6" fmla="*/ 0 w 2547528"/>
                <a:gd name="connsiteY6" fmla="*/ 0 h 106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7528" h="1066802">
                  <a:moveTo>
                    <a:pt x="0" y="0"/>
                  </a:moveTo>
                  <a:lnTo>
                    <a:pt x="2014127" y="0"/>
                  </a:lnTo>
                  <a:lnTo>
                    <a:pt x="2547528" y="533401"/>
                  </a:lnTo>
                  <a:lnTo>
                    <a:pt x="2014127" y="1066802"/>
                  </a:lnTo>
                  <a:lnTo>
                    <a:pt x="0" y="1066802"/>
                  </a:lnTo>
                  <a:lnTo>
                    <a:pt x="533401" y="533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9408" tIns="37338" rIns="552070" bIns="37338" numCol="1" spcCol="1270" anchor="ctr" anchorCtr="0">
              <a:noAutofit/>
            </a:bodyPr>
            <a:lstStyle/>
            <a:p>
              <a:pPr lvl="0" algn="ctr" defTabSz="622300">
                <a:lnSpc>
                  <a:spcPts val="1800"/>
                </a:lnSpc>
                <a:spcBef>
                  <a:spcPct val="0"/>
                </a:spcBef>
              </a:pPr>
              <a:r>
                <a:rPr lang="en-US" sz="1600" b="1" kern="1200" dirty="0" smtClean="0">
                  <a:solidFill>
                    <a:schemeClr val="tx1"/>
                  </a:solidFill>
                  <a:latin typeface="Lucida Sans" pitchFamily="34" charset="0"/>
                  <a:cs typeface="Lucida Sans" pitchFamily="34" charset="0"/>
                </a:rPr>
                <a:t>Personal and Substantial Participation</a:t>
              </a:r>
              <a:endParaRPr lang="en-US" sz="1600" kern="1200" dirty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14400" y="1062335"/>
            <a:ext cx="2849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1. Government Duties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2967335"/>
            <a:ext cx="380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2. Post-employment Activities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19600" y="4953000"/>
            <a:ext cx="3541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3. Post-employment Matter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6248400" y="3493531"/>
            <a:ext cx="2496351" cy="1230867"/>
          </a:xfrm>
          <a:custGeom>
            <a:avLst/>
            <a:gdLst>
              <a:gd name="connsiteX0" fmla="*/ 0 w 2498154"/>
              <a:gd name="connsiteY0" fmla="*/ 0 h 999261"/>
              <a:gd name="connsiteX1" fmla="*/ 1998524 w 2498154"/>
              <a:gd name="connsiteY1" fmla="*/ 0 h 999261"/>
              <a:gd name="connsiteX2" fmla="*/ 2498154 w 2498154"/>
              <a:gd name="connsiteY2" fmla="*/ 499631 h 999261"/>
              <a:gd name="connsiteX3" fmla="*/ 1998524 w 2498154"/>
              <a:gd name="connsiteY3" fmla="*/ 999261 h 999261"/>
              <a:gd name="connsiteX4" fmla="*/ 0 w 2498154"/>
              <a:gd name="connsiteY4" fmla="*/ 999261 h 999261"/>
              <a:gd name="connsiteX5" fmla="*/ 499631 w 2498154"/>
              <a:gd name="connsiteY5" fmla="*/ 499631 h 999261"/>
              <a:gd name="connsiteX6" fmla="*/ 0 w 2498154"/>
              <a:gd name="connsiteY6" fmla="*/ 0 h 99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8154" h="999261">
                <a:moveTo>
                  <a:pt x="0" y="0"/>
                </a:moveTo>
                <a:lnTo>
                  <a:pt x="1998524" y="0"/>
                </a:lnTo>
                <a:lnTo>
                  <a:pt x="2498154" y="499631"/>
                </a:lnTo>
                <a:lnTo>
                  <a:pt x="1998524" y="999261"/>
                </a:lnTo>
                <a:lnTo>
                  <a:pt x="0" y="999261"/>
                </a:lnTo>
                <a:lnTo>
                  <a:pt x="499631" y="4996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76929"/>
              <a:satOff val="-20226"/>
              <a:lumOff val="36779"/>
              <a:alphaOff val="0"/>
            </a:schemeClr>
          </a:fillRef>
          <a:effectRef idx="0">
            <a:schemeClr val="accent1">
              <a:shade val="50000"/>
              <a:hueOff val="276929"/>
              <a:satOff val="-20226"/>
              <a:lumOff val="3677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639" tIns="42672" rIns="520966" bIns="42672" numCol="1" spcCol="1270" anchor="ctr" anchorCtr="0">
            <a:noAutofit/>
          </a:bodyPr>
          <a:lstStyle/>
          <a:p>
            <a:pPr algn="ctr" defTabSz="711200">
              <a:lnSpc>
                <a:spcPts val="1800"/>
              </a:lnSpc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rPr>
              <a:t>To or Before an Employee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2919" y="0"/>
            <a:ext cx="8079581" cy="1658198"/>
          </a:xfrm>
        </p:spPr>
        <p:txBody>
          <a:bodyPr/>
          <a:lstStyle/>
          <a:p>
            <a:r>
              <a:rPr lang="en-US" dirty="0" smtClean="0"/>
              <a:t>Implementing Regulation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7206" y="1676400"/>
            <a:ext cx="8065294" cy="4559807"/>
          </a:xfrm>
        </p:spPr>
        <p:txBody>
          <a:bodyPr/>
          <a:lstStyle/>
          <a:p>
            <a:r>
              <a:rPr lang="en-US" sz="3200" dirty="0" smtClean="0"/>
              <a:t>5 CFR Part 2641</a:t>
            </a:r>
          </a:p>
          <a:p>
            <a:pPr lvl="1"/>
            <a:endParaRPr lang="en-US" dirty="0" smtClean="0"/>
          </a:p>
          <a:p>
            <a:pPr lvl="1"/>
            <a:r>
              <a:rPr lang="en-US" sz="2800" dirty="0" smtClean="0"/>
              <a:t>Subpart A - General Provisions (2641.101-106)</a:t>
            </a:r>
          </a:p>
          <a:p>
            <a:pPr lvl="2"/>
            <a:r>
              <a:rPr lang="en-US" sz="2400" dirty="0" smtClean="0"/>
              <a:t>2641.104 - Definitions</a:t>
            </a:r>
          </a:p>
          <a:p>
            <a:pPr lvl="2"/>
            <a:endParaRPr lang="en-US" sz="2400" dirty="0" smtClean="0"/>
          </a:p>
          <a:p>
            <a:pPr lvl="1"/>
            <a:r>
              <a:rPr lang="en-US" sz="2800" dirty="0" smtClean="0"/>
              <a:t>Subpart B - Prohibitions (2641.201-207)</a:t>
            </a:r>
          </a:p>
          <a:p>
            <a:pPr lvl="2"/>
            <a:r>
              <a:rPr lang="en-US" sz="2800" b="1" dirty="0" smtClean="0"/>
              <a:t>2641.201 - 18 USC 207(a)(1) Permanent Ban</a:t>
            </a:r>
          </a:p>
          <a:p>
            <a:pPr lvl="3">
              <a:buNone/>
            </a:pPr>
            <a:r>
              <a:rPr lang="en-US" sz="2400" b="1" i="1" dirty="0" smtClean="0"/>
              <a:t>		2641.201 includes additional definitions </a:t>
            </a:r>
          </a:p>
          <a:p>
            <a:pPr lvl="2"/>
            <a:endParaRPr lang="en-US" sz="2400" dirty="0" smtClean="0"/>
          </a:p>
          <a:p>
            <a:pPr lvl="1"/>
            <a:r>
              <a:rPr lang="en-US" sz="2800" dirty="0" smtClean="0"/>
              <a:t>Subpart C - Exceptions and Waivers (2641.301)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610600" cy="1220163"/>
          </a:xfrm>
        </p:spPr>
        <p:txBody>
          <a:bodyPr>
            <a:normAutofit/>
          </a:bodyPr>
          <a:lstStyle/>
          <a:p>
            <a:pPr lvl="0"/>
            <a:r>
              <a:rPr lang="en-US" sz="6600" dirty="0" smtClean="0">
                <a:solidFill>
                  <a:schemeClr val="tx1"/>
                </a:solidFill>
              </a:rPr>
              <a:t>Practice Exercise</a:t>
            </a:r>
            <a:r>
              <a:rPr lang="en-US" sz="6600" b="0" dirty="0" smtClean="0">
                <a:solidFill>
                  <a:schemeClr val="tx1"/>
                </a:solidFill>
              </a:rPr>
              <a:t> </a:t>
            </a:r>
            <a:endParaRPr lang="en-US" sz="6600" b="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838200"/>
            <a:ext cx="7772400" cy="1220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u="sng" smtClean="0">
                <a:solidFill>
                  <a:schemeClr val="tx1"/>
                </a:solidFill>
              </a:rPr>
              <a:t>18 U.S.C. </a:t>
            </a:r>
            <a:r>
              <a:rPr lang="en-US" sz="6000" u="sng" smtClean="0">
                <a:solidFill>
                  <a:schemeClr val="tx1"/>
                </a:solidFill>
                <a:latin typeface="Calibri"/>
              </a:rPr>
              <a:t>§ </a:t>
            </a:r>
            <a:r>
              <a:rPr lang="en-US" sz="6000" u="sng" smtClean="0">
                <a:solidFill>
                  <a:schemeClr val="tx1"/>
                </a:solidFill>
              </a:rPr>
              <a:t>207(a)(1)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4600" y="3581400"/>
            <a:ext cx="4343400" cy="1220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Materials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0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2919" y="-228600"/>
            <a:ext cx="8079581" cy="1658198"/>
          </a:xfrm>
        </p:spPr>
        <p:txBody>
          <a:bodyPr/>
          <a:lstStyle/>
          <a:p>
            <a:r>
              <a:rPr lang="en-US" dirty="0" smtClean="0"/>
              <a:t>Exercise -- Susan at PTO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167" t="18875" r="16667" b="9980"/>
          <a:stretch/>
        </p:blipFill>
        <p:spPr>
          <a:xfrm>
            <a:off x="1371600" y="925197"/>
            <a:ext cx="5867400" cy="36576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500" t="27767" r="9167" b="8498"/>
          <a:stretch/>
        </p:blipFill>
        <p:spPr>
          <a:xfrm>
            <a:off x="762000" y="3886200"/>
            <a:ext cx="7162800" cy="327660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000" t="15910" r="16666" b="4052"/>
          <a:stretch/>
        </p:blipFill>
        <p:spPr>
          <a:xfrm>
            <a:off x="1371600" y="2743200"/>
            <a:ext cx="6248400" cy="411480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609600" y="780202"/>
            <a:ext cx="8079581" cy="1658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Worksheet—Only analyze (a)(1)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1865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833" t="20356" r="26667" b="4051"/>
          <a:stretch/>
        </p:blipFill>
        <p:spPr>
          <a:xfrm>
            <a:off x="2362200" y="2971800"/>
            <a:ext cx="4343400" cy="38862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609600" y="780202"/>
            <a:ext cx="8079581" cy="1658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5 CFR Part 2641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0244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62052"/>
            <a:ext cx="8610600" cy="1220163"/>
          </a:xfrm>
        </p:spPr>
        <p:txBody>
          <a:bodyPr>
            <a:normAutofit fontScale="90000"/>
          </a:bodyPr>
          <a:lstStyle/>
          <a:p>
            <a:pPr lvl="0"/>
            <a:r>
              <a:rPr lang="en-US" b="0" dirty="0" smtClean="0">
                <a:solidFill>
                  <a:schemeClr val="tx1"/>
                </a:solidFill>
              </a:rPr>
              <a:t>What are the elements?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838200"/>
            <a:ext cx="7772400" cy="1220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u="sng" smtClean="0">
                <a:solidFill>
                  <a:schemeClr val="tx1"/>
                </a:solidFill>
              </a:rPr>
              <a:t>18 U.S.C. </a:t>
            </a:r>
            <a:r>
              <a:rPr lang="en-US" sz="6000" u="sng" smtClean="0">
                <a:solidFill>
                  <a:schemeClr val="tx1"/>
                </a:solidFill>
                <a:latin typeface="Calibri"/>
              </a:rPr>
              <a:t>§ </a:t>
            </a:r>
            <a:r>
              <a:rPr lang="en-US" sz="6000" u="sng" smtClean="0">
                <a:solidFill>
                  <a:schemeClr val="tx1"/>
                </a:solidFill>
              </a:rPr>
              <a:t>207(a)(1)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165" t="18874" r="15001" b="2570"/>
          <a:stretch/>
        </p:blipFill>
        <p:spPr>
          <a:xfrm>
            <a:off x="1371600" y="2438400"/>
            <a:ext cx="6477000" cy="4038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609600" y="780202"/>
            <a:ext cx="8079581" cy="1658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Summary of 2641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03573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610600" cy="1220163"/>
          </a:xfrm>
        </p:spPr>
        <p:txBody>
          <a:bodyPr>
            <a:normAutofit/>
          </a:bodyPr>
          <a:lstStyle/>
          <a:p>
            <a:pPr lvl="0"/>
            <a:r>
              <a:rPr lang="en-US" sz="6600" dirty="0" smtClean="0">
                <a:solidFill>
                  <a:schemeClr val="tx1"/>
                </a:solidFill>
              </a:rPr>
              <a:t>Practice Exercise</a:t>
            </a:r>
            <a:r>
              <a:rPr lang="en-US" sz="6600" b="0" dirty="0" smtClean="0">
                <a:solidFill>
                  <a:schemeClr val="tx1"/>
                </a:solidFill>
              </a:rPr>
              <a:t> </a:t>
            </a:r>
            <a:endParaRPr lang="en-US" sz="6600" b="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838200"/>
            <a:ext cx="7772400" cy="1220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u="sng" smtClean="0">
                <a:solidFill>
                  <a:schemeClr val="tx1"/>
                </a:solidFill>
              </a:rPr>
              <a:t>18 U.S.C. </a:t>
            </a:r>
            <a:r>
              <a:rPr lang="en-US" sz="6000" u="sng" smtClean="0">
                <a:solidFill>
                  <a:schemeClr val="tx1"/>
                </a:solidFill>
                <a:latin typeface="Calibri"/>
              </a:rPr>
              <a:t>§ </a:t>
            </a:r>
            <a:r>
              <a:rPr lang="en-US" sz="6000" u="sng" smtClean="0">
                <a:solidFill>
                  <a:schemeClr val="tx1"/>
                </a:solidFill>
              </a:rPr>
              <a:t>207(a)(1)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52600" y="3732837"/>
            <a:ext cx="5791200" cy="1220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Methodology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748" y="8382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andara" pitchFamily="34" charset="0"/>
              </a:rPr>
              <a:t>Is Susan an </a:t>
            </a:r>
            <a:r>
              <a:rPr lang="en-US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employee</a:t>
            </a:r>
            <a:r>
              <a:rPr lang="en-US" sz="6000" b="1" dirty="0" smtClean="0">
                <a:latin typeface="Candara" pitchFamily="34" charset="0"/>
              </a:rPr>
              <a:t>?</a:t>
            </a:r>
          </a:p>
          <a:p>
            <a:pPr algn="ctr"/>
            <a:endParaRPr lang="en-US" sz="1600" b="1" dirty="0" smtClean="0">
              <a:latin typeface="Candara" pitchFamily="34" charset="0"/>
            </a:endParaRPr>
          </a:p>
          <a:p>
            <a:pPr algn="ctr"/>
            <a:r>
              <a:rPr lang="en-US" sz="3600" i="1" dirty="0" smtClean="0">
                <a:latin typeface="Candara" pitchFamily="34" charset="0"/>
              </a:rPr>
              <a:t>for purposes of 18 USC </a:t>
            </a:r>
            <a:r>
              <a:rPr lang="en-US" sz="3600" i="1" dirty="0" smtClean="0">
                <a:latin typeface="Calibri"/>
              </a:rPr>
              <a:t>§ </a:t>
            </a:r>
            <a:r>
              <a:rPr lang="en-US" sz="3600" i="1" dirty="0" smtClean="0">
                <a:latin typeface="Candara" pitchFamily="34" charset="0"/>
              </a:rPr>
              <a:t>207(a)(1)</a:t>
            </a:r>
            <a:endParaRPr lang="en-US" sz="3600" dirty="0">
              <a:latin typeface="Candara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371600" y="5638798"/>
            <a:ext cx="2362200" cy="1066802"/>
          </a:xfrm>
          <a:custGeom>
            <a:avLst/>
            <a:gdLst>
              <a:gd name="connsiteX0" fmla="*/ 0 w 2547528"/>
              <a:gd name="connsiteY0" fmla="*/ 0 h 1066802"/>
              <a:gd name="connsiteX1" fmla="*/ 2014127 w 2547528"/>
              <a:gd name="connsiteY1" fmla="*/ 0 h 1066802"/>
              <a:gd name="connsiteX2" fmla="*/ 2547528 w 2547528"/>
              <a:gd name="connsiteY2" fmla="*/ 533401 h 1066802"/>
              <a:gd name="connsiteX3" fmla="*/ 2014127 w 2547528"/>
              <a:gd name="connsiteY3" fmla="*/ 1066802 h 1066802"/>
              <a:gd name="connsiteX4" fmla="*/ 0 w 2547528"/>
              <a:gd name="connsiteY4" fmla="*/ 1066802 h 1066802"/>
              <a:gd name="connsiteX5" fmla="*/ 0 w 2547528"/>
              <a:gd name="connsiteY5" fmla="*/ 0 h 106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7528" h="1066802">
                <a:moveTo>
                  <a:pt x="0" y="0"/>
                </a:moveTo>
                <a:lnTo>
                  <a:pt x="2014127" y="0"/>
                </a:lnTo>
                <a:lnTo>
                  <a:pt x="2547528" y="533401"/>
                </a:lnTo>
                <a:lnTo>
                  <a:pt x="2014127" y="1066802"/>
                </a:lnTo>
                <a:lnTo>
                  <a:pt x="0" y="106680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76" tIns="37338" rIns="285371" bIns="37338" numCol="1" spcCol="1270" anchor="ctr" anchorCtr="0">
            <a:noAutofit/>
          </a:bodyPr>
          <a:lstStyle/>
          <a:p>
            <a:pPr lvl="0" algn="ctr" defTabSz="622300">
              <a:lnSpc>
                <a:spcPts val="1800"/>
              </a:lnSpc>
              <a:spcBef>
                <a:spcPct val="0"/>
              </a:spcBef>
            </a:pPr>
            <a:r>
              <a:rPr lang="en-US" sz="1400" b="1" kern="1200" dirty="0" smtClean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rPr>
              <a:t>Employee</a:t>
            </a:r>
            <a:endParaRPr lang="en-US" sz="1400" kern="1200" dirty="0">
              <a:solidFill>
                <a:schemeClr val="tx1"/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89392" y="5638798"/>
            <a:ext cx="2547528" cy="1066802"/>
          </a:xfrm>
          <a:custGeom>
            <a:avLst/>
            <a:gdLst>
              <a:gd name="connsiteX0" fmla="*/ 0 w 2547528"/>
              <a:gd name="connsiteY0" fmla="*/ 0 h 1066802"/>
              <a:gd name="connsiteX1" fmla="*/ 2014127 w 2547528"/>
              <a:gd name="connsiteY1" fmla="*/ 0 h 1066802"/>
              <a:gd name="connsiteX2" fmla="*/ 2547528 w 2547528"/>
              <a:gd name="connsiteY2" fmla="*/ 533401 h 1066802"/>
              <a:gd name="connsiteX3" fmla="*/ 2014127 w 2547528"/>
              <a:gd name="connsiteY3" fmla="*/ 1066802 h 1066802"/>
              <a:gd name="connsiteX4" fmla="*/ 0 w 2547528"/>
              <a:gd name="connsiteY4" fmla="*/ 1066802 h 1066802"/>
              <a:gd name="connsiteX5" fmla="*/ 533401 w 2547528"/>
              <a:gd name="connsiteY5" fmla="*/ 533401 h 1066802"/>
              <a:gd name="connsiteX6" fmla="*/ 0 w 2547528"/>
              <a:gd name="connsiteY6" fmla="*/ 0 h 106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528" h="1066802">
                <a:moveTo>
                  <a:pt x="0" y="0"/>
                </a:moveTo>
                <a:lnTo>
                  <a:pt x="2014127" y="0"/>
                </a:lnTo>
                <a:lnTo>
                  <a:pt x="2547528" y="533401"/>
                </a:lnTo>
                <a:lnTo>
                  <a:pt x="2014127" y="1066802"/>
                </a:lnTo>
                <a:lnTo>
                  <a:pt x="0" y="1066802"/>
                </a:lnTo>
                <a:lnTo>
                  <a:pt x="533401" y="5334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9408" tIns="37338" rIns="552070" bIns="37338" numCol="1" spcCol="1270" anchor="ctr" anchorCtr="0">
            <a:noAutofit/>
          </a:bodyPr>
          <a:lstStyle/>
          <a:p>
            <a:pPr lvl="0" algn="ctr" defTabSz="622300">
              <a:lnSpc>
                <a:spcPts val="1800"/>
              </a:lnSpc>
              <a:spcBef>
                <a:spcPct val="0"/>
              </a:spcBef>
            </a:pPr>
            <a:r>
              <a:rPr lang="en-US" sz="1400" b="1" kern="1200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Particular Matter Involving Specific Parties</a:t>
            </a:r>
            <a:endParaRPr lang="en-US" sz="1400" kern="1200" dirty="0">
              <a:solidFill>
                <a:schemeClr val="bg1"/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377272" y="5638798"/>
            <a:ext cx="2547528" cy="1066802"/>
          </a:xfrm>
          <a:custGeom>
            <a:avLst/>
            <a:gdLst>
              <a:gd name="connsiteX0" fmla="*/ 0 w 2547528"/>
              <a:gd name="connsiteY0" fmla="*/ 0 h 1066802"/>
              <a:gd name="connsiteX1" fmla="*/ 2014127 w 2547528"/>
              <a:gd name="connsiteY1" fmla="*/ 0 h 1066802"/>
              <a:gd name="connsiteX2" fmla="*/ 2547528 w 2547528"/>
              <a:gd name="connsiteY2" fmla="*/ 533401 h 1066802"/>
              <a:gd name="connsiteX3" fmla="*/ 2014127 w 2547528"/>
              <a:gd name="connsiteY3" fmla="*/ 1066802 h 1066802"/>
              <a:gd name="connsiteX4" fmla="*/ 0 w 2547528"/>
              <a:gd name="connsiteY4" fmla="*/ 1066802 h 1066802"/>
              <a:gd name="connsiteX5" fmla="*/ 533401 w 2547528"/>
              <a:gd name="connsiteY5" fmla="*/ 533401 h 1066802"/>
              <a:gd name="connsiteX6" fmla="*/ 0 w 2547528"/>
              <a:gd name="connsiteY6" fmla="*/ 0 h 106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528" h="1066802">
                <a:moveTo>
                  <a:pt x="0" y="0"/>
                </a:moveTo>
                <a:lnTo>
                  <a:pt x="2014127" y="0"/>
                </a:lnTo>
                <a:lnTo>
                  <a:pt x="2547528" y="533401"/>
                </a:lnTo>
                <a:lnTo>
                  <a:pt x="2014127" y="1066802"/>
                </a:lnTo>
                <a:lnTo>
                  <a:pt x="0" y="1066802"/>
                </a:lnTo>
                <a:lnTo>
                  <a:pt x="533401" y="5334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9408" tIns="37338" rIns="552070" bIns="37338" numCol="1" spcCol="1270" anchor="ctr" anchorCtr="0">
            <a:noAutofit/>
          </a:bodyPr>
          <a:lstStyle/>
          <a:p>
            <a:pPr lvl="0" algn="ctr" defTabSz="622300">
              <a:lnSpc>
                <a:spcPts val="1800"/>
              </a:lnSpc>
              <a:spcBef>
                <a:spcPct val="0"/>
              </a:spcBef>
            </a:pPr>
            <a:r>
              <a:rPr lang="en-US" sz="1400" b="1" kern="1200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Personal and Substantial Participation</a:t>
            </a:r>
            <a:endParaRPr lang="en-US" sz="1400" kern="1200" dirty="0">
              <a:solidFill>
                <a:schemeClr val="bg1"/>
              </a:solidFill>
              <a:latin typeface="Lucida Sans" pitchFamily="34" charset="0"/>
              <a:cs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577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andara" pitchFamily="34" charset="0"/>
              </a:rPr>
              <a:t>Did Susan’s duties include any </a:t>
            </a:r>
          </a:p>
          <a:p>
            <a:pPr algn="ctr"/>
            <a:r>
              <a:rPr lang="en-US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particular matters involving  specific parties</a:t>
            </a:r>
            <a:r>
              <a:rPr lang="en-US" sz="6000" b="1" dirty="0" smtClean="0">
                <a:latin typeface="Candara" pitchFamily="34" charset="0"/>
              </a:rPr>
              <a:t>?</a:t>
            </a:r>
            <a:endParaRPr lang="en-US" sz="6000" b="1" dirty="0">
              <a:latin typeface="Candara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404528" y="5638798"/>
            <a:ext cx="2362200" cy="1066802"/>
          </a:xfrm>
          <a:custGeom>
            <a:avLst/>
            <a:gdLst>
              <a:gd name="connsiteX0" fmla="*/ 0 w 2547528"/>
              <a:gd name="connsiteY0" fmla="*/ 0 h 1066802"/>
              <a:gd name="connsiteX1" fmla="*/ 2014127 w 2547528"/>
              <a:gd name="connsiteY1" fmla="*/ 0 h 1066802"/>
              <a:gd name="connsiteX2" fmla="*/ 2547528 w 2547528"/>
              <a:gd name="connsiteY2" fmla="*/ 533401 h 1066802"/>
              <a:gd name="connsiteX3" fmla="*/ 2014127 w 2547528"/>
              <a:gd name="connsiteY3" fmla="*/ 1066802 h 1066802"/>
              <a:gd name="connsiteX4" fmla="*/ 0 w 2547528"/>
              <a:gd name="connsiteY4" fmla="*/ 1066802 h 1066802"/>
              <a:gd name="connsiteX5" fmla="*/ 0 w 2547528"/>
              <a:gd name="connsiteY5" fmla="*/ 0 h 106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7528" h="1066802">
                <a:moveTo>
                  <a:pt x="0" y="0"/>
                </a:moveTo>
                <a:lnTo>
                  <a:pt x="2014127" y="0"/>
                </a:lnTo>
                <a:lnTo>
                  <a:pt x="2547528" y="533401"/>
                </a:lnTo>
                <a:lnTo>
                  <a:pt x="2014127" y="1066802"/>
                </a:lnTo>
                <a:lnTo>
                  <a:pt x="0" y="106680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76" tIns="37338" rIns="285371" bIns="37338" numCol="1" spcCol="1270" anchor="ctr" anchorCtr="0">
            <a:noAutofit/>
          </a:bodyPr>
          <a:lstStyle/>
          <a:p>
            <a:pPr lvl="0" algn="ctr" defTabSz="622300">
              <a:lnSpc>
                <a:spcPts val="1800"/>
              </a:lnSpc>
              <a:spcBef>
                <a:spcPct val="0"/>
              </a:spcBef>
            </a:pPr>
            <a:r>
              <a:rPr lang="en-US" sz="1400" b="1" kern="1200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Employee</a:t>
            </a:r>
            <a:endParaRPr lang="en-US" sz="1400" kern="1200" dirty="0">
              <a:solidFill>
                <a:schemeClr val="bg1"/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322320" y="5638798"/>
            <a:ext cx="2547528" cy="1066802"/>
          </a:xfrm>
          <a:custGeom>
            <a:avLst/>
            <a:gdLst>
              <a:gd name="connsiteX0" fmla="*/ 0 w 2547528"/>
              <a:gd name="connsiteY0" fmla="*/ 0 h 1066802"/>
              <a:gd name="connsiteX1" fmla="*/ 2014127 w 2547528"/>
              <a:gd name="connsiteY1" fmla="*/ 0 h 1066802"/>
              <a:gd name="connsiteX2" fmla="*/ 2547528 w 2547528"/>
              <a:gd name="connsiteY2" fmla="*/ 533401 h 1066802"/>
              <a:gd name="connsiteX3" fmla="*/ 2014127 w 2547528"/>
              <a:gd name="connsiteY3" fmla="*/ 1066802 h 1066802"/>
              <a:gd name="connsiteX4" fmla="*/ 0 w 2547528"/>
              <a:gd name="connsiteY4" fmla="*/ 1066802 h 1066802"/>
              <a:gd name="connsiteX5" fmla="*/ 533401 w 2547528"/>
              <a:gd name="connsiteY5" fmla="*/ 533401 h 1066802"/>
              <a:gd name="connsiteX6" fmla="*/ 0 w 2547528"/>
              <a:gd name="connsiteY6" fmla="*/ 0 h 106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528" h="1066802">
                <a:moveTo>
                  <a:pt x="0" y="0"/>
                </a:moveTo>
                <a:lnTo>
                  <a:pt x="2014127" y="0"/>
                </a:lnTo>
                <a:lnTo>
                  <a:pt x="2547528" y="533401"/>
                </a:lnTo>
                <a:lnTo>
                  <a:pt x="2014127" y="1066802"/>
                </a:lnTo>
                <a:lnTo>
                  <a:pt x="0" y="1066802"/>
                </a:lnTo>
                <a:lnTo>
                  <a:pt x="533401" y="53340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9408" tIns="37338" rIns="552070" bIns="37338" numCol="1" spcCol="1270" anchor="ctr" anchorCtr="0">
            <a:noAutofit/>
          </a:bodyPr>
          <a:lstStyle/>
          <a:p>
            <a:pPr lvl="0" algn="ctr" defTabSz="622300">
              <a:lnSpc>
                <a:spcPts val="1800"/>
              </a:lnSpc>
              <a:spcBef>
                <a:spcPct val="0"/>
              </a:spcBef>
            </a:pPr>
            <a:r>
              <a:rPr lang="en-US" sz="1400" b="1" kern="1200" dirty="0" smtClean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rPr>
              <a:t>Particular Matter Involving Specific Parties</a:t>
            </a:r>
            <a:endParaRPr lang="en-US" sz="1400" kern="1200" dirty="0">
              <a:solidFill>
                <a:schemeClr val="tx1"/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410200" y="5638798"/>
            <a:ext cx="2547528" cy="1066802"/>
          </a:xfrm>
          <a:custGeom>
            <a:avLst/>
            <a:gdLst>
              <a:gd name="connsiteX0" fmla="*/ 0 w 2547528"/>
              <a:gd name="connsiteY0" fmla="*/ 0 h 1066802"/>
              <a:gd name="connsiteX1" fmla="*/ 2014127 w 2547528"/>
              <a:gd name="connsiteY1" fmla="*/ 0 h 1066802"/>
              <a:gd name="connsiteX2" fmla="*/ 2547528 w 2547528"/>
              <a:gd name="connsiteY2" fmla="*/ 533401 h 1066802"/>
              <a:gd name="connsiteX3" fmla="*/ 2014127 w 2547528"/>
              <a:gd name="connsiteY3" fmla="*/ 1066802 h 1066802"/>
              <a:gd name="connsiteX4" fmla="*/ 0 w 2547528"/>
              <a:gd name="connsiteY4" fmla="*/ 1066802 h 1066802"/>
              <a:gd name="connsiteX5" fmla="*/ 533401 w 2547528"/>
              <a:gd name="connsiteY5" fmla="*/ 533401 h 1066802"/>
              <a:gd name="connsiteX6" fmla="*/ 0 w 2547528"/>
              <a:gd name="connsiteY6" fmla="*/ 0 h 106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528" h="1066802">
                <a:moveTo>
                  <a:pt x="0" y="0"/>
                </a:moveTo>
                <a:lnTo>
                  <a:pt x="2014127" y="0"/>
                </a:lnTo>
                <a:lnTo>
                  <a:pt x="2547528" y="533401"/>
                </a:lnTo>
                <a:lnTo>
                  <a:pt x="2014127" y="1066802"/>
                </a:lnTo>
                <a:lnTo>
                  <a:pt x="0" y="1066802"/>
                </a:lnTo>
                <a:lnTo>
                  <a:pt x="533401" y="5334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9408" tIns="37338" rIns="552070" bIns="37338" numCol="1" spcCol="1270" anchor="ctr" anchorCtr="0">
            <a:noAutofit/>
          </a:bodyPr>
          <a:lstStyle/>
          <a:p>
            <a:pPr lvl="0" algn="ctr" defTabSz="622300">
              <a:lnSpc>
                <a:spcPts val="1800"/>
              </a:lnSpc>
              <a:spcBef>
                <a:spcPct val="0"/>
              </a:spcBef>
            </a:pPr>
            <a:r>
              <a:rPr lang="en-US" sz="1400" b="1" kern="1200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Personal and Substantial Participation</a:t>
            </a:r>
            <a:endParaRPr lang="en-US" sz="1400" kern="1200" dirty="0">
              <a:solidFill>
                <a:schemeClr val="bg1"/>
              </a:solidFill>
              <a:latin typeface="Lucida Sans" pitchFamily="34" charset="0"/>
              <a:cs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157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andara" pitchFamily="34" charset="0"/>
              </a:rPr>
              <a:t>Did Susan participate </a:t>
            </a:r>
            <a:r>
              <a:rPr lang="en-US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personally and substantially </a:t>
            </a:r>
            <a:r>
              <a:rPr lang="en-US" sz="6000" b="1" dirty="0" smtClean="0">
                <a:latin typeface="Candara" pitchFamily="34" charset="0"/>
              </a:rPr>
              <a:t>in any </a:t>
            </a:r>
          </a:p>
          <a:p>
            <a:pPr algn="ctr"/>
            <a:r>
              <a:rPr lang="en-US" sz="6000" b="1" dirty="0" smtClean="0">
                <a:latin typeface="Candara" pitchFamily="34" charset="0"/>
              </a:rPr>
              <a:t>specific party matters?</a:t>
            </a:r>
            <a:endParaRPr lang="en-US" sz="6000" b="1" dirty="0">
              <a:latin typeface="Candar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1370595">
            <a:off x="215119" y="4176945"/>
            <a:ext cx="8763000" cy="127727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22860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500" b="1" cap="none" spc="0" dirty="0" smtClean="0">
                <a:ln w="3810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Very Low Threshold</a:t>
            </a:r>
            <a:endParaRPr lang="en-US" sz="6500" b="1" cap="none" spc="0" dirty="0">
              <a:ln w="3810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447800" y="5638800"/>
            <a:ext cx="2362200" cy="1066802"/>
          </a:xfrm>
          <a:custGeom>
            <a:avLst/>
            <a:gdLst>
              <a:gd name="connsiteX0" fmla="*/ 0 w 2547528"/>
              <a:gd name="connsiteY0" fmla="*/ 0 h 1066802"/>
              <a:gd name="connsiteX1" fmla="*/ 2014127 w 2547528"/>
              <a:gd name="connsiteY1" fmla="*/ 0 h 1066802"/>
              <a:gd name="connsiteX2" fmla="*/ 2547528 w 2547528"/>
              <a:gd name="connsiteY2" fmla="*/ 533401 h 1066802"/>
              <a:gd name="connsiteX3" fmla="*/ 2014127 w 2547528"/>
              <a:gd name="connsiteY3" fmla="*/ 1066802 h 1066802"/>
              <a:gd name="connsiteX4" fmla="*/ 0 w 2547528"/>
              <a:gd name="connsiteY4" fmla="*/ 1066802 h 1066802"/>
              <a:gd name="connsiteX5" fmla="*/ 0 w 2547528"/>
              <a:gd name="connsiteY5" fmla="*/ 0 h 106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7528" h="1066802">
                <a:moveTo>
                  <a:pt x="0" y="0"/>
                </a:moveTo>
                <a:lnTo>
                  <a:pt x="2014127" y="0"/>
                </a:lnTo>
                <a:lnTo>
                  <a:pt x="2547528" y="533401"/>
                </a:lnTo>
                <a:lnTo>
                  <a:pt x="2014127" y="1066802"/>
                </a:lnTo>
                <a:lnTo>
                  <a:pt x="0" y="106680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76" tIns="37338" rIns="285371" bIns="37338" numCol="1" spcCol="1270" anchor="ctr" anchorCtr="0">
            <a:noAutofit/>
          </a:bodyPr>
          <a:lstStyle/>
          <a:p>
            <a:pPr lvl="0" algn="ctr" defTabSz="622300">
              <a:lnSpc>
                <a:spcPts val="1800"/>
              </a:lnSpc>
              <a:spcBef>
                <a:spcPct val="0"/>
              </a:spcBef>
            </a:pPr>
            <a:r>
              <a:rPr lang="en-US" sz="1400" b="1" kern="1200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Employee</a:t>
            </a:r>
            <a:endParaRPr lang="en-US" sz="1400" kern="1200" dirty="0">
              <a:solidFill>
                <a:schemeClr val="bg1"/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365592" y="5638800"/>
            <a:ext cx="2547528" cy="1066802"/>
          </a:xfrm>
          <a:custGeom>
            <a:avLst/>
            <a:gdLst>
              <a:gd name="connsiteX0" fmla="*/ 0 w 2547528"/>
              <a:gd name="connsiteY0" fmla="*/ 0 h 1066802"/>
              <a:gd name="connsiteX1" fmla="*/ 2014127 w 2547528"/>
              <a:gd name="connsiteY1" fmla="*/ 0 h 1066802"/>
              <a:gd name="connsiteX2" fmla="*/ 2547528 w 2547528"/>
              <a:gd name="connsiteY2" fmla="*/ 533401 h 1066802"/>
              <a:gd name="connsiteX3" fmla="*/ 2014127 w 2547528"/>
              <a:gd name="connsiteY3" fmla="*/ 1066802 h 1066802"/>
              <a:gd name="connsiteX4" fmla="*/ 0 w 2547528"/>
              <a:gd name="connsiteY4" fmla="*/ 1066802 h 1066802"/>
              <a:gd name="connsiteX5" fmla="*/ 533401 w 2547528"/>
              <a:gd name="connsiteY5" fmla="*/ 533401 h 1066802"/>
              <a:gd name="connsiteX6" fmla="*/ 0 w 2547528"/>
              <a:gd name="connsiteY6" fmla="*/ 0 h 106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528" h="1066802">
                <a:moveTo>
                  <a:pt x="0" y="0"/>
                </a:moveTo>
                <a:lnTo>
                  <a:pt x="2014127" y="0"/>
                </a:lnTo>
                <a:lnTo>
                  <a:pt x="2547528" y="533401"/>
                </a:lnTo>
                <a:lnTo>
                  <a:pt x="2014127" y="1066802"/>
                </a:lnTo>
                <a:lnTo>
                  <a:pt x="0" y="1066802"/>
                </a:lnTo>
                <a:lnTo>
                  <a:pt x="533401" y="5334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9408" tIns="37338" rIns="552070" bIns="37338" numCol="1" spcCol="1270" anchor="ctr" anchorCtr="0">
            <a:noAutofit/>
          </a:bodyPr>
          <a:lstStyle/>
          <a:p>
            <a:pPr lvl="0" algn="ctr" defTabSz="622300">
              <a:lnSpc>
                <a:spcPts val="1800"/>
              </a:lnSpc>
              <a:spcBef>
                <a:spcPct val="0"/>
              </a:spcBef>
            </a:pPr>
            <a:r>
              <a:rPr lang="en-US" sz="1400" b="1" kern="1200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Particular Matter Involving Specific Parties</a:t>
            </a:r>
            <a:endParaRPr lang="en-US" sz="1400" kern="1200" dirty="0">
              <a:solidFill>
                <a:schemeClr val="bg1"/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453472" y="5638800"/>
            <a:ext cx="2547528" cy="1066802"/>
          </a:xfrm>
          <a:custGeom>
            <a:avLst/>
            <a:gdLst>
              <a:gd name="connsiteX0" fmla="*/ 0 w 2547528"/>
              <a:gd name="connsiteY0" fmla="*/ 0 h 1066802"/>
              <a:gd name="connsiteX1" fmla="*/ 2014127 w 2547528"/>
              <a:gd name="connsiteY1" fmla="*/ 0 h 1066802"/>
              <a:gd name="connsiteX2" fmla="*/ 2547528 w 2547528"/>
              <a:gd name="connsiteY2" fmla="*/ 533401 h 1066802"/>
              <a:gd name="connsiteX3" fmla="*/ 2014127 w 2547528"/>
              <a:gd name="connsiteY3" fmla="*/ 1066802 h 1066802"/>
              <a:gd name="connsiteX4" fmla="*/ 0 w 2547528"/>
              <a:gd name="connsiteY4" fmla="*/ 1066802 h 1066802"/>
              <a:gd name="connsiteX5" fmla="*/ 533401 w 2547528"/>
              <a:gd name="connsiteY5" fmla="*/ 533401 h 1066802"/>
              <a:gd name="connsiteX6" fmla="*/ 0 w 2547528"/>
              <a:gd name="connsiteY6" fmla="*/ 0 h 106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528" h="1066802">
                <a:moveTo>
                  <a:pt x="0" y="0"/>
                </a:moveTo>
                <a:lnTo>
                  <a:pt x="2014127" y="0"/>
                </a:lnTo>
                <a:lnTo>
                  <a:pt x="2547528" y="533401"/>
                </a:lnTo>
                <a:lnTo>
                  <a:pt x="2014127" y="1066802"/>
                </a:lnTo>
                <a:lnTo>
                  <a:pt x="0" y="1066802"/>
                </a:lnTo>
                <a:lnTo>
                  <a:pt x="533401" y="53340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9408" tIns="37338" rIns="552070" bIns="37338" numCol="1" spcCol="1270" anchor="ctr" anchorCtr="0">
            <a:noAutofit/>
          </a:bodyPr>
          <a:lstStyle/>
          <a:p>
            <a:pPr lvl="0" algn="ctr" defTabSz="622300">
              <a:lnSpc>
                <a:spcPts val="1800"/>
              </a:lnSpc>
              <a:spcBef>
                <a:spcPct val="0"/>
              </a:spcBef>
            </a:pPr>
            <a:r>
              <a:rPr lang="en-US" sz="1400" b="1" kern="1200" dirty="0" smtClean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rPr>
              <a:t>Personal and Substantial Participation</a:t>
            </a:r>
            <a:endParaRPr lang="en-US" sz="1400" kern="1200" dirty="0">
              <a:solidFill>
                <a:schemeClr val="tx1"/>
              </a:solidFill>
              <a:latin typeface="Lucida Sans" pitchFamily="34" charset="0"/>
              <a:cs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andara" pitchFamily="34" charset="0"/>
              </a:rPr>
              <a:t>What is an</a:t>
            </a:r>
          </a:p>
          <a:p>
            <a:pPr algn="ctr"/>
            <a:r>
              <a:rPr lang="en-US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appearance or communication</a:t>
            </a:r>
            <a:r>
              <a:rPr lang="en-US" sz="6000" b="1" dirty="0" smtClean="0">
                <a:latin typeface="Candara" pitchFamily="34" charset="0"/>
              </a:rPr>
              <a:t>?</a:t>
            </a:r>
            <a:endParaRPr lang="en-US" sz="6000" b="1" dirty="0">
              <a:latin typeface="Candara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324600" y="5715000"/>
            <a:ext cx="2438400" cy="999261"/>
          </a:xfrm>
          <a:custGeom>
            <a:avLst/>
            <a:gdLst>
              <a:gd name="connsiteX0" fmla="*/ 0 w 2498154"/>
              <a:gd name="connsiteY0" fmla="*/ 0 h 999261"/>
              <a:gd name="connsiteX1" fmla="*/ 1998524 w 2498154"/>
              <a:gd name="connsiteY1" fmla="*/ 0 h 999261"/>
              <a:gd name="connsiteX2" fmla="*/ 2498154 w 2498154"/>
              <a:gd name="connsiteY2" fmla="*/ 499631 h 999261"/>
              <a:gd name="connsiteX3" fmla="*/ 1998524 w 2498154"/>
              <a:gd name="connsiteY3" fmla="*/ 999261 h 999261"/>
              <a:gd name="connsiteX4" fmla="*/ 0 w 2498154"/>
              <a:gd name="connsiteY4" fmla="*/ 999261 h 999261"/>
              <a:gd name="connsiteX5" fmla="*/ 499631 w 2498154"/>
              <a:gd name="connsiteY5" fmla="*/ 499631 h 999261"/>
              <a:gd name="connsiteX6" fmla="*/ 0 w 2498154"/>
              <a:gd name="connsiteY6" fmla="*/ 0 h 99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8154" h="999261">
                <a:moveTo>
                  <a:pt x="0" y="0"/>
                </a:moveTo>
                <a:lnTo>
                  <a:pt x="1998524" y="0"/>
                </a:lnTo>
                <a:lnTo>
                  <a:pt x="2498154" y="499631"/>
                </a:lnTo>
                <a:lnTo>
                  <a:pt x="1998524" y="999261"/>
                </a:lnTo>
                <a:lnTo>
                  <a:pt x="0" y="999261"/>
                </a:lnTo>
                <a:lnTo>
                  <a:pt x="499631" y="4996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76929"/>
              <a:satOff val="-20226"/>
              <a:lumOff val="36779"/>
              <a:alphaOff val="0"/>
            </a:schemeClr>
          </a:fillRef>
          <a:effectRef idx="0">
            <a:schemeClr val="accent1">
              <a:shade val="50000"/>
              <a:hueOff val="276929"/>
              <a:satOff val="-20226"/>
              <a:lumOff val="3677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639" tIns="42672" rIns="520966" bIns="42672" numCol="1" spcCol="1270" anchor="ctr" anchorCtr="0">
            <a:noAutofit/>
          </a:bodyPr>
          <a:lstStyle/>
          <a:p>
            <a:pPr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To or Before an Employee</a:t>
            </a:r>
          </a:p>
        </p:txBody>
      </p:sp>
      <p:sp>
        <p:nvSpPr>
          <p:cNvPr id="11" name="Freeform 10"/>
          <p:cNvSpPr/>
          <p:nvPr/>
        </p:nvSpPr>
        <p:spPr>
          <a:xfrm>
            <a:off x="4191000" y="5714999"/>
            <a:ext cx="2574354" cy="999261"/>
          </a:xfrm>
          <a:custGeom>
            <a:avLst/>
            <a:gdLst>
              <a:gd name="connsiteX0" fmla="*/ 0 w 2498154"/>
              <a:gd name="connsiteY0" fmla="*/ 0 h 999261"/>
              <a:gd name="connsiteX1" fmla="*/ 1998524 w 2498154"/>
              <a:gd name="connsiteY1" fmla="*/ 0 h 999261"/>
              <a:gd name="connsiteX2" fmla="*/ 2498154 w 2498154"/>
              <a:gd name="connsiteY2" fmla="*/ 499631 h 999261"/>
              <a:gd name="connsiteX3" fmla="*/ 1998524 w 2498154"/>
              <a:gd name="connsiteY3" fmla="*/ 999261 h 999261"/>
              <a:gd name="connsiteX4" fmla="*/ 0 w 2498154"/>
              <a:gd name="connsiteY4" fmla="*/ 999261 h 999261"/>
              <a:gd name="connsiteX5" fmla="*/ 499631 w 2498154"/>
              <a:gd name="connsiteY5" fmla="*/ 499631 h 999261"/>
              <a:gd name="connsiteX6" fmla="*/ 0 w 2498154"/>
              <a:gd name="connsiteY6" fmla="*/ 0 h 99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8154" h="999261">
                <a:moveTo>
                  <a:pt x="0" y="0"/>
                </a:moveTo>
                <a:lnTo>
                  <a:pt x="1998524" y="0"/>
                </a:lnTo>
                <a:lnTo>
                  <a:pt x="2498154" y="499631"/>
                </a:lnTo>
                <a:lnTo>
                  <a:pt x="1998524" y="999261"/>
                </a:lnTo>
                <a:lnTo>
                  <a:pt x="0" y="999261"/>
                </a:lnTo>
                <a:lnTo>
                  <a:pt x="499631" y="4996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138464"/>
              <a:satOff val="-10113"/>
              <a:lumOff val="1839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639" tIns="42672" rIns="520966" bIns="42672" numCol="1" spcCol="1270" anchor="ctr" anchorCtr="0">
            <a:noAutofit/>
          </a:bodyPr>
          <a:lstStyle/>
          <a:p>
            <a:pPr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On Behalf of Any Other Person</a:t>
            </a:r>
          </a:p>
        </p:txBody>
      </p:sp>
      <p:sp>
        <p:nvSpPr>
          <p:cNvPr id="12" name="Freeform 11"/>
          <p:cNvSpPr/>
          <p:nvPr/>
        </p:nvSpPr>
        <p:spPr>
          <a:xfrm>
            <a:off x="426720" y="5715000"/>
            <a:ext cx="2286000" cy="999261"/>
          </a:xfrm>
          <a:custGeom>
            <a:avLst/>
            <a:gdLst>
              <a:gd name="connsiteX0" fmla="*/ 0 w 2160426"/>
              <a:gd name="connsiteY0" fmla="*/ 0 h 864170"/>
              <a:gd name="connsiteX1" fmla="*/ 1728341 w 2160426"/>
              <a:gd name="connsiteY1" fmla="*/ 0 h 864170"/>
              <a:gd name="connsiteX2" fmla="*/ 2160426 w 2160426"/>
              <a:gd name="connsiteY2" fmla="*/ 432085 h 864170"/>
              <a:gd name="connsiteX3" fmla="*/ 1728341 w 2160426"/>
              <a:gd name="connsiteY3" fmla="*/ 864170 h 864170"/>
              <a:gd name="connsiteX4" fmla="*/ 0 w 2160426"/>
              <a:gd name="connsiteY4" fmla="*/ 864170 h 864170"/>
              <a:gd name="connsiteX5" fmla="*/ 432085 w 2160426"/>
              <a:gd name="connsiteY5" fmla="*/ 432085 h 864170"/>
              <a:gd name="connsiteX6" fmla="*/ 0 w 2160426"/>
              <a:gd name="connsiteY6" fmla="*/ 0 h 8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426" h="864170">
                <a:moveTo>
                  <a:pt x="0" y="0"/>
                </a:moveTo>
                <a:lnTo>
                  <a:pt x="1728341" y="0"/>
                </a:lnTo>
                <a:lnTo>
                  <a:pt x="2160426" y="432085"/>
                </a:lnTo>
                <a:lnTo>
                  <a:pt x="1728341" y="864170"/>
                </a:lnTo>
                <a:lnTo>
                  <a:pt x="0" y="864170"/>
                </a:lnTo>
                <a:lnTo>
                  <a:pt x="432085" y="4320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093" tIns="20003" rIns="452088" bIns="20003" numCol="1" spcCol="1270" anchor="ctr" anchorCtr="0">
            <a:noAutofit/>
          </a:bodyPr>
          <a:lstStyle/>
          <a:p>
            <a:pPr lvl="0"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rPr>
              <a:t>Appearance or </a:t>
            </a:r>
            <a:r>
              <a:rPr lang="en-US" sz="1350" b="1" dirty="0" smtClean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rPr>
              <a:t>Communication</a:t>
            </a:r>
            <a:endParaRPr lang="en-US" sz="1350" b="1" dirty="0">
              <a:solidFill>
                <a:schemeClr val="tx1"/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316480" y="5715000"/>
            <a:ext cx="2286000" cy="999261"/>
          </a:xfrm>
          <a:custGeom>
            <a:avLst/>
            <a:gdLst>
              <a:gd name="connsiteX0" fmla="*/ 0 w 2160426"/>
              <a:gd name="connsiteY0" fmla="*/ 0 h 864170"/>
              <a:gd name="connsiteX1" fmla="*/ 1728341 w 2160426"/>
              <a:gd name="connsiteY1" fmla="*/ 0 h 864170"/>
              <a:gd name="connsiteX2" fmla="*/ 2160426 w 2160426"/>
              <a:gd name="connsiteY2" fmla="*/ 432085 h 864170"/>
              <a:gd name="connsiteX3" fmla="*/ 1728341 w 2160426"/>
              <a:gd name="connsiteY3" fmla="*/ 864170 h 864170"/>
              <a:gd name="connsiteX4" fmla="*/ 0 w 2160426"/>
              <a:gd name="connsiteY4" fmla="*/ 864170 h 864170"/>
              <a:gd name="connsiteX5" fmla="*/ 432085 w 2160426"/>
              <a:gd name="connsiteY5" fmla="*/ 432085 h 864170"/>
              <a:gd name="connsiteX6" fmla="*/ 0 w 2160426"/>
              <a:gd name="connsiteY6" fmla="*/ 0 h 8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426" h="864170">
                <a:moveTo>
                  <a:pt x="0" y="0"/>
                </a:moveTo>
                <a:lnTo>
                  <a:pt x="1728341" y="0"/>
                </a:lnTo>
                <a:lnTo>
                  <a:pt x="2160426" y="432085"/>
                </a:lnTo>
                <a:lnTo>
                  <a:pt x="1728341" y="864170"/>
                </a:lnTo>
                <a:lnTo>
                  <a:pt x="0" y="864170"/>
                </a:lnTo>
                <a:lnTo>
                  <a:pt x="432085" y="43208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97150"/>
              <a:satOff val="-7002"/>
              <a:lumOff val="10020"/>
              <a:alphaOff val="0"/>
            </a:schemeClr>
          </a:fillRef>
          <a:effectRef idx="0">
            <a:schemeClr val="accent1">
              <a:shade val="80000"/>
              <a:hueOff val="97150"/>
              <a:satOff val="-7002"/>
              <a:lumOff val="1002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093" tIns="20003" rIns="452088" bIns="20003" numCol="1" spcCol="1270" anchor="ctr" anchorCtr="0">
            <a:noAutofit/>
          </a:bodyPr>
          <a:lstStyle/>
          <a:p>
            <a:pPr lvl="0"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Intent to Influence</a:t>
            </a:r>
            <a:endParaRPr lang="en-US" sz="1400" b="1" dirty="0">
              <a:solidFill>
                <a:schemeClr val="bg1"/>
              </a:solidFill>
              <a:latin typeface="Lucida Sans" pitchFamily="34" charset="0"/>
              <a:cs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andara" pitchFamily="34" charset="0"/>
              </a:rPr>
              <a:t>When is there an </a:t>
            </a:r>
            <a:r>
              <a:rPr lang="en-US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intent to influence</a:t>
            </a:r>
            <a:r>
              <a:rPr lang="en-US" sz="6000" b="1" dirty="0" smtClean="0">
                <a:latin typeface="Candara" pitchFamily="34" charset="0"/>
              </a:rPr>
              <a:t>?</a:t>
            </a:r>
            <a:endParaRPr lang="en-US" sz="6000" b="1" dirty="0">
              <a:latin typeface="Candara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343650" y="5706336"/>
            <a:ext cx="2438400" cy="999261"/>
          </a:xfrm>
          <a:custGeom>
            <a:avLst/>
            <a:gdLst>
              <a:gd name="connsiteX0" fmla="*/ 0 w 2498154"/>
              <a:gd name="connsiteY0" fmla="*/ 0 h 999261"/>
              <a:gd name="connsiteX1" fmla="*/ 1998524 w 2498154"/>
              <a:gd name="connsiteY1" fmla="*/ 0 h 999261"/>
              <a:gd name="connsiteX2" fmla="*/ 2498154 w 2498154"/>
              <a:gd name="connsiteY2" fmla="*/ 499631 h 999261"/>
              <a:gd name="connsiteX3" fmla="*/ 1998524 w 2498154"/>
              <a:gd name="connsiteY3" fmla="*/ 999261 h 999261"/>
              <a:gd name="connsiteX4" fmla="*/ 0 w 2498154"/>
              <a:gd name="connsiteY4" fmla="*/ 999261 h 999261"/>
              <a:gd name="connsiteX5" fmla="*/ 499631 w 2498154"/>
              <a:gd name="connsiteY5" fmla="*/ 499631 h 999261"/>
              <a:gd name="connsiteX6" fmla="*/ 0 w 2498154"/>
              <a:gd name="connsiteY6" fmla="*/ 0 h 99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8154" h="999261">
                <a:moveTo>
                  <a:pt x="0" y="0"/>
                </a:moveTo>
                <a:lnTo>
                  <a:pt x="1998524" y="0"/>
                </a:lnTo>
                <a:lnTo>
                  <a:pt x="2498154" y="499631"/>
                </a:lnTo>
                <a:lnTo>
                  <a:pt x="1998524" y="999261"/>
                </a:lnTo>
                <a:lnTo>
                  <a:pt x="0" y="999261"/>
                </a:lnTo>
                <a:lnTo>
                  <a:pt x="499631" y="4996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76929"/>
              <a:satOff val="-20226"/>
              <a:lumOff val="36779"/>
              <a:alphaOff val="0"/>
            </a:schemeClr>
          </a:fillRef>
          <a:effectRef idx="0">
            <a:schemeClr val="accent1">
              <a:shade val="50000"/>
              <a:hueOff val="276929"/>
              <a:satOff val="-20226"/>
              <a:lumOff val="3677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639" tIns="42672" rIns="520966" bIns="42672" numCol="1" spcCol="1270" anchor="ctr" anchorCtr="0">
            <a:noAutofit/>
          </a:bodyPr>
          <a:lstStyle/>
          <a:p>
            <a:pPr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To or Before an Employee</a:t>
            </a:r>
          </a:p>
        </p:txBody>
      </p:sp>
      <p:sp>
        <p:nvSpPr>
          <p:cNvPr id="7" name="Freeform 6"/>
          <p:cNvSpPr/>
          <p:nvPr/>
        </p:nvSpPr>
        <p:spPr>
          <a:xfrm>
            <a:off x="4191000" y="5706337"/>
            <a:ext cx="2574354" cy="999261"/>
          </a:xfrm>
          <a:custGeom>
            <a:avLst/>
            <a:gdLst>
              <a:gd name="connsiteX0" fmla="*/ 0 w 2498154"/>
              <a:gd name="connsiteY0" fmla="*/ 0 h 999261"/>
              <a:gd name="connsiteX1" fmla="*/ 1998524 w 2498154"/>
              <a:gd name="connsiteY1" fmla="*/ 0 h 999261"/>
              <a:gd name="connsiteX2" fmla="*/ 2498154 w 2498154"/>
              <a:gd name="connsiteY2" fmla="*/ 499631 h 999261"/>
              <a:gd name="connsiteX3" fmla="*/ 1998524 w 2498154"/>
              <a:gd name="connsiteY3" fmla="*/ 999261 h 999261"/>
              <a:gd name="connsiteX4" fmla="*/ 0 w 2498154"/>
              <a:gd name="connsiteY4" fmla="*/ 999261 h 999261"/>
              <a:gd name="connsiteX5" fmla="*/ 499631 w 2498154"/>
              <a:gd name="connsiteY5" fmla="*/ 499631 h 999261"/>
              <a:gd name="connsiteX6" fmla="*/ 0 w 2498154"/>
              <a:gd name="connsiteY6" fmla="*/ 0 h 99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8154" h="999261">
                <a:moveTo>
                  <a:pt x="0" y="0"/>
                </a:moveTo>
                <a:lnTo>
                  <a:pt x="1998524" y="0"/>
                </a:lnTo>
                <a:lnTo>
                  <a:pt x="2498154" y="499631"/>
                </a:lnTo>
                <a:lnTo>
                  <a:pt x="1998524" y="999261"/>
                </a:lnTo>
                <a:lnTo>
                  <a:pt x="0" y="999261"/>
                </a:lnTo>
                <a:lnTo>
                  <a:pt x="499631" y="4996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138464"/>
              <a:satOff val="-10113"/>
              <a:lumOff val="1839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639" tIns="42672" rIns="520966" bIns="42672" numCol="1" spcCol="1270" anchor="ctr" anchorCtr="0">
            <a:noAutofit/>
          </a:bodyPr>
          <a:lstStyle/>
          <a:p>
            <a:pPr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On Behalf of Any Other Person</a:t>
            </a:r>
          </a:p>
        </p:txBody>
      </p:sp>
      <p:sp>
        <p:nvSpPr>
          <p:cNvPr id="8" name="Freeform 7"/>
          <p:cNvSpPr/>
          <p:nvPr/>
        </p:nvSpPr>
        <p:spPr>
          <a:xfrm>
            <a:off x="426720" y="5706338"/>
            <a:ext cx="2286000" cy="999261"/>
          </a:xfrm>
          <a:custGeom>
            <a:avLst/>
            <a:gdLst>
              <a:gd name="connsiteX0" fmla="*/ 0 w 2160426"/>
              <a:gd name="connsiteY0" fmla="*/ 0 h 864170"/>
              <a:gd name="connsiteX1" fmla="*/ 1728341 w 2160426"/>
              <a:gd name="connsiteY1" fmla="*/ 0 h 864170"/>
              <a:gd name="connsiteX2" fmla="*/ 2160426 w 2160426"/>
              <a:gd name="connsiteY2" fmla="*/ 432085 h 864170"/>
              <a:gd name="connsiteX3" fmla="*/ 1728341 w 2160426"/>
              <a:gd name="connsiteY3" fmla="*/ 864170 h 864170"/>
              <a:gd name="connsiteX4" fmla="*/ 0 w 2160426"/>
              <a:gd name="connsiteY4" fmla="*/ 864170 h 864170"/>
              <a:gd name="connsiteX5" fmla="*/ 432085 w 2160426"/>
              <a:gd name="connsiteY5" fmla="*/ 432085 h 864170"/>
              <a:gd name="connsiteX6" fmla="*/ 0 w 2160426"/>
              <a:gd name="connsiteY6" fmla="*/ 0 h 8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426" h="864170">
                <a:moveTo>
                  <a:pt x="0" y="0"/>
                </a:moveTo>
                <a:lnTo>
                  <a:pt x="1728341" y="0"/>
                </a:lnTo>
                <a:lnTo>
                  <a:pt x="2160426" y="432085"/>
                </a:lnTo>
                <a:lnTo>
                  <a:pt x="1728341" y="864170"/>
                </a:lnTo>
                <a:lnTo>
                  <a:pt x="0" y="864170"/>
                </a:lnTo>
                <a:lnTo>
                  <a:pt x="432085" y="43208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093" tIns="20003" rIns="452088" bIns="20003" numCol="1" spcCol="1270" anchor="ctr" anchorCtr="0">
            <a:noAutofit/>
          </a:bodyPr>
          <a:lstStyle/>
          <a:p>
            <a:pPr lvl="0"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Appearance or </a:t>
            </a:r>
            <a:r>
              <a:rPr lang="en-US" sz="135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Communication</a:t>
            </a:r>
            <a:endParaRPr lang="en-US" sz="1350" b="1" dirty="0">
              <a:solidFill>
                <a:schemeClr val="bg1"/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316480" y="5706338"/>
            <a:ext cx="2286000" cy="999261"/>
          </a:xfrm>
          <a:custGeom>
            <a:avLst/>
            <a:gdLst>
              <a:gd name="connsiteX0" fmla="*/ 0 w 2160426"/>
              <a:gd name="connsiteY0" fmla="*/ 0 h 864170"/>
              <a:gd name="connsiteX1" fmla="*/ 1728341 w 2160426"/>
              <a:gd name="connsiteY1" fmla="*/ 0 h 864170"/>
              <a:gd name="connsiteX2" fmla="*/ 2160426 w 2160426"/>
              <a:gd name="connsiteY2" fmla="*/ 432085 h 864170"/>
              <a:gd name="connsiteX3" fmla="*/ 1728341 w 2160426"/>
              <a:gd name="connsiteY3" fmla="*/ 864170 h 864170"/>
              <a:gd name="connsiteX4" fmla="*/ 0 w 2160426"/>
              <a:gd name="connsiteY4" fmla="*/ 864170 h 864170"/>
              <a:gd name="connsiteX5" fmla="*/ 432085 w 2160426"/>
              <a:gd name="connsiteY5" fmla="*/ 432085 h 864170"/>
              <a:gd name="connsiteX6" fmla="*/ 0 w 2160426"/>
              <a:gd name="connsiteY6" fmla="*/ 0 h 8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426" h="864170">
                <a:moveTo>
                  <a:pt x="0" y="0"/>
                </a:moveTo>
                <a:lnTo>
                  <a:pt x="1728341" y="0"/>
                </a:lnTo>
                <a:lnTo>
                  <a:pt x="2160426" y="432085"/>
                </a:lnTo>
                <a:lnTo>
                  <a:pt x="1728341" y="864170"/>
                </a:lnTo>
                <a:lnTo>
                  <a:pt x="0" y="864170"/>
                </a:lnTo>
                <a:lnTo>
                  <a:pt x="432085" y="4320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97150"/>
              <a:satOff val="-7002"/>
              <a:lumOff val="10020"/>
              <a:alphaOff val="0"/>
            </a:schemeClr>
          </a:fillRef>
          <a:effectRef idx="0">
            <a:schemeClr val="accent1">
              <a:shade val="80000"/>
              <a:hueOff val="97150"/>
              <a:satOff val="-7002"/>
              <a:lumOff val="1002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093" tIns="20003" rIns="452088" bIns="20003" numCol="1" spcCol="1270" anchor="ctr" anchorCtr="0">
            <a:noAutofit/>
          </a:bodyPr>
          <a:lstStyle/>
          <a:p>
            <a:pPr lvl="0"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rPr>
              <a:t>Intent to Influence</a:t>
            </a:r>
            <a:endParaRPr lang="en-US" sz="1400" b="1" dirty="0">
              <a:solidFill>
                <a:schemeClr val="tx1"/>
              </a:solidFill>
              <a:latin typeface="Lucida Sans" pitchFamily="34" charset="0"/>
              <a:cs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748" y="3810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On whose behalf </a:t>
            </a:r>
            <a:r>
              <a:rPr lang="en-US" sz="6000" b="1" dirty="0" smtClean="0">
                <a:latin typeface="Candara" pitchFamily="34" charset="0"/>
              </a:rPr>
              <a:t>might Susan be making the appearance or communication?</a:t>
            </a:r>
            <a:endParaRPr lang="en-US" sz="6000" b="1" dirty="0">
              <a:latin typeface="Candara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263148" y="5706336"/>
            <a:ext cx="2438400" cy="999261"/>
          </a:xfrm>
          <a:custGeom>
            <a:avLst/>
            <a:gdLst>
              <a:gd name="connsiteX0" fmla="*/ 0 w 2498154"/>
              <a:gd name="connsiteY0" fmla="*/ 0 h 999261"/>
              <a:gd name="connsiteX1" fmla="*/ 1998524 w 2498154"/>
              <a:gd name="connsiteY1" fmla="*/ 0 h 999261"/>
              <a:gd name="connsiteX2" fmla="*/ 2498154 w 2498154"/>
              <a:gd name="connsiteY2" fmla="*/ 499631 h 999261"/>
              <a:gd name="connsiteX3" fmla="*/ 1998524 w 2498154"/>
              <a:gd name="connsiteY3" fmla="*/ 999261 h 999261"/>
              <a:gd name="connsiteX4" fmla="*/ 0 w 2498154"/>
              <a:gd name="connsiteY4" fmla="*/ 999261 h 999261"/>
              <a:gd name="connsiteX5" fmla="*/ 499631 w 2498154"/>
              <a:gd name="connsiteY5" fmla="*/ 499631 h 999261"/>
              <a:gd name="connsiteX6" fmla="*/ 0 w 2498154"/>
              <a:gd name="connsiteY6" fmla="*/ 0 h 99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8154" h="999261">
                <a:moveTo>
                  <a:pt x="0" y="0"/>
                </a:moveTo>
                <a:lnTo>
                  <a:pt x="1998524" y="0"/>
                </a:lnTo>
                <a:lnTo>
                  <a:pt x="2498154" y="499631"/>
                </a:lnTo>
                <a:lnTo>
                  <a:pt x="1998524" y="999261"/>
                </a:lnTo>
                <a:lnTo>
                  <a:pt x="0" y="999261"/>
                </a:lnTo>
                <a:lnTo>
                  <a:pt x="499631" y="4996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76929"/>
              <a:satOff val="-20226"/>
              <a:lumOff val="36779"/>
              <a:alphaOff val="0"/>
            </a:schemeClr>
          </a:fillRef>
          <a:effectRef idx="0">
            <a:schemeClr val="accent1">
              <a:shade val="50000"/>
              <a:hueOff val="276929"/>
              <a:satOff val="-20226"/>
              <a:lumOff val="3677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639" tIns="42672" rIns="520966" bIns="42672" numCol="1" spcCol="1270" anchor="ctr" anchorCtr="0">
            <a:noAutofit/>
          </a:bodyPr>
          <a:lstStyle/>
          <a:p>
            <a:pPr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To or Before an Employee</a:t>
            </a:r>
          </a:p>
        </p:txBody>
      </p:sp>
      <p:sp>
        <p:nvSpPr>
          <p:cNvPr id="7" name="Freeform 6"/>
          <p:cNvSpPr/>
          <p:nvPr/>
        </p:nvSpPr>
        <p:spPr>
          <a:xfrm>
            <a:off x="4108386" y="5706337"/>
            <a:ext cx="2574354" cy="999261"/>
          </a:xfrm>
          <a:custGeom>
            <a:avLst/>
            <a:gdLst>
              <a:gd name="connsiteX0" fmla="*/ 0 w 2498154"/>
              <a:gd name="connsiteY0" fmla="*/ 0 h 999261"/>
              <a:gd name="connsiteX1" fmla="*/ 1998524 w 2498154"/>
              <a:gd name="connsiteY1" fmla="*/ 0 h 999261"/>
              <a:gd name="connsiteX2" fmla="*/ 2498154 w 2498154"/>
              <a:gd name="connsiteY2" fmla="*/ 499631 h 999261"/>
              <a:gd name="connsiteX3" fmla="*/ 1998524 w 2498154"/>
              <a:gd name="connsiteY3" fmla="*/ 999261 h 999261"/>
              <a:gd name="connsiteX4" fmla="*/ 0 w 2498154"/>
              <a:gd name="connsiteY4" fmla="*/ 999261 h 999261"/>
              <a:gd name="connsiteX5" fmla="*/ 499631 w 2498154"/>
              <a:gd name="connsiteY5" fmla="*/ 499631 h 999261"/>
              <a:gd name="connsiteX6" fmla="*/ 0 w 2498154"/>
              <a:gd name="connsiteY6" fmla="*/ 0 h 99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8154" h="999261">
                <a:moveTo>
                  <a:pt x="0" y="0"/>
                </a:moveTo>
                <a:lnTo>
                  <a:pt x="1998524" y="0"/>
                </a:lnTo>
                <a:lnTo>
                  <a:pt x="2498154" y="499631"/>
                </a:lnTo>
                <a:lnTo>
                  <a:pt x="1998524" y="999261"/>
                </a:lnTo>
                <a:lnTo>
                  <a:pt x="0" y="999261"/>
                </a:lnTo>
                <a:lnTo>
                  <a:pt x="499631" y="4996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138464"/>
              <a:satOff val="-10113"/>
              <a:lumOff val="1839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639" tIns="42672" rIns="520966" bIns="42672" numCol="1" spcCol="1270" anchor="ctr" anchorCtr="0">
            <a:noAutofit/>
          </a:bodyPr>
          <a:lstStyle/>
          <a:p>
            <a:pPr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rPr>
              <a:t>On Behalf of Any Other Person</a:t>
            </a:r>
          </a:p>
        </p:txBody>
      </p:sp>
      <p:sp>
        <p:nvSpPr>
          <p:cNvPr id="8" name="Freeform 7"/>
          <p:cNvSpPr/>
          <p:nvPr/>
        </p:nvSpPr>
        <p:spPr>
          <a:xfrm>
            <a:off x="426720" y="5706338"/>
            <a:ext cx="2286000" cy="999261"/>
          </a:xfrm>
          <a:custGeom>
            <a:avLst/>
            <a:gdLst>
              <a:gd name="connsiteX0" fmla="*/ 0 w 2160426"/>
              <a:gd name="connsiteY0" fmla="*/ 0 h 864170"/>
              <a:gd name="connsiteX1" fmla="*/ 1728341 w 2160426"/>
              <a:gd name="connsiteY1" fmla="*/ 0 h 864170"/>
              <a:gd name="connsiteX2" fmla="*/ 2160426 w 2160426"/>
              <a:gd name="connsiteY2" fmla="*/ 432085 h 864170"/>
              <a:gd name="connsiteX3" fmla="*/ 1728341 w 2160426"/>
              <a:gd name="connsiteY3" fmla="*/ 864170 h 864170"/>
              <a:gd name="connsiteX4" fmla="*/ 0 w 2160426"/>
              <a:gd name="connsiteY4" fmla="*/ 864170 h 864170"/>
              <a:gd name="connsiteX5" fmla="*/ 432085 w 2160426"/>
              <a:gd name="connsiteY5" fmla="*/ 432085 h 864170"/>
              <a:gd name="connsiteX6" fmla="*/ 0 w 2160426"/>
              <a:gd name="connsiteY6" fmla="*/ 0 h 8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426" h="864170">
                <a:moveTo>
                  <a:pt x="0" y="0"/>
                </a:moveTo>
                <a:lnTo>
                  <a:pt x="1728341" y="0"/>
                </a:lnTo>
                <a:lnTo>
                  <a:pt x="2160426" y="432085"/>
                </a:lnTo>
                <a:lnTo>
                  <a:pt x="1728341" y="864170"/>
                </a:lnTo>
                <a:lnTo>
                  <a:pt x="0" y="864170"/>
                </a:lnTo>
                <a:lnTo>
                  <a:pt x="432085" y="43208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093" tIns="20003" rIns="452088" bIns="20003" numCol="1" spcCol="1270" anchor="ctr" anchorCtr="0">
            <a:noAutofit/>
          </a:bodyPr>
          <a:lstStyle/>
          <a:p>
            <a:pPr lvl="0"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Appearance or </a:t>
            </a:r>
            <a:r>
              <a:rPr lang="en-US" sz="135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Communication</a:t>
            </a:r>
            <a:endParaRPr lang="en-US" sz="1350" b="1" dirty="0">
              <a:solidFill>
                <a:schemeClr val="bg1"/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316480" y="5706338"/>
            <a:ext cx="2286000" cy="999261"/>
          </a:xfrm>
          <a:custGeom>
            <a:avLst/>
            <a:gdLst>
              <a:gd name="connsiteX0" fmla="*/ 0 w 2160426"/>
              <a:gd name="connsiteY0" fmla="*/ 0 h 864170"/>
              <a:gd name="connsiteX1" fmla="*/ 1728341 w 2160426"/>
              <a:gd name="connsiteY1" fmla="*/ 0 h 864170"/>
              <a:gd name="connsiteX2" fmla="*/ 2160426 w 2160426"/>
              <a:gd name="connsiteY2" fmla="*/ 432085 h 864170"/>
              <a:gd name="connsiteX3" fmla="*/ 1728341 w 2160426"/>
              <a:gd name="connsiteY3" fmla="*/ 864170 h 864170"/>
              <a:gd name="connsiteX4" fmla="*/ 0 w 2160426"/>
              <a:gd name="connsiteY4" fmla="*/ 864170 h 864170"/>
              <a:gd name="connsiteX5" fmla="*/ 432085 w 2160426"/>
              <a:gd name="connsiteY5" fmla="*/ 432085 h 864170"/>
              <a:gd name="connsiteX6" fmla="*/ 0 w 2160426"/>
              <a:gd name="connsiteY6" fmla="*/ 0 h 8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426" h="864170">
                <a:moveTo>
                  <a:pt x="0" y="0"/>
                </a:moveTo>
                <a:lnTo>
                  <a:pt x="1728341" y="0"/>
                </a:lnTo>
                <a:lnTo>
                  <a:pt x="2160426" y="432085"/>
                </a:lnTo>
                <a:lnTo>
                  <a:pt x="1728341" y="864170"/>
                </a:lnTo>
                <a:lnTo>
                  <a:pt x="0" y="864170"/>
                </a:lnTo>
                <a:lnTo>
                  <a:pt x="432085" y="43208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97150"/>
              <a:satOff val="-7002"/>
              <a:lumOff val="10020"/>
              <a:alphaOff val="0"/>
            </a:schemeClr>
          </a:fillRef>
          <a:effectRef idx="0">
            <a:schemeClr val="accent1">
              <a:shade val="80000"/>
              <a:hueOff val="97150"/>
              <a:satOff val="-7002"/>
              <a:lumOff val="1002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093" tIns="20003" rIns="452088" bIns="20003" numCol="1" spcCol="1270" anchor="ctr" anchorCtr="0">
            <a:noAutofit/>
          </a:bodyPr>
          <a:lstStyle/>
          <a:p>
            <a:pPr lvl="0"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Intent to Influence</a:t>
            </a:r>
            <a:endParaRPr lang="en-US" sz="1400" b="1" dirty="0">
              <a:solidFill>
                <a:schemeClr val="bg1"/>
              </a:solidFill>
              <a:latin typeface="Lucida Sans" pitchFamily="34" charset="0"/>
              <a:cs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748" y="3810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Whom</a:t>
            </a:r>
            <a:r>
              <a:rPr lang="en-US" sz="6000" b="1" dirty="0" smtClean="0">
                <a:latin typeface="Candara" pitchFamily="34" charset="0"/>
              </a:rPr>
              <a:t> may Susan NOT appear before or communicate with?</a:t>
            </a:r>
            <a:endParaRPr lang="en-US" sz="6000" b="1" dirty="0">
              <a:latin typeface="Candara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282198" y="5650912"/>
            <a:ext cx="2438400" cy="999261"/>
          </a:xfrm>
          <a:custGeom>
            <a:avLst/>
            <a:gdLst>
              <a:gd name="connsiteX0" fmla="*/ 0 w 2498154"/>
              <a:gd name="connsiteY0" fmla="*/ 0 h 999261"/>
              <a:gd name="connsiteX1" fmla="*/ 1998524 w 2498154"/>
              <a:gd name="connsiteY1" fmla="*/ 0 h 999261"/>
              <a:gd name="connsiteX2" fmla="*/ 2498154 w 2498154"/>
              <a:gd name="connsiteY2" fmla="*/ 499631 h 999261"/>
              <a:gd name="connsiteX3" fmla="*/ 1998524 w 2498154"/>
              <a:gd name="connsiteY3" fmla="*/ 999261 h 999261"/>
              <a:gd name="connsiteX4" fmla="*/ 0 w 2498154"/>
              <a:gd name="connsiteY4" fmla="*/ 999261 h 999261"/>
              <a:gd name="connsiteX5" fmla="*/ 499631 w 2498154"/>
              <a:gd name="connsiteY5" fmla="*/ 499631 h 999261"/>
              <a:gd name="connsiteX6" fmla="*/ 0 w 2498154"/>
              <a:gd name="connsiteY6" fmla="*/ 0 h 99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8154" h="999261">
                <a:moveTo>
                  <a:pt x="0" y="0"/>
                </a:moveTo>
                <a:lnTo>
                  <a:pt x="1998524" y="0"/>
                </a:lnTo>
                <a:lnTo>
                  <a:pt x="2498154" y="499631"/>
                </a:lnTo>
                <a:lnTo>
                  <a:pt x="1998524" y="999261"/>
                </a:lnTo>
                <a:lnTo>
                  <a:pt x="0" y="999261"/>
                </a:lnTo>
                <a:lnTo>
                  <a:pt x="499631" y="4996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76929"/>
              <a:satOff val="-20226"/>
              <a:lumOff val="36779"/>
              <a:alphaOff val="0"/>
            </a:schemeClr>
          </a:fillRef>
          <a:effectRef idx="0">
            <a:schemeClr val="accent1">
              <a:shade val="50000"/>
              <a:hueOff val="276929"/>
              <a:satOff val="-20226"/>
              <a:lumOff val="3677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639" tIns="42672" rIns="520966" bIns="42672" numCol="1" spcCol="1270" anchor="ctr" anchorCtr="0">
            <a:noAutofit/>
          </a:bodyPr>
          <a:lstStyle/>
          <a:p>
            <a:pPr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rPr>
              <a:t>To or Before an Employee</a:t>
            </a:r>
          </a:p>
        </p:txBody>
      </p:sp>
      <p:sp>
        <p:nvSpPr>
          <p:cNvPr id="7" name="Freeform 6"/>
          <p:cNvSpPr/>
          <p:nvPr/>
        </p:nvSpPr>
        <p:spPr>
          <a:xfrm>
            <a:off x="4191000" y="5678625"/>
            <a:ext cx="2574354" cy="999261"/>
          </a:xfrm>
          <a:custGeom>
            <a:avLst/>
            <a:gdLst>
              <a:gd name="connsiteX0" fmla="*/ 0 w 2498154"/>
              <a:gd name="connsiteY0" fmla="*/ 0 h 999261"/>
              <a:gd name="connsiteX1" fmla="*/ 1998524 w 2498154"/>
              <a:gd name="connsiteY1" fmla="*/ 0 h 999261"/>
              <a:gd name="connsiteX2" fmla="*/ 2498154 w 2498154"/>
              <a:gd name="connsiteY2" fmla="*/ 499631 h 999261"/>
              <a:gd name="connsiteX3" fmla="*/ 1998524 w 2498154"/>
              <a:gd name="connsiteY3" fmla="*/ 999261 h 999261"/>
              <a:gd name="connsiteX4" fmla="*/ 0 w 2498154"/>
              <a:gd name="connsiteY4" fmla="*/ 999261 h 999261"/>
              <a:gd name="connsiteX5" fmla="*/ 499631 w 2498154"/>
              <a:gd name="connsiteY5" fmla="*/ 499631 h 999261"/>
              <a:gd name="connsiteX6" fmla="*/ 0 w 2498154"/>
              <a:gd name="connsiteY6" fmla="*/ 0 h 99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8154" h="999261">
                <a:moveTo>
                  <a:pt x="0" y="0"/>
                </a:moveTo>
                <a:lnTo>
                  <a:pt x="1998524" y="0"/>
                </a:lnTo>
                <a:lnTo>
                  <a:pt x="2498154" y="499631"/>
                </a:lnTo>
                <a:lnTo>
                  <a:pt x="1998524" y="999261"/>
                </a:lnTo>
                <a:lnTo>
                  <a:pt x="0" y="999261"/>
                </a:lnTo>
                <a:lnTo>
                  <a:pt x="499631" y="4996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138464"/>
              <a:satOff val="-10113"/>
              <a:lumOff val="1839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639" tIns="42672" rIns="520966" bIns="42672" numCol="1" spcCol="1270" anchor="ctr" anchorCtr="0">
            <a:noAutofit/>
          </a:bodyPr>
          <a:lstStyle/>
          <a:p>
            <a:pPr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On Behalf of Any Other Person</a:t>
            </a:r>
          </a:p>
        </p:txBody>
      </p:sp>
      <p:sp>
        <p:nvSpPr>
          <p:cNvPr id="8" name="Freeform 7"/>
          <p:cNvSpPr/>
          <p:nvPr/>
        </p:nvSpPr>
        <p:spPr>
          <a:xfrm>
            <a:off x="426720" y="5706338"/>
            <a:ext cx="2286000" cy="999261"/>
          </a:xfrm>
          <a:custGeom>
            <a:avLst/>
            <a:gdLst>
              <a:gd name="connsiteX0" fmla="*/ 0 w 2160426"/>
              <a:gd name="connsiteY0" fmla="*/ 0 h 864170"/>
              <a:gd name="connsiteX1" fmla="*/ 1728341 w 2160426"/>
              <a:gd name="connsiteY1" fmla="*/ 0 h 864170"/>
              <a:gd name="connsiteX2" fmla="*/ 2160426 w 2160426"/>
              <a:gd name="connsiteY2" fmla="*/ 432085 h 864170"/>
              <a:gd name="connsiteX3" fmla="*/ 1728341 w 2160426"/>
              <a:gd name="connsiteY3" fmla="*/ 864170 h 864170"/>
              <a:gd name="connsiteX4" fmla="*/ 0 w 2160426"/>
              <a:gd name="connsiteY4" fmla="*/ 864170 h 864170"/>
              <a:gd name="connsiteX5" fmla="*/ 432085 w 2160426"/>
              <a:gd name="connsiteY5" fmla="*/ 432085 h 864170"/>
              <a:gd name="connsiteX6" fmla="*/ 0 w 2160426"/>
              <a:gd name="connsiteY6" fmla="*/ 0 h 8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426" h="864170">
                <a:moveTo>
                  <a:pt x="0" y="0"/>
                </a:moveTo>
                <a:lnTo>
                  <a:pt x="1728341" y="0"/>
                </a:lnTo>
                <a:lnTo>
                  <a:pt x="2160426" y="432085"/>
                </a:lnTo>
                <a:lnTo>
                  <a:pt x="1728341" y="864170"/>
                </a:lnTo>
                <a:lnTo>
                  <a:pt x="0" y="864170"/>
                </a:lnTo>
                <a:lnTo>
                  <a:pt x="432085" y="43208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093" tIns="20003" rIns="452088" bIns="20003" numCol="1" spcCol="1270" anchor="ctr" anchorCtr="0">
            <a:noAutofit/>
          </a:bodyPr>
          <a:lstStyle/>
          <a:p>
            <a:pPr lvl="0"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Appearance or </a:t>
            </a:r>
            <a:r>
              <a:rPr lang="en-US" sz="135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Communication</a:t>
            </a:r>
            <a:endParaRPr lang="en-US" sz="1350" b="1" dirty="0">
              <a:solidFill>
                <a:schemeClr val="bg1"/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316480" y="5706338"/>
            <a:ext cx="2286000" cy="999261"/>
          </a:xfrm>
          <a:custGeom>
            <a:avLst/>
            <a:gdLst>
              <a:gd name="connsiteX0" fmla="*/ 0 w 2160426"/>
              <a:gd name="connsiteY0" fmla="*/ 0 h 864170"/>
              <a:gd name="connsiteX1" fmla="*/ 1728341 w 2160426"/>
              <a:gd name="connsiteY1" fmla="*/ 0 h 864170"/>
              <a:gd name="connsiteX2" fmla="*/ 2160426 w 2160426"/>
              <a:gd name="connsiteY2" fmla="*/ 432085 h 864170"/>
              <a:gd name="connsiteX3" fmla="*/ 1728341 w 2160426"/>
              <a:gd name="connsiteY3" fmla="*/ 864170 h 864170"/>
              <a:gd name="connsiteX4" fmla="*/ 0 w 2160426"/>
              <a:gd name="connsiteY4" fmla="*/ 864170 h 864170"/>
              <a:gd name="connsiteX5" fmla="*/ 432085 w 2160426"/>
              <a:gd name="connsiteY5" fmla="*/ 432085 h 864170"/>
              <a:gd name="connsiteX6" fmla="*/ 0 w 2160426"/>
              <a:gd name="connsiteY6" fmla="*/ 0 h 8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426" h="864170">
                <a:moveTo>
                  <a:pt x="0" y="0"/>
                </a:moveTo>
                <a:lnTo>
                  <a:pt x="1728341" y="0"/>
                </a:lnTo>
                <a:lnTo>
                  <a:pt x="2160426" y="432085"/>
                </a:lnTo>
                <a:lnTo>
                  <a:pt x="1728341" y="864170"/>
                </a:lnTo>
                <a:lnTo>
                  <a:pt x="0" y="864170"/>
                </a:lnTo>
                <a:lnTo>
                  <a:pt x="432085" y="43208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97150"/>
              <a:satOff val="-7002"/>
              <a:lumOff val="10020"/>
              <a:alphaOff val="0"/>
            </a:schemeClr>
          </a:fillRef>
          <a:effectRef idx="0">
            <a:schemeClr val="accent1">
              <a:shade val="80000"/>
              <a:hueOff val="97150"/>
              <a:satOff val="-7002"/>
              <a:lumOff val="1002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093" tIns="20003" rIns="452088" bIns="20003" numCol="1" spcCol="1270" anchor="ctr" anchorCtr="0">
            <a:noAutofit/>
          </a:bodyPr>
          <a:lstStyle/>
          <a:p>
            <a:pPr lvl="0"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Intent to Influence</a:t>
            </a:r>
            <a:endParaRPr lang="en-US" sz="1400" b="1" dirty="0">
              <a:solidFill>
                <a:schemeClr val="bg1"/>
              </a:solidFill>
              <a:latin typeface="Lucida Sans" pitchFamily="34" charset="0"/>
              <a:cs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748" y="1089898"/>
            <a:ext cx="8305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latin typeface="Candara" pitchFamily="34" charset="0"/>
              </a:rPr>
              <a:t>What is the </a:t>
            </a:r>
            <a:r>
              <a:rPr lang="en-US" sz="55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same </a:t>
            </a:r>
          </a:p>
          <a:p>
            <a:pPr algn="ctr"/>
            <a:r>
              <a:rPr lang="en-US" sz="55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particular matter</a:t>
            </a:r>
            <a:r>
              <a:rPr lang="en-US" sz="5500" b="1" dirty="0" smtClean="0">
                <a:latin typeface="Candara" pitchFamily="34" charset="0"/>
              </a:rPr>
              <a:t>?</a:t>
            </a:r>
          </a:p>
          <a:p>
            <a:pPr algn="ctr"/>
            <a:endParaRPr lang="en-US" sz="3600" b="1" dirty="0" smtClean="0">
              <a:latin typeface="Candara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267200" y="5727414"/>
            <a:ext cx="2419564" cy="978186"/>
          </a:xfrm>
          <a:custGeom>
            <a:avLst/>
            <a:gdLst>
              <a:gd name="connsiteX0" fmla="*/ 0 w 2160426"/>
              <a:gd name="connsiteY0" fmla="*/ 0 h 864170"/>
              <a:gd name="connsiteX1" fmla="*/ 1728341 w 2160426"/>
              <a:gd name="connsiteY1" fmla="*/ 0 h 864170"/>
              <a:gd name="connsiteX2" fmla="*/ 2160426 w 2160426"/>
              <a:gd name="connsiteY2" fmla="*/ 432085 h 864170"/>
              <a:gd name="connsiteX3" fmla="*/ 1728341 w 2160426"/>
              <a:gd name="connsiteY3" fmla="*/ 864170 h 864170"/>
              <a:gd name="connsiteX4" fmla="*/ 0 w 2160426"/>
              <a:gd name="connsiteY4" fmla="*/ 864170 h 864170"/>
              <a:gd name="connsiteX5" fmla="*/ 432085 w 2160426"/>
              <a:gd name="connsiteY5" fmla="*/ 432085 h 864170"/>
              <a:gd name="connsiteX6" fmla="*/ 0 w 2160426"/>
              <a:gd name="connsiteY6" fmla="*/ 0 h 8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426" h="864170">
                <a:moveTo>
                  <a:pt x="0" y="0"/>
                </a:moveTo>
                <a:lnTo>
                  <a:pt x="1728341" y="0"/>
                </a:lnTo>
                <a:lnTo>
                  <a:pt x="2160426" y="432085"/>
                </a:lnTo>
                <a:lnTo>
                  <a:pt x="1728341" y="864170"/>
                </a:lnTo>
                <a:lnTo>
                  <a:pt x="0" y="864170"/>
                </a:lnTo>
                <a:lnTo>
                  <a:pt x="432085" y="4320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194301"/>
              <a:satOff val="-14004"/>
              <a:lumOff val="20041"/>
              <a:alphaOff val="0"/>
            </a:schemeClr>
          </a:fillRef>
          <a:effectRef idx="0">
            <a:schemeClr val="accent1">
              <a:shade val="80000"/>
              <a:hueOff val="194301"/>
              <a:satOff val="-14004"/>
              <a:lumOff val="200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093" tIns="20003" rIns="452088" bIns="20003" numCol="1" spcCol="1270" anchor="ctr" anchorCtr="0">
            <a:noAutofit/>
          </a:bodyPr>
          <a:lstStyle/>
          <a:p>
            <a:pPr lvl="0" algn="ctr" defTabSz="666750">
              <a:lnSpc>
                <a:spcPts val="1800"/>
              </a:lnSpc>
              <a:spcBef>
                <a:spcPct val="0"/>
              </a:spcBef>
            </a:pPr>
            <a:r>
              <a:rPr lang="en-US" sz="1400" b="1" kern="1200" dirty="0" smtClean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rPr>
              <a:t>Same Particular Matter</a:t>
            </a:r>
            <a:endParaRPr lang="en-US" sz="1400" b="1" kern="1200" dirty="0">
              <a:solidFill>
                <a:schemeClr val="tx1"/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248400" y="5727414"/>
            <a:ext cx="2514600" cy="978186"/>
          </a:xfrm>
          <a:custGeom>
            <a:avLst/>
            <a:gdLst>
              <a:gd name="connsiteX0" fmla="*/ 0 w 2160426"/>
              <a:gd name="connsiteY0" fmla="*/ 0 h 864170"/>
              <a:gd name="connsiteX1" fmla="*/ 1728341 w 2160426"/>
              <a:gd name="connsiteY1" fmla="*/ 0 h 864170"/>
              <a:gd name="connsiteX2" fmla="*/ 2160426 w 2160426"/>
              <a:gd name="connsiteY2" fmla="*/ 432085 h 864170"/>
              <a:gd name="connsiteX3" fmla="*/ 1728341 w 2160426"/>
              <a:gd name="connsiteY3" fmla="*/ 864170 h 864170"/>
              <a:gd name="connsiteX4" fmla="*/ 0 w 2160426"/>
              <a:gd name="connsiteY4" fmla="*/ 864170 h 864170"/>
              <a:gd name="connsiteX5" fmla="*/ 432085 w 2160426"/>
              <a:gd name="connsiteY5" fmla="*/ 432085 h 864170"/>
              <a:gd name="connsiteX6" fmla="*/ 0 w 2160426"/>
              <a:gd name="connsiteY6" fmla="*/ 0 h 8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426" h="864170">
                <a:moveTo>
                  <a:pt x="0" y="0"/>
                </a:moveTo>
                <a:lnTo>
                  <a:pt x="1728341" y="0"/>
                </a:lnTo>
                <a:lnTo>
                  <a:pt x="2160426" y="432085"/>
                </a:lnTo>
                <a:lnTo>
                  <a:pt x="1728341" y="864170"/>
                </a:lnTo>
                <a:lnTo>
                  <a:pt x="0" y="864170"/>
                </a:lnTo>
                <a:lnTo>
                  <a:pt x="432085" y="432085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291451"/>
              <a:satOff val="-21006"/>
              <a:lumOff val="30061"/>
              <a:alphaOff val="0"/>
            </a:schemeClr>
          </a:fillRef>
          <a:effectRef idx="0">
            <a:schemeClr val="accent1">
              <a:shade val="80000"/>
              <a:hueOff val="291451"/>
              <a:satOff val="-21006"/>
              <a:lumOff val="300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093" tIns="20003" rIns="452088" bIns="20003" numCol="1" spcCol="1270" anchor="ctr" anchorCtr="0">
            <a:noAutofit/>
          </a:bodyPr>
          <a:lstStyle/>
          <a:p>
            <a:pPr lvl="0" algn="ctr" defTabSz="666750">
              <a:lnSpc>
                <a:spcPts val="1800"/>
              </a:lnSpc>
              <a:spcBef>
                <a:spcPct val="0"/>
              </a:spcBef>
            </a:pPr>
            <a:r>
              <a:rPr lang="en-US" sz="1400" b="1" kern="1200" dirty="0" smtClean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rPr>
              <a:t>US is Party or has Interest</a:t>
            </a:r>
            <a:endParaRPr lang="en-US" sz="1400" b="1" kern="1200" dirty="0">
              <a:solidFill>
                <a:schemeClr val="tx1"/>
              </a:solidFill>
              <a:latin typeface="Lucida Sans" pitchFamily="34" charset="0"/>
              <a:cs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888058"/>
              </p:ext>
            </p:extLst>
          </p:nvPr>
        </p:nvGraphicFramePr>
        <p:xfrm>
          <a:off x="420687" y="1066799"/>
          <a:ext cx="8418513" cy="5562601"/>
        </p:xfrm>
        <a:graphic>
          <a:graphicData uri="http://schemas.openxmlformats.org/drawingml/2006/table">
            <a:tbl>
              <a:tblPr/>
              <a:tblGrid>
                <a:gridCol w="8418513"/>
              </a:tblGrid>
              <a:tr h="65666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b="1" dirty="0">
                          <a:latin typeface="Verdana"/>
                          <a:ea typeface="PMingLiU"/>
                        </a:rPr>
                        <a:t>Permanent Ban</a:t>
                      </a:r>
                      <a:endParaRPr lang="en-US" sz="1400" dirty="0">
                        <a:latin typeface="Times New Roman"/>
                        <a:ea typeface="PMingLiU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9292"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Font typeface="Symbol"/>
                        <a:buChar char=""/>
                      </a:pPr>
                      <a:r>
                        <a:rPr lang="en-US" sz="2000" b="0" i="1" dirty="0" smtClean="0">
                          <a:latin typeface="Verdana" pitchFamily="34" charset="0"/>
                          <a:ea typeface="PMingLiU"/>
                        </a:rPr>
                        <a:t>(Former</a:t>
                      </a:r>
                      <a:r>
                        <a:rPr lang="en-US" sz="2000" b="0" i="1" baseline="0" dirty="0" smtClean="0">
                          <a:latin typeface="Verdana" pitchFamily="34" charset="0"/>
                          <a:ea typeface="PMingLiU"/>
                        </a:rPr>
                        <a:t>)</a:t>
                      </a:r>
                      <a:r>
                        <a:rPr lang="en-US" sz="2000" b="0" baseline="0" dirty="0" smtClean="0">
                          <a:latin typeface="Verdana" pitchFamily="34" charset="0"/>
                          <a:ea typeface="PMingLiU"/>
                        </a:rPr>
                        <a:t> </a:t>
                      </a:r>
                      <a:r>
                        <a:rPr lang="en-US" sz="2000" b="0" dirty="0" smtClean="0">
                          <a:latin typeface="Verdana" pitchFamily="34" charset="0"/>
                          <a:ea typeface="PMingLiU"/>
                        </a:rPr>
                        <a:t>Employee</a:t>
                      </a:r>
                    </a:p>
                    <a:p>
                      <a:pPr marL="342900" marR="0" lvl="0" indent="-3429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Font typeface="Symbol"/>
                        <a:buChar char=""/>
                      </a:pPr>
                      <a:r>
                        <a:rPr lang="en-US" sz="2000" b="0" dirty="0" smtClean="0">
                          <a:latin typeface="Verdana" pitchFamily="34" charset="0"/>
                          <a:ea typeface="PMingLiU"/>
                        </a:rPr>
                        <a:t>Knowingly </a:t>
                      </a:r>
                      <a:r>
                        <a:rPr lang="en-US" sz="2000" b="0" dirty="0">
                          <a:latin typeface="Verdana" pitchFamily="34" charset="0"/>
                          <a:ea typeface="PMingLiU"/>
                        </a:rPr>
                        <a:t>Make</a:t>
                      </a:r>
                    </a:p>
                    <a:p>
                      <a:pPr marL="342900" marR="0" lvl="0" indent="-3429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Font typeface="Symbol"/>
                        <a:buChar char=""/>
                      </a:pPr>
                      <a:r>
                        <a:rPr lang="en-US" sz="2400" b="0" dirty="0">
                          <a:latin typeface="Verdana" pitchFamily="34" charset="0"/>
                          <a:ea typeface="PMingLiU"/>
                        </a:rPr>
                        <a:t>Appearance or Communication</a:t>
                      </a:r>
                    </a:p>
                    <a:p>
                      <a:pPr marL="342900" marR="0" lvl="0" indent="-3429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Font typeface="Symbol"/>
                        <a:buChar char=""/>
                      </a:pPr>
                      <a:r>
                        <a:rPr lang="en-US" sz="2400" b="0" dirty="0">
                          <a:latin typeface="Verdana" pitchFamily="34" charset="0"/>
                          <a:ea typeface="PMingLiU"/>
                        </a:rPr>
                        <a:t>Intent to Influence</a:t>
                      </a:r>
                    </a:p>
                    <a:p>
                      <a:pPr marL="342900" marR="0" lvl="0" indent="-3429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latin typeface="Verdana" pitchFamily="34" charset="0"/>
                          <a:ea typeface="PMingLiU"/>
                        </a:rPr>
                        <a:t>To or Before an </a:t>
                      </a:r>
                      <a:r>
                        <a:rPr lang="en-US" sz="2000" b="0" dirty="0" smtClean="0">
                          <a:latin typeface="Verdana" pitchFamily="34" charset="0"/>
                          <a:ea typeface="PMingLiU"/>
                        </a:rPr>
                        <a:t>Employee of US</a:t>
                      </a:r>
                      <a:endParaRPr lang="en-US" sz="2000" b="0" dirty="0">
                        <a:latin typeface="Verdana" pitchFamily="34" charset="0"/>
                        <a:ea typeface="PMingLiU"/>
                      </a:endParaRPr>
                    </a:p>
                    <a:p>
                      <a:pPr marL="342900" marR="0" lvl="0" indent="-3429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Font typeface="Symbol"/>
                        <a:buChar char=""/>
                      </a:pPr>
                      <a:r>
                        <a:rPr lang="en-US" sz="2400" b="0" dirty="0">
                          <a:latin typeface="Verdana" pitchFamily="34" charset="0"/>
                          <a:ea typeface="PMingLiU"/>
                        </a:rPr>
                        <a:t>On Behalf of Any Other </a:t>
                      </a:r>
                      <a:r>
                        <a:rPr lang="en-US" sz="2400" b="0" dirty="0" smtClean="0">
                          <a:latin typeface="Verdana" pitchFamily="34" charset="0"/>
                          <a:ea typeface="PMingLiU"/>
                        </a:rPr>
                        <a:t>Person</a:t>
                      </a: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2400" b="0" dirty="0" smtClean="0">
                          <a:latin typeface="Verdana" pitchFamily="34" charset="0"/>
                          <a:ea typeface="PMingLiU"/>
                        </a:rPr>
                        <a:t>Particular Matter Involving Specific Parties</a:t>
                      </a:r>
                      <a:endParaRPr lang="en-US" sz="2400" b="0" dirty="0">
                        <a:latin typeface="Verdana" pitchFamily="34" charset="0"/>
                        <a:ea typeface="PMingLiU"/>
                      </a:endParaRPr>
                    </a:p>
                    <a:p>
                      <a:pPr marL="342900" marR="0" lvl="0" indent="-3429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latin typeface="Verdana" pitchFamily="34" charset="0"/>
                          <a:ea typeface="PMingLiU"/>
                        </a:rPr>
                        <a:t>U.S. is a Party or Has a Direct and Substantial Interest</a:t>
                      </a:r>
                    </a:p>
                    <a:p>
                      <a:pPr marL="342900" marR="0" lvl="0" indent="-3429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Font typeface="Symbol"/>
                        <a:buChar char=""/>
                      </a:pPr>
                      <a:r>
                        <a:rPr lang="en-US" sz="2000" b="0" dirty="0" smtClean="0">
                          <a:latin typeface="Verdana" pitchFamily="34" charset="0"/>
                          <a:ea typeface="PMingLiU"/>
                        </a:rPr>
                        <a:t>Same </a:t>
                      </a:r>
                      <a:r>
                        <a:rPr lang="en-US" sz="2000" b="0" dirty="0">
                          <a:latin typeface="Verdana" pitchFamily="34" charset="0"/>
                          <a:ea typeface="PMingLiU"/>
                        </a:rPr>
                        <a:t>Particular Matter</a:t>
                      </a:r>
                      <a:endParaRPr lang="en-US" sz="1400" b="0" dirty="0">
                        <a:latin typeface="Verdana" pitchFamily="34" charset="0"/>
                        <a:ea typeface="PMingLiU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64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400" b="0" dirty="0">
                          <a:latin typeface="Verdana"/>
                          <a:ea typeface="PMingLiU"/>
                        </a:rPr>
                        <a:t>Where Participated Personally and Substantially</a:t>
                      </a:r>
                      <a:endParaRPr lang="en-US" sz="2000" b="0" dirty="0">
                        <a:latin typeface="Times New Roman"/>
                        <a:ea typeface="PMingLiU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tx2"/>
                </a:solidFill>
                <a:latin typeface="+mj-lt"/>
                <a:ea typeface="PMingLiU"/>
                <a:cs typeface="Times New Roman" pitchFamily="18" charset="0"/>
              </a:rPr>
              <a:t>Elements of 18 U.S.C. § 207(a)(1)</a:t>
            </a:r>
            <a:endParaRPr lang="en-US" sz="1600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00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748" y="381000"/>
            <a:ext cx="830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>
              <a:latin typeface="Candara" pitchFamily="34" charset="0"/>
            </a:endParaRPr>
          </a:p>
          <a:p>
            <a:pPr algn="ctr"/>
            <a:r>
              <a:rPr lang="en-US" sz="5400" b="1" dirty="0" smtClean="0">
                <a:latin typeface="Candara" pitchFamily="34" charset="0"/>
              </a:rPr>
              <a:t>When </a:t>
            </a:r>
            <a:r>
              <a:rPr lang="en-US" sz="5400" b="1" i="1" dirty="0" smtClean="0">
                <a:latin typeface="Candara" pitchFamily="34" charset="0"/>
              </a:rPr>
              <a:t>is the </a:t>
            </a:r>
            <a:r>
              <a:rPr lang="en-US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U.S. a party or does the U.S. have a direct and substantial interest</a:t>
            </a:r>
            <a:r>
              <a:rPr lang="en-US" sz="5400" b="1" dirty="0" smtClean="0">
                <a:latin typeface="Candara" pitchFamily="34" charset="0"/>
              </a:rPr>
              <a:t>? </a:t>
            </a:r>
            <a:endParaRPr lang="en-US" sz="5400" b="1" dirty="0">
              <a:latin typeface="Candara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267200" y="5727414"/>
            <a:ext cx="2419564" cy="978186"/>
          </a:xfrm>
          <a:custGeom>
            <a:avLst/>
            <a:gdLst>
              <a:gd name="connsiteX0" fmla="*/ 0 w 2160426"/>
              <a:gd name="connsiteY0" fmla="*/ 0 h 864170"/>
              <a:gd name="connsiteX1" fmla="*/ 1728341 w 2160426"/>
              <a:gd name="connsiteY1" fmla="*/ 0 h 864170"/>
              <a:gd name="connsiteX2" fmla="*/ 2160426 w 2160426"/>
              <a:gd name="connsiteY2" fmla="*/ 432085 h 864170"/>
              <a:gd name="connsiteX3" fmla="*/ 1728341 w 2160426"/>
              <a:gd name="connsiteY3" fmla="*/ 864170 h 864170"/>
              <a:gd name="connsiteX4" fmla="*/ 0 w 2160426"/>
              <a:gd name="connsiteY4" fmla="*/ 864170 h 864170"/>
              <a:gd name="connsiteX5" fmla="*/ 432085 w 2160426"/>
              <a:gd name="connsiteY5" fmla="*/ 432085 h 864170"/>
              <a:gd name="connsiteX6" fmla="*/ 0 w 2160426"/>
              <a:gd name="connsiteY6" fmla="*/ 0 h 8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426" h="864170">
                <a:moveTo>
                  <a:pt x="0" y="0"/>
                </a:moveTo>
                <a:lnTo>
                  <a:pt x="1728341" y="0"/>
                </a:lnTo>
                <a:lnTo>
                  <a:pt x="2160426" y="432085"/>
                </a:lnTo>
                <a:lnTo>
                  <a:pt x="1728341" y="864170"/>
                </a:lnTo>
                <a:lnTo>
                  <a:pt x="0" y="864170"/>
                </a:lnTo>
                <a:lnTo>
                  <a:pt x="432085" y="432085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194301"/>
              <a:satOff val="-14004"/>
              <a:lumOff val="20041"/>
              <a:alphaOff val="0"/>
            </a:schemeClr>
          </a:fillRef>
          <a:effectRef idx="0">
            <a:schemeClr val="accent1">
              <a:shade val="80000"/>
              <a:hueOff val="194301"/>
              <a:satOff val="-14004"/>
              <a:lumOff val="200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093" tIns="20003" rIns="452088" bIns="20003" numCol="1" spcCol="1270" anchor="ctr" anchorCtr="0">
            <a:noAutofit/>
          </a:bodyPr>
          <a:lstStyle/>
          <a:p>
            <a:pPr lvl="0" algn="ctr" defTabSz="666750">
              <a:lnSpc>
                <a:spcPts val="1800"/>
              </a:lnSpc>
              <a:spcBef>
                <a:spcPct val="0"/>
              </a:spcBef>
            </a:pPr>
            <a:r>
              <a:rPr lang="en-US" sz="1400" b="1" kern="1200" dirty="0" smtClean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rPr>
              <a:t>Same Particular Matter</a:t>
            </a:r>
            <a:endParaRPr lang="en-US" sz="1400" b="1" kern="1200" dirty="0">
              <a:solidFill>
                <a:schemeClr val="tx1"/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248400" y="5727414"/>
            <a:ext cx="2514600" cy="978186"/>
          </a:xfrm>
          <a:custGeom>
            <a:avLst/>
            <a:gdLst>
              <a:gd name="connsiteX0" fmla="*/ 0 w 2160426"/>
              <a:gd name="connsiteY0" fmla="*/ 0 h 864170"/>
              <a:gd name="connsiteX1" fmla="*/ 1728341 w 2160426"/>
              <a:gd name="connsiteY1" fmla="*/ 0 h 864170"/>
              <a:gd name="connsiteX2" fmla="*/ 2160426 w 2160426"/>
              <a:gd name="connsiteY2" fmla="*/ 432085 h 864170"/>
              <a:gd name="connsiteX3" fmla="*/ 1728341 w 2160426"/>
              <a:gd name="connsiteY3" fmla="*/ 864170 h 864170"/>
              <a:gd name="connsiteX4" fmla="*/ 0 w 2160426"/>
              <a:gd name="connsiteY4" fmla="*/ 864170 h 864170"/>
              <a:gd name="connsiteX5" fmla="*/ 432085 w 2160426"/>
              <a:gd name="connsiteY5" fmla="*/ 432085 h 864170"/>
              <a:gd name="connsiteX6" fmla="*/ 0 w 2160426"/>
              <a:gd name="connsiteY6" fmla="*/ 0 h 8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426" h="864170">
                <a:moveTo>
                  <a:pt x="0" y="0"/>
                </a:moveTo>
                <a:lnTo>
                  <a:pt x="1728341" y="0"/>
                </a:lnTo>
                <a:lnTo>
                  <a:pt x="2160426" y="432085"/>
                </a:lnTo>
                <a:lnTo>
                  <a:pt x="1728341" y="864170"/>
                </a:lnTo>
                <a:lnTo>
                  <a:pt x="0" y="864170"/>
                </a:lnTo>
                <a:lnTo>
                  <a:pt x="432085" y="4320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291451"/>
              <a:satOff val="-21006"/>
              <a:lumOff val="30061"/>
              <a:alphaOff val="0"/>
            </a:schemeClr>
          </a:fillRef>
          <a:effectRef idx="0">
            <a:schemeClr val="accent1">
              <a:shade val="80000"/>
              <a:hueOff val="291451"/>
              <a:satOff val="-21006"/>
              <a:lumOff val="300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093" tIns="20003" rIns="452088" bIns="20003" numCol="1" spcCol="1270" anchor="ctr" anchorCtr="0">
            <a:noAutofit/>
          </a:bodyPr>
          <a:lstStyle/>
          <a:p>
            <a:pPr lvl="0" algn="ctr" defTabSz="666750">
              <a:lnSpc>
                <a:spcPts val="1800"/>
              </a:lnSpc>
              <a:spcBef>
                <a:spcPct val="0"/>
              </a:spcBef>
            </a:pPr>
            <a:r>
              <a:rPr lang="en-US" sz="1400" b="1" kern="1200" dirty="0" smtClean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rPr>
              <a:t>US is Party or has Interest</a:t>
            </a:r>
            <a:endParaRPr lang="en-US" sz="1400" b="1" kern="1200" dirty="0">
              <a:solidFill>
                <a:schemeClr val="tx1"/>
              </a:solidFill>
              <a:latin typeface="Lucida Sans" pitchFamily="34" charset="0"/>
              <a:cs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748" y="609600"/>
            <a:ext cx="8305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latin typeface="Candara" pitchFamily="34" charset="0"/>
              </a:rPr>
              <a:t>Are there any applicable exceptions?</a:t>
            </a:r>
          </a:p>
          <a:p>
            <a:pPr algn="ctr"/>
            <a:endParaRPr lang="en-US" sz="3600" b="1" dirty="0" smtClean="0">
              <a:latin typeface="Candar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500" t="20356" r="7500" b="12945"/>
          <a:stretch/>
        </p:blipFill>
        <p:spPr>
          <a:xfrm>
            <a:off x="662448" y="2895600"/>
            <a:ext cx="7772400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610600" cy="1220163"/>
          </a:xfrm>
        </p:spPr>
        <p:txBody>
          <a:bodyPr>
            <a:normAutofit/>
          </a:bodyPr>
          <a:lstStyle/>
          <a:p>
            <a:pPr lvl="0"/>
            <a:r>
              <a:rPr lang="en-US" sz="6600" dirty="0" smtClean="0">
                <a:solidFill>
                  <a:schemeClr val="tx1"/>
                </a:solidFill>
              </a:rPr>
              <a:t>Practice Exercise</a:t>
            </a:r>
            <a:r>
              <a:rPr lang="en-US" sz="6600" b="0" dirty="0" smtClean="0">
                <a:solidFill>
                  <a:schemeClr val="tx1"/>
                </a:solidFill>
              </a:rPr>
              <a:t> </a:t>
            </a:r>
            <a:endParaRPr lang="en-US" sz="6600" b="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457200"/>
            <a:ext cx="7772400" cy="1220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u="sng" dirty="0" smtClean="0">
                <a:solidFill>
                  <a:schemeClr val="tx1"/>
                </a:solidFill>
              </a:rPr>
              <a:t>18 U.S.C. </a:t>
            </a:r>
            <a:r>
              <a:rPr lang="en-US" sz="6000" u="sng" dirty="0" smtClean="0">
                <a:solidFill>
                  <a:schemeClr val="tx1"/>
                </a:solidFill>
                <a:latin typeface="Calibri"/>
              </a:rPr>
              <a:t>§ </a:t>
            </a:r>
            <a:r>
              <a:rPr lang="en-US" sz="6000" u="sng" dirty="0" smtClean="0">
                <a:solidFill>
                  <a:schemeClr val="tx1"/>
                </a:solidFill>
              </a:rPr>
              <a:t>207(a)(1)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895600"/>
            <a:ext cx="8077200" cy="25917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/>
                </a:solidFill>
              </a:rPr>
              <a:t>Once you have completed the exercise proceed to the exercise debrief.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838200"/>
            <a:ext cx="7772400" cy="1220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u="sng" smtClean="0">
                <a:solidFill>
                  <a:schemeClr val="tx1"/>
                </a:solidFill>
              </a:rPr>
              <a:t>18 U.S.C. </a:t>
            </a:r>
            <a:r>
              <a:rPr lang="en-US" sz="6000" u="sng" smtClean="0">
                <a:solidFill>
                  <a:schemeClr val="tx1"/>
                </a:solidFill>
                <a:latin typeface="Calibri"/>
              </a:rPr>
              <a:t>§ </a:t>
            </a:r>
            <a:r>
              <a:rPr lang="en-US" sz="6000" u="sng" smtClean="0">
                <a:solidFill>
                  <a:schemeClr val="tx1"/>
                </a:solidFill>
              </a:rPr>
              <a:t>207(a)(1)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3732837"/>
            <a:ext cx="5791200" cy="1220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Thank You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1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62052"/>
            <a:ext cx="8610600" cy="1220163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Where</a:t>
            </a:r>
            <a:r>
              <a:rPr lang="en-US" b="0" dirty="0" smtClean="0">
                <a:solidFill>
                  <a:schemeClr val="tx1"/>
                </a:solidFill>
              </a:rPr>
              <a:t> are the elements defined?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838200"/>
            <a:ext cx="7772400" cy="1220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u="sng" smtClean="0">
                <a:solidFill>
                  <a:schemeClr val="tx1"/>
                </a:solidFill>
              </a:rPr>
              <a:t>18 U.S.C. </a:t>
            </a:r>
            <a:r>
              <a:rPr lang="en-US" sz="6000" u="sng" smtClean="0">
                <a:solidFill>
                  <a:schemeClr val="tx1"/>
                </a:solidFill>
                <a:latin typeface="Calibri"/>
              </a:rPr>
              <a:t>§ </a:t>
            </a:r>
            <a:r>
              <a:rPr lang="en-US" sz="6000" u="sng" smtClean="0">
                <a:solidFill>
                  <a:schemeClr val="tx1"/>
                </a:solidFill>
              </a:rPr>
              <a:t>207(a)(1)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2919" y="0"/>
            <a:ext cx="8079581" cy="1658198"/>
          </a:xfrm>
        </p:spPr>
        <p:txBody>
          <a:bodyPr/>
          <a:lstStyle/>
          <a:p>
            <a:r>
              <a:rPr lang="en-US" dirty="0" smtClean="0"/>
              <a:t>Implementing Regulation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7206" y="1676400"/>
            <a:ext cx="8065294" cy="4559807"/>
          </a:xfrm>
        </p:spPr>
        <p:txBody>
          <a:bodyPr/>
          <a:lstStyle/>
          <a:p>
            <a:r>
              <a:rPr lang="en-US" sz="3200" dirty="0" smtClean="0"/>
              <a:t>5 CFR Part 2641</a:t>
            </a:r>
          </a:p>
          <a:p>
            <a:pPr lvl="1"/>
            <a:endParaRPr lang="en-US" dirty="0" smtClean="0"/>
          </a:p>
          <a:p>
            <a:pPr lvl="1"/>
            <a:r>
              <a:rPr lang="en-US" sz="2800" dirty="0" smtClean="0"/>
              <a:t>Subpart A - General Provisions (2641.101-106)</a:t>
            </a:r>
          </a:p>
          <a:p>
            <a:pPr lvl="2"/>
            <a:r>
              <a:rPr lang="en-US" sz="2400" dirty="0" smtClean="0"/>
              <a:t>2641.104 - Definitions</a:t>
            </a:r>
          </a:p>
          <a:p>
            <a:pPr lvl="2"/>
            <a:endParaRPr lang="en-US" sz="2400" dirty="0" smtClean="0"/>
          </a:p>
          <a:p>
            <a:pPr lvl="1"/>
            <a:r>
              <a:rPr lang="en-US" sz="2800" dirty="0" smtClean="0"/>
              <a:t>Subpart B - Prohibitions (2641.201-207)</a:t>
            </a:r>
          </a:p>
          <a:p>
            <a:pPr lvl="2"/>
            <a:r>
              <a:rPr lang="en-US" sz="2800" b="1" dirty="0" smtClean="0"/>
              <a:t>2641.201 - 18 USC 207(a)(1) Permanent Ban</a:t>
            </a:r>
          </a:p>
          <a:p>
            <a:pPr lvl="3">
              <a:buNone/>
            </a:pPr>
            <a:r>
              <a:rPr lang="en-US" sz="2400" b="1" i="1" dirty="0" smtClean="0"/>
              <a:t>		</a:t>
            </a:r>
            <a:endParaRPr lang="en-US" sz="2400" dirty="0" smtClean="0"/>
          </a:p>
          <a:p>
            <a:pPr lvl="1"/>
            <a:r>
              <a:rPr lang="en-US" sz="2800" dirty="0" smtClean="0"/>
              <a:t>Subpart C - Exceptions and Waivers (2641.301)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84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962052"/>
            <a:ext cx="8915400" cy="1220163"/>
          </a:xfrm>
        </p:spPr>
        <p:txBody>
          <a:bodyPr>
            <a:normAutofit/>
          </a:bodyPr>
          <a:lstStyle/>
          <a:p>
            <a:pPr lvl="0"/>
            <a:r>
              <a:rPr lang="en-US" b="0" dirty="0" smtClean="0">
                <a:solidFill>
                  <a:schemeClr val="tx1"/>
                </a:solidFill>
              </a:rPr>
              <a:t>What does (a)(1) bar?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838200"/>
            <a:ext cx="7772400" cy="1220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u="sng" smtClean="0">
                <a:solidFill>
                  <a:schemeClr val="tx1"/>
                </a:solidFill>
              </a:rPr>
              <a:t>18 U.S.C. </a:t>
            </a:r>
            <a:r>
              <a:rPr lang="en-US" sz="6000" u="sng" smtClean="0">
                <a:solidFill>
                  <a:schemeClr val="tx1"/>
                </a:solidFill>
                <a:latin typeface="Calibri"/>
              </a:rPr>
              <a:t>§ </a:t>
            </a:r>
            <a:r>
              <a:rPr lang="en-US" sz="6000" u="sng" smtClean="0">
                <a:solidFill>
                  <a:schemeClr val="tx1"/>
                </a:solidFill>
              </a:rPr>
              <a:t>207(a)(1)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cs typeface="Arial" charset="0"/>
              </a:rPr>
              <a:t> § 207 (a)(1)  Representational Bar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525962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Clr>
                <a:schemeClr val="bg2">
                  <a:lumMod val="50000"/>
                </a:schemeClr>
              </a:buClr>
              <a:buSzPct val="115000"/>
              <a:buNone/>
            </a:pPr>
            <a:r>
              <a:rPr lang="en-US" sz="3600" dirty="0" smtClean="0"/>
              <a:t>No communications or appearances</a:t>
            </a:r>
          </a:p>
          <a:p>
            <a:pPr marL="0" indent="0" algn="ctr" eaLnBrk="1" hangingPunct="1">
              <a:buClr>
                <a:schemeClr val="bg2">
                  <a:lumMod val="50000"/>
                </a:schemeClr>
              </a:buClr>
              <a:buSzPct val="115000"/>
              <a:buNone/>
            </a:pPr>
            <a:r>
              <a:rPr lang="en-US" sz="3600" dirty="0" smtClean="0"/>
              <a:t>Back to employee of US</a:t>
            </a:r>
          </a:p>
          <a:p>
            <a:pPr marL="0" indent="0" algn="ctr" eaLnBrk="1" hangingPunct="1">
              <a:buClr>
                <a:schemeClr val="bg2">
                  <a:lumMod val="50000"/>
                </a:schemeClr>
              </a:buClr>
              <a:buSzPct val="115000"/>
              <a:buNone/>
            </a:pPr>
            <a:r>
              <a:rPr lang="en-US" sz="3600" dirty="0" smtClean="0"/>
              <a:t>With intent to influence USG</a:t>
            </a:r>
          </a:p>
          <a:p>
            <a:pPr marL="0" indent="0" algn="ctr" eaLnBrk="1" hangingPunct="1">
              <a:buClr>
                <a:schemeClr val="bg2">
                  <a:lumMod val="50000"/>
                </a:schemeClr>
              </a:buClr>
              <a:buSzPct val="115000"/>
              <a:buNone/>
            </a:pPr>
            <a:r>
              <a:rPr lang="en-US" sz="3600" dirty="0" smtClean="0"/>
              <a:t>On behalf of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parties</a:t>
            </a:r>
          </a:p>
          <a:p>
            <a:pPr marL="0" indent="0" algn="ctr" eaLnBrk="1" hangingPunct="1">
              <a:buClr>
                <a:schemeClr val="bg2">
                  <a:lumMod val="50000"/>
                </a:schemeClr>
              </a:buClr>
              <a:buSzPct val="115000"/>
              <a:buNone/>
            </a:pPr>
            <a:endParaRPr lang="en-US" sz="3600" dirty="0"/>
          </a:p>
          <a:p>
            <a:pPr marL="0" indent="0" algn="ctr" eaLnBrk="1" hangingPunct="1">
              <a:buClr>
                <a:schemeClr val="bg2">
                  <a:lumMod val="50000"/>
                </a:schemeClr>
              </a:buClr>
              <a:buSzPct val="115000"/>
              <a:buNone/>
            </a:pPr>
            <a:r>
              <a:rPr lang="en-US" sz="3600" dirty="0" smtClean="0"/>
              <a:t>In connection with:</a:t>
            </a:r>
          </a:p>
          <a:p>
            <a:pPr marL="0" indent="0" algn="ctr" eaLnBrk="1" hangingPunct="1">
              <a:buClr>
                <a:schemeClr val="bg2">
                  <a:lumMod val="50000"/>
                </a:schemeClr>
              </a:buClr>
              <a:buSzPct val="115000"/>
              <a:buNone/>
            </a:pPr>
            <a:r>
              <a:rPr lang="en-US" sz="3600" dirty="0" smtClean="0"/>
              <a:t>Specific party matters employee worked on while USG employee</a:t>
            </a:r>
          </a:p>
          <a:p>
            <a:pPr marL="0" indent="0" eaLnBrk="1" hangingPunct="1">
              <a:buClr>
                <a:schemeClr val="bg2">
                  <a:lumMod val="50000"/>
                </a:schemeClr>
              </a:buClr>
              <a:buSzPct val="115000"/>
              <a:buNone/>
            </a:pPr>
            <a:endParaRPr lang="en-US" sz="3600" dirty="0"/>
          </a:p>
          <a:p>
            <a:pPr eaLnBrk="1" hangingPunct="1">
              <a:buClr>
                <a:schemeClr val="bg2">
                  <a:lumMod val="50000"/>
                </a:schemeClr>
              </a:buClr>
              <a:buSzPct val="115000"/>
              <a:buNone/>
            </a:pPr>
            <a:endParaRPr lang="en-US" sz="3600" dirty="0" smtClean="0"/>
          </a:p>
          <a:p>
            <a:pPr marL="0" indent="0">
              <a:buClr>
                <a:schemeClr val="bg2">
                  <a:lumMod val="50000"/>
                </a:schemeClr>
              </a:buClr>
              <a:buSzPct val="115000"/>
              <a:buNone/>
            </a:pPr>
            <a:endParaRPr lang="en-US" sz="3600" dirty="0" smtClean="0"/>
          </a:p>
          <a:p>
            <a:pPr eaLnBrk="1" hangingPunct="1">
              <a:buClr>
                <a:srgbClr val="FF5F5F"/>
              </a:buClr>
              <a:buSzPct val="115000"/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896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>
                <a:cs typeface="Arial" charset="0"/>
              </a:rPr>
              <a:t>§ 207 (a)(1) Misconceptions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6934200" cy="51054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4800" dirty="0" smtClean="0"/>
              <a:t>Does </a:t>
            </a:r>
            <a:r>
              <a:rPr lang="en-US" sz="4800" u="sng" dirty="0" smtClean="0"/>
              <a:t>not</a:t>
            </a:r>
            <a:r>
              <a:rPr lang="en-US" sz="4800" dirty="0" smtClean="0"/>
              <a:t> bar self-representation</a:t>
            </a:r>
          </a:p>
          <a:p>
            <a:pPr eaLnBrk="1" hangingPunct="1">
              <a:buFont typeface="Wingdings" pitchFamily="2" charset="2"/>
              <a:buNone/>
            </a:pPr>
            <a:endParaRPr lang="en-US" sz="4800" dirty="0"/>
          </a:p>
          <a:p>
            <a:pPr eaLnBrk="1" hangingPunct="1">
              <a:buFont typeface="Wingdings" pitchFamily="2" charset="2"/>
              <a:buNone/>
            </a:pPr>
            <a:r>
              <a:rPr lang="en-US" sz="4800" dirty="0" smtClean="0"/>
              <a:t>Does </a:t>
            </a:r>
            <a:r>
              <a:rPr lang="en-US" sz="4800" u="sng" dirty="0" smtClean="0"/>
              <a:t>not</a:t>
            </a:r>
            <a:r>
              <a:rPr lang="en-US" sz="4800" dirty="0" smtClean="0"/>
              <a:t> bar behind-the-scenes assistance</a:t>
            </a:r>
          </a:p>
          <a:p>
            <a:pPr eaLnBrk="1" hangingPunct="1">
              <a:buFont typeface="Wingdings" pitchFamily="2" charset="2"/>
              <a:buNone/>
            </a:pPr>
            <a:endParaRPr lang="en-US" sz="4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4800" dirty="0" smtClean="0"/>
              <a:t>Does </a:t>
            </a:r>
            <a:r>
              <a:rPr lang="en-US" sz="4800" u="sng" dirty="0" smtClean="0"/>
              <a:t>not </a:t>
            </a:r>
            <a:r>
              <a:rPr lang="en-US" sz="4800" dirty="0" smtClean="0"/>
              <a:t>restrict where you can work</a:t>
            </a:r>
          </a:p>
          <a:p>
            <a:pPr eaLnBrk="1" hangingPunct="1">
              <a:buFont typeface="Wingdings" pitchFamily="2" charset="2"/>
              <a:buNone/>
            </a:pPr>
            <a:endParaRPr lang="en-US" sz="4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4800" dirty="0" smtClean="0"/>
              <a:t>DOES apply to uncompensated activities</a:t>
            </a:r>
          </a:p>
          <a:p>
            <a:pPr eaLnBrk="1" hangingPunct="1">
              <a:buFont typeface="Wingdings" pitchFamily="2" charset="2"/>
              <a:buNone/>
            </a:pPr>
            <a:endParaRPr lang="en-US" sz="4800" dirty="0"/>
          </a:p>
          <a:p>
            <a:pPr eaLnBrk="1" hangingPunct="1">
              <a:buFont typeface="Wingdings" pitchFamily="2" charset="2"/>
              <a:buNone/>
            </a:pP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35137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1932</TotalTime>
  <Words>996</Words>
  <Application>Microsoft Office PowerPoint</Application>
  <PresentationFormat>On-screen Show (4:3)</PresentationFormat>
  <Paragraphs>239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Arial</vt:lpstr>
      <vt:lpstr>Calibri</vt:lpstr>
      <vt:lpstr>Calibri Light</vt:lpstr>
      <vt:lpstr>Candara</vt:lpstr>
      <vt:lpstr>Comic Sans MS</vt:lpstr>
      <vt:lpstr>Lucida Sans</vt:lpstr>
      <vt:lpstr>PMingLiU</vt:lpstr>
      <vt:lpstr>Symbol</vt:lpstr>
      <vt:lpstr>Times New Roman</vt:lpstr>
      <vt:lpstr>Verdana</vt:lpstr>
      <vt:lpstr>Wingdings</vt:lpstr>
      <vt:lpstr>Metropolitan</vt:lpstr>
      <vt:lpstr>18 U.S.C. § 207(a)(1)</vt:lpstr>
      <vt:lpstr>Roadmap</vt:lpstr>
      <vt:lpstr>What are the elements? </vt:lpstr>
      <vt:lpstr>PowerPoint Presentation</vt:lpstr>
      <vt:lpstr>Where are the elements defined? </vt:lpstr>
      <vt:lpstr>Implementing Regulation</vt:lpstr>
      <vt:lpstr>What does (a)(1) bar? </vt:lpstr>
      <vt:lpstr> § 207 (a)(1)  Representational Bar</vt:lpstr>
      <vt:lpstr>§ 207 (a)(1) Misconceptions</vt:lpstr>
      <vt:lpstr>What is the purpose? </vt:lpstr>
      <vt:lpstr>Purpose of § 207(a)(1)</vt:lpstr>
      <vt:lpstr>Who is covered and  how long? </vt:lpstr>
      <vt:lpstr> § 207(a)(1) Coverage </vt:lpstr>
      <vt:lpstr>What do I need to know to give advice?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I conduct my analysis? </vt:lpstr>
      <vt:lpstr>PowerPoint Presentation</vt:lpstr>
      <vt:lpstr> 18 USC § 207(a)(1) -- The Process </vt:lpstr>
      <vt:lpstr>PowerPoint Presentation</vt:lpstr>
      <vt:lpstr>Implementing Regulation</vt:lpstr>
      <vt:lpstr>Practice Exercise </vt:lpstr>
      <vt:lpstr>Exercise -- Susan at PTO</vt:lpstr>
      <vt:lpstr>PowerPoint Presentation</vt:lpstr>
      <vt:lpstr>PowerPoint Presentation</vt:lpstr>
      <vt:lpstr>PowerPoint Presentation</vt:lpstr>
      <vt:lpstr>Practice Exercise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Exercise </vt:lpstr>
      <vt:lpstr>PowerPoint Presentation</vt:lpstr>
    </vt:vector>
  </TitlesOfParts>
  <Company>US Office of Government Ethics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dmoconel</dc:creator>
  <cp:lastModifiedBy>Cheryl L. Kane-Piasecki</cp:lastModifiedBy>
  <cp:revision>207</cp:revision>
  <cp:lastPrinted>2020-08-17T15:49:12Z</cp:lastPrinted>
  <dcterms:created xsi:type="dcterms:W3CDTF">2011-08-25T18:35:56Z</dcterms:created>
  <dcterms:modified xsi:type="dcterms:W3CDTF">2020-08-26T14:59:15Z</dcterms:modified>
</cp:coreProperties>
</file>