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325" r:id="rId2"/>
    <p:sldId id="281" r:id="rId3"/>
    <p:sldId id="314" r:id="rId4"/>
    <p:sldId id="315" r:id="rId5"/>
    <p:sldId id="316" r:id="rId6"/>
    <p:sldId id="326" r:id="rId7"/>
    <p:sldId id="302" r:id="rId8"/>
    <p:sldId id="303" r:id="rId9"/>
    <p:sldId id="369" r:id="rId10"/>
    <p:sldId id="329" r:id="rId11"/>
    <p:sldId id="379" r:id="rId12"/>
    <p:sldId id="328" r:id="rId13"/>
    <p:sldId id="341" r:id="rId14"/>
    <p:sldId id="353" r:id="rId15"/>
    <p:sldId id="381" r:id="rId16"/>
    <p:sldId id="264" r:id="rId17"/>
    <p:sldId id="382" r:id="rId18"/>
    <p:sldId id="364" r:id="rId19"/>
    <p:sldId id="352" r:id="rId20"/>
    <p:sldId id="331" r:id="rId21"/>
    <p:sldId id="276" r:id="rId22"/>
    <p:sldId id="355" r:id="rId23"/>
    <p:sldId id="384" r:id="rId24"/>
    <p:sldId id="356" r:id="rId25"/>
    <p:sldId id="357" r:id="rId26"/>
    <p:sldId id="342" r:id="rId27"/>
    <p:sldId id="277" r:id="rId28"/>
    <p:sldId id="358" r:id="rId29"/>
    <p:sldId id="383" r:id="rId30"/>
    <p:sldId id="345" r:id="rId31"/>
    <p:sldId id="366" r:id="rId32"/>
    <p:sldId id="370" r:id="rId33"/>
    <p:sldId id="371" r:id="rId34"/>
    <p:sldId id="373" r:id="rId35"/>
    <p:sldId id="378" r:id="rId36"/>
    <p:sldId id="385" r:id="rId37"/>
    <p:sldId id="259" r:id="rId38"/>
    <p:sldId id="336" r:id="rId39"/>
    <p:sldId id="346" r:id="rId40"/>
    <p:sldId id="279" r:id="rId41"/>
    <p:sldId id="338" r:id="rId42"/>
    <p:sldId id="349" r:id="rId43"/>
    <p:sldId id="361" r:id="rId44"/>
    <p:sldId id="313" r:id="rId45"/>
    <p:sldId id="339" r:id="rId46"/>
    <p:sldId id="324" r:id="rId47"/>
    <p:sldId id="367" r:id="rId48"/>
    <p:sldId id="368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4D5"/>
    <a:srgbClr val="6EB5CD"/>
    <a:srgbClr val="3FA9C8"/>
    <a:srgbClr val="2892AD"/>
    <a:srgbClr val="2DA2BF"/>
    <a:srgbClr val="91C2D4"/>
    <a:srgbClr val="D9D9D9"/>
    <a:srgbClr val="1FAECD"/>
    <a:srgbClr val="1A9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F1CC76-C300-439E-8B4D-04ECACA4CBCB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BF31FD-6E0F-412A-9157-6D26903C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0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1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</p:spPr>
        <p:txBody>
          <a:bodyPr>
            <a:normAutofit/>
          </a:bodyPr>
          <a:lstStyle/>
          <a:p>
            <a:endParaRPr lang="en-US" sz="1400" baseline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9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5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58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4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6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8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4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6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6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7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1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0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2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6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3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9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0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02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5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9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4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0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171450"/>
            <a:ext cx="4724400" cy="3543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2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3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</p:spPr>
        <p:txBody>
          <a:bodyPr>
            <a:normAutofit/>
          </a:bodyPr>
          <a:lstStyle/>
          <a:p>
            <a:endParaRPr lang="en-US" sz="1400" baseline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31FD-6E0F-412A-9157-6D26903CF9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7E38BC5-F002-4454-9537-B13880E62125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3B757C3E-98AC-4BD8-9A98-8593D26AA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chemeClr val="tx1"/>
                </a:solidFill>
              </a:rPr>
              <a:t>18 U.S.C. </a:t>
            </a:r>
            <a:r>
              <a:rPr lang="en-US" sz="6000" u="sng" dirty="0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dirty="0" smtClean="0">
                <a:solidFill>
                  <a:schemeClr val="tx1"/>
                </a:solidFill>
              </a:rPr>
              <a:t>207(a)(2)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3581400"/>
            <a:ext cx="4343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Debrief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66" t="18108" r="5833" b="24086"/>
          <a:stretch/>
        </p:blipFill>
        <p:spPr>
          <a:xfrm>
            <a:off x="457200" y="190500"/>
            <a:ext cx="82296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67" t="24803" r="8333" b="5534"/>
          <a:stretch/>
        </p:blipFill>
        <p:spPr>
          <a:xfrm>
            <a:off x="571500" y="3124200"/>
            <a:ext cx="8001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0" t="17391" r="3333" b="7016"/>
          <a:stretch/>
        </p:blipFill>
        <p:spPr>
          <a:xfrm>
            <a:off x="228600" y="1066800"/>
            <a:ext cx="86106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67" t="17391" r="10000" b="7016"/>
          <a:stretch/>
        </p:blipFill>
        <p:spPr>
          <a:xfrm>
            <a:off x="685800" y="304800"/>
            <a:ext cx="7391400" cy="38862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4724400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Actually pending is NOT affected by:</a:t>
            </a:r>
          </a:p>
          <a:p>
            <a:r>
              <a:rPr lang="en-US" sz="3600" dirty="0" smtClean="0"/>
              <a:t>	Leave status—see 2641.202(j)(4)</a:t>
            </a:r>
          </a:p>
          <a:p>
            <a:r>
              <a:rPr lang="en-US" sz="3600" dirty="0" smtClean="0"/>
              <a:t>	Disqualification—see 2641.202(j)(5)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29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67" t="16304" r="4167" b="8103"/>
          <a:stretch/>
        </p:blipFill>
        <p:spPr>
          <a:xfrm>
            <a:off x="514350" y="228600"/>
            <a:ext cx="8153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1910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Questions:</a:t>
            </a:r>
          </a:p>
          <a:p>
            <a:endParaRPr lang="en-US" sz="2000" dirty="0"/>
          </a:p>
          <a:p>
            <a:r>
              <a:rPr lang="en-US" sz="2000" dirty="0" smtClean="0"/>
              <a:t>What additional information do we need regarding the Wellness investigation?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200400"/>
            <a:ext cx="11247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Dates</a:t>
            </a:r>
          </a:p>
          <a:p>
            <a:r>
              <a:rPr lang="en-US" dirty="0" smtClean="0"/>
              <a:t>10/1/19 </a:t>
            </a:r>
          </a:p>
          <a:p>
            <a:r>
              <a:rPr lang="en-US" dirty="0" smtClean="0"/>
              <a:t>To 10/1/20</a:t>
            </a:r>
          </a:p>
        </p:txBody>
      </p:sp>
    </p:spTree>
    <p:extLst>
      <p:ext uri="{BB962C8B-B14F-4D97-AF65-F5344CB8AC3E}">
        <p14:creationId xmlns:p14="http://schemas.microsoft.com/office/powerpoint/2010/main" val="29788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Distinctions for Supervisors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Includes matters where employee has engaged in “direct and active supervision” of a subordinate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Official responsibility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Matters employee has received for assignment to others</a:t>
            </a:r>
          </a:p>
          <a:p>
            <a:r>
              <a:rPr lang="en-US" dirty="0" smtClean="0"/>
              <a:t>Matters that have been referred to or are under consideration by any person employee supervises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Personal and substantial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67" t="16304" r="4167" b="8103"/>
          <a:stretch/>
        </p:blipFill>
        <p:spPr>
          <a:xfrm>
            <a:off x="514350" y="228600"/>
            <a:ext cx="8153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1910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Questions:</a:t>
            </a:r>
          </a:p>
          <a:p>
            <a:endParaRPr lang="en-US" sz="2000" dirty="0"/>
          </a:p>
          <a:p>
            <a:r>
              <a:rPr lang="en-US" sz="2000" dirty="0" smtClean="0"/>
              <a:t>What additional information do we need regarding the Wellness investigation?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511034"/>
            <a:ext cx="207037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Ken’s </a:t>
            </a:r>
            <a:r>
              <a:rPr lang="en-US" dirty="0" smtClean="0"/>
              <a:t>involvement??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Did Ken participate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personally and substantially </a:t>
            </a:r>
            <a:r>
              <a:rPr lang="en-US" sz="6000" b="1" dirty="0" smtClean="0">
                <a:latin typeface="Candara" pitchFamily="34" charset="0"/>
              </a:rPr>
              <a:t>in any </a:t>
            </a:r>
          </a:p>
          <a:p>
            <a:pPr algn="ctr"/>
            <a:r>
              <a:rPr lang="en-US" sz="6000" b="1" dirty="0" smtClean="0">
                <a:latin typeface="Candara" pitchFamily="34" charset="0"/>
              </a:rPr>
              <a:t>specific party matters?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70595">
            <a:off x="215119" y="4176945"/>
            <a:ext cx="8763000" cy="1277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2286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00" b="1" cap="none" spc="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Very Low Threshold</a:t>
            </a:r>
            <a:endParaRPr lang="en-US" sz="6500" b="1" cap="none" spc="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7800" y="5638800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65592" y="5638800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53472" y="5638800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Personal and Substantial Participation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13095"/>
            <a:ext cx="9144000" cy="6040105"/>
            <a:chOff x="-19050" y="589295"/>
            <a:chExt cx="9144000" cy="60401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19269" b="33301"/>
            <a:stretch/>
          </p:blipFill>
          <p:spPr>
            <a:xfrm>
              <a:off x="-19050" y="589295"/>
              <a:ext cx="9144000" cy="2438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6304" b="27372"/>
            <a:stretch/>
          </p:blipFill>
          <p:spPr>
            <a:xfrm>
              <a:off x="-19050" y="3027695"/>
              <a:ext cx="9144000" cy="2895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41501" b="45159"/>
            <a:stretch/>
          </p:blipFill>
          <p:spPr>
            <a:xfrm>
              <a:off x="-19050" y="5943600"/>
              <a:ext cx="9144000" cy="685800"/>
            </a:xfrm>
            <a:prstGeom prst="rect">
              <a:avLst/>
            </a:prstGeom>
          </p:spPr>
        </p:pic>
      </p:grpSp>
      <p:sp>
        <p:nvSpPr>
          <p:cNvPr id="9" name="Bevel 8"/>
          <p:cNvSpPr/>
          <p:nvPr/>
        </p:nvSpPr>
        <p:spPr>
          <a:xfrm>
            <a:off x="2743200" y="4876801"/>
            <a:ext cx="6096000" cy="685800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67" t="16304" r="4167" b="8103"/>
          <a:stretch/>
        </p:blipFill>
        <p:spPr>
          <a:xfrm>
            <a:off x="514350" y="228600"/>
            <a:ext cx="8153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32293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Questions: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about the regulatory matters that Ken and his staff worked on?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200400"/>
            <a:ext cx="47641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4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000" t="21838" r="29166" b="7016"/>
          <a:stretch/>
        </p:blipFill>
        <p:spPr>
          <a:xfrm>
            <a:off x="2743200" y="2209799"/>
            <a:ext cx="3733800" cy="36576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Matters of General Applicability</a:t>
            </a:r>
          </a:p>
          <a:p>
            <a:r>
              <a:rPr lang="en-US" sz="4400" dirty="0" smtClean="0"/>
              <a:t>Not Covered—see 2641.201(h)(2)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4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-228600"/>
            <a:ext cx="8079581" cy="1658198"/>
          </a:xfrm>
        </p:spPr>
        <p:txBody>
          <a:bodyPr/>
          <a:lstStyle/>
          <a:p>
            <a:r>
              <a:rPr lang="en-US" dirty="0" smtClean="0"/>
              <a:t>Exercise – Ken Dickens at FDA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58" t="17786" r="4376" b="8103"/>
          <a:stretch/>
        </p:blipFill>
        <p:spPr>
          <a:xfrm>
            <a:off x="190500" y="1066800"/>
            <a:ext cx="838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65" t="40019" r="17501" b="11068"/>
          <a:stretch/>
        </p:blipFill>
        <p:spPr>
          <a:xfrm>
            <a:off x="951309" y="4114800"/>
            <a:ext cx="71628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2700" y="2114550"/>
            <a:ext cx="9156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10/01/20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2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chemeClr val="tx1"/>
                </a:solidFill>
              </a:rPr>
              <a:t>18 U.S.C. </a:t>
            </a:r>
            <a:r>
              <a:rPr lang="en-US" sz="6000" u="sng" dirty="0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dirty="0" smtClean="0">
                <a:solidFill>
                  <a:schemeClr val="tx1"/>
                </a:solidFill>
              </a:rPr>
              <a:t>207(a)(2)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028237"/>
            <a:ext cx="79248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/>
                </a:solidFill>
              </a:rPr>
              <a:t>Step 2: 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Analyze post-employment</a:t>
            </a:r>
          </a:p>
          <a:p>
            <a:r>
              <a:rPr lang="en-US" sz="6000" dirty="0">
                <a:solidFill>
                  <a:schemeClr val="tx1"/>
                </a:solidFill>
              </a:rPr>
              <a:t>m</a:t>
            </a:r>
            <a:r>
              <a:rPr lang="en-US" sz="6000" dirty="0" smtClean="0">
                <a:solidFill>
                  <a:schemeClr val="tx1"/>
                </a:solidFill>
              </a:rPr>
              <a:t>atters/potential restrictions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What is an</a:t>
            </a:r>
          </a:p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appearance or communication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05213" y="5704609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267200" y="5714999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6720" y="5715000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316480" y="5715000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3" t="20356" r="4167" b="15910"/>
          <a:stretch/>
        </p:blipFill>
        <p:spPr>
          <a:xfrm>
            <a:off x="304800" y="990599"/>
            <a:ext cx="8458200" cy="327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583" t="32931" r="3749" b="25568"/>
          <a:stretch/>
        </p:blipFill>
        <p:spPr>
          <a:xfrm>
            <a:off x="342900" y="4572000"/>
            <a:ext cx="8382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333" t="27372" r="47500" b="19268"/>
          <a:stretch/>
        </p:blipFill>
        <p:spPr>
          <a:xfrm>
            <a:off x="2514600" y="3048000"/>
            <a:ext cx="447675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501" t="44071" r="23332" b="14427"/>
          <a:stretch/>
        </p:blipFill>
        <p:spPr>
          <a:xfrm>
            <a:off x="2047875" y="304800"/>
            <a:ext cx="5410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76200"/>
            <a:ext cx="8079581" cy="1658198"/>
          </a:xfrm>
        </p:spPr>
        <p:txBody>
          <a:bodyPr/>
          <a:lstStyle/>
          <a:p>
            <a:r>
              <a:rPr lang="en-US" dirty="0" smtClean="0"/>
              <a:t>Third Party Intermediary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667" t="23320" r="38333" b="12945"/>
          <a:stretch/>
        </p:blipFill>
        <p:spPr>
          <a:xfrm>
            <a:off x="436959" y="1828800"/>
            <a:ext cx="3600450" cy="4300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1828800"/>
            <a:ext cx="4488381" cy="4300539"/>
            <a:chOff x="4532708" y="1828800"/>
            <a:chExt cx="4488381" cy="43005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38333" t="25568" r="20833" b="6620"/>
            <a:stretch/>
          </p:blipFill>
          <p:spPr>
            <a:xfrm>
              <a:off x="4532708" y="1938657"/>
              <a:ext cx="4488381" cy="4190682"/>
            </a:xfrm>
            <a:prstGeom prst="rect">
              <a:avLst/>
            </a:prstGeom>
          </p:spPr>
        </p:pic>
        <p:sp>
          <p:nvSpPr>
            <p:cNvPr id="6" name="Bevel 5"/>
            <p:cNvSpPr/>
            <p:nvPr/>
          </p:nvSpPr>
          <p:spPr>
            <a:xfrm>
              <a:off x="4551759" y="1828800"/>
              <a:ext cx="4469330" cy="4300539"/>
            </a:xfrm>
            <a:prstGeom prst="bevel">
              <a:avLst>
                <a:gd name="adj" fmla="val 153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12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0" t="16303" r="3334" b="5140"/>
          <a:stretch/>
        </p:blipFill>
        <p:spPr>
          <a:xfrm>
            <a:off x="171450" y="2514600"/>
            <a:ext cx="8610600" cy="4038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609600"/>
            <a:ext cx="8079581" cy="129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OLC Opinion-Vol 25 </a:t>
            </a:r>
          </a:p>
          <a:p>
            <a:r>
              <a:rPr lang="en-US" sz="3600" dirty="0" smtClean="0"/>
              <a:t>January 19, 2001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3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0" t="17786" r="6667" b="11068"/>
          <a:stretch/>
        </p:blipFill>
        <p:spPr>
          <a:xfrm>
            <a:off x="228600" y="304800"/>
            <a:ext cx="83058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114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 </a:t>
            </a:r>
          </a:p>
          <a:p>
            <a:r>
              <a:rPr lang="en-US" dirty="0" smtClean="0"/>
              <a:t>May Ken communicate with FDA/HHS about the regulations he and his staff worked on?</a:t>
            </a:r>
          </a:p>
          <a:p>
            <a:endParaRPr lang="en-US" dirty="0"/>
          </a:p>
          <a:p>
            <a:r>
              <a:rPr lang="en-US" dirty="0" smtClean="0"/>
              <a:t>May Ken submit comments on behalf of Wellness on new regulations HHS issues?</a:t>
            </a:r>
          </a:p>
          <a:p>
            <a:endParaRPr lang="en-US" dirty="0" smtClean="0"/>
          </a:p>
          <a:p>
            <a:r>
              <a:rPr lang="en-US" dirty="0" smtClean="0"/>
              <a:t>May Ken communicate with Government auditors and investigators about the Wellness compliance program?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When is there an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intent to influence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24600" y="5706337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91000" y="5706338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42" t="23716" r="3125" b="14032"/>
          <a:stretch/>
        </p:blipFill>
        <p:spPr>
          <a:xfrm>
            <a:off x="228600" y="457200"/>
            <a:ext cx="8534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75" t="41502" r="3125" b="15514"/>
          <a:stretch/>
        </p:blipFill>
        <p:spPr>
          <a:xfrm>
            <a:off x="76200" y="3810000"/>
            <a:ext cx="868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079581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Intent to Influence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8150" y="1981200"/>
            <a:ext cx="4057650" cy="3429000"/>
            <a:chOff x="438150" y="1981200"/>
            <a:chExt cx="3581400" cy="27050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166" t="23320" r="11668" b="29249"/>
            <a:stretch/>
          </p:blipFill>
          <p:spPr>
            <a:xfrm>
              <a:off x="438150" y="1981200"/>
              <a:ext cx="3581400" cy="24383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3334" t="64823" r="49166" b="29249"/>
            <a:stretch/>
          </p:blipFill>
          <p:spPr>
            <a:xfrm>
              <a:off x="476250" y="4381499"/>
              <a:ext cx="3429000" cy="3048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3333" t="33696" r="48334" b="17391"/>
          <a:stretch/>
        </p:blipFill>
        <p:spPr>
          <a:xfrm>
            <a:off x="4825880" y="1981200"/>
            <a:ext cx="4006750" cy="3042634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457200" y="3502517"/>
            <a:ext cx="3909100" cy="1907683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4874705" y="3244135"/>
            <a:ext cx="3909100" cy="1907683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000" t="15910" r="16666" b="4052"/>
          <a:stretch/>
        </p:blipFill>
        <p:spPr>
          <a:xfrm>
            <a:off x="1371600" y="2743200"/>
            <a:ext cx="6248400" cy="41148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Worksheet— (a)(1) and (a)(2)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8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67" t="17787" r="4167" b="9585"/>
          <a:stretch/>
        </p:blipFill>
        <p:spPr>
          <a:xfrm>
            <a:off x="457200" y="304800"/>
            <a:ext cx="8382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267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</a:t>
            </a:r>
          </a:p>
          <a:p>
            <a:endParaRPr lang="en-US" dirty="0"/>
          </a:p>
          <a:p>
            <a:r>
              <a:rPr lang="en-US" dirty="0"/>
              <a:t>What if Ken attends a meeting but does not speak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Mere Physical Presence Intended to Influence—</a:t>
            </a:r>
            <a:r>
              <a:rPr lang="en-US" sz="4000" i="1" dirty="0" smtClean="0"/>
              <a:t>See 2641.201(e)(4)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167" t="33696" r="20833" b="5534"/>
          <a:stretch/>
        </p:blipFill>
        <p:spPr>
          <a:xfrm>
            <a:off x="2170509" y="2157731"/>
            <a:ext cx="4724400" cy="40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381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On whose behalf </a:t>
            </a:r>
            <a:r>
              <a:rPr lang="en-US" sz="6000" b="1" dirty="0" smtClean="0">
                <a:latin typeface="Candara" pitchFamily="34" charset="0"/>
              </a:rPr>
              <a:t>might Ken be making the appearance or communication?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4600" y="5706336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91000" y="5706337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1" t="16304" r="3333" b="6621"/>
          <a:stretch/>
        </p:blipFill>
        <p:spPr>
          <a:xfrm>
            <a:off x="0" y="838200"/>
            <a:ext cx="9026769" cy="42672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81000" y="3886200"/>
            <a:ext cx="8382000" cy="1371600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2400"/>
            <a:ext cx="8079581" cy="1658198"/>
          </a:xfrm>
        </p:spPr>
        <p:txBody>
          <a:bodyPr>
            <a:noAutofit/>
          </a:bodyPr>
          <a:lstStyle/>
          <a:p>
            <a:r>
              <a:rPr lang="en-US" sz="3600" dirty="0"/>
              <a:t>Preamble to Final Rule</a:t>
            </a:r>
            <a:br>
              <a:rPr lang="en-US" sz="3600" dirty="0"/>
            </a:br>
            <a:r>
              <a:rPr lang="en-US" sz="3600" dirty="0"/>
              <a:t>Federal Register /Vol. 73, No. 123 /Wednesday, June 25, 2008 /Rules and Regulations 36175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66" t="24804" r="61667" b="11462"/>
          <a:stretch/>
        </p:blipFill>
        <p:spPr>
          <a:xfrm>
            <a:off x="531689" y="2157731"/>
            <a:ext cx="3615009" cy="4090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833" t="30731" r="61667" b="14427"/>
          <a:stretch/>
        </p:blipFill>
        <p:spPr>
          <a:xfrm>
            <a:off x="4456508" y="2367281"/>
            <a:ext cx="4090909" cy="3881119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4551759" y="2386331"/>
            <a:ext cx="4191000" cy="1957069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0" t="17787" r="6667" b="9585"/>
          <a:stretch/>
        </p:blipFill>
        <p:spPr>
          <a:xfrm>
            <a:off x="723900" y="152400"/>
            <a:ext cx="78486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3434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</a:t>
            </a:r>
          </a:p>
          <a:p>
            <a:endParaRPr lang="en-US" dirty="0" smtClean="0"/>
          </a:p>
          <a:p>
            <a:r>
              <a:rPr lang="en-US" dirty="0" smtClean="0"/>
              <a:t>When might Ken be deemed to be representing himself?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276" t="18750" r="47071" b="7292"/>
          <a:stretch/>
        </p:blipFill>
        <p:spPr>
          <a:xfrm>
            <a:off x="1981200" y="1447800"/>
            <a:ext cx="5029200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975" t="47916" r="12958" b="44792"/>
          <a:stretch/>
        </p:blipFill>
        <p:spPr>
          <a:xfrm>
            <a:off x="1981200" y="914400"/>
            <a:ext cx="4953000" cy="53340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1981200" y="2514600"/>
            <a:ext cx="4953000" cy="4343400"/>
          </a:xfrm>
          <a:prstGeom prst="bevel">
            <a:avLst>
              <a:gd name="adj" fmla="val 15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67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48" y="3810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Whom</a:t>
            </a:r>
            <a:r>
              <a:rPr lang="en-US" sz="6000" b="1" dirty="0" smtClean="0">
                <a:latin typeface="Candara" pitchFamily="34" charset="0"/>
              </a:rPr>
              <a:t> may Ken NOT appear before or communicate with?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82198" y="5697677"/>
            <a:ext cx="2438400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76929"/>
              <a:satOff val="-20226"/>
              <a:lumOff val="36779"/>
              <a:alphaOff val="0"/>
            </a:schemeClr>
          </a:fillRef>
          <a:effectRef idx="0">
            <a:schemeClr val="accent1">
              <a:shade val="50000"/>
              <a:hueOff val="276929"/>
              <a:satOff val="-20226"/>
              <a:lumOff val="367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To or Before an Employee</a:t>
            </a:r>
          </a:p>
        </p:txBody>
      </p:sp>
      <p:sp>
        <p:nvSpPr>
          <p:cNvPr id="7" name="Freeform 6"/>
          <p:cNvSpPr/>
          <p:nvPr/>
        </p:nvSpPr>
        <p:spPr>
          <a:xfrm>
            <a:off x="4112196" y="5706338"/>
            <a:ext cx="2574354" cy="999261"/>
          </a:xfrm>
          <a:custGeom>
            <a:avLst/>
            <a:gdLst>
              <a:gd name="connsiteX0" fmla="*/ 0 w 2498154"/>
              <a:gd name="connsiteY0" fmla="*/ 0 h 999261"/>
              <a:gd name="connsiteX1" fmla="*/ 1998524 w 2498154"/>
              <a:gd name="connsiteY1" fmla="*/ 0 h 999261"/>
              <a:gd name="connsiteX2" fmla="*/ 2498154 w 2498154"/>
              <a:gd name="connsiteY2" fmla="*/ 499631 h 999261"/>
              <a:gd name="connsiteX3" fmla="*/ 1998524 w 2498154"/>
              <a:gd name="connsiteY3" fmla="*/ 999261 h 999261"/>
              <a:gd name="connsiteX4" fmla="*/ 0 w 2498154"/>
              <a:gd name="connsiteY4" fmla="*/ 999261 h 999261"/>
              <a:gd name="connsiteX5" fmla="*/ 499631 w 2498154"/>
              <a:gd name="connsiteY5" fmla="*/ 499631 h 999261"/>
              <a:gd name="connsiteX6" fmla="*/ 0 w 2498154"/>
              <a:gd name="connsiteY6" fmla="*/ 0 h 99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54" h="999261">
                <a:moveTo>
                  <a:pt x="0" y="0"/>
                </a:moveTo>
                <a:lnTo>
                  <a:pt x="1998524" y="0"/>
                </a:lnTo>
                <a:lnTo>
                  <a:pt x="2498154" y="499631"/>
                </a:lnTo>
                <a:lnTo>
                  <a:pt x="1998524" y="999261"/>
                </a:lnTo>
                <a:lnTo>
                  <a:pt x="0" y="999261"/>
                </a:lnTo>
                <a:lnTo>
                  <a:pt x="499631" y="4996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138464"/>
              <a:satOff val="-10113"/>
              <a:lumOff val="183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639" tIns="42672" rIns="520966" bIns="42672" numCol="1" spcCol="1270" anchor="ctr" anchorCtr="0">
            <a:noAutofit/>
          </a:bodyPr>
          <a:lstStyle/>
          <a:p>
            <a:pPr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On Behalf of Any Other Person</a:t>
            </a:r>
          </a:p>
        </p:txBody>
      </p:sp>
      <p:sp>
        <p:nvSpPr>
          <p:cNvPr id="8" name="Freeform 7"/>
          <p:cNvSpPr/>
          <p:nvPr/>
        </p:nvSpPr>
        <p:spPr>
          <a:xfrm>
            <a:off x="42672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Appearance or </a:t>
            </a:r>
            <a:r>
              <a:rPr lang="en-US" sz="135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Communication</a:t>
            </a:r>
            <a:endParaRPr lang="en-US" sz="135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16480" y="5706338"/>
            <a:ext cx="2286000" cy="999261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97150"/>
              <a:satOff val="-7002"/>
              <a:lumOff val="10020"/>
              <a:alphaOff val="0"/>
            </a:schemeClr>
          </a:fillRef>
          <a:effectRef idx="0">
            <a:schemeClr val="accent1">
              <a:shade val="80000"/>
              <a:hueOff val="97150"/>
              <a:satOff val="-7002"/>
              <a:lumOff val="10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711200">
              <a:lnSpc>
                <a:spcPts val="18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Intent to Influence</a:t>
            </a:r>
            <a:endParaRPr lang="en-US" sz="1400" b="1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3" t="19269" r="3749" b="11068"/>
          <a:stretch/>
        </p:blipFill>
        <p:spPr>
          <a:xfrm>
            <a:off x="457200" y="762000"/>
            <a:ext cx="838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7786" r="5833" b="11068"/>
          <a:stretch/>
        </p:blipFill>
        <p:spPr>
          <a:xfrm>
            <a:off x="533400" y="914400"/>
            <a:ext cx="80772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9530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</a:t>
            </a:r>
          </a:p>
          <a:p>
            <a:endParaRPr lang="en-US" dirty="0" smtClean="0"/>
          </a:p>
          <a:p>
            <a:r>
              <a:rPr lang="en-US" dirty="0" smtClean="0"/>
              <a:t>Are Ken’s communications restricted only as to FDA?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20356" r="26667" b="4051"/>
          <a:stretch/>
        </p:blipFill>
        <p:spPr>
          <a:xfrm>
            <a:off x="2362200" y="2971800"/>
            <a:ext cx="4343400" cy="38862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5 CFR Part 2641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24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1775698"/>
            <a:ext cx="8305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Candara" pitchFamily="34" charset="0"/>
              </a:rPr>
              <a:t>What is the </a:t>
            </a:r>
            <a:r>
              <a:rPr lang="en-US" sz="5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same </a:t>
            </a:r>
          </a:p>
          <a:p>
            <a:pPr algn="ctr"/>
            <a:r>
              <a:rPr lang="en-US" sz="5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particular matter</a:t>
            </a:r>
            <a:r>
              <a:rPr lang="en-US" sz="5500" b="1" dirty="0" smtClean="0">
                <a:latin typeface="Candara" pitchFamily="34" charset="0"/>
              </a:rPr>
              <a:t>?</a:t>
            </a:r>
          </a:p>
          <a:p>
            <a:pPr algn="ctr"/>
            <a:endParaRPr lang="en-US" sz="3600" b="1" dirty="0" smtClean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5727414"/>
            <a:ext cx="2419564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94301"/>
              <a:satOff val="-14004"/>
              <a:lumOff val="20041"/>
              <a:alphaOff val="0"/>
            </a:schemeClr>
          </a:fillRef>
          <a:effectRef idx="0">
            <a:schemeClr val="accent1">
              <a:shade val="80000"/>
              <a:hueOff val="194301"/>
              <a:satOff val="-14004"/>
              <a:lumOff val="200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Same Particular Matter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48400" y="5727414"/>
            <a:ext cx="2514600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91451"/>
              <a:satOff val="-21006"/>
              <a:lumOff val="30061"/>
              <a:alphaOff val="0"/>
            </a:schemeClr>
          </a:fillRef>
          <a:effectRef idx="0">
            <a:schemeClr val="accent1">
              <a:shade val="80000"/>
              <a:hueOff val="291451"/>
              <a:satOff val="-21006"/>
              <a:lumOff val="30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US is Party or has Interest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3" t="16304" r="5833" b="9585"/>
          <a:stretch/>
        </p:blipFill>
        <p:spPr>
          <a:xfrm>
            <a:off x="533400" y="990600"/>
            <a:ext cx="807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834" t="19269" r="13333" b="8103"/>
          <a:stretch/>
        </p:blipFill>
        <p:spPr>
          <a:xfrm>
            <a:off x="990600" y="533400"/>
            <a:ext cx="69342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648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     </a:t>
            </a:r>
          </a:p>
          <a:p>
            <a:endParaRPr lang="en-US" dirty="0" smtClean="0"/>
          </a:p>
          <a:p>
            <a:r>
              <a:rPr lang="en-US" dirty="0" smtClean="0"/>
              <a:t>Might Ken have any restrictions with respect to any administrative or judicial proceeding against Wellness based upon the investigation?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specific party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833" t="26284" r="28333" b="29249"/>
          <a:stretch/>
        </p:blipFill>
        <p:spPr>
          <a:xfrm>
            <a:off x="1905000" y="2133600"/>
            <a:ext cx="5258991" cy="32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3810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Candara" pitchFamily="34" charset="0"/>
            </a:endParaRPr>
          </a:p>
          <a:p>
            <a:pPr algn="ctr"/>
            <a:r>
              <a:rPr lang="en-US" sz="5400" b="1" dirty="0" smtClean="0">
                <a:latin typeface="Candara" pitchFamily="34" charset="0"/>
              </a:rPr>
              <a:t>When </a:t>
            </a:r>
            <a:r>
              <a:rPr lang="en-US" sz="5400" b="1" i="1" dirty="0" smtClean="0">
                <a:latin typeface="Candara" pitchFamily="34" charset="0"/>
              </a:rPr>
              <a:t>is the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U.S. a party or does the U.S. have a direct and substantial interest</a:t>
            </a:r>
            <a:r>
              <a:rPr lang="en-US" sz="5400" b="1" dirty="0" smtClean="0">
                <a:latin typeface="Candara" pitchFamily="34" charset="0"/>
              </a:rPr>
              <a:t>? </a:t>
            </a:r>
            <a:endParaRPr lang="en-US" sz="5400" b="1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5727414"/>
            <a:ext cx="2419564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94301"/>
              <a:satOff val="-14004"/>
              <a:lumOff val="20041"/>
              <a:alphaOff val="0"/>
            </a:schemeClr>
          </a:fillRef>
          <a:effectRef idx="0">
            <a:schemeClr val="accent1">
              <a:shade val="80000"/>
              <a:hueOff val="194301"/>
              <a:satOff val="-14004"/>
              <a:lumOff val="200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Same Particular Matter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48400" y="5727414"/>
            <a:ext cx="2514600" cy="978186"/>
          </a:xfrm>
          <a:custGeom>
            <a:avLst/>
            <a:gdLst>
              <a:gd name="connsiteX0" fmla="*/ 0 w 2160426"/>
              <a:gd name="connsiteY0" fmla="*/ 0 h 864170"/>
              <a:gd name="connsiteX1" fmla="*/ 1728341 w 2160426"/>
              <a:gd name="connsiteY1" fmla="*/ 0 h 864170"/>
              <a:gd name="connsiteX2" fmla="*/ 2160426 w 2160426"/>
              <a:gd name="connsiteY2" fmla="*/ 432085 h 864170"/>
              <a:gd name="connsiteX3" fmla="*/ 1728341 w 2160426"/>
              <a:gd name="connsiteY3" fmla="*/ 864170 h 864170"/>
              <a:gd name="connsiteX4" fmla="*/ 0 w 2160426"/>
              <a:gd name="connsiteY4" fmla="*/ 864170 h 864170"/>
              <a:gd name="connsiteX5" fmla="*/ 432085 w 2160426"/>
              <a:gd name="connsiteY5" fmla="*/ 432085 h 864170"/>
              <a:gd name="connsiteX6" fmla="*/ 0 w 2160426"/>
              <a:gd name="connsiteY6" fmla="*/ 0 h 8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426" h="864170">
                <a:moveTo>
                  <a:pt x="0" y="0"/>
                </a:moveTo>
                <a:lnTo>
                  <a:pt x="1728341" y="0"/>
                </a:lnTo>
                <a:lnTo>
                  <a:pt x="2160426" y="432085"/>
                </a:lnTo>
                <a:lnTo>
                  <a:pt x="1728341" y="864170"/>
                </a:lnTo>
                <a:lnTo>
                  <a:pt x="0" y="864170"/>
                </a:lnTo>
                <a:lnTo>
                  <a:pt x="432085" y="4320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91451"/>
              <a:satOff val="-21006"/>
              <a:lumOff val="30061"/>
              <a:alphaOff val="0"/>
            </a:schemeClr>
          </a:fillRef>
          <a:effectRef idx="0">
            <a:schemeClr val="accent1">
              <a:shade val="80000"/>
              <a:hueOff val="291451"/>
              <a:satOff val="-21006"/>
              <a:lumOff val="300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093" tIns="20003" rIns="452088" bIns="20003" numCol="1" spcCol="1270" anchor="ctr" anchorCtr="0">
            <a:noAutofit/>
          </a:bodyPr>
          <a:lstStyle/>
          <a:p>
            <a:pPr lvl="0" algn="ctr" defTabSz="66675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US is Party or has Interest</a:t>
            </a:r>
            <a:endParaRPr lang="en-US" sz="1400" b="1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08" t="17787" r="3958" b="15515"/>
          <a:stretch/>
        </p:blipFill>
        <p:spPr>
          <a:xfrm>
            <a:off x="533400" y="1447800"/>
            <a:ext cx="807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748" y="609600"/>
            <a:ext cx="8305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Candara" pitchFamily="34" charset="0"/>
              </a:rPr>
              <a:t>Are there any applicable exceptions?</a:t>
            </a:r>
          </a:p>
          <a:p>
            <a:pPr algn="ctr"/>
            <a:endParaRPr lang="en-US" sz="3600" b="1" dirty="0" smtClean="0">
              <a:latin typeface="Candar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0" t="20356" r="7500" b="12945"/>
          <a:stretch/>
        </p:blipFill>
        <p:spPr>
          <a:xfrm>
            <a:off x="662448" y="2895600"/>
            <a:ext cx="77724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000" t="21838" r="30000" b="7016"/>
          <a:stretch/>
        </p:blipFill>
        <p:spPr>
          <a:xfrm>
            <a:off x="1752600" y="685799"/>
            <a:ext cx="59436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133" y="1066800"/>
            <a:ext cx="6921151" cy="510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Only applies to supervisors/managers</a:t>
            </a:r>
          </a:p>
          <a:p>
            <a:r>
              <a:rPr lang="en-US" dirty="0" smtClean="0"/>
              <a:t>Applies for two-years from date of termination from government service</a:t>
            </a:r>
          </a:p>
          <a:p>
            <a:r>
              <a:rPr lang="en-US" dirty="0" smtClean="0"/>
              <a:t>Applies only to matters pending under official responsibility during one year prior to termination</a:t>
            </a:r>
          </a:p>
          <a:p>
            <a:r>
              <a:rPr lang="en-US" dirty="0" smtClean="0"/>
              <a:t>Restrictions otherwise are </a:t>
            </a:r>
            <a:r>
              <a:rPr lang="en-US" u="sng" dirty="0" smtClean="0"/>
              <a:t>identical to (a)(1)</a:t>
            </a:r>
            <a:endParaRPr lang="en-US" dirty="0" smtClean="0"/>
          </a:p>
          <a:p>
            <a:r>
              <a:rPr lang="en-US" dirty="0" smtClean="0"/>
              <a:t>Can’t avoid (a)(2) through disqualification</a:t>
            </a:r>
            <a:endParaRPr lang="en-US" dirty="0"/>
          </a:p>
          <a:p>
            <a:r>
              <a:rPr lang="en-US" dirty="0" smtClean="0"/>
              <a:t>Direct and active supervision means an (a)(1) bar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919" y="499533"/>
            <a:ext cx="8079581" cy="1329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Highlights of 207(a)(2)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09600" y="780202"/>
            <a:ext cx="8079581" cy="1658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Summary of 2641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0" t="16127" r="2513" b="5316"/>
          <a:stretch/>
        </p:blipFill>
        <p:spPr>
          <a:xfrm>
            <a:off x="458390" y="2743199"/>
            <a:ext cx="8382000" cy="40386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3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610600" cy="1220163"/>
          </a:xfrm>
        </p:spPr>
        <p:txBody>
          <a:bodyPr>
            <a:normAutofit/>
          </a:bodyPr>
          <a:lstStyle/>
          <a:p>
            <a:pPr lvl="0"/>
            <a:r>
              <a:rPr lang="en-US" sz="6600" dirty="0" smtClean="0">
                <a:solidFill>
                  <a:schemeClr val="tx1"/>
                </a:solidFill>
              </a:rPr>
              <a:t>Practice Exercise</a:t>
            </a:r>
            <a:r>
              <a:rPr lang="en-US" sz="6600" b="0" dirty="0" smtClean="0">
                <a:solidFill>
                  <a:schemeClr val="tx1"/>
                </a:solidFill>
              </a:rPr>
              <a:t>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77724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u="sng" dirty="0" smtClean="0">
                <a:solidFill>
                  <a:schemeClr val="tx1"/>
                </a:solidFill>
              </a:rPr>
              <a:t>18 U.S.C. </a:t>
            </a:r>
            <a:r>
              <a:rPr lang="en-US" sz="6000" u="sng" dirty="0" smtClean="0">
                <a:solidFill>
                  <a:schemeClr val="tx1"/>
                </a:solidFill>
                <a:latin typeface="Calibri"/>
              </a:rPr>
              <a:t>§ </a:t>
            </a:r>
            <a:r>
              <a:rPr lang="en-US" sz="6000" u="sng" dirty="0" smtClean="0">
                <a:solidFill>
                  <a:schemeClr val="tx1"/>
                </a:solidFill>
              </a:rPr>
              <a:t>207(a)(2)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799637"/>
            <a:ext cx="7924800" cy="1220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/>
                </a:solidFill>
              </a:rPr>
              <a:t>Step 1: 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Identify Employee’s Government Duties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48" y="838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Is Ken an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employee</a:t>
            </a:r>
            <a:r>
              <a:rPr lang="en-US" sz="6000" b="1" dirty="0" smtClean="0">
                <a:latin typeface="Candara" pitchFamily="34" charset="0"/>
              </a:rPr>
              <a:t>?</a:t>
            </a:r>
          </a:p>
          <a:p>
            <a:pPr algn="ctr"/>
            <a:endParaRPr lang="en-US" sz="1600" b="1" dirty="0" smtClean="0">
              <a:latin typeface="Candara" pitchFamily="34" charset="0"/>
            </a:endParaRPr>
          </a:p>
          <a:p>
            <a:pPr algn="ctr"/>
            <a:r>
              <a:rPr lang="en-US" sz="3600" i="1" dirty="0" smtClean="0">
                <a:latin typeface="Candara" pitchFamily="34" charset="0"/>
              </a:rPr>
              <a:t>for purposes of 18 USC </a:t>
            </a:r>
            <a:r>
              <a:rPr lang="en-US" sz="3600" i="1" dirty="0" smtClean="0">
                <a:latin typeface="Calibri"/>
              </a:rPr>
              <a:t>§ </a:t>
            </a:r>
            <a:r>
              <a:rPr lang="en-US" sz="3600" i="1" dirty="0" smtClean="0">
                <a:latin typeface="Candara" pitchFamily="34" charset="0"/>
              </a:rPr>
              <a:t>207(a)(2)</a:t>
            </a:r>
            <a:endParaRPr lang="en-US" sz="3600" dirty="0">
              <a:latin typeface="Candara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1600" y="5638798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89392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77272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Pending Under Official Responsibility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ndara" pitchFamily="34" charset="0"/>
              </a:rPr>
              <a:t>Were any  </a:t>
            </a:r>
          </a:p>
          <a:p>
            <a:pPr algn="ctr"/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specific party matters</a:t>
            </a:r>
          </a:p>
          <a:p>
            <a:pPr algn="ctr"/>
            <a:r>
              <a:rPr lang="en-US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ending under Ken’s official responsibility</a:t>
            </a:r>
            <a:r>
              <a:rPr lang="en-US" sz="6000" b="1" dirty="0" smtClean="0">
                <a:latin typeface="Candara" pitchFamily="34" charset="0"/>
              </a:rPr>
              <a:t>?</a:t>
            </a:r>
            <a:endParaRPr lang="en-US" sz="6000" b="1" dirty="0">
              <a:latin typeface="Candara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04528" y="5638798"/>
            <a:ext cx="2362200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0 w 2547528"/>
              <a:gd name="connsiteY5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676" tIns="37338" rIns="285371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bg1"/>
                </a:solidFill>
                <a:latin typeface="Lucida Sans" pitchFamily="34" charset="0"/>
                <a:cs typeface="Lucida Sans" pitchFamily="34" charset="0"/>
              </a:rPr>
              <a:t>Employee</a:t>
            </a:r>
            <a:endParaRPr lang="en-US" sz="1400" kern="1200" dirty="0">
              <a:solidFill>
                <a:schemeClr val="bg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22320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b="1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Particular Matter Involving Specific Parties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77272" y="5638798"/>
            <a:ext cx="2547528" cy="1066802"/>
          </a:xfrm>
          <a:custGeom>
            <a:avLst/>
            <a:gdLst>
              <a:gd name="connsiteX0" fmla="*/ 0 w 2547528"/>
              <a:gd name="connsiteY0" fmla="*/ 0 h 1066802"/>
              <a:gd name="connsiteX1" fmla="*/ 2014127 w 2547528"/>
              <a:gd name="connsiteY1" fmla="*/ 0 h 1066802"/>
              <a:gd name="connsiteX2" fmla="*/ 2547528 w 2547528"/>
              <a:gd name="connsiteY2" fmla="*/ 533401 h 1066802"/>
              <a:gd name="connsiteX3" fmla="*/ 2014127 w 2547528"/>
              <a:gd name="connsiteY3" fmla="*/ 1066802 h 1066802"/>
              <a:gd name="connsiteX4" fmla="*/ 0 w 2547528"/>
              <a:gd name="connsiteY4" fmla="*/ 1066802 h 1066802"/>
              <a:gd name="connsiteX5" fmla="*/ 533401 w 2547528"/>
              <a:gd name="connsiteY5" fmla="*/ 533401 h 1066802"/>
              <a:gd name="connsiteX6" fmla="*/ 0 w 2547528"/>
              <a:gd name="connsiteY6" fmla="*/ 0 h 106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528" h="1066802">
                <a:moveTo>
                  <a:pt x="0" y="0"/>
                </a:moveTo>
                <a:lnTo>
                  <a:pt x="2014127" y="0"/>
                </a:lnTo>
                <a:lnTo>
                  <a:pt x="2547528" y="533401"/>
                </a:lnTo>
                <a:lnTo>
                  <a:pt x="2014127" y="1066802"/>
                </a:lnTo>
                <a:lnTo>
                  <a:pt x="0" y="1066802"/>
                </a:lnTo>
                <a:lnTo>
                  <a:pt x="533401" y="533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08" tIns="37338" rIns="552070" bIns="37338" numCol="1" spcCol="1270" anchor="ctr" anchorCtr="0">
            <a:noAutofit/>
          </a:bodyPr>
          <a:lstStyle/>
          <a:p>
            <a:pPr lvl="0" algn="ctr" defTabSz="622300">
              <a:lnSpc>
                <a:spcPts val="1800"/>
              </a:lnSpc>
              <a:spcBef>
                <a:spcPct val="0"/>
              </a:spcBef>
            </a:pPr>
            <a:r>
              <a:rPr lang="en-US" sz="1400" kern="1200" dirty="0" smtClean="0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rPr>
              <a:t>Pending Under Official Responsibility</a:t>
            </a:r>
            <a:endParaRPr lang="en-US" sz="1400" kern="1200" dirty="0">
              <a:solidFill>
                <a:schemeClr val="tx1"/>
              </a:solidFill>
              <a:latin typeface="Lucida Sans" pitchFamily="34" charset="0"/>
              <a:cs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919" y="-228600"/>
            <a:ext cx="8079581" cy="1658198"/>
          </a:xfrm>
        </p:spPr>
        <p:txBody>
          <a:bodyPr/>
          <a:lstStyle/>
          <a:p>
            <a:r>
              <a:rPr lang="en-US" dirty="0" smtClean="0"/>
              <a:t>Exercise – Ken Dickens at FDA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58" t="17786" r="4376" b="8103"/>
          <a:stretch/>
        </p:blipFill>
        <p:spPr>
          <a:xfrm>
            <a:off x="190500" y="1066800"/>
            <a:ext cx="838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65" t="40019" r="17501" b="11068"/>
          <a:stretch/>
        </p:blipFill>
        <p:spPr>
          <a:xfrm>
            <a:off x="951309" y="4114800"/>
            <a:ext cx="7162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2700" y="2114550"/>
            <a:ext cx="9156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10/01/20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2659</TotalTime>
  <Words>667</Words>
  <Application>Microsoft Office PowerPoint</Application>
  <PresentationFormat>On-screen Show (4:3)</PresentationFormat>
  <Paragraphs>182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Candara</vt:lpstr>
      <vt:lpstr>Lucida Sans</vt:lpstr>
      <vt:lpstr>Times New Roman</vt:lpstr>
      <vt:lpstr>Metropolitan</vt:lpstr>
      <vt:lpstr>Practice Exercise </vt:lpstr>
      <vt:lpstr>Exercise – Ken Dickens at FDA</vt:lpstr>
      <vt:lpstr>PowerPoint Presentation</vt:lpstr>
      <vt:lpstr>PowerPoint Presentation</vt:lpstr>
      <vt:lpstr>PowerPoint Presentation</vt:lpstr>
      <vt:lpstr>Practice Exercise </vt:lpstr>
      <vt:lpstr>PowerPoint Presentation</vt:lpstr>
      <vt:lpstr>PowerPoint Presentation</vt:lpstr>
      <vt:lpstr>Exercise – Ken Dickens at FDA</vt:lpstr>
      <vt:lpstr>PowerPoint Presentation</vt:lpstr>
      <vt:lpstr>PowerPoint Presentation</vt:lpstr>
      <vt:lpstr>PowerPoint Presentation</vt:lpstr>
      <vt:lpstr>PowerPoint Presentation</vt:lpstr>
      <vt:lpstr>Critical Distinctions for Supervisors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Exercise </vt:lpstr>
      <vt:lpstr>PowerPoint Presentation</vt:lpstr>
      <vt:lpstr>PowerPoint Presentation</vt:lpstr>
      <vt:lpstr>PowerPoint Presentation</vt:lpstr>
      <vt:lpstr>Third Party Intermediary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Mere Physical Presence Intended to Influence—See 2641.201(e)(4)</vt:lpstr>
      <vt:lpstr>PowerPoint Presentation</vt:lpstr>
      <vt:lpstr>PowerPoint Presentation</vt:lpstr>
      <vt:lpstr>Preamble to Final Rule Federal Register /Vol. 73, No. 123 /Wednesday, June 25, 2008 /Rules and Regulations 36175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 specific party matter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Office of Government Ethics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dmoconel</dc:creator>
  <cp:lastModifiedBy>Cheryl L. Kane-Piasecki</cp:lastModifiedBy>
  <cp:revision>242</cp:revision>
  <dcterms:created xsi:type="dcterms:W3CDTF">2011-08-25T18:35:56Z</dcterms:created>
  <dcterms:modified xsi:type="dcterms:W3CDTF">2020-08-26T15:04:21Z</dcterms:modified>
</cp:coreProperties>
</file>