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256" r:id="rId5"/>
    <p:sldId id="272" r:id="rId6"/>
    <p:sldId id="274" r:id="rId7"/>
    <p:sldId id="275" r:id="rId8"/>
    <p:sldId id="267" r:id="rId9"/>
    <p:sldId id="268" r:id="rId10"/>
    <p:sldId id="269" r:id="rId11"/>
    <p:sldId id="270" r:id="rId12"/>
    <p:sldId id="276" r:id="rId13"/>
    <p:sldId id="273" r:id="rId14"/>
    <p:sldId id="258" r:id="rId15"/>
    <p:sldId id="262" r:id="rId16"/>
    <p:sldId id="277" r:id="rId17"/>
    <p:sldId id="266" r:id="rId18"/>
    <p:sldId id="259" r:id="rId19"/>
    <p:sldId id="260" r:id="rId20"/>
    <p:sldId id="264" r:id="rId21"/>
    <p:sldId id="261" r:id="rId22"/>
    <p:sldId id="265" r:id="rId23"/>
    <p:sldId id="27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72574D-0D9C-E229-1748-84FAFD38B758}" v="1" dt="2026-01-15T18:06:18.4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79798" autoAdjust="0"/>
  </p:normalViewPr>
  <p:slideViewPr>
    <p:cSldViewPr snapToGrid="0">
      <p:cViewPr varScale="1">
        <p:scale>
          <a:sx n="125" d="100"/>
          <a:sy n="125" d="100"/>
        </p:scale>
        <p:origin x="1548" y="76"/>
      </p:cViewPr>
      <p:guideLst/>
    </p:cSldViewPr>
  </p:slideViewPr>
  <p:outlineViewPr>
    <p:cViewPr>
      <p:scale>
        <a:sx n="33" d="100"/>
        <a:sy n="33" d="100"/>
      </p:scale>
      <p:origin x="0" y="-8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9" d="100"/>
          <a:sy n="119" d="100"/>
        </p:scale>
        <p:origin x="4992" y="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93A2C-AC12-4000-A099-09D57C124579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C5D20-D8EF-40D6-B396-45045C987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67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C5D20-D8EF-40D6-B396-45045C9870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61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C5D20-D8EF-40D6-B396-45045C9870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25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C5D20-D8EF-40D6-B396-45045C9870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77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C5D20-D8EF-40D6-B396-45045C9870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10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C5D20-D8EF-40D6-B396-45045C9870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23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C5D20-D8EF-40D6-B396-45045C9870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66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C5D20-D8EF-40D6-B396-45045C9870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77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C5D20-D8EF-40D6-B396-45045C9870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742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44444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C5D20-D8EF-40D6-B396-45045C9870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360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C5D20-D8EF-40D6-B396-45045C98702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876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C5D20-D8EF-40D6-B396-45045C98702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00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C5D20-D8EF-40D6-B396-45045C9870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529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C5D20-D8EF-40D6-B396-45045C98702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96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C5D20-D8EF-40D6-B396-45045C9870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24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C5D20-D8EF-40D6-B396-45045C9870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7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C5D20-D8EF-40D6-B396-45045C9870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13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C5D20-D8EF-40D6-B396-45045C9870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04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C5D20-D8EF-40D6-B396-45045C9870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27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C5D20-D8EF-40D6-B396-45045C9870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02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C5D20-D8EF-40D6-B396-45045C9870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71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FA0A40A-C904-48EE-B0A9-D75995132D1A}" type="datetime1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 sz="120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CE2E9E6-DE66-4C9E-868E-5321AFAEDCDB}" type="slidenum">
              <a:rPr lang="en-US" smtClean="0"/>
              <a:pPr/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43290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64B6-5D4A-4C12-9AEF-3FD546AEA79E}" type="datetime1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E9E6-DE66-4C9E-868E-5321AFAED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9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E428-D6DF-400A-9EA2-75026EC53FF6}" type="datetime1">
              <a:rPr lang="en-US" smtClean="0"/>
              <a:t>1/20/2026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E9E6-DE66-4C9E-868E-5321AFAED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02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E167-6A44-407B-A4EC-46C404E4E722}" type="datetime1">
              <a:rPr lang="en-US" smtClean="0"/>
              <a:t>1/20/2026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E9E6-DE66-4C9E-868E-5321AFAED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45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74DE-6A8A-4C86-9AE2-C7E95534114B}" type="datetime1">
              <a:rPr lang="en-US" smtClean="0"/>
              <a:t>1/20/2026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E9E6-DE66-4C9E-868E-5321AFAED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49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CAEFF14-0724-4F5C-9060-B7C112679B36}" type="datetime1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CE2E9E6-DE66-4C9E-868E-5321AFAED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67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F5F3558-716C-4DA9-9583-5A26579D2366}" type="datetime1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CE2E9E6-DE66-4C9E-868E-5321AFAED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92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8E660-3A8F-4D10-A8B2-20639D107C5F}" type="datetime1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E9E6-DE66-4C9E-868E-5321AFAED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42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7441-D9DF-4CF9-A476-16030550C06F}" type="datetime1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E9E6-DE66-4C9E-868E-5321AFAED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48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0C08290-DC64-49EE-BFAA-142AB0BB84C9}" type="datetime1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CE2E9E6-DE66-4C9E-868E-5321AFAED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4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D0D5-53DF-4279-BFD5-6B65BFE2CB8C}" type="datetime1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0CE2E9E6-DE66-4C9E-868E-5321AFAED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93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AD2C32D-B330-4C42-A92B-EFBFA5488B8B}" type="datetime1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CE2E9E6-DE66-4C9E-868E-5321AFAED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1988485"/>
            <a:ext cx="11029617" cy="387256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1FC1-F36C-49AE-BBA1-B5F46E556703}" type="datetime1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E9E6-DE66-4C9E-868E-5321AFAED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13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1988485"/>
            <a:ext cx="11029617" cy="387256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C7D67-20DA-4C78-8FE2-C20C9E28294E}" type="datetime1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E9E6-DE66-4C9E-868E-5321AFAED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12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1988485"/>
            <a:ext cx="11029617" cy="387256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4ECD-ABE2-4F3F-AE75-9778FDF225A6}" type="datetime1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E9E6-DE66-4C9E-868E-5321AFAED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4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1988485"/>
            <a:ext cx="11029617" cy="387256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0444-CA4D-41E6-9688-69B945436D03}" type="datetime1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E9E6-DE66-4C9E-868E-5321AFAED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44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D0FA-D13F-4434-9C65-26A704C88EE5}" type="datetime1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E9E6-DE66-4C9E-868E-5321AFAED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24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6AE2-86FF-40F4-8DA6-BB62305268E1}" type="datetime1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E9E6-DE66-4C9E-868E-5321AFAED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39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A8B1DD-5DF0-43D1-BBBD-1EF3D86658DE}" type="datetime1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CE2E9E6-DE66-4C9E-868E-5321AFAEDCD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98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5" r:id="rId5"/>
    <p:sldLayoutId id="2147483676" r:id="rId6"/>
    <p:sldLayoutId id="2147483677" r:id="rId7"/>
    <p:sldLayoutId id="2147483672" r:id="rId8"/>
    <p:sldLayoutId id="2147483673" r:id="rId9"/>
    <p:sldLayoutId id="2147483674" r:id="rId10"/>
    <p:sldLayoutId id="2147483665" r:id="rId11"/>
    <p:sldLayoutId id="2147483666" r:id="rId12"/>
    <p:sldLayoutId id="2147483667" r:id="rId13"/>
    <p:sldLayoutId id="2147483668" r:id="rId14"/>
    <p:sldLayoutId id="2147483678" r:id="rId15"/>
    <p:sldLayoutId id="2147483669" r:id="rId16"/>
    <p:sldLayoutId id="2147483670" r:id="rId17"/>
    <p:sldLayoutId id="2147483671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44E34-EACC-CD2A-FA85-E1FA6675F4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4" y="1020431"/>
            <a:ext cx="10993546" cy="147501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new year Broadcast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9760B1-1EC5-21D5-93D0-E07CD090A9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500" cap="none">
                <a:solidFill>
                  <a:schemeClr val="accent1"/>
                </a:solidFill>
              </a:rPr>
              <a:t>OGE’s Institute for Ethics in Government Discusses its Plans for 2026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61F169-B1B8-DB6B-F153-A63079281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8101" y="3085766"/>
            <a:ext cx="11295797" cy="336507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26A250-9D62-678F-AF76-670D1D0C4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E9E6-DE66-4C9E-868E-5321AFAEDCDB}" type="slidenum">
              <a:rPr lang="en-US" smtClean="0">
                <a:solidFill>
                  <a:schemeClr val="bg1"/>
                </a:solidFill>
              </a:rPr>
              <a:t>1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287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96103-A6C4-D8E9-7493-F6373B843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4010A-E849-32A4-0E3F-3A4653AE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3523003"/>
            <a:ext cx="11029615" cy="1254625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Save the year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552D1-4EF2-219D-9200-228D3A35F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1" y="4383347"/>
            <a:ext cx="11029615" cy="600556"/>
          </a:xfrm>
        </p:spPr>
        <p:txBody>
          <a:bodyPr anchor="ctr">
            <a:noAutofit/>
          </a:bodyPr>
          <a:lstStyle/>
          <a:p>
            <a:r>
              <a:rPr lang="en-US" sz="2500" cap="none" dirty="0">
                <a:solidFill>
                  <a:schemeClr val="accent1"/>
                </a:solidFill>
              </a:rPr>
              <a:t>A Seasonal Look Ahead at IEG Offerings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AE558D-E1D5-4399-12F8-CCF385EDF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0108" y="459163"/>
            <a:ext cx="3717421" cy="940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6B6927-C7B9-E4C1-534D-11A639AC9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37289" y="459163"/>
            <a:ext cx="3717421" cy="94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70CB3C-B9FD-D08E-8DD4-00F8055A6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34471" y="459163"/>
            <a:ext cx="3717421" cy="94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F28CFB-4604-5B76-A1AA-739C89D1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0108" y="5131750"/>
            <a:ext cx="11311784" cy="12546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1E3F98B-6A21-0488-25CD-003CD080D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E9E6-DE66-4C9E-868E-5321AFAEDCDB}" type="slidenum">
              <a:rPr lang="en-US" sz="1200" smtClean="0">
                <a:solidFill>
                  <a:schemeClr val="bg1"/>
                </a:solidFill>
              </a:rPr>
              <a:t>10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194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4B3BE-59E4-92B7-9049-B9EC71F71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3000" b="1" dirty="0"/>
              <a:t>Winter | Confidential Financial Disclosures (450</a:t>
            </a:r>
            <a:r>
              <a:rPr lang="en-US" sz="3000" b="1" cap="none" dirty="0"/>
              <a:t>s</a:t>
            </a:r>
            <a:r>
              <a:rPr lang="en-US" sz="3000" b="1" dirty="0"/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E7655B-97DC-E131-376A-3F7B7419B0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pPr marL="0" indent="0" fontAlgn="base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kern="0">
                <a:solidFill>
                  <a:schemeClr val="accent1">
                    <a:lumMod val="50000"/>
                  </a:schemeClr>
                </a:solidFill>
              </a:rPr>
              <a:t>Demo: Navigating to OGE’s 450 Resources – January 22 at 1pm EST</a:t>
            </a:r>
          </a:p>
          <a:p>
            <a:pPr marL="0" indent="0" fontAlgn="base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kern="0">
                <a:solidFill>
                  <a:schemeClr val="accent1">
                    <a:lumMod val="50000"/>
                  </a:schemeClr>
                </a:solidFill>
              </a:rPr>
              <a:t>Lecture: 18 U.S.C. 208(a) Elements: Introductory Training to the 18 U.S.C. 208(a) Job Aid and How-To Session </a:t>
            </a:r>
          </a:p>
          <a:p>
            <a:pPr marL="324000" lvl="1" indent="0" fontAlgn="base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kern="0">
                <a:solidFill>
                  <a:schemeClr val="accent1">
                    <a:lumMod val="50000"/>
                  </a:schemeClr>
                </a:solidFill>
              </a:rPr>
              <a:t>How-To Session – January 28 at 1pm EST </a:t>
            </a:r>
          </a:p>
          <a:p>
            <a:pPr marL="0" indent="0" fontAlgn="base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kern="0">
                <a:solidFill>
                  <a:schemeClr val="accent1">
                    <a:lumMod val="50000"/>
                  </a:schemeClr>
                </a:solidFill>
              </a:rPr>
              <a:t>Microlearning Series: For Supervisors: Introduction to Confidential Financial Disclosure Review</a:t>
            </a:r>
          </a:p>
          <a:p>
            <a:pPr marL="0" indent="0" fontAlgn="base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kern="0">
                <a:solidFill>
                  <a:schemeClr val="accent1">
                    <a:lumMod val="50000"/>
                  </a:schemeClr>
                </a:solidFill>
              </a:rPr>
              <a:t>How-To Sessions: Reviewing Challenging Entries on Annual 450s – February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49BCB4-6D69-A7CB-AE1F-FFCD7F13C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0108" y="459163"/>
            <a:ext cx="3717421" cy="940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082B4B-DEB9-8490-7201-0F1588308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37289" y="459163"/>
            <a:ext cx="3717421" cy="94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96ADDA-A495-E262-489E-D4E955E88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34471" y="459163"/>
            <a:ext cx="3717421" cy="94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AD54E2-686C-5EE8-2790-62A58134E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E9E6-DE66-4C9E-868E-5321AFAEDCDB}" type="slidenum">
              <a:rPr lang="en-US" sz="1200" smtClean="0">
                <a:solidFill>
                  <a:schemeClr val="accent1">
                    <a:lumMod val="50000"/>
                  </a:schemeClr>
                </a:solidFill>
              </a:rPr>
              <a:t>11</a:t>
            </a:fld>
            <a:endParaRPr lang="en-US" sz="120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34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134BF-2E5C-D187-0342-D1BCEFF9E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45588-5561-E852-2717-5167E0A1E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3000" b="1" dirty="0"/>
              <a:t>Winter | Confidential Financial Disclosures (450</a:t>
            </a:r>
            <a:r>
              <a:rPr lang="en-US" sz="3000" b="1" cap="none" dirty="0"/>
              <a:t>s</a:t>
            </a:r>
            <a:r>
              <a:rPr lang="en-US" sz="3000" b="1" dirty="0"/>
              <a:t>) 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In Focus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95CC92-4F77-4352-4DE7-28AE0992A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9366" y="1945756"/>
            <a:ext cx="11293267" cy="27159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45DE57-454C-604A-1A07-7F56DAD1E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pPr marL="0" indent="0" fontAlgn="base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kern="0">
                <a:solidFill>
                  <a:schemeClr val="accent1">
                    <a:lumMod val="50000"/>
                  </a:schemeClr>
                </a:solidFill>
              </a:rPr>
              <a:t>Demo: Navigating to OGE’s 450 Resources – January 22 at 1pm EST</a:t>
            </a:r>
          </a:p>
          <a:p>
            <a:pPr marL="0" indent="0" fontAlgn="base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kern="0">
                <a:solidFill>
                  <a:schemeClr val="accent1">
                    <a:lumMod val="50000"/>
                  </a:schemeClr>
                </a:solidFill>
              </a:rPr>
              <a:t>Lecture: 18 U.S.C. 208(a) Elements: Introductory Training to the 18 U.S.C. 208(a) Job Aid and How-To Session </a:t>
            </a:r>
          </a:p>
          <a:p>
            <a:pPr marL="324000" lvl="1" indent="0" fontAlgn="base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kern="0">
                <a:solidFill>
                  <a:schemeClr val="accent1">
                    <a:lumMod val="50000"/>
                  </a:schemeClr>
                </a:solidFill>
              </a:rPr>
              <a:t>How-To Session – January 28 at 1pm EST </a:t>
            </a:r>
          </a:p>
          <a:p>
            <a:pPr marL="0" indent="0" fontAlgn="base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kern="0">
                <a:solidFill>
                  <a:schemeClr val="accent1">
                    <a:lumMod val="50000"/>
                  </a:schemeClr>
                </a:solidFill>
              </a:rPr>
              <a:t>Microlearning Series: For Supervisors: Introduction to Confidential Financial Disclosure Review</a:t>
            </a:r>
          </a:p>
          <a:p>
            <a:pPr marL="0" indent="0" fontAlgn="base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kern="0">
                <a:solidFill>
                  <a:schemeClr val="accent1">
                    <a:lumMod val="50000"/>
                  </a:schemeClr>
                </a:solidFill>
              </a:rPr>
              <a:t>How-To Sessions: Reviewing Challenging Entries on Annual 450s – February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265544-DC98-ABDC-F73F-07759FA8F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0108" y="459163"/>
            <a:ext cx="3717421" cy="940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C11778-65FC-0EC5-0B73-0F2C65AAE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37289" y="459163"/>
            <a:ext cx="3717421" cy="94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6F784E-14A9-DA75-0388-16B10CEA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34471" y="459163"/>
            <a:ext cx="3717421" cy="94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87C24EC-D533-F9C5-5C48-9A88553B3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E9E6-DE66-4C9E-868E-5321AFAEDCDB}" type="slidenum">
              <a:rPr lang="en-US" sz="1200" smtClean="0">
                <a:solidFill>
                  <a:schemeClr val="accent1">
                    <a:lumMod val="50000"/>
                  </a:schemeClr>
                </a:solidFill>
              </a:rPr>
              <a:t>12</a:t>
            </a:fld>
            <a:endParaRPr lang="en-US" sz="120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427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8D5E55-26F2-A07F-BB68-D37EC170D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E9E6-DE66-4C9E-868E-5321AFAEDCDB}" type="slidenum">
              <a:rPr lang="en-US" sz="1200" smtClean="0">
                <a:solidFill>
                  <a:schemeClr val="accent1">
                    <a:lumMod val="50000"/>
                  </a:schemeClr>
                </a:solidFill>
              </a:rPr>
              <a:t>13</a:t>
            </a:fld>
            <a:endParaRPr lang="en-US" sz="12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 descr="Screenshot of the IEG schedule with our upcoming live offerings circled.">
            <a:extLst>
              <a:ext uri="{FF2B5EF4-FFF2-40B4-BE49-F238E27FC236}">
                <a16:creationId xmlns:a16="http://schemas.microsoft.com/office/drawing/2014/main" id="{1632612B-079F-406C-0ED4-3730B27AC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23" y="640080"/>
            <a:ext cx="10532553" cy="621792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4EAC92E-73E4-9DE9-A793-05950D4C5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8431" y="1431233"/>
            <a:ext cx="1527313" cy="0"/>
          </a:xfrm>
          <a:prstGeom prst="straightConnector1">
            <a:avLst/>
          </a:prstGeom>
          <a:ln w="127000" cap="sq">
            <a:solidFill>
              <a:schemeClr val="accent2"/>
            </a:solidFill>
            <a:headEnd w="lg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798EA5D7-41BA-A787-6AE0-B1C6D5E8F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33661" y="5267739"/>
            <a:ext cx="1485900" cy="437322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D659C8-4646-B46D-97F2-618C3E92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93365" y="6102601"/>
            <a:ext cx="1485900" cy="437322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1ADBEC-038F-D29E-8295-AC2720732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189554"/>
            <a:ext cx="11029616" cy="1189554"/>
          </a:xfrm>
        </p:spPr>
        <p:txBody>
          <a:bodyPr/>
          <a:lstStyle/>
          <a:p>
            <a:r>
              <a:rPr lang="en-US" dirty="0"/>
              <a:t>IEG Schedule</a:t>
            </a:r>
          </a:p>
        </p:txBody>
      </p:sp>
    </p:spTree>
    <p:extLst>
      <p:ext uri="{BB962C8B-B14F-4D97-AF65-F5344CB8AC3E}">
        <p14:creationId xmlns:p14="http://schemas.microsoft.com/office/powerpoint/2010/main" val="4144348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FDB1D-E32A-B3D6-C028-C9B6A6226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3178A0-45DD-2FAB-B63A-3F05562F6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3000" b="1" dirty="0"/>
              <a:t>Spring | building a culture of ethics and </a:t>
            </a:r>
            <a:br>
              <a:rPr lang="en-US" sz="3000" b="1" dirty="0"/>
            </a:br>
            <a:r>
              <a:rPr lang="en-US" sz="3000" b="1" dirty="0"/>
              <a:t>public financial disclosures (278</a:t>
            </a:r>
            <a:r>
              <a:rPr lang="en-US" sz="3000" b="1" cap="none" dirty="0"/>
              <a:t>s</a:t>
            </a:r>
            <a:r>
              <a:rPr lang="en-US" sz="3000" b="1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18A556-17F8-DB2B-5E65-803E392835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>
            <a:noAutofit/>
          </a:bodyPr>
          <a:lstStyle/>
          <a:p>
            <a:pPr marL="0" indent="0" fontAlgn="base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kern="0">
                <a:solidFill>
                  <a:schemeClr val="accent1">
                    <a:lumMod val="50000"/>
                  </a:schemeClr>
                </a:solidFill>
              </a:rPr>
              <a:t>Demo: Navigating OGE’s 278 Resources  </a:t>
            </a:r>
          </a:p>
          <a:p>
            <a:pPr marL="0" indent="0" fontAlgn="base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kern="0">
                <a:solidFill>
                  <a:schemeClr val="accent1">
                    <a:lumMod val="50000"/>
                  </a:schemeClr>
                </a:solidFill>
              </a:rPr>
              <a:t>How-To Sessions: Reviewing Annual 278s </a:t>
            </a:r>
          </a:p>
          <a:p>
            <a:pPr marL="0" indent="0" fontAlgn="base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kern="0">
                <a:solidFill>
                  <a:schemeClr val="accent1">
                    <a:lumMod val="50000"/>
                  </a:schemeClr>
                </a:solidFill>
              </a:rPr>
              <a:t>Lecture: Incoming Leadership: Communication Strategies for Building a Culture of Ethics </a:t>
            </a:r>
          </a:p>
          <a:p>
            <a:pPr marL="0" indent="0" fontAlgn="base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kern="0">
                <a:solidFill>
                  <a:schemeClr val="accent1">
                    <a:lumMod val="50000"/>
                  </a:schemeClr>
                </a:solidFill>
              </a:rPr>
              <a:t>Microlearning: Shifting from Reviewing 450s to 278s </a:t>
            </a:r>
          </a:p>
          <a:p>
            <a:pPr marL="0" indent="0" fontAlgn="base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kern="0">
                <a:solidFill>
                  <a:schemeClr val="accent1">
                    <a:lumMod val="50000"/>
                  </a:schemeClr>
                </a:solidFill>
              </a:rPr>
              <a:t>Orientation for New Designated Agency Ethics Officials and Alternates (DAEOs and ADAEOs) </a:t>
            </a:r>
          </a:p>
          <a:p>
            <a:pPr marL="0" indent="0" fontAlgn="base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kern="0">
                <a:solidFill>
                  <a:schemeClr val="accent1">
                    <a:lumMod val="50000"/>
                  </a:schemeClr>
                </a:solidFill>
              </a:rPr>
              <a:t>Workshop: Issue Spotting 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532103-B328-9BEC-D4A6-9EAED2032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E9E6-DE66-4C9E-868E-5321AFAEDCDB}" type="slidenum">
              <a:rPr lang="en-US" sz="1200" smtClean="0">
                <a:solidFill>
                  <a:schemeClr val="accent1">
                    <a:lumMod val="50000"/>
                  </a:schemeClr>
                </a:solidFill>
              </a:rPr>
              <a:t>14</a:t>
            </a:fld>
            <a:endParaRPr lang="en-US" sz="120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90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B64750-31D1-DABD-6908-696AB45C9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3000" b="1" dirty="0"/>
              <a:t>Spring | building a culture of ethics and </a:t>
            </a:r>
            <a:br>
              <a:rPr lang="en-US" sz="3000" b="1" dirty="0"/>
            </a:br>
            <a:r>
              <a:rPr lang="en-US" sz="3000" b="1" dirty="0"/>
              <a:t>public financial disclosures (278</a:t>
            </a:r>
            <a:r>
              <a:rPr lang="en-US" sz="3000" b="1" cap="none" dirty="0"/>
              <a:t>s</a:t>
            </a:r>
            <a:r>
              <a:rPr lang="en-US" sz="3000" b="1" dirty="0"/>
              <a:t>) </a:t>
            </a:r>
            <a:r>
              <a:rPr lang="en-US" sz="3000" b="1" dirty="0">
                <a:solidFill>
                  <a:schemeClr val="accent1"/>
                </a:solidFill>
              </a:rPr>
              <a:t>In Focus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D832BA-8CC9-CD87-8A66-0569A1F19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9366" y="4389853"/>
            <a:ext cx="11293267" cy="523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6933A0-6182-E66F-946F-E3A3BF0F4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>
            <a:noAutofit/>
          </a:bodyPr>
          <a:lstStyle/>
          <a:p>
            <a:pPr marL="0" indent="0" fontAlgn="base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</a:rPr>
              <a:t>Demo: Navigating OGE’s 278 Resources  </a:t>
            </a:r>
          </a:p>
          <a:p>
            <a:pPr marL="0" indent="0" fontAlgn="base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</a:rPr>
              <a:t>How-To Sessions: Reviewing Annual 278s </a:t>
            </a:r>
          </a:p>
          <a:p>
            <a:pPr marL="0" indent="0" fontAlgn="base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</a:rPr>
              <a:t>Lecture: Incoming Leadership: Communication Strategies for Building a Culture of Ethics </a:t>
            </a:r>
          </a:p>
          <a:p>
            <a:pPr marL="0" indent="0" fontAlgn="base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</a:rPr>
              <a:t>Microlearning: Shifting from Reviewing 450s to 278s </a:t>
            </a:r>
          </a:p>
          <a:p>
            <a:pPr marL="0" indent="0" fontAlgn="base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</a:rPr>
              <a:t>Orientation for New Designated Agency Ethics Officials and Alternates (DAEOs and ADAEOs) </a:t>
            </a:r>
          </a:p>
          <a:p>
            <a:pPr marL="0" indent="0" fontAlgn="base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</a:rPr>
              <a:t>Workshop: Issue Spotting 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7317CA-5B70-C66E-F3E9-60276D68A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E9E6-DE66-4C9E-868E-5321AFAEDCDB}" type="slidenum">
              <a:rPr lang="en-US" sz="1200" smtClean="0">
                <a:solidFill>
                  <a:schemeClr val="accent1">
                    <a:lumMod val="50000"/>
                  </a:schemeClr>
                </a:solidFill>
              </a:rPr>
              <a:t>15</a:t>
            </a:fld>
            <a:endParaRPr lang="en-US" sz="120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998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F2493-83CA-5156-6EEB-F22979043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3000" b="1" dirty="0"/>
              <a:t>Summer | Advice and counsel and </a:t>
            </a:r>
            <a:br>
              <a:rPr lang="en-US" sz="3000" b="1" dirty="0"/>
            </a:br>
            <a:r>
              <a:rPr lang="en-US" sz="3000" b="1" dirty="0"/>
              <a:t>outside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0A8D0-71A8-A492-01FD-E51CF2F58B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pPr marL="0" indent="0" fontAlgn="base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</a:rPr>
              <a:t>Gathering for New and Experienced DAEOs and ADAEOs </a:t>
            </a:r>
          </a:p>
          <a:p>
            <a:pPr marL="0" indent="0" fontAlgn="base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</a:rPr>
              <a:t>How-To Sessions: Analyzing Outside Activity Requests </a:t>
            </a:r>
          </a:p>
          <a:p>
            <a:pPr marL="0" indent="0" fontAlgn="base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</a:rPr>
              <a:t>Lecture: Gifts Between Employees </a:t>
            </a:r>
          </a:p>
          <a:p>
            <a:pPr marL="0" indent="0" fontAlgn="base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</a:rPr>
              <a:t>Live Course of Study: Advice and Counsel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C7605E-BF6A-C1C4-52F4-A16AF1D96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0108" y="459163"/>
            <a:ext cx="3717421" cy="94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1ABEA7-044C-F56F-2C64-FEE96CFA8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37289" y="459163"/>
            <a:ext cx="3717421" cy="940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D81541-A006-E781-1A42-87021D64D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34471" y="459163"/>
            <a:ext cx="3717421" cy="940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BA3B8-24A7-7FF1-68B3-36825D93A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E9E6-DE66-4C9E-868E-5321AFAEDCDB}" type="slidenum">
              <a:rPr lang="en-US" sz="1200" smtClean="0">
                <a:solidFill>
                  <a:schemeClr val="accent1">
                    <a:lumMod val="50000"/>
                  </a:schemeClr>
                </a:solidFill>
              </a:rPr>
              <a:t>16</a:t>
            </a:fld>
            <a:endParaRPr lang="en-US" sz="120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430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27663-A01E-CD34-7CBC-729425A65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9B947-E63F-88AC-93B1-65C19B056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3000" b="1" dirty="0"/>
              <a:t>Summer | Advice and counsel and </a:t>
            </a:r>
            <a:br>
              <a:rPr lang="en-US" sz="3000" b="1" dirty="0"/>
            </a:br>
            <a:r>
              <a:rPr lang="en-US" sz="3000" b="1" dirty="0"/>
              <a:t>outside activities </a:t>
            </a:r>
            <a:r>
              <a:rPr lang="en-US" sz="3000" b="1" dirty="0">
                <a:solidFill>
                  <a:schemeClr val="accent2"/>
                </a:solidFill>
              </a:rPr>
              <a:t>In Focus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7C1E4A-CA84-B440-41A8-DA21357BD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9366" y="1945756"/>
            <a:ext cx="11293267" cy="5239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56C79D-33C6-C60A-02C5-819988C4C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9366" y="3781677"/>
            <a:ext cx="11293267" cy="5239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EF496-6C9A-C74E-3E57-3A8451430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pPr marL="0" indent="0" fontAlgn="base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</a:rPr>
              <a:t>Gathering for New and Experienced DAEOs and ADAEOs </a:t>
            </a:r>
          </a:p>
          <a:p>
            <a:pPr marL="0" indent="0" fontAlgn="base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</a:rPr>
              <a:t>How-To Sessions: Analyzing Outside Activity Requests </a:t>
            </a:r>
          </a:p>
          <a:p>
            <a:pPr marL="0" indent="0" fontAlgn="base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</a:rPr>
              <a:t>Lecture: Gifts Between Employees </a:t>
            </a:r>
          </a:p>
          <a:p>
            <a:pPr marL="0" indent="0" fontAlgn="base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</a:rPr>
              <a:t>Live Course of Study: Advice and Counsel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C8F529-9DB0-705B-7365-209F62E4E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0108" y="459163"/>
            <a:ext cx="3717421" cy="94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D1D6E8-C5C0-13A9-95E6-37C6945E7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37289" y="459163"/>
            <a:ext cx="3717421" cy="940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276588-9C38-0239-0DB7-289A2CD79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34471" y="459163"/>
            <a:ext cx="3717421" cy="940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B049F6-B432-79E1-D9B9-DD5376B6F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E9E6-DE66-4C9E-868E-5321AFAEDCDB}" type="slidenum">
              <a:rPr lang="en-US" sz="1200" smtClean="0">
                <a:solidFill>
                  <a:schemeClr val="accent1">
                    <a:lumMod val="50000"/>
                  </a:schemeClr>
                </a:solidFill>
              </a:rPr>
              <a:t>17</a:t>
            </a:fld>
            <a:endParaRPr lang="en-US" sz="120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34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27984-E8A9-4506-EC2E-8151B860F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000" b="1" dirty="0"/>
              <a:t>Fall | Ethics education and Preparing for 2027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2BFB5-08DB-DBB5-B214-A9D735E8B6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>
            <a:noAutofit/>
          </a:bodyPr>
          <a:lstStyle/>
          <a:p>
            <a:pPr marL="0" indent="0" fontAlgn="base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</a:rPr>
              <a:t>Accelerated Curriculum in Ethics (ACE) Alumni Event  </a:t>
            </a:r>
          </a:p>
          <a:p>
            <a:pPr marL="0" indent="0" fontAlgn="base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</a:rPr>
              <a:t>Demo: Navigating OGE’s Website for Ethics Education Resources </a:t>
            </a:r>
          </a:p>
          <a:p>
            <a:pPr marL="0" indent="0" fontAlgn="base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</a:rPr>
              <a:t>Orientation for New DAEOs and ADAEOs </a:t>
            </a:r>
          </a:p>
          <a:p>
            <a:pPr marL="0" indent="0" fontAlgn="base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</a:rPr>
              <a:t>Peer-to-Peer (P2P) Workshop: Ethics Education Planning for 2027 </a:t>
            </a:r>
          </a:p>
          <a:p>
            <a:pPr marL="0" indent="0" fontAlgn="base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</a:rPr>
              <a:t>Quick Start Guide: Employee Training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2740B9-519C-9DB2-9831-69A8B2107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0108" y="459163"/>
            <a:ext cx="3717421" cy="940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1F4D1B-1B08-02DE-987E-67ED7B556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37289" y="459163"/>
            <a:ext cx="3717421" cy="940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B254BA-EE42-4C09-4ECD-C9B4A270D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34471" y="459163"/>
            <a:ext cx="3717421" cy="94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9260A-3891-DA13-D1B9-7271ECD1D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E9E6-DE66-4C9E-868E-5321AFAEDCDB}" type="slidenum">
              <a:rPr lang="en-US" sz="1200" smtClean="0">
                <a:solidFill>
                  <a:schemeClr val="accent1">
                    <a:lumMod val="50000"/>
                  </a:schemeClr>
                </a:solidFill>
              </a:rPr>
              <a:t>18</a:t>
            </a:fld>
            <a:endParaRPr lang="en-US" sz="120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765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00158-24DD-1B6B-FAB1-D198F1382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5657A-CC6B-F2E1-239A-F0B74D8AC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3000" b="1" dirty="0"/>
              <a:t>Fall | Ethics education and Preparing for 2027 </a:t>
            </a:r>
            <a:r>
              <a:rPr lang="en-US" sz="500" b="1" dirty="0">
                <a:solidFill>
                  <a:schemeClr val="accent4"/>
                </a:solidFill>
              </a:rPr>
              <a:t>In focus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64A9B8-F378-BD98-2B19-BFC9223DD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9366" y="1945756"/>
            <a:ext cx="11293267" cy="523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C3B2DD-3E90-437E-0445-8DDE7629F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9364" y="3167010"/>
            <a:ext cx="11293267" cy="523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034EA-7477-A57E-98E4-E87799657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>
            <a:noAutofit/>
          </a:bodyPr>
          <a:lstStyle/>
          <a:p>
            <a:pPr marL="0" indent="0" fontAlgn="base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</a:rPr>
              <a:t>Accelerated Curriculum in Ethics (ACE) Alumni Event  </a:t>
            </a:r>
          </a:p>
          <a:p>
            <a:pPr marL="0" indent="0" fontAlgn="base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</a:rPr>
              <a:t>Demo: Navigating OGE’s Website for Ethics Education Resources </a:t>
            </a:r>
          </a:p>
          <a:p>
            <a:pPr marL="0" indent="0" fontAlgn="base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</a:rPr>
              <a:t>Orientation for New DAEOs and ADAEOs </a:t>
            </a:r>
          </a:p>
          <a:p>
            <a:pPr marL="0" indent="0" fontAlgn="base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</a:rPr>
              <a:t>Peer-to-Peer (P2P) Workshop: Ethics Education Planning for 2027 </a:t>
            </a:r>
          </a:p>
          <a:p>
            <a:pPr marL="0" indent="0" fontAlgn="base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</a:rPr>
              <a:t>Quick Start Guide: Employee Training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172D00-BD41-0D33-EF90-718DD4CED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0108" y="459163"/>
            <a:ext cx="3717421" cy="940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8F6109-E096-A087-6D15-EC207EF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37289" y="459163"/>
            <a:ext cx="3717421" cy="940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7DA902-65DA-6DFF-A144-AD8EB3944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34471" y="454890"/>
            <a:ext cx="3717421" cy="94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1371B9-BF1A-4FCE-7726-4EFD70A99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E9E6-DE66-4C9E-868E-5321AFAEDCDB}" type="slidenum">
              <a:rPr lang="en-US" sz="1200" smtClean="0">
                <a:solidFill>
                  <a:schemeClr val="accent1">
                    <a:lumMod val="50000"/>
                  </a:schemeClr>
                </a:solidFill>
              </a:rPr>
              <a:t>19</a:t>
            </a:fld>
            <a:endParaRPr lang="en-US" sz="120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61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D2DDE-4966-D3CF-BC27-4940CF3E3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3523003"/>
            <a:ext cx="11029615" cy="1254625"/>
          </a:xfrm>
        </p:spPr>
        <p:txBody>
          <a:bodyPr anchor="ctr">
            <a:normAutofit/>
          </a:bodyPr>
          <a:lstStyle/>
          <a:p>
            <a:r>
              <a:rPr lang="en-US" sz="4000" b="1" dirty="0"/>
              <a:t>Closing out 2025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89A25-8D3C-7EB6-33D1-65A96E280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1" y="4383347"/>
            <a:ext cx="11029615" cy="600556"/>
          </a:xfrm>
        </p:spPr>
        <p:txBody>
          <a:bodyPr anchor="ctr">
            <a:noAutofit/>
          </a:bodyPr>
          <a:lstStyle/>
          <a:p>
            <a:r>
              <a:rPr lang="en-US" sz="2500" cap="none">
                <a:solidFill>
                  <a:schemeClr val="accent1">
                    <a:lumMod val="50000"/>
                  </a:schemeClr>
                </a:solidFill>
              </a:rPr>
              <a:t>Apply for your 2025 Professional Ethics Practitioner (PEP) certificate by January 31.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53DD0-75EB-979D-4282-72D9D1928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E9E6-DE66-4C9E-868E-5321AFAEDCDB}" type="slidenum">
              <a:rPr lang="en-US" sz="1200" smtClean="0">
                <a:solidFill>
                  <a:schemeClr val="bg1"/>
                </a:solidFill>
              </a:rPr>
              <a:t>2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81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3F7F5-AA14-376C-6C27-6BB54D98C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C540A7-2632-BFBA-B786-7BDB704F0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9365" y="3873169"/>
            <a:ext cx="11293267" cy="26115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C57AAF-CAF3-2E88-F4BD-303688AF64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9225" y="2491118"/>
            <a:ext cx="11029950" cy="987425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Questions? Other feedback?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6B1D5-E9CE-F810-C0A7-B39CBF52747C}"/>
              </a:ext>
            </a:extLst>
          </p:cNvPr>
          <p:cNvSpPr txBox="1">
            <a:spLocks/>
          </p:cNvSpPr>
          <p:nvPr/>
        </p:nvSpPr>
        <p:spPr>
          <a:xfrm>
            <a:off x="599229" y="3183382"/>
            <a:ext cx="10993546" cy="5903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00" dirty="0">
                <a:solidFill>
                  <a:schemeClr val="accent1"/>
                </a:solidFill>
              </a:rPr>
              <a:t>Contact the IEG at trainingregistration@oge.gov.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E5BB4F-60DE-F925-0760-4A3E3D7FD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E9E6-DE66-4C9E-868E-5321AFAEDCDB}" type="slidenum">
              <a:rPr lang="en-US" sz="1200" smtClean="0">
                <a:solidFill>
                  <a:schemeClr val="bg1"/>
                </a:solidFill>
              </a:rPr>
              <a:t>20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950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of OGE's homepage showing how to locate the &quot;Professional Development for Ethics Officials&quot; page within the &quot;Resources for Ethics Officials&quot; tab.">
            <a:extLst>
              <a:ext uri="{FF2B5EF4-FFF2-40B4-BE49-F238E27FC236}">
                <a16:creationId xmlns:a16="http://schemas.microsoft.com/office/drawing/2014/main" id="{668EC394-F1FE-AE69-0731-C7899CF1E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699"/>
            <a:ext cx="12192000" cy="606391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20F06DE-D67A-4170-A07C-37F82397D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6190422" y="3801717"/>
            <a:ext cx="1527313" cy="0"/>
          </a:xfrm>
          <a:prstGeom prst="straightConnector1">
            <a:avLst/>
          </a:prstGeom>
          <a:ln w="127000" cap="sq">
            <a:solidFill>
              <a:schemeClr val="accent2"/>
            </a:solidFill>
            <a:headEnd w="lg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AA81463-AAA3-AB5A-1760-7F85C9BEA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13483" y="2584174"/>
            <a:ext cx="1759226" cy="0"/>
          </a:xfrm>
          <a:prstGeom prst="line">
            <a:avLst/>
          </a:prstGeom>
          <a:ln w="12700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AB43C7-585B-9CF4-B02C-D8A64AE7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E9E6-DE66-4C9E-868E-5321AFAEDCDB}" type="slidenum">
              <a:rPr lang="en-US" sz="1200" smtClean="0">
                <a:solidFill>
                  <a:schemeClr val="accent1">
                    <a:lumMod val="50000"/>
                  </a:schemeClr>
                </a:solidFill>
              </a:rPr>
              <a:t>3</a:t>
            </a:fld>
            <a:endParaRPr lang="en-US" sz="12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2CEE34-FDA0-6AF6-D850-5121CC5F5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238599"/>
            <a:ext cx="11029616" cy="1189554"/>
          </a:xfrm>
        </p:spPr>
        <p:txBody>
          <a:bodyPr/>
          <a:lstStyle/>
          <a:p>
            <a:r>
              <a:rPr lang="en-US" dirty="0"/>
              <a:t>Locating Application Step 1</a:t>
            </a:r>
          </a:p>
        </p:txBody>
      </p:sp>
    </p:spTree>
    <p:extLst>
      <p:ext uri="{BB962C8B-B14F-4D97-AF65-F5344CB8AC3E}">
        <p14:creationId xmlns:p14="http://schemas.microsoft.com/office/powerpoint/2010/main" val="142137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4D0B6-7521-39C4-CE36-131E7D0BB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 of the resources listed on the &quot;Professional Development for Ethics Officials&quot; page showing that the &quot;Application for Professional Ethics Practitioner Certificate (2025)&quot; is listed fourth.">
            <a:extLst>
              <a:ext uri="{FF2B5EF4-FFF2-40B4-BE49-F238E27FC236}">
                <a16:creationId xmlns:a16="http://schemas.microsoft.com/office/drawing/2014/main" id="{B9BA074F-B834-3565-0968-6981F184F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7" b="6142"/>
          <a:stretch>
            <a:fillRect/>
          </a:stretch>
        </p:blipFill>
        <p:spPr>
          <a:xfrm>
            <a:off x="0" y="905745"/>
            <a:ext cx="12192000" cy="523295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821FD0B-C2AB-FDCA-DD79-012ECEC44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871871" y="4721085"/>
            <a:ext cx="1527313" cy="0"/>
          </a:xfrm>
          <a:prstGeom prst="straightConnector1">
            <a:avLst/>
          </a:prstGeom>
          <a:ln w="127000" cap="sq">
            <a:solidFill>
              <a:schemeClr val="accent2"/>
            </a:solidFill>
            <a:headEnd w="lg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EF8F3B-B341-1C12-A6DD-39BDC383A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E9E6-DE66-4C9E-868E-5321AFAEDCDB}" type="slidenum">
              <a:rPr lang="en-US" sz="1200" smtClean="0">
                <a:solidFill>
                  <a:schemeClr val="accent1">
                    <a:lumMod val="50000"/>
                  </a:schemeClr>
                </a:solidFill>
              </a:rPr>
              <a:t>4</a:t>
            </a:fld>
            <a:endParaRPr lang="en-US" sz="12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27E26C-284F-CB68-5394-0206F9CF9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810" y="-1250197"/>
            <a:ext cx="11029616" cy="1189554"/>
          </a:xfrm>
        </p:spPr>
        <p:txBody>
          <a:bodyPr/>
          <a:lstStyle/>
          <a:p>
            <a:r>
              <a:rPr lang="en-US" dirty="0"/>
              <a:t>Locating Application Step 2</a:t>
            </a:r>
          </a:p>
        </p:txBody>
      </p:sp>
    </p:spTree>
    <p:extLst>
      <p:ext uri="{BB962C8B-B14F-4D97-AF65-F5344CB8AC3E}">
        <p14:creationId xmlns:p14="http://schemas.microsoft.com/office/powerpoint/2010/main" val="85870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23F2CA-C274-6117-6814-EDE51821CC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1024" y="630135"/>
            <a:ext cx="11029950" cy="987425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What’s new for 2026?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7FD687-7109-4DFB-B2BE-9563063F55E6}"/>
              </a:ext>
            </a:extLst>
          </p:cNvPr>
          <p:cNvSpPr/>
          <p:nvPr/>
        </p:nvSpPr>
        <p:spPr>
          <a:xfrm>
            <a:off x="474292" y="1551062"/>
            <a:ext cx="5486400" cy="1877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/>
              <a:t>New Delivery Method: Live Broadcasts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D2044-0CFB-5A30-4A59-8CC50FDB8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9" y="3535823"/>
            <a:ext cx="5486400" cy="1877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/>
              <a:t>Agency Spotlights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127A60-9329-DE78-8AA0-5E463BA52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4292" y="3535823"/>
            <a:ext cx="5486400" cy="1877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/>
              <a:t>New Ways to Support the Professional Development of Ethics Program Leaders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4CEA13-8A84-7802-3CE7-397BA36CF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9" y="1551062"/>
            <a:ext cx="5486400" cy="1877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chemeClr val="bg1"/>
                </a:solidFill>
              </a:rPr>
              <a:t>New Offering: Live Course of Study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14E648-A7D5-FD2D-4A41-40B459686F7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E9E6-DE66-4C9E-868E-5321AFAEDCDB}" type="slidenum">
              <a:rPr lang="en-US" sz="1200" smtClean="0">
                <a:solidFill>
                  <a:schemeClr val="accent1"/>
                </a:solidFill>
              </a:rPr>
              <a:t>5</a:t>
            </a:fld>
            <a:endParaRPr lang="en-US" sz="12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242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C232F-D64F-2AA0-678D-37B243C6C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A19B86-CB17-DAD8-B494-4116AC1B4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1024" y="630135"/>
            <a:ext cx="11029950" cy="987425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What’s new for 2026? </a:t>
            </a:r>
            <a:r>
              <a:rPr lang="en-US" sz="500" b="1" dirty="0"/>
              <a:t>(</a:t>
            </a:r>
            <a:br>
              <a:rPr lang="en-US" sz="500" b="1" dirty="0"/>
            </a:br>
            <a:r>
              <a:rPr lang="en-US" sz="500" b="1" dirty="0"/>
              <a:t>2 of 4)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9F4303-1A87-4842-7EAE-E7A1BE82A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4292" y="1551062"/>
            <a:ext cx="5486400" cy="1877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New Delivery Method: Live Broadcasts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7A25DA-E395-8F28-16A7-729962B7C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9" y="3535823"/>
            <a:ext cx="5486400" cy="1877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/>
              <a:t>Agency Spotlights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E39445-D621-391D-5785-658CFA089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4292" y="3535823"/>
            <a:ext cx="5486400" cy="1877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New Ways to Support the Professional Development of Ethics Program Leaders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DB80A2-1E9E-3AEC-CF2F-CD517F2568B5}"/>
              </a:ext>
            </a:extLst>
          </p:cNvPr>
          <p:cNvSpPr/>
          <p:nvPr/>
        </p:nvSpPr>
        <p:spPr>
          <a:xfrm>
            <a:off x="6095999" y="1551062"/>
            <a:ext cx="5486400" cy="1877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New Offering: Live Course of Study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4FAA8D-71D9-233B-40DF-E7EEC6A8C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E9E6-DE66-4C9E-868E-5321AFAEDCDB}" type="slidenum">
              <a:rPr lang="en-US" sz="1200" smtClean="0">
                <a:solidFill>
                  <a:schemeClr val="accent1"/>
                </a:solidFill>
              </a:rPr>
              <a:t>6</a:t>
            </a:fld>
            <a:endParaRPr lang="en-US" sz="12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360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46C4B-DB3E-FDCE-A7AC-500C58A93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39D927-A1CA-5FA7-C177-B27C3DE17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1024" y="630135"/>
            <a:ext cx="11029950" cy="987425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What’s new for 2026? </a:t>
            </a:r>
            <a:br>
              <a:rPr lang="en-US" sz="4000" b="1" dirty="0">
                <a:solidFill>
                  <a:schemeClr val="accent1"/>
                </a:solidFill>
              </a:rPr>
            </a:br>
            <a:r>
              <a:rPr lang="en-US" sz="500" b="1" dirty="0"/>
              <a:t>(3 of 4)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DF13E1-8BAF-59DE-D913-4DD0C3793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4292" y="1551062"/>
            <a:ext cx="5486400" cy="1877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New Delivery Method: Live Broadcasts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BB3F10-F21E-3C52-24FC-A1DAA6E39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9" y="3535823"/>
            <a:ext cx="5486400" cy="1877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/>
              <a:t>Agency Spotlights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7C6EB9-2688-A777-F18A-8C0D7F73EE85}"/>
              </a:ext>
            </a:extLst>
          </p:cNvPr>
          <p:cNvSpPr/>
          <p:nvPr/>
        </p:nvSpPr>
        <p:spPr>
          <a:xfrm>
            <a:off x="474292" y="3535823"/>
            <a:ext cx="5486400" cy="1877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New Ways to Support the Professional Development of Ethics Program Leaders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021EEF-9D42-A9F2-A83E-426859B6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9" y="1551062"/>
            <a:ext cx="5486400" cy="1877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New Offering: Live Course of Study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A32D13-D43B-B463-45A8-B29800537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E9E6-DE66-4C9E-868E-5321AFAEDCDB}" type="slidenum">
              <a:rPr lang="en-US" sz="1200" smtClean="0">
                <a:solidFill>
                  <a:schemeClr val="accent1"/>
                </a:solidFill>
              </a:rPr>
              <a:t>7</a:t>
            </a:fld>
            <a:endParaRPr lang="en-US" sz="12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451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322AE-5B0D-7E8E-89C6-B36078F54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6465BA-CD58-FC4C-B125-085DD1342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1024" y="630135"/>
            <a:ext cx="11029950" cy="987425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What’s new for 2026? </a:t>
            </a:r>
            <a:br>
              <a:rPr lang="en-US" sz="4000" b="1" dirty="0">
                <a:solidFill>
                  <a:schemeClr val="accent1"/>
                </a:solidFill>
              </a:rPr>
            </a:br>
            <a:r>
              <a:rPr lang="en-US" sz="500" b="1" dirty="0"/>
              <a:t>(4 of 4)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1CC729-DE65-F094-87F2-67A51C803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4292" y="1551062"/>
            <a:ext cx="5486400" cy="1877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New Delivery Method: Live Broadcasts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782824-76A3-5ACB-5082-95770CE1C9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095999" y="3535823"/>
            <a:ext cx="5486400" cy="1877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/>
              <a:t>Agency Spotlights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071A19-0DBD-5785-5B26-3727A3DC7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4292" y="3535823"/>
            <a:ext cx="5486400" cy="1877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New Ways to Support the Professional Development of Ethics Program Leaders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4634D5-8A19-0EAA-2B53-220A6D2D0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9" y="1551062"/>
            <a:ext cx="5486400" cy="1877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New Offering: Live Course of Study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CD64B-9BED-81D6-307C-CC7211FD4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E9E6-DE66-4C9E-868E-5321AFAEDCDB}" type="slidenum">
              <a:rPr lang="en-US" sz="1200" smtClean="0">
                <a:solidFill>
                  <a:schemeClr val="accent1"/>
                </a:solidFill>
              </a:rPr>
              <a:t>8</a:t>
            </a:fld>
            <a:endParaRPr lang="en-US" sz="12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595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B8F1DC-BE1E-ED4D-01B9-1ED5029AE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E9E6-DE66-4C9E-868E-5321AFAEDCDB}" type="slidenum">
              <a:rPr lang="en-US" sz="1200" smtClean="0">
                <a:solidFill>
                  <a:schemeClr val="accent1">
                    <a:lumMod val="50000"/>
                  </a:schemeClr>
                </a:solidFill>
              </a:rPr>
              <a:t>9</a:t>
            </a:fld>
            <a:endParaRPr lang="en-US" sz="12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 descr="Screenshot of the IEG's homepage showing where the &quot;What's New&quot; section is located, as this is where the &quot;Agency Spotlights&quot; will be mentioned.">
            <a:extLst>
              <a:ext uri="{FF2B5EF4-FFF2-40B4-BE49-F238E27FC236}">
                <a16:creationId xmlns:a16="http://schemas.microsoft.com/office/drawing/2014/main" id="{C4AC2FC9-4764-1FA9-5D23-58902BE64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5"/>
          <a:stretch>
            <a:fillRect/>
          </a:stretch>
        </p:blipFill>
        <p:spPr>
          <a:xfrm>
            <a:off x="950032" y="651014"/>
            <a:ext cx="10291936" cy="649224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7A78F18-86FC-6ACF-DC49-0682BD3EA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8749" y="5093802"/>
            <a:ext cx="1527313" cy="0"/>
          </a:xfrm>
          <a:prstGeom prst="straightConnector1">
            <a:avLst/>
          </a:prstGeom>
          <a:ln w="127000" cap="sq">
            <a:solidFill>
              <a:schemeClr val="accent2"/>
            </a:solidFill>
            <a:headEnd w="lg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EF553835-17EF-9C16-0BB5-264B53E8C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189554"/>
            <a:ext cx="11029616" cy="1189554"/>
          </a:xfrm>
        </p:spPr>
        <p:txBody>
          <a:bodyPr/>
          <a:lstStyle/>
          <a:p>
            <a:r>
              <a:rPr lang="en-US" dirty="0"/>
              <a:t>Locating News</a:t>
            </a:r>
            <a:r>
              <a:rPr lang="en-US" baseline="0" dirty="0"/>
              <a:t> Items on IEG Homepage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2792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302587722B3F4AB51D177C41AF67CC" ma:contentTypeVersion="10" ma:contentTypeDescription="Create a new document." ma:contentTypeScope="" ma:versionID="bce1aab5e80cd3d87199ceaf14fe770a">
  <xsd:schema xmlns:xsd="http://www.w3.org/2001/XMLSchema" xmlns:xs="http://www.w3.org/2001/XMLSchema" xmlns:p="http://schemas.microsoft.com/office/2006/metadata/properties" xmlns:ns2="4c048aaa-e481-48a9-b61b-3067791de68f" xmlns:ns3="e571683c-f1ee-46ec-931a-2c6a1c680d19" targetNamespace="http://schemas.microsoft.com/office/2006/metadata/properties" ma:root="true" ma:fieldsID="0439ecedaa76516009643688c8202649" ns2:_="" ns3:_="">
    <xsd:import namespace="4c048aaa-e481-48a9-b61b-3067791de68f"/>
    <xsd:import namespace="e571683c-f1ee-46ec-931a-2c6a1c680d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48aaa-e481-48a9-b61b-3067791de6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71683c-f1ee-46ec-931a-2c6a1c680d1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D6FDA3-95BE-448F-967D-507778D436BF}">
  <ds:schemaRefs>
    <ds:schemaRef ds:uri="4c048aaa-e481-48a9-b61b-3067791de68f"/>
    <ds:schemaRef ds:uri="e571683c-f1ee-46ec-931a-2c6a1c680d1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FCC7F45-6B37-4F2F-976F-645242CC178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B2794FA-4823-477A-AF6F-B34D5EE81D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0</TotalTime>
  <Words>741</Words>
  <Application>Microsoft Office PowerPoint</Application>
  <PresentationFormat>Widescreen</PresentationFormat>
  <Paragraphs>120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Aptos</vt:lpstr>
      <vt:lpstr>Calibri</vt:lpstr>
      <vt:lpstr>Gill Sans MT</vt:lpstr>
      <vt:lpstr>Wingdings 2</vt:lpstr>
      <vt:lpstr>Dividend</vt:lpstr>
      <vt:lpstr>new year Broadcast</vt:lpstr>
      <vt:lpstr>Closing out 2025</vt:lpstr>
      <vt:lpstr>Locating Application Step 1</vt:lpstr>
      <vt:lpstr>Locating Application Step 2</vt:lpstr>
      <vt:lpstr>What’s new for 2026?</vt:lpstr>
      <vt:lpstr>What’s new for 2026? ( 2 of 4)</vt:lpstr>
      <vt:lpstr>What’s new for 2026?  (3 of 4)</vt:lpstr>
      <vt:lpstr>What’s new for 2026?  (4 of 4)</vt:lpstr>
      <vt:lpstr>Locating News Items on IEG Homepage</vt:lpstr>
      <vt:lpstr>Save the year</vt:lpstr>
      <vt:lpstr>Winter | Confidential Financial Disclosures (450s)</vt:lpstr>
      <vt:lpstr>Winter | Confidential Financial Disclosures (450s) In Focus</vt:lpstr>
      <vt:lpstr>IEG Schedule</vt:lpstr>
      <vt:lpstr>Spring | building a culture of ethics and  public financial disclosures (278s)</vt:lpstr>
      <vt:lpstr>Spring | building a culture of ethics and  public financial disclosures (278s) In Focus</vt:lpstr>
      <vt:lpstr>Summer | Advice and counsel and  outside activities</vt:lpstr>
      <vt:lpstr>Summer | Advice and counsel and  outside activities In Focus</vt:lpstr>
      <vt:lpstr>Fall | Ethics education and Preparing for 2027</vt:lpstr>
      <vt:lpstr>Fall | Ethics education and Preparing for 2027 In focus</vt:lpstr>
      <vt:lpstr>Questions? Other feedback?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Megan Kunkle</dc:creator>
  <cp:lastModifiedBy>Megan Kunkle</cp:lastModifiedBy>
  <cp:revision>2</cp:revision>
  <dcterms:created xsi:type="dcterms:W3CDTF">2026-01-12T18:52:22Z</dcterms:created>
  <dcterms:modified xsi:type="dcterms:W3CDTF">2026-01-20T16:34:48Z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0x0101007C302587722B3F4AB51D177C41AF67CC</vt:lpwstr>
  </property>
</Properties>
</file>