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10"/>
  </p:notesMasterIdLst>
  <p:sldIdLst>
    <p:sldId id="259" r:id="rId4"/>
    <p:sldId id="265" r:id="rId5"/>
    <p:sldId id="258" r:id="rId6"/>
    <p:sldId id="264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AC0EA-B408-4167-84EF-86430D5C8229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07877-77D0-4D91-B25E-51D21E094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90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7AFDD-AC4F-7941-AE27-1322C3986B4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48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7AFDD-AC4F-7941-AE27-1322C3986B4E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22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7AFDD-AC4F-7941-AE27-1322C3986B4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92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7AFDD-AC4F-7941-AE27-1322C3986B4E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647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7AFDD-AC4F-7941-AE27-1322C3986B4E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52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7AFDD-AC4F-7941-AE27-1322C3986B4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8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00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6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73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93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6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9207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81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83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4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5202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8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453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64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1769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01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58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29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40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49538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9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989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83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33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7605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8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46097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3930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131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22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8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9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69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683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8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3383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94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5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92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42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F836850-DC04-884E-9AA3-CFFE6FE80E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2500" r="12290" b="34146"/>
          <a:stretch/>
        </p:blipFill>
        <p:spPr>
          <a:xfrm>
            <a:off x="-95151" y="0"/>
            <a:ext cx="12287151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92E3601-1B33-E145-BAFC-8EB755A712EF}"/>
              </a:ext>
            </a:extLst>
          </p:cNvPr>
          <p:cNvSpPr/>
          <p:nvPr/>
        </p:nvSpPr>
        <p:spPr>
          <a:xfrm>
            <a:off x="-173474" y="2642402"/>
            <a:ext cx="7532921" cy="213674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5155986" y="4675083"/>
            <a:ext cx="7036013" cy="1816857"/>
          </a:xfrm>
          <a:prstGeom prst="rect">
            <a:avLst/>
          </a:prstGeom>
          <a:solidFill>
            <a:srgbClr val="FAD7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28644" y="429371"/>
            <a:ext cx="2655172" cy="1502049"/>
          </a:xfrm>
          <a:prstGeom prst="rect">
            <a:avLst/>
          </a:prstGeom>
          <a:solidFill>
            <a:srgbClr val="FAD7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959" y="606842"/>
            <a:ext cx="2479569" cy="133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lnSpc>
                <a:spcPct val="80000"/>
              </a:lnSpc>
            </a:pPr>
            <a:r>
              <a:rPr lang="en-US" sz="3200" b="1" spc="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March </a:t>
            </a:r>
            <a:r>
              <a:rPr lang="en-US" sz="3200" b="1" spc="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10</a:t>
            </a:r>
            <a:endParaRPr lang="en-US" sz="3200" b="1" spc="200" dirty="0">
              <a:solidFill>
                <a:srgbClr val="FAD7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defTabSz="609585">
              <a:lnSpc>
                <a:spcPct val="80000"/>
              </a:lnSpc>
            </a:pPr>
            <a:r>
              <a:rPr lang="en-US" sz="6933" b="1" spc="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2020</a:t>
            </a:r>
            <a:endParaRPr lang="en-US" sz="6933" b="1" spc="200" dirty="0">
              <a:solidFill>
                <a:srgbClr val="FAD7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62950" y="429371"/>
            <a:ext cx="5229049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US" sz="3467" b="1" spc="293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NATIONAL</a:t>
            </a:r>
            <a:endParaRPr lang="en-US" sz="3467" b="1" spc="293" dirty="0">
              <a:solidFill>
                <a:srgbClr val="FAD70F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A40DA09-7774-F743-8B49-EC59A15FCCF2}"/>
              </a:ext>
            </a:extLst>
          </p:cNvPr>
          <p:cNvSpPr txBox="1"/>
          <p:nvPr/>
        </p:nvSpPr>
        <p:spPr>
          <a:xfrm>
            <a:off x="5251138" y="4883217"/>
            <a:ext cx="7036013" cy="160043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defTabSz="609585">
              <a:lnSpc>
                <a:spcPct val="110000"/>
              </a:lnSpc>
            </a:pPr>
            <a:r>
              <a:rPr lang="en-US" sz="2133" dirty="0">
                <a:solidFill>
                  <a:prstClr val="black">
                    <a:lumMod val="85000"/>
                    <a:lumOff val="15000"/>
                  </a:prstClr>
                </a:solidFill>
              </a:rPr>
              <a:t>Shelley Finlayson, </a:t>
            </a:r>
            <a:r>
              <a:rPr lang="en-US" sz="2133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Chief of Staff &amp; Program Counsel</a:t>
            </a:r>
            <a:endParaRPr lang="en-US" sz="2133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defTabSz="609585">
              <a:lnSpc>
                <a:spcPct val="110000"/>
              </a:lnSpc>
            </a:pPr>
            <a:r>
              <a:rPr lang="en-US" sz="2133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David </a:t>
            </a:r>
            <a:r>
              <a:rPr lang="en-US" sz="2133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Apol</a:t>
            </a:r>
            <a:r>
              <a:rPr lang="en-US" sz="2133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General Counsel</a:t>
            </a:r>
          </a:p>
          <a:p>
            <a:pPr defTabSz="609585">
              <a:lnSpc>
                <a:spcPct val="110000"/>
              </a:lnSpc>
            </a:pPr>
            <a:r>
              <a:rPr lang="en-US" sz="2133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Dale (Chip) Christopher, Deputy Director for Compliance</a:t>
            </a:r>
            <a:endParaRPr lang="en-US" sz="2133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BB0DD16-59D2-EB47-BEB2-4FFBEF37C9DA}"/>
              </a:ext>
            </a:extLst>
          </p:cNvPr>
          <p:cNvSpPr txBox="1"/>
          <p:nvPr/>
        </p:nvSpPr>
        <p:spPr>
          <a:xfrm>
            <a:off x="230616" y="2875523"/>
            <a:ext cx="7097300" cy="170997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defTabSz="609585">
              <a:lnSpc>
                <a:spcPct val="95000"/>
              </a:lnSpc>
            </a:pPr>
            <a:r>
              <a:rPr lang="en-US" sz="3600" b="1" spc="133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Gadugi" panose="020B0502040204020203" pitchFamily="34" charset="0"/>
                <a:cs typeface="Arial" panose="020B0604020202020204" pitchFamily="34" charset="0"/>
              </a:rPr>
              <a:t>Ethics Challenges, Changes, and the Next Chapter</a:t>
            </a:r>
            <a:endParaRPr lang="en-US" sz="3600" b="1" spc="133" dirty="0">
              <a:solidFill>
                <a:prstClr val="black">
                  <a:lumMod val="85000"/>
                  <a:lumOff val="15000"/>
                </a:prstClr>
              </a:solidFill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3D07161-4618-6B4B-BD2D-F1EDF1E00443}"/>
              </a:ext>
            </a:extLst>
          </p:cNvPr>
          <p:cNvSpPr/>
          <p:nvPr/>
        </p:nvSpPr>
        <p:spPr>
          <a:xfrm>
            <a:off x="8413148" y="1321045"/>
            <a:ext cx="3778852" cy="625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09585"/>
            <a:r>
              <a:rPr lang="en-US" sz="3467" b="1" spc="293" dirty="0">
                <a:solidFill>
                  <a:srgbClr val="FAD7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SUMMIT</a:t>
            </a:r>
            <a:endParaRPr lang="en-US" sz="3467" spc="293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BAE5E8A-36B9-E44A-826A-A53DA0B828C6}"/>
              </a:ext>
            </a:extLst>
          </p:cNvPr>
          <p:cNvSpPr/>
          <p:nvPr/>
        </p:nvSpPr>
        <p:spPr>
          <a:xfrm>
            <a:off x="4814663" y="876986"/>
            <a:ext cx="7377336" cy="625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09585"/>
            <a:r>
              <a:rPr lang="en-US" sz="3467" b="1" spc="293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GOVERNMENT ETHICS</a:t>
            </a:r>
            <a:endParaRPr lang="en-US" sz="3467" spc="293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9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F836850-DC04-884E-9AA3-CFFE6FE80E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1000"/>
          </a:blip>
          <a:srcRect l="12499" r="12374" b="34146"/>
          <a:stretch/>
        </p:blipFill>
        <p:spPr>
          <a:xfrm>
            <a:off x="0" y="4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642853"/>
            <a:ext cx="12192000" cy="389193"/>
          </a:xfrm>
          <a:prstGeom prst="rect">
            <a:avLst/>
          </a:prstGeom>
          <a:solidFill>
            <a:srgbClr val="FAD7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9807" y="1364143"/>
            <a:ext cx="10972799" cy="2923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en-US" sz="7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UNIFORMITY</a:t>
            </a:r>
            <a:endParaRPr lang="en-US" sz="7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09585"/>
            <a:endParaRPr lang="en-US" sz="37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09585"/>
            <a:r>
              <a:rPr lang="en-US" sz="3733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Advancing a strong, uniform executive branch ethics program</a:t>
            </a:r>
            <a:endParaRPr lang="en-US" sz="37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31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F836850-DC04-884E-9AA3-CFFE6FE80E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1000"/>
          </a:blip>
          <a:srcRect l="12499" r="12374" b="34146"/>
          <a:stretch/>
        </p:blipFill>
        <p:spPr>
          <a:xfrm>
            <a:off x="0" y="4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642853"/>
            <a:ext cx="12192000" cy="389193"/>
          </a:xfrm>
          <a:prstGeom prst="rect">
            <a:avLst/>
          </a:prstGeom>
          <a:solidFill>
            <a:srgbClr val="FAD7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2965" y="1364143"/>
            <a:ext cx="11319641" cy="2923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en-US" sz="7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  <a:endParaRPr lang="en-US" sz="7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09585"/>
            <a:endParaRPr lang="en-US" sz="37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09585"/>
            <a:r>
              <a:rPr lang="en-US" sz="3733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Holding the executive branch accountable for carrying out an effective ethics program</a:t>
            </a:r>
            <a:endParaRPr lang="en-US" sz="37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30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F836850-DC04-884E-9AA3-CFFE6FE80E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1000"/>
          </a:blip>
          <a:srcRect l="12499" r="12374" b="34146"/>
          <a:stretch/>
        </p:blipFill>
        <p:spPr>
          <a:xfrm>
            <a:off x="0" y="4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642853"/>
            <a:ext cx="12192000" cy="389193"/>
          </a:xfrm>
          <a:prstGeom prst="rect">
            <a:avLst/>
          </a:prstGeom>
          <a:solidFill>
            <a:srgbClr val="FAD7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2965" y="1364143"/>
            <a:ext cx="11319641" cy="2923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en-US" sz="7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CONTINUITY</a:t>
            </a:r>
            <a:endParaRPr lang="en-US" sz="7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09585"/>
            <a:endParaRPr lang="en-US" sz="37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09585"/>
            <a:r>
              <a:rPr lang="en-US" sz="3733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Contributing to the continuity of senior leadership in the executive branch</a:t>
            </a:r>
          </a:p>
        </p:txBody>
      </p:sp>
    </p:spTree>
    <p:extLst>
      <p:ext uri="{BB962C8B-B14F-4D97-AF65-F5344CB8AC3E}">
        <p14:creationId xmlns:p14="http://schemas.microsoft.com/office/powerpoint/2010/main" val="31725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F836850-DC04-884E-9AA3-CFFE6FE80E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1000"/>
          </a:blip>
          <a:srcRect l="12499" r="12374" b="34146"/>
          <a:stretch/>
        </p:blipFill>
        <p:spPr>
          <a:xfrm>
            <a:off x="0" y="4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642853"/>
            <a:ext cx="12192000" cy="389193"/>
          </a:xfrm>
          <a:prstGeom prst="rect">
            <a:avLst/>
          </a:prstGeom>
          <a:solidFill>
            <a:srgbClr val="FAD7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2965" y="1364143"/>
            <a:ext cx="11319641" cy="2349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en-US" sz="7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TRANSPARENCY</a:t>
            </a:r>
            <a:endParaRPr lang="en-US" sz="7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09585"/>
            <a:endParaRPr lang="en-US" sz="37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09585"/>
            <a:r>
              <a:rPr lang="en-US" sz="3733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Engaging the public in overseeing government integrity</a:t>
            </a:r>
            <a:endParaRPr lang="en-US" sz="37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4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F836850-DC04-884E-9AA3-CFFE6FE80E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1000"/>
          </a:blip>
          <a:srcRect l="12499" r="12374" b="34146"/>
          <a:stretch/>
        </p:blipFill>
        <p:spPr>
          <a:xfrm>
            <a:off x="0" y="4"/>
            <a:ext cx="12192000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1160207"/>
            <a:ext cx="12192000" cy="1807176"/>
          </a:xfrm>
          <a:prstGeom prst="rect">
            <a:avLst/>
          </a:prstGeom>
          <a:solidFill>
            <a:srgbClr val="FAD7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15614" y="1263576"/>
            <a:ext cx="8160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9600" b="1" spc="133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  <a:cs typeface="Roboto  "/>
              </a:rPr>
              <a:t>THANK</a:t>
            </a:r>
            <a:r>
              <a:rPr lang="en-US" sz="9600" b="1" spc="133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  <a:cs typeface="Roboto  "/>
              </a:rPr>
              <a:t> </a:t>
            </a:r>
            <a:r>
              <a:rPr lang="en-US" sz="9600" b="1" spc="133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  <a:cs typeface="Roboto  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183625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lection Readiness Panel Slides (v2).potx" id="{65E92F78-D81A-45B4-A5B9-CEE1382C4E7A}" vid="{E3F04AA5-9978-46E4-A9F9-7B7729B8B67D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lection Readiness Panel Slides (v2).potx" id="{65E92F78-D81A-45B4-A5B9-CEE1382C4E7A}" vid="{E3F04AA5-9978-46E4-A9F9-7B7729B8B67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lection Readiness Panel Slides (v2).potx" id="{65E92F78-D81A-45B4-A5B9-CEE1382C4E7A}" vid="{E3F04AA5-9978-46E4-A9F9-7B7729B8B67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91</Words>
  <Application>Microsoft Office PowerPoint</Application>
  <PresentationFormat>Widescreen</PresentationFormat>
  <Paragraphs>28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Gadugi</vt:lpstr>
      <vt:lpstr>Roboto  </vt:lpstr>
      <vt:lpstr>Times New Roman</vt:lpstr>
      <vt:lpstr>2_Office Theme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USOGE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Shelley K. Finlayson</dc:creator>
  <cp:lastModifiedBy>Shelley K. Finlayson</cp:lastModifiedBy>
  <cp:revision>6</cp:revision>
  <dcterms:created xsi:type="dcterms:W3CDTF">2020-03-05T16:35:08Z</dcterms:created>
  <dcterms:modified xsi:type="dcterms:W3CDTF">2020-03-05T20:20:44Z</dcterms:modified>
</cp:coreProperties>
</file>