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90" r:id="rId2"/>
    <p:sldId id="300" r:id="rId3"/>
    <p:sldId id="295" r:id="rId4"/>
    <p:sldId id="302" r:id="rId5"/>
    <p:sldId id="303" r:id="rId6"/>
    <p:sldId id="304" r:id="rId7"/>
    <p:sldId id="305" r:id="rId8"/>
    <p:sldId id="306" r:id="rId9"/>
    <p:sldId id="294" r:id="rId10"/>
    <p:sldId id="291" r:id="rId11"/>
    <p:sldId id="292" r:id="rId12"/>
    <p:sldId id="293" r:id="rId13"/>
    <p:sldId id="296" r:id="rId14"/>
    <p:sldId id="297" r:id="rId15"/>
    <p:sldId id="298" r:id="rId16"/>
    <p:sldId id="299" r:id="rId17"/>
    <p:sldId id="277" r:id="rId18"/>
    <p:sldId id="278" r:id="rId19"/>
    <p:sldId id="279" r:id="rId20"/>
    <p:sldId id="280" r:id="rId21"/>
    <p:sldId id="273" r:id="rId22"/>
    <p:sldId id="274" r:id="rId23"/>
    <p:sldId id="275" r:id="rId24"/>
    <p:sldId id="276" r:id="rId25"/>
    <p:sldId id="281" r:id="rId26"/>
    <p:sldId id="282" r:id="rId27"/>
    <p:sldId id="283" r:id="rId28"/>
    <p:sldId id="284" r:id="rId29"/>
    <p:sldId id="285" r:id="rId30"/>
    <p:sldId id="270" r:id="rId31"/>
    <p:sldId id="271" r:id="rId32"/>
    <p:sldId id="272" r:id="rId33"/>
    <p:sldId id="257" r:id="rId34"/>
    <p:sldId id="258" r:id="rId35"/>
    <p:sldId id="259" r:id="rId36"/>
    <p:sldId id="260" r:id="rId37"/>
    <p:sldId id="261" r:id="rId38"/>
    <p:sldId id="262" r:id="rId39"/>
    <p:sldId id="263" r:id="rId40"/>
    <p:sldId id="264" r:id="rId41"/>
    <p:sldId id="265" r:id="rId42"/>
    <p:sldId id="266" r:id="rId43"/>
    <p:sldId id="267" r:id="rId44"/>
    <p:sldId id="26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492" autoAdjust="0"/>
  </p:normalViewPr>
  <p:slideViewPr>
    <p:cSldViewPr>
      <p:cViewPr varScale="1">
        <p:scale>
          <a:sx n="83" d="100"/>
          <a:sy n="83" d="100"/>
        </p:scale>
        <p:origin x="-241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11E6D-1500-44B4-AC1C-1DF8C51BC2F4}" type="datetimeFigureOut">
              <a:rPr lang="en-US" smtClean="0"/>
              <a:t>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42DE51-7C01-40CC-AE74-1497594D5317}" type="slidenum">
              <a:rPr lang="en-US" smtClean="0"/>
              <a:t>‹#›</a:t>
            </a:fld>
            <a:endParaRPr lang="en-US"/>
          </a:p>
        </p:txBody>
      </p:sp>
    </p:spTree>
    <p:extLst>
      <p:ext uri="{BB962C8B-B14F-4D97-AF65-F5344CB8AC3E}">
        <p14:creationId xmlns:p14="http://schemas.microsoft.com/office/powerpoint/2010/main" val="1925635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10</a:t>
            </a:fld>
            <a:endParaRPr lang="en-US"/>
          </a:p>
        </p:txBody>
      </p:sp>
    </p:spTree>
    <p:extLst>
      <p:ext uri="{BB962C8B-B14F-4D97-AF65-F5344CB8AC3E}">
        <p14:creationId xmlns:p14="http://schemas.microsoft.com/office/powerpoint/2010/main" val="3229614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an employee has a significant change in his or her financial holdings, we find new possibilities for conflicts of interest.  </a:t>
            </a:r>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11</a:t>
            </a:fld>
            <a:endParaRPr lang="en-US"/>
          </a:p>
        </p:txBody>
      </p:sp>
    </p:spTree>
    <p:extLst>
      <p:ext uri="{BB962C8B-B14F-4D97-AF65-F5344CB8AC3E}">
        <p14:creationId xmlns:p14="http://schemas.microsoft.com/office/powerpoint/2010/main" val="518309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an employee’s financial situation</a:t>
            </a:r>
            <a:r>
              <a:rPr lang="en-US" baseline="0" dirty="0" smtClean="0"/>
              <a:t> changes significantly, it is a good idea to update his or her financial disclosure report, and receive updated advice on avoiding financial conflicts of interest.  There is no need to wait until the annual filing cycle to receive this advice. </a:t>
            </a:r>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12</a:t>
            </a:fld>
            <a:endParaRPr lang="en-US"/>
          </a:p>
        </p:txBody>
      </p:sp>
    </p:spTree>
    <p:extLst>
      <p:ext uri="{BB962C8B-B14F-4D97-AF65-F5344CB8AC3E}">
        <p14:creationId xmlns:p14="http://schemas.microsoft.com/office/powerpoint/2010/main" val="2741552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8CAE3A5D-A0C2-4565-B30C-EC88126F7C17}" type="slidenum">
              <a:rPr lang="en-US" smtClean="0"/>
              <a:t>13</a:t>
            </a:fld>
            <a:endParaRPr lang="en-US"/>
          </a:p>
        </p:txBody>
      </p:sp>
    </p:spTree>
    <p:extLst>
      <p:ext uri="{BB962C8B-B14F-4D97-AF65-F5344CB8AC3E}">
        <p14:creationId xmlns:p14="http://schemas.microsoft.com/office/powerpoint/2010/main" val="1470433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8CAE3A5D-A0C2-4565-B30C-EC88126F7C17}" type="slidenum">
              <a:rPr lang="en-US" smtClean="0"/>
              <a:t>14</a:t>
            </a:fld>
            <a:endParaRPr lang="en-US"/>
          </a:p>
        </p:txBody>
      </p:sp>
    </p:spTree>
    <p:extLst>
      <p:ext uri="{BB962C8B-B14F-4D97-AF65-F5344CB8AC3E}">
        <p14:creationId xmlns:p14="http://schemas.microsoft.com/office/powerpoint/2010/main" val="40175557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Anytime an employee looks to intercede in a government employment matter, including</a:t>
            </a:r>
            <a:r>
              <a:rPr lang="en-US" baseline="0" dirty="0" smtClean="0"/>
              <a:t> for internships and similar arrangements, caution is warranted. </a:t>
            </a:r>
          </a:p>
          <a:p>
            <a:endParaRPr lang="en-US" baseline="0" dirty="0" smtClean="0"/>
          </a:p>
          <a:p>
            <a:r>
              <a:rPr lang="en-US" baseline="0" dirty="0" smtClean="0"/>
              <a:t>Employees should be advised that they must adhere to equal opportunity requirements, avoid sharing non-public information, </a:t>
            </a:r>
            <a:r>
              <a:rPr lang="en-US" baseline="0" smtClean="0"/>
              <a:t>and work </a:t>
            </a:r>
            <a:r>
              <a:rPr lang="en-US" baseline="0" dirty="0" smtClean="0"/>
              <a:t>to ensure that hiring decisions are made through appropriate processes. </a:t>
            </a:r>
            <a:endParaRPr lang="en-US" dirty="0"/>
          </a:p>
        </p:txBody>
      </p:sp>
      <p:sp>
        <p:nvSpPr>
          <p:cNvPr id="4" name="Slide Number Placeholder 3"/>
          <p:cNvSpPr>
            <a:spLocks noGrp="1"/>
          </p:cNvSpPr>
          <p:nvPr>
            <p:ph type="sldNum" sz="quarter" idx="10"/>
          </p:nvPr>
        </p:nvSpPr>
        <p:spPr/>
        <p:txBody>
          <a:bodyPr/>
          <a:lstStyle/>
          <a:p>
            <a:fld id="{8CAE3A5D-A0C2-4565-B30C-EC88126F7C17}" type="slidenum">
              <a:rPr lang="en-US" smtClean="0"/>
              <a:t>15</a:t>
            </a:fld>
            <a:endParaRPr lang="en-US"/>
          </a:p>
        </p:txBody>
      </p:sp>
    </p:spTree>
    <p:extLst>
      <p:ext uri="{BB962C8B-B14F-4D97-AF65-F5344CB8AC3E}">
        <p14:creationId xmlns:p14="http://schemas.microsoft.com/office/powerpoint/2010/main" val="1552575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Rules concerning the appearance of partiality and misuse</a:t>
            </a:r>
            <a:r>
              <a:rPr lang="en-US" baseline="0" dirty="0" smtClean="0"/>
              <a:t> of official position also may be implicated in these types of situations.  </a:t>
            </a:r>
          </a:p>
          <a:p>
            <a:endParaRPr lang="en-US" baseline="0" dirty="0" smtClean="0"/>
          </a:p>
          <a:p>
            <a:r>
              <a:rPr lang="en-US" baseline="0" dirty="0" smtClean="0"/>
              <a:t>There are ways for employees to help however.  Employees can share public information about available internship openings and, with some restrictions, write and send a letter of recommendation for someone seeking a government internship.  </a:t>
            </a:r>
            <a:endParaRPr lang="en-US" dirty="0"/>
          </a:p>
        </p:txBody>
      </p:sp>
      <p:sp>
        <p:nvSpPr>
          <p:cNvPr id="4" name="Slide Number Placeholder 3"/>
          <p:cNvSpPr>
            <a:spLocks noGrp="1"/>
          </p:cNvSpPr>
          <p:nvPr>
            <p:ph type="sldNum" sz="quarter" idx="10"/>
          </p:nvPr>
        </p:nvSpPr>
        <p:spPr/>
        <p:txBody>
          <a:bodyPr/>
          <a:lstStyle/>
          <a:p>
            <a:fld id="{8CAE3A5D-A0C2-4565-B30C-EC88126F7C17}" type="slidenum">
              <a:rPr lang="en-US" smtClean="0"/>
              <a:t>16</a:t>
            </a:fld>
            <a:endParaRPr lang="en-US"/>
          </a:p>
        </p:txBody>
      </p:sp>
    </p:spTree>
    <p:extLst>
      <p:ext uri="{BB962C8B-B14F-4D97-AF65-F5344CB8AC3E}">
        <p14:creationId xmlns:p14="http://schemas.microsoft.com/office/powerpoint/2010/main" val="536437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smtClean="0"/>
          </a:p>
          <a:p>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17</a:t>
            </a:fld>
            <a:endParaRPr lang="en-US"/>
          </a:p>
        </p:txBody>
      </p:sp>
    </p:spTree>
    <p:extLst>
      <p:ext uri="{BB962C8B-B14F-4D97-AF65-F5344CB8AC3E}">
        <p14:creationId xmlns:p14="http://schemas.microsoft.com/office/powerpoint/2010/main" val="6662144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18</a:t>
            </a:fld>
            <a:endParaRPr lang="en-US"/>
          </a:p>
        </p:txBody>
      </p:sp>
    </p:spTree>
    <p:extLst>
      <p:ext uri="{BB962C8B-B14F-4D97-AF65-F5344CB8AC3E}">
        <p14:creationId xmlns:p14="http://schemas.microsoft.com/office/powerpoint/2010/main" val="14319203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Generally,</a:t>
            </a:r>
            <a:r>
              <a:rPr lang="en-US" baseline="0" dirty="0" smtClean="0"/>
              <a:t> in these situations employees should be careful about soliciting and accepting gifts, disclosing non-public information for private benefit, and creating the appearance of partiality.  </a:t>
            </a:r>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19</a:t>
            </a:fld>
            <a:endParaRPr lang="en-US"/>
          </a:p>
        </p:txBody>
      </p:sp>
    </p:spTree>
    <p:extLst>
      <p:ext uri="{BB962C8B-B14F-4D97-AF65-F5344CB8AC3E}">
        <p14:creationId xmlns:p14="http://schemas.microsoft.com/office/powerpoint/2010/main" val="2854017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2</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p>
          <a:p>
            <a:pPr marL="171450" indent="-171450">
              <a:buFont typeface="Arial" panose="020B0604020202020204" pitchFamily="34" charset="0"/>
              <a:buChar char="•"/>
            </a:pPr>
            <a:r>
              <a:rPr lang="en-US" dirty="0" smtClean="0"/>
              <a:t>The requirements and exceptions available under</a:t>
            </a:r>
            <a:r>
              <a:rPr lang="en-US" baseline="0" dirty="0" smtClean="0"/>
              <a:t> subpart B</a:t>
            </a:r>
          </a:p>
          <a:p>
            <a:pPr marL="628650" lvl="1" indent="-171450">
              <a:buFont typeface="Arial" panose="020B0604020202020204" pitchFamily="34" charset="0"/>
              <a:buChar char="•"/>
            </a:pPr>
            <a:r>
              <a:rPr lang="en-US" baseline="0" dirty="0" smtClean="0"/>
              <a:t>Consider discussing you agency’s process for vetting WAGs</a:t>
            </a:r>
          </a:p>
          <a:p>
            <a:pPr marL="628650" lvl="1" indent="-171450">
              <a:buFont typeface="Arial" panose="020B0604020202020204" pitchFamily="34" charset="0"/>
              <a:buChar char="•"/>
            </a:pPr>
            <a:r>
              <a:rPr lang="en-US" baseline="0" dirty="0" smtClean="0"/>
              <a:t>Consider discussing $20 exception</a:t>
            </a:r>
          </a:p>
          <a:p>
            <a:pPr marL="628650" lvl="1" indent="-171450">
              <a:buFont typeface="Arial" panose="020B0604020202020204" pitchFamily="34" charset="0"/>
              <a:buChar char="•"/>
            </a:pPr>
            <a:r>
              <a:rPr lang="en-US" baseline="0" dirty="0" smtClean="0"/>
              <a:t>Consider discussing disposition of prohibited gifts</a:t>
            </a:r>
          </a:p>
          <a:p>
            <a:pPr marL="628650" lvl="1" indent="-171450">
              <a:buFont typeface="Arial" panose="020B0604020202020204" pitchFamily="34" charset="0"/>
              <a:buChar char="•"/>
            </a:pPr>
            <a:endParaRPr lang="en-US" baseline="0" dirty="0" smtClean="0"/>
          </a:p>
          <a:p>
            <a:pPr marL="171450" lvl="0" indent="-171450">
              <a:buFont typeface="Arial" panose="020B0604020202020204" pitchFamily="34" charset="0"/>
              <a:buChar char="•"/>
            </a:pPr>
            <a:r>
              <a:rPr lang="en-US" baseline="0" dirty="0" smtClean="0"/>
              <a:t>The requirements and exception available under subpart C</a:t>
            </a:r>
          </a:p>
          <a:p>
            <a:pPr marL="171450" lvl="0" indent="-171450">
              <a:buFont typeface="Arial" panose="020B0604020202020204" pitchFamily="34" charset="0"/>
              <a:buChar char="•"/>
            </a:pPr>
            <a:r>
              <a:rPr lang="en-US" baseline="0" dirty="0" smtClean="0"/>
              <a:t>Discuss the possibility that relationships, personal and professional, with persons who do business with the agency can create appearance concerns</a:t>
            </a:r>
          </a:p>
          <a:p>
            <a:pPr marL="171450" lvl="0" indent="-171450">
              <a:buFont typeface="Arial" panose="020B0604020202020204" pitchFamily="34" charset="0"/>
              <a:buChar char="•"/>
            </a:pPr>
            <a:r>
              <a:rPr lang="en-US" baseline="0" dirty="0" smtClean="0"/>
              <a:t>Discuss the implications of discussing future employment with persons and organizations that do business with the agency </a:t>
            </a:r>
          </a:p>
          <a:p>
            <a:pPr marL="171450" lvl="0" indent="-171450">
              <a:buFont typeface="Arial" panose="020B0604020202020204" pitchFamily="34" charset="0"/>
              <a:buChar char="•"/>
            </a:pPr>
            <a:r>
              <a:rPr lang="en-US" baseline="0" dirty="0" smtClean="0"/>
              <a:t>Remind employees of the restrictions on disclosing non-public information for private gain and using their positions to advance private </a:t>
            </a:r>
            <a:r>
              <a:rPr lang="en-US" baseline="0" dirty="0" err="1" smtClean="0"/>
              <a:t>interersts</a:t>
            </a:r>
            <a:r>
              <a:rPr lang="en-US" baseline="0" smtClean="0"/>
              <a:t> </a:t>
            </a:r>
            <a:endParaRPr lang="en-US" baseline="0" dirty="0" smtClean="0"/>
          </a:p>
          <a:p>
            <a:pPr marL="171450" lvl="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20</a:t>
            </a:fld>
            <a:endParaRPr lang="en-US"/>
          </a:p>
        </p:txBody>
      </p:sp>
    </p:spTree>
    <p:extLst>
      <p:ext uri="{BB962C8B-B14F-4D97-AF65-F5344CB8AC3E}">
        <p14:creationId xmlns:p14="http://schemas.microsoft.com/office/powerpoint/2010/main" val="1524565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21</a:t>
            </a:fld>
            <a:endParaRPr lang="en-US"/>
          </a:p>
        </p:txBody>
      </p:sp>
    </p:spTree>
    <p:extLst>
      <p:ext uri="{BB962C8B-B14F-4D97-AF65-F5344CB8AC3E}">
        <p14:creationId xmlns:p14="http://schemas.microsoft.com/office/powerpoint/2010/main" val="243392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22</a:t>
            </a:fld>
            <a:endParaRPr lang="en-US"/>
          </a:p>
        </p:txBody>
      </p:sp>
    </p:spTree>
    <p:extLst>
      <p:ext uri="{BB962C8B-B14F-4D97-AF65-F5344CB8AC3E}">
        <p14:creationId xmlns:p14="http://schemas.microsoft.com/office/powerpoint/2010/main" val="2747238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Points to make:</a:t>
            </a:r>
          </a:p>
          <a:p>
            <a:pPr marL="171450" indent="-171450">
              <a:buFont typeface="Arial" panose="020B0604020202020204" pitchFamily="34" charset="0"/>
              <a:buChar char="•"/>
            </a:pPr>
            <a:r>
              <a:rPr lang="en-US" dirty="0" smtClean="0"/>
              <a:t>Negotiations</a:t>
            </a:r>
            <a:r>
              <a:rPr lang="en-US" baseline="0" dirty="0" smtClean="0"/>
              <a:t> for future employment create a financial interest </a:t>
            </a:r>
          </a:p>
          <a:p>
            <a:pPr marL="171450" indent="-171450">
              <a:buFont typeface="Arial" panose="020B0604020202020204" pitchFamily="34" charset="0"/>
              <a:buChar char="•"/>
            </a:pPr>
            <a:r>
              <a:rPr lang="en-US" baseline="0" dirty="0" smtClean="0"/>
              <a:t>Gifts and travel associated with a  job discussion should be discussed with an ethics official</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23</a:t>
            </a:fld>
            <a:endParaRPr lang="en-US"/>
          </a:p>
        </p:txBody>
      </p:sp>
    </p:spTree>
    <p:extLst>
      <p:ext uri="{BB962C8B-B14F-4D97-AF65-F5344CB8AC3E}">
        <p14:creationId xmlns:p14="http://schemas.microsoft.com/office/powerpoint/2010/main" val="33206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Points to discuss:</a:t>
            </a:r>
          </a:p>
          <a:p>
            <a:pPr marL="171450" indent="-171450">
              <a:buFont typeface="Arial" panose="020B0604020202020204" pitchFamily="34" charset="0"/>
              <a:buChar char="•"/>
            </a:pPr>
            <a:r>
              <a:rPr lang="en-US" dirty="0" smtClean="0"/>
              <a:t>Explain that this discussion constitutes a “negotiation</a:t>
            </a:r>
            <a:r>
              <a:rPr lang="en-US" baseline="0" dirty="0" smtClean="0"/>
              <a:t> for future employment” for purposes of the conflict of interest laws</a:t>
            </a:r>
          </a:p>
          <a:p>
            <a:pPr marL="171450" indent="-171450">
              <a:buFont typeface="Arial" panose="020B0604020202020204" pitchFamily="34" charset="0"/>
              <a:buChar char="•"/>
            </a:pPr>
            <a:r>
              <a:rPr lang="en-US" baseline="0" dirty="0" smtClean="0"/>
              <a:t>Explain that an employee in such a situation must either unconditionally reject the overture toward employment, or recuse from matters affecting the contractor</a:t>
            </a:r>
          </a:p>
          <a:p>
            <a:pPr marL="171450" indent="-171450">
              <a:buFont typeface="Arial" panose="020B0604020202020204" pitchFamily="34" charset="0"/>
              <a:buChar char="•"/>
            </a:pPr>
            <a:r>
              <a:rPr lang="en-US" baseline="0" dirty="0" smtClean="0"/>
              <a:t>Discuss the application of the gift rules at subpart B to any travel or other gifts associated with a  job search</a:t>
            </a:r>
          </a:p>
          <a:p>
            <a:pPr marL="171450" indent="-171450">
              <a:buFont typeface="Arial" panose="020B0604020202020204" pitchFamily="34" charset="0"/>
              <a:buChar char="•"/>
            </a:pPr>
            <a:r>
              <a:rPr lang="en-US" baseline="0" dirty="0" smtClean="0"/>
              <a:t>Explain that a “cooling off period” may be appropriate even after discussions concerning future employment have ceased to prevent any appearance considerations</a:t>
            </a:r>
          </a:p>
          <a:p>
            <a:pPr marL="171450" indent="-171450">
              <a:buFont typeface="Arial" panose="020B0604020202020204" pitchFamily="34" charset="0"/>
              <a:buChar char="•"/>
            </a:pPr>
            <a:r>
              <a:rPr lang="en-US" baseline="0" dirty="0" smtClean="0"/>
              <a:t>Strongly emphasize that the seeking and negotiating rules are broader that employees might imagine and that they should seek advice any time they have employment discussions with someone who does business with or is regulated by the agency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24</a:t>
            </a:fld>
            <a:endParaRPr lang="en-US"/>
          </a:p>
        </p:txBody>
      </p:sp>
    </p:spTree>
    <p:extLst>
      <p:ext uri="{BB962C8B-B14F-4D97-AF65-F5344CB8AC3E}">
        <p14:creationId xmlns:p14="http://schemas.microsoft.com/office/powerpoint/2010/main" val="8215153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smtClean="0"/>
          </a:p>
          <a:p>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25</a:t>
            </a:fld>
            <a:endParaRPr lang="en-US"/>
          </a:p>
        </p:txBody>
      </p:sp>
    </p:spTree>
    <p:extLst>
      <p:ext uri="{BB962C8B-B14F-4D97-AF65-F5344CB8AC3E}">
        <p14:creationId xmlns:p14="http://schemas.microsoft.com/office/powerpoint/2010/main" val="666214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26</a:t>
            </a:fld>
            <a:endParaRPr lang="en-US"/>
          </a:p>
        </p:txBody>
      </p:sp>
    </p:spTree>
    <p:extLst>
      <p:ext uri="{BB962C8B-B14F-4D97-AF65-F5344CB8AC3E}">
        <p14:creationId xmlns:p14="http://schemas.microsoft.com/office/powerpoint/2010/main" val="14319203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Generally,</a:t>
            </a:r>
            <a:r>
              <a:rPr lang="en-US" baseline="0" dirty="0" smtClean="0"/>
              <a:t> in these situations employees should be careful about soliciting and accepting gifts, disclosing non-public information for private benefit, and creating the appearance of partiality.  </a:t>
            </a:r>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27</a:t>
            </a:fld>
            <a:endParaRPr lang="en-US"/>
          </a:p>
        </p:txBody>
      </p:sp>
    </p:spTree>
    <p:extLst>
      <p:ext uri="{BB962C8B-B14F-4D97-AF65-F5344CB8AC3E}">
        <p14:creationId xmlns:p14="http://schemas.microsoft.com/office/powerpoint/2010/main" val="28540175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p>
          <a:p>
            <a:pPr marL="171450" indent="-171450">
              <a:buFont typeface="Arial" panose="020B0604020202020204" pitchFamily="34" charset="0"/>
              <a:buChar char="•"/>
            </a:pPr>
            <a:r>
              <a:rPr lang="en-US" dirty="0" smtClean="0"/>
              <a:t>The requirements and exceptions available under</a:t>
            </a:r>
            <a:r>
              <a:rPr lang="en-US" baseline="0" dirty="0" smtClean="0"/>
              <a:t> subpart B</a:t>
            </a:r>
          </a:p>
          <a:p>
            <a:pPr marL="628650" lvl="1" indent="-171450">
              <a:buFont typeface="Arial" panose="020B0604020202020204" pitchFamily="34" charset="0"/>
              <a:buChar char="•"/>
            </a:pPr>
            <a:r>
              <a:rPr lang="en-US" baseline="0" dirty="0" smtClean="0"/>
              <a:t>Consider discussing you agency’s process for vetting WAGs</a:t>
            </a:r>
          </a:p>
          <a:p>
            <a:pPr marL="628650" lvl="1" indent="-171450">
              <a:buFont typeface="Arial" panose="020B0604020202020204" pitchFamily="34" charset="0"/>
              <a:buChar char="•"/>
            </a:pPr>
            <a:r>
              <a:rPr lang="en-US" baseline="0" dirty="0" smtClean="0"/>
              <a:t>Consider discussing $20 exception</a:t>
            </a:r>
          </a:p>
          <a:p>
            <a:pPr marL="628650" lvl="1" indent="-171450">
              <a:buFont typeface="Arial" panose="020B0604020202020204" pitchFamily="34" charset="0"/>
              <a:buChar char="•"/>
            </a:pPr>
            <a:r>
              <a:rPr lang="en-US" baseline="0" dirty="0" smtClean="0"/>
              <a:t>Consider discussing disposition of prohibited gifts</a:t>
            </a:r>
          </a:p>
          <a:p>
            <a:pPr marL="628650" lvl="1" indent="-171450">
              <a:buFont typeface="Arial" panose="020B0604020202020204" pitchFamily="34" charset="0"/>
              <a:buChar char="•"/>
            </a:pPr>
            <a:endParaRPr lang="en-US" baseline="0" dirty="0" smtClean="0"/>
          </a:p>
          <a:p>
            <a:pPr marL="171450" lvl="0" indent="-171450">
              <a:buFont typeface="Arial" panose="020B0604020202020204" pitchFamily="34" charset="0"/>
              <a:buChar char="•"/>
            </a:pPr>
            <a:r>
              <a:rPr lang="en-US" baseline="0" dirty="0" smtClean="0"/>
              <a:t>The requirements and exception available under subpart C</a:t>
            </a:r>
          </a:p>
          <a:p>
            <a:pPr marL="171450" lvl="0" indent="-171450">
              <a:buFont typeface="Arial" panose="020B0604020202020204" pitchFamily="34" charset="0"/>
              <a:buChar char="•"/>
            </a:pPr>
            <a:r>
              <a:rPr lang="en-US" baseline="0" dirty="0" smtClean="0"/>
              <a:t>Discuss the possibility that relationships, personal and professional, with persons who do business with the agency can create appearance concerns</a:t>
            </a:r>
          </a:p>
          <a:p>
            <a:pPr marL="171450" lvl="0" indent="-171450">
              <a:buFont typeface="Arial" panose="020B0604020202020204" pitchFamily="34" charset="0"/>
              <a:buChar char="•"/>
            </a:pPr>
            <a:r>
              <a:rPr lang="en-US" baseline="0" dirty="0" smtClean="0"/>
              <a:t>Discuss the implications of discussing future employment with persons and organizations that do business with the agency </a:t>
            </a:r>
          </a:p>
          <a:p>
            <a:pPr marL="171450" lvl="0" indent="-171450">
              <a:buFont typeface="Arial" panose="020B0604020202020204" pitchFamily="34" charset="0"/>
              <a:buChar char="•"/>
            </a:pPr>
            <a:r>
              <a:rPr lang="en-US" baseline="0" dirty="0" smtClean="0"/>
              <a:t>Remind employees of the restrictions on disclosing non-public information for private gain and using their positions to advance private </a:t>
            </a:r>
            <a:r>
              <a:rPr lang="en-US" baseline="0" dirty="0" smtClean="0"/>
              <a:t>interests </a:t>
            </a:r>
            <a:endParaRPr lang="en-US" baseline="0" dirty="0" smtClean="0"/>
          </a:p>
          <a:p>
            <a:pPr marL="171450" lvl="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5923FF8-C890-4C14-8283-D0E51904F02F}" type="slidenum">
              <a:rPr lang="en-US" smtClean="0"/>
              <a:t>28</a:t>
            </a:fld>
            <a:endParaRPr lang="en-US"/>
          </a:p>
        </p:txBody>
      </p:sp>
    </p:spTree>
    <p:extLst>
      <p:ext uri="{BB962C8B-B14F-4D97-AF65-F5344CB8AC3E}">
        <p14:creationId xmlns:p14="http://schemas.microsoft.com/office/powerpoint/2010/main" val="15245656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a:t>
            </a:r>
          </a:p>
          <a:p>
            <a:endParaRPr lang="en-US" baseline="0" dirty="0" smtClean="0"/>
          </a:p>
          <a:p>
            <a:r>
              <a:rPr lang="en-US" baseline="0" dirty="0" smtClean="0"/>
              <a:t>Do any rules come to mind?</a:t>
            </a:r>
            <a:endParaRPr lang="en-US" dirty="0" smtClean="0"/>
          </a:p>
          <a:p>
            <a:endParaRPr lang="en-US" dirty="0"/>
          </a:p>
        </p:txBody>
      </p:sp>
      <p:sp>
        <p:nvSpPr>
          <p:cNvPr id="4" name="Slide Number Placeholder 3"/>
          <p:cNvSpPr>
            <a:spLocks noGrp="1"/>
          </p:cNvSpPr>
          <p:nvPr>
            <p:ph type="sldNum" sz="quarter" idx="10"/>
          </p:nvPr>
        </p:nvSpPr>
        <p:spPr/>
        <p:txBody>
          <a:bodyPr/>
          <a:lstStyle/>
          <a:p>
            <a:fld id="{526348B3-BB83-4229-ACEB-4120B85B8D77}" type="slidenum">
              <a:rPr lang="en-US" smtClean="0"/>
              <a:t>29</a:t>
            </a:fld>
            <a:endParaRPr lang="en-US"/>
          </a:p>
        </p:txBody>
      </p:sp>
    </p:spTree>
    <p:extLst>
      <p:ext uri="{BB962C8B-B14F-4D97-AF65-F5344CB8AC3E}">
        <p14:creationId xmlns:p14="http://schemas.microsoft.com/office/powerpoint/2010/main" val="1647889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3</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526348B3-BB83-4229-ACEB-4120B85B8D77}" type="slidenum">
              <a:rPr lang="en-US" smtClean="0"/>
              <a:t>30</a:t>
            </a:fld>
            <a:endParaRPr lang="en-US"/>
          </a:p>
        </p:txBody>
      </p:sp>
    </p:spTree>
    <p:extLst>
      <p:ext uri="{BB962C8B-B14F-4D97-AF65-F5344CB8AC3E}">
        <p14:creationId xmlns:p14="http://schemas.microsoft.com/office/powerpoint/2010/main" val="30519912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Ask if employees ever are offered invitation or other gifts from the spouse’s employer.  </a:t>
            </a:r>
          </a:p>
          <a:p>
            <a:endParaRPr lang="en-US" dirty="0" smtClean="0"/>
          </a:p>
          <a:p>
            <a:r>
              <a:rPr lang="en-US" dirty="0" smtClean="0"/>
              <a:t>Ask how employees would respond</a:t>
            </a:r>
            <a:r>
              <a:rPr lang="en-US" baseline="0" dirty="0" smtClean="0"/>
              <a:t> if asked to work on something involving or effecting their spouse’s employer.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26348B3-BB83-4229-ACEB-4120B85B8D77}" type="slidenum">
              <a:rPr lang="en-US" smtClean="0"/>
              <a:t>31</a:t>
            </a:fld>
            <a:endParaRPr lang="en-US"/>
          </a:p>
        </p:txBody>
      </p:sp>
    </p:spTree>
    <p:extLst>
      <p:ext uri="{BB962C8B-B14F-4D97-AF65-F5344CB8AC3E}">
        <p14:creationId xmlns:p14="http://schemas.microsoft.com/office/powerpoint/2010/main" val="1575465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many</a:t>
            </a:r>
            <a:r>
              <a:rPr lang="en-US" baseline="0" dirty="0" smtClean="0"/>
              <a:t> ethics rules apply when dealing with the employer of an employee’s spouse</a:t>
            </a:r>
          </a:p>
          <a:p>
            <a:endParaRPr lang="en-US" baseline="0" dirty="0" smtClean="0"/>
          </a:p>
          <a:p>
            <a:pPr marL="171450" indent="-171450">
              <a:buFont typeface="Arial" panose="020B0604020202020204" pitchFamily="34" charset="0"/>
              <a:buChar char="•"/>
            </a:pPr>
            <a:r>
              <a:rPr lang="en-US" baseline="0" dirty="0" smtClean="0"/>
              <a:t>The conflict of interest law treats the spouse’s interest as if they were the employee’s</a:t>
            </a:r>
          </a:p>
          <a:p>
            <a:pPr marL="171450" indent="-171450">
              <a:buFont typeface="Arial" panose="020B0604020202020204" pitchFamily="34" charset="0"/>
              <a:buChar char="•"/>
            </a:pPr>
            <a:r>
              <a:rPr lang="en-US" baseline="0" dirty="0" smtClean="0"/>
              <a:t>Gifts may be offered to the employee from his or her spouse; ethics analysis may be required</a:t>
            </a:r>
          </a:p>
          <a:p>
            <a:pPr marL="171450" indent="-171450">
              <a:buFont typeface="Arial" panose="020B0604020202020204" pitchFamily="34" charset="0"/>
              <a:buChar char="•"/>
            </a:pPr>
            <a:r>
              <a:rPr lang="en-US" baseline="0" dirty="0" smtClean="0"/>
              <a:t>Even if the spouse does not have an equity interest in his or her employer, there is still an appearance consideration </a:t>
            </a:r>
          </a:p>
          <a:p>
            <a:pPr marL="171450" indent="-171450">
              <a:buFont typeface="Arial" panose="020B0604020202020204" pitchFamily="34" charset="0"/>
              <a:buChar char="•"/>
            </a:pPr>
            <a:r>
              <a:rPr lang="en-US" baseline="0" dirty="0" smtClean="0"/>
              <a:t>Employees should take care not to pass along non-public information to their spouses, especially as it concerns the spouse’s employment </a:t>
            </a:r>
          </a:p>
          <a:p>
            <a:pPr marL="171450" indent="-171450">
              <a:buFont typeface="Arial" panose="020B0604020202020204" pitchFamily="34" charset="0"/>
              <a:buChar char="•"/>
            </a:pPr>
            <a:r>
              <a:rPr lang="en-US" baseline="0" dirty="0" smtClean="0"/>
              <a:t>A spouse’s salary </a:t>
            </a:r>
            <a:r>
              <a:rPr lang="en-US" baseline="0" smtClean="0"/>
              <a:t>and associated </a:t>
            </a:r>
            <a:r>
              <a:rPr lang="en-US" baseline="0" dirty="0" smtClean="0"/>
              <a:t>assets should be disclosed on the employee’s financial disclosure report</a:t>
            </a:r>
          </a:p>
        </p:txBody>
      </p:sp>
      <p:sp>
        <p:nvSpPr>
          <p:cNvPr id="4" name="Slide Number Placeholder 3"/>
          <p:cNvSpPr>
            <a:spLocks noGrp="1"/>
          </p:cNvSpPr>
          <p:nvPr>
            <p:ph type="sldNum" sz="quarter" idx="10"/>
          </p:nvPr>
        </p:nvSpPr>
        <p:spPr/>
        <p:txBody>
          <a:bodyPr/>
          <a:lstStyle/>
          <a:p>
            <a:fld id="{526348B3-BB83-4229-ACEB-4120B85B8D77}" type="slidenum">
              <a:rPr lang="en-US" smtClean="0"/>
              <a:t>32</a:t>
            </a:fld>
            <a:endParaRPr lang="en-US"/>
          </a:p>
        </p:txBody>
      </p:sp>
    </p:spTree>
    <p:extLst>
      <p:ext uri="{BB962C8B-B14F-4D97-AF65-F5344CB8AC3E}">
        <p14:creationId xmlns:p14="http://schemas.microsoft.com/office/powerpoint/2010/main" val="34326067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11BC8945-112F-495B-B0D4-987F54F03FEF}"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24988141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11BC8945-112F-495B-B0D4-987F54F03FEF}"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20138285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BC8945-112F-495B-B0D4-987F54F03FEF}"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28851287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smtClean="0"/>
          </a:p>
          <a:p>
            <a:endParaRPr lang="en-US" dirty="0"/>
          </a:p>
        </p:txBody>
      </p:sp>
      <p:sp>
        <p:nvSpPr>
          <p:cNvPr id="4" name="Slide Number Placeholder 3"/>
          <p:cNvSpPr>
            <a:spLocks noGrp="1"/>
          </p:cNvSpPr>
          <p:nvPr>
            <p:ph type="sldNum" sz="quarter" idx="10"/>
          </p:nvPr>
        </p:nvSpPr>
        <p:spPr/>
        <p:txBody>
          <a:bodyPr/>
          <a:lstStyle/>
          <a:p>
            <a:fld id="{238B59A4-5444-4971-833A-BF84B6760ADF}" type="slidenum">
              <a:rPr lang="en-US" smtClean="0"/>
              <a:t>37</a:t>
            </a:fld>
            <a:endParaRPr lang="en-US"/>
          </a:p>
        </p:txBody>
      </p:sp>
    </p:spTree>
    <p:extLst>
      <p:ext uri="{BB962C8B-B14F-4D97-AF65-F5344CB8AC3E}">
        <p14:creationId xmlns:p14="http://schemas.microsoft.com/office/powerpoint/2010/main" val="32573799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238B59A4-5444-4971-833A-BF84B6760ADF}" type="slidenum">
              <a:rPr lang="en-US" smtClean="0"/>
              <a:t>38</a:t>
            </a:fld>
            <a:endParaRPr lang="en-US"/>
          </a:p>
        </p:txBody>
      </p:sp>
    </p:spTree>
    <p:extLst>
      <p:ext uri="{BB962C8B-B14F-4D97-AF65-F5344CB8AC3E}">
        <p14:creationId xmlns:p14="http://schemas.microsoft.com/office/powerpoint/2010/main" val="1225279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3AA6FD39-6AF9-400B-8896-D8859FBD6747}" type="slidenum">
              <a:rPr lang="en-US" smtClean="0"/>
              <a:t>41</a:t>
            </a:fld>
            <a:endParaRPr lang="en-US"/>
          </a:p>
        </p:txBody>
      </p:sp>
    </p:spTree>
    <p:extLst>
      <p:ext uri="{BB962C8B-B14F-4D97-AF65-F5344CB8AC3E}">
        <p14:creationId xmlns:p14="http://schemas.microsoft.com/office/powerpoint/2010/main" val="2809748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a:p>
        </p:txBody>
      </p:sp>
      <p:sp>
        <p:nvSpPr>
          <p:cNvPr id="4" name="Slide Number Placeholder 3"/>
          <p:cNvSpPr>
            <a:spLocks noGrp="1"/>
          </p:cNvSpPr>
          <p:nvPr>
            <p:ph type="sldNum" sz="quarter" idx="10"/>
          </p:nvPr>
        </p:nvSpPr>
        <p:spPr/>
        <p:txBody>
          <a:bodyPr/>
          <a:lstStyle/>
          <a:p>
            <a:fld id="{3AA6FD39-6AF9-400B-8896-D8859FBD6747}" type="slidenum">
              <a:rPr lang="en-US" smtClean="0"/>
              <a:t>42</a:t>
            </a:fld>
            <a:endParaRPr lang="en-US"/>
          </a:p>
        </p:txBody>
      </p:sp>
    </p:spTree>
    <p:extLst>
      <p:ext uri="{BB962C8B-B14F-4D97-AF65-F5344CB8AC3E}">
        <p14:creationId xmlns:p14="http://schemas.microsoft.com/office/powerpoint/2010/main" val="1994147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4</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of the ethics principles may be implicated when an employee is temporarily promoted or has a change in responsibilities.</a:t>
            </a:r>
            <a:r>
              <a:rPr lang="en-US" baseline="0" dirty="0" smtClean="0"/>
              <a:t>  </a:t>
            </a:r>
          </a:p>
          <a:p>
            <a:endParaRPr lang="en-US" baseline="0" dirty="0" smtClean="0"/>
          </a:p>
          <a:p>
            <a:r>
              <a:rPr lang="en-US" baseline="0" dirty="0" smtClean="0"/>
              <a:t>Possible topics of discussion:</a:t>
            </a:r>
          </a:p>
          <a:p>
            <a:pPr marL="171450" indent="-171450">
              <a:buFont typeface="Arial" panose="020B0604020202020204" pitchFamily="34" charset="0"/>
              <a:buChar char="•"/>
            </a:pPr>
            <a:r>
              <a:rPr lang="en-US" baseline="0" dirty="0" smtClean="0"/>
              <a:t>Employee may be asked to participate in hiring and personnel decisions for the first time</a:t>
            </a:r>
          </a:p>
          <a:p>
            <a:pPr marL="171450" indent="-171450">
              <a:buFont typeface="Arial" panose="020B0604020202020204" pitchFamily="34" charset="0"/>
              <a:buChar char="•"/>
            </a:pPr>
            <a:r>
              <a:rPr lang="en-US" baseline="0" dirty="0" smtClean="0"/>
              <a:t>Potential for new conflicts of interest as a result of expanded duties (may want to review financial disclosure report in light of new duties)</a:t>
            </a:r>
          </a:p>
          <a:p>
            <a:pPr marL="171450" indent="-171450">
              <a:buFont typeface="Arial" panose="020B0604020202020204" pitchFamily="34" charset="0"/>
              <a:buChar char="•"/>
            </a:pPr>
            <a:r>
              <a:rPr lang="en-US" baseline="0" dirty="0" smtClean="0"/>
              <a:t>Employee may have new access to non-public information</a:t>
            </a:r>
          </a:p>
          <a:p>
            <a:pPr marL="171450" indent="-171450">
              <a:buFont typeface="Arial" panose="020B0604020202020204" pitchFamily="34" charset="0"/>
              <a:buChar char="•"/>
            </a:pPr>
            <a:r>
              <a:rPr lang="en-US" baseline="0" dirty="0" smtClean="0"/>
              <a:t>Employee may have greater responsibility for managing the ethical compliance of the staff</a:t>
            </a:r>
          </a:p>
          <a:p>
            <a:pPr marL="171450" indent="-171450">
              <a:buFont typeface="Arial" panose="020B0604020202020204" pitchFamily="34" charset="0"/>
              <a:buChar char="•"/>
            </a:pPr>
            <a:r>
              <a:rPr lang="en-US" baseline="0" dirty="0" smtClean="0"/>
              <a:t>Employee may be put in position requiring disclosure of waste, fraud, or abuse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AA6FD39-6AF9-400B-8896-D8859FBD6747}" type="slidenum">
              <a:rPr lang="en-US" smtClean="0"/>
              <a:t>43</a:t>
            </a:fld>
            <a:endParaRPr lang="en-US"/>
          </a:p>
        </p:txBody>
      </p:sp>
    </p:spTree>
    <p:extLst>
      <p:ext uri="{BB962C8B-B14F-4D97-AF65-F5344CB8AC3E}">
        <p14:creationId xmlns:p14="http://schemas.microsoft.com/office/powerpoint/2010/main" val="24686587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time an employee’s duties significantly change, there are new</a:t>
            </a:r>
            <a:r>
              <a:rPr lang="en-US" baseline="0" dirty="0" smtClean="0"/>
              <a:t> possibilities for new conflicts of interest and other ethics concerns.</a:t>
            </a:r>
          </a:p>
          <a:p>
            <a:endParaRPr lang="en-US" baseline="0" dirty="0" smtClean="0"/>
          </a:p>
          <a:p>
            <a:r>
              <a:rPr lang="en-US" baseline="0" dirty="0" smtClean="0"/>
              <a:t>Possible topics of discussion:</a:t>
            </a:r>
          </a:p>
          <a:p>
            <a:pPr marL="171450" indent="-171450">
              <a:buFont typeface="Arial" panose="020B0604020202020204" pitchFamily="34" charset="0"/>
              <a:buChar char="•"/>
            </a:pPr>
            <a:r>
              <a:rPr lang="en-US" baseline="0" dirty="0" smtClean="0"/>
              <a:t>Employee may encounter of new conflicts of interest under section 208/Subpart D</a:t>
            </a:r>
          </a:p>
          <a:p>
            <a:pPr marL="171450" indent="-171450">
              <a:buFont typeface="Arial" panose="020B0604020202020204" pitchFamily="34" charset="0"/>
              <a:buChar char="•"/>
            </a:pPr>
            <a:r>
              <a:rPr lang="en-US" baseline="0" dirty="0" smtClean="0"/>
              <a:t>Employee may have new gifts between employees questions, supervisors are restricted in ways that staff members are not</a:t>
            </a:r>
          </a:p>
          <a:p>
            <a:pPr marL="171450" indent="-171450">
              <a:buFont typeface="Arial" panose="020B0604020202020204" pitchFamily="34" charset="0"/>
              <a:buChar char="•"/>
            </a:pPr>
            <a:r>
              <a:rPr lang="en-US" baseline="0" dirty="0" smtClean="0"/>
              <a:t>Employee may have new appearance concerns arising form expanded duties</a:t>
            </a:r>
          </a:p>
          <a:p>
            <a:pPr marL="171450" indent="-171450">
              <a:buFont typeface="Arial" panose="020B0604020202020204" pitchFamily="34" charset="0"/>
              <a:buChar char="•"/>
            </a:pPr>
            <a:r>
              <a:rPr lang="en-US" baseline="0" dirty="0" smtClean="0"/>
              <a:t>Employee may need to complete a financial disclosure report or the ethics office may wish to review the report again in light of new duties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3AA6FD39-6AF9-400B-8896-D8859FBD6747}" type="slidenum">
              <a:rPr lang="en-US" smtClean="0"/>
              <a:t>44</a:t>
            </a:fld>
            <a:endParaRPr lang="en-US"/>
          </a:p>
        </p:txBody>
      </p:sp>
    </p:spTree>
    <p:extLst>
      <p:ext uri="{BB962C8B-B14F-4D97-AF65-F5344CB8AC3E}">
        <p14:creationId xmlns:p14="http://schemas.microsoft.com/office/powerpoint/2010/main" val="33287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5</a:t>
            </a:fld>
            <a:endParaRPr lang="en-US"/>
          </a:p>
        </p:txBody>
      </p:sp>
    </p:spTree>
    <p:extLst>
      <p:ext uri="{BB962C8B-B14F-4D97-AF65-F5344CB8AC3E}">
        <p14:creationId xmlns:p14="http://schemas.microsoft.com/office/powerpoint/2010/main" val="1610644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6</a:t>
            </a:fld>
            <a:endParaRPr lang="en-US"/>
          </a:p>
        </p:txBody>
      </p:sp>
    </p:spTree>
    <p:extLst>
      <p:ext uri="{BB962C8B-B14F-4D97-AF65-F5344CB8AC3E}">
        <p14:creationId xmlns:p14="http://schemas.microsoft.com/office/powerpoint/2010/main" val="129522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ethics issues</a:t>
            </a:r>
            <a:r>
              <a:rPr lang="en-US" baseline="0" dirty="0" smtClean="0"/>
              <a:t> that can arise when an employee marries spouse.  The most obvious arise from financial conflicts with the spouse’s assets, employer etc.  We need to also be concerned potential gifts issues that might arise from the wedding, and concerns around the use of official time during the planning of the wedding.  </a:t>
            </a:r>
          </a:p>
          <a:p>
            <a:endParaRPr lang="en-US" baseline="0" dirty="0" smtClean="0"/>
          </a:p>
          <a:p>
            <a:r>
              <a:rPr lang="en-US" baseline="0" dirty="0" smtClean="0"/>
              <a:t>Consider asking participants if they can anticipate a possible gift issue, misuse issue, and potential conflict of interest.  </a:t>
            </a:r>
            <a:endParaRPr lang="en-US" dirty="0"/>
          </a:p>
        </p:txBody>
      </p:sp>
      <p:sp>
        <p:nvSpPr>
          <p:cNvPr id="4" name="Slide Number Placeholder 3"/>
          <p:cNvSpPr>
            <a:spLocks noGrp="1"/>
          </p:cNvSpPr>
          <p:nvPr>
            <p:ph type="sldNum" sz="quarter" idx="10"/>
          </p:nvPr>
        </p:nvSpPr>
        <p:spPr/>
        <p:txBody>
          <a:bodyPr/>
          <a:lstStyle/>
          <a:p>
            <a:fld id="{B62CC498-A8C9-40C5-AE9D-245260C1BA2A}" type="slidenum">
              <a:rPr lang="en-US" smtClean="0"/>
              <a:t>7</a:t>
            </a:fld>
            <a:endParaRPr lang="en-US"/>
          </a:p>
        </p:txBody>
      </p:sp>
    </p:spTree>
    <p:extLst>
      <p:ext uri="{BB962C8B-B14F-4D97-AF65-F5344CB8AC3E}">
        <p14:creationId xmlns:p14="http://schemas.microsoft.com/office/powerpoint/2010/main" val="2727999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Briefly</a:t>
            </a:r>
            <a:r>
              <a:rPr lang="en-US" baseline="0" dirty="0" smtClean="0"/>
              <a:t> explain how each of the rules listed might be implicated.</a:t>
            </a:r>
          </a:p>
          <a:p>
            <a:pPr marL="171450" indent="-171450">
              <a:buFont typeface="Arial" panose="020B0604020202020204" pitchFamily="34" charset="0"/>
              <a:buChar char="•"/>
            </a:pPr>
            <a:r>
              <a:rPr lang="en-US" baseline="0" dirty="0" smtClean="0"/>
              <a:t>Spouse’s assets now imputed to employee (208)</a:t>
            </a:r>
          </a:p>
          <a:p>
            <a:pPr marL="171450" indent="-171450">
              <a:buFont typeface="Arial" panose="020B0604020202020204" pitchFamily="34" charset="0"/>
              <a:buChar char="•"/>
            </a:pPr>
            <a:r>
              <a:rPr lang="en-US" baseline="0" dirty="0" smtClean="0"/>
              <a:t>Gifts from subordinates and prohibited sources should be considered under the gift rules</a:t>
            </a:r>
          </a:p>
          <a:p>
            <a:pPr marL="628650" lvl="1" indent="-171450">
              <a:buFont typeface="Arial" panose="020B0604020202020204" pitchFamily="34" charset="0"/>
              <a:buChar char="•"/>
            </a:pPr>
            <a:r>
              <a:rPr lang="en-US" baseline="0" dirty="0" smtClean="0"/>
              <a:t>Consider discussing “special infrequent occasion exception to subpart C </a:t>
            </a:r>
          </a:p>
          <a:p>
            <a:pPr marL="628650" lvl="1" indent="-171450">
              <a:buFont typeface="Arial" panose="020B0604020202020204" pitchFamily="34" charset="0"/>
              <a:buChar char="•"/>
            </a:pPr>
            <a:r>
              <a:rPr lang="en-US" baseline="0" dirty="0" smtClean="0"/>
              <a:t>and the “gifts based on personal relationships” exception under subpart B</a:t>
            </a:r>
          </a:p>
          <a:p>
            <a:pPr marL="171450" lvl="0" indent="-171450">
              <a:buFont typeface="Arial" panose="020B0604020202020204" pitchFamily="34" charset="0"/>
              <a:buChar char="•"/>
            </a:pPr>
            <a:r>
              <a:rPr lang="en-US" baseline="0" dirty="0" smtClean="0"/>
              <a:t>Spouse’s employer, clients, family members etc. may pose appearance concerns under subpart E</a:t>
            </a:r>
          </a:p>
          <a:p>
            <a:pPr marL="171450" lvl="0" indent="-171450">
              <a:buFont typeface="Arial" panose="020B0604020202020204" pitchFamily="34" charset="0"/>
              <a:buChar char="•"/>
            </a:pPr>
            <a:r>
              <a:rPr lang="en-US" baseline="0" dirty="0" smtClean="0"/>
              <a:t>Consider reminding employees about the use of official time in the context of planning an event, you can also touch on your agency’s </a:t>
            </a:r>
            <a:r>
              <a:rPr lang="en-US" i="1" baseline="0" dirty="0" smtClean="0"/>
              <a:t>de </a:t>
            </a:r>
            <a:r>
              <a:rPr lang="en-US" i="1" baseline="0" dirty="0" err="1" smtClean="0"/>
              <a:t>minimis</a:t>
            </a:r>
            <a:r>
              <a:rPr lang="en-US" i="1" baseline="0" dirty="0" smtClean="0"/>
              <a:t> </a:t>
            </a:r>
            <a:r>
              <a:rPr lang="en-US" baseline="0" dirty="0" smtClean="0"/>
              <a:t>policy </a:t>
            </a:r>
          </a:p>
          <a:p>
            <a:pPr marL="171450" lvl="0" indent="-171450">
              <a:buFont typeface="Arial" panose="020B0604020202020204" pitchFamily="34" charset="0"/>
              <a:buChar char="•"/>
            </a:pPr>
            <a:r>
              <a:rPr lang="en-US" baseline="0" dirty="0" smtClean="0"/>
              <a:t>Remind employees that spouse’s assets are reportable on financial disclosure reports</a:t>
            </a:r>
          </a:p>
        </p:txBody>
      </p:sp>
      <p:sp>
        <p:nvSpPr>
          <p:cNvPr id="4" name="Slide Number Placeholder 3"/>
          <p:cNvSpPr>
            <a:spLocks noGrp="1"/>
          </p:cNvSpPr>
          <p:nvPr>
            <p:ph type="sldNum" sz="quarter" idx="10"/>
          </p:nvPr>
        </p:nvSpPr>
        <p:spPr/>
        <p:txBody>
          <a:bodyPr/>
          <a:lstStyle/>
          <a:p>
            <a:fld id="{B62CC498-A8C9-40C5-AE9D-245260C1BA2A}" type="slidenum">
              <a:rPr lang="en-US" smtClean="0"/>
              <a:t>8</a:t>
            </a:fld>
            <a:endParaRPr lang="en-US"/>
          </a:p>
        </p:txBody>
      </p:sp>
    </p:spTree>
    <p:extLst>
      <p:ext uri="{BB962C8B-B14F-4D97-AF65-F5344CB8AC3E}">
        <p14:creationId xmlns:p14="http://schemas.microsoft.com/office/powerpoint/2010/main" val="1799732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smtClean="0"/>
          </a:p>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9</a:t>
            </a:fld>
            <a:endParaRPr lang="en-US"/>
          </a:p>
        </p:txBody>
      </p:sp>
    </p:spTree>
    <p:extLst>
      <p:ext uri="{BB962C8B-B14F-4D97-AF65-F5344CB8AC3E}">
        <p14:creationId xmlns:p14="http://schemas.microsoft.com/office/powerpoint/2010/main" val="2617349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1/19/2016</a:t>
            </a:fld>
            <a:endParaRPr lang="en-US">
              <a:solidFill>
                <a:srgbClr val="F5F5F5"/>
              </a:solidFill>
            </a:endParaRPr>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7"/>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60459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xmlns="">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154159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0"/>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3"/>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978623"/>
      </p:ext>
    </p:extLst>
  </p:cSld>
  <p:clrMapOvr>
    <a:masterClrMapping/>
  </p:clrMapOvr>
  <p:extLst mod="1">
    <p:ext uri="{DCECCB84-F9BA-43D5-87BE-67443E8EF086}">
      <p15:sldGuideLst xmlns:p15="http://schemas.microsoft.com/office/powerpoint/2012/main" xmlns="">
        <p15:guide id="4294967295"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98506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1"/>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7420310"/>
      </p:ext>
    </p:extLst>
  </p:cSld>
  <p:clrMapOvr>
    <a:masterClrMapping/>
  </p:clrMapOvr>
  <p:extLst mod="1">
    <p:ext uri="{DCECCB84-F9BA-43D5-87BE-67443E8EF086}">
      <p15:sldGuideLst xmlns:p15="http://schemas.microsoft.com/office/powerpoint/2012/main" xmlns="">
        <p15:guide id="4294967295"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4164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50353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81915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82180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 y="2621513"/>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32916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1"/>
            <a:ext cx="288036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49152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3"/>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370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2" y="1905000"/>
            <a:ext cx="9095687"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Annual Ethics</a:t>
            </a:r>
            <a:br>
              <a:rPr lang="en-US" sz="8000" b="1" i="0" dirty="0" smtClean="0">
                <a:solidFill>
                  <a:schemeClr val="tx1"/>
                </a:solidFill>
                <a:latin typeface="Aharoni" panose="02010803020104030203" pitchFamily="2" charset="-79"/>
                <a:cs typeface="Aharoni" panose="02010803020104030203" pitchFamily="2" charset="-79"/>
              </a:rPr>
            </a:br>
            <a:r>
              <a:rPr lang="en-US" sz="8000" b="1" i="0" dirty="0">
                <a:solidFill>
                  <a:schemeClr val="tx1"/>
                </a:solidFill>
                <a:latin typeface="Aharoni" panose="02010803020104030203" pitchFamily="2" charset="-79"/>
                <a:cs typeface="Aharoni" panose="02010803020104030203" pitchFamily="2" charset="-79"/>
              </a:rPr>
              <a:t/>
            </a:r>
            <a:br>
              <a:rPr lang="en-US" sz="8000" b="1" i="0" dirty="0">
                <a:solidFill>
                  <a:schemeClr val="tx1"/>
                </a:solidFill>
                <a:latin typeface="Aharoni" panose="02010803020104030203" pitchFamily="2" charset="-79"/>
                <a:cs typeface="Aharoni" panose="02010803020104030203" pitchFamily="2" charset="-79"/>
              </a:rPr>
            </a:br>
            <a:r>
              <a:rPr lang="en-US" sz="8000" b="1" i="0" dirty="0" smtClean="0">
                <a:solidFill>
                  <a:schemeClr val="tx1"/>
                </a:solidFill>
                <a:latin typeface="Aharoni" panose="02010803020104030203" pitchFamily="2" charset="-79"/>
                <a:cs typeface="Aharoni" panose="02010803020104030203" pitchFamily="2" charset="-79"/>
              </a:rPr>
              <a:t>Training</a:t>
            </a:r>
            <a:br>
              <a:rPr lang="en-US" sz="8000" b="1" i="0" dirty="0" smtClean="0">
                <a:solidFill>
                  <a:schemeClr val="tx1"/>
                </a:solidFill>
                <a:latin typeface="Aharoni" panose="02010803020104030203" pitchFamily="2" charset="-79"/>
                <a:cs typeface="Aharoni" panose="02010803020104030203" pitchFamily="2" charset="-79"/>
              </a:rPr>
            </a:br>
            <a:r>
              <a:rPr lang="en-US" sz="8000" b="1" i="0" dirty="0" smtClean="0">
                <a:solidFill>
                  <a:schemeClr val="tx1"/>
                </a:solidFill>
                <a:latin typeface="Aharoni" panose="02010803020104030203" pitchFamily="2" charset="-79"/>
                <a:cs typeface="Aharoni" panose="02010803020104030203" pitchFamily="2" charset="-79"/>
              </a:rPr>
              <a:t/>
            </a:r>
            <a:br>
              <a:rPr lang="en-US" sz="8000" b="1" i="0" dirty="0" smtClean="0">
                <a:solidFill>
                  <a:schemeClr val="tx1"/>
                </a:solidFill>
                <a:latin typeface="Aharoni" panose="02010803020104030203" pitchFamily="2" charset="-79"/>
                <a:cs typeface="Aharoni" panose="02010803020104030203" pitchFamily="2" charset="-79"/>
              </a:rPr>
            </a:br>
            <a:r>
              <a:rPr lang="en-US" sz="8000" b="1" i="0" dirty="0" smtClean="0">
                <a:solidFill>
                  <a:schemeClr val="tx1"/>
                </a:solidFill>
                <a:latin typeface="Aharoni" panose="02010803020104030203" pitchFamily="2" charset="-79"/>
                <a:cs typeface="Aharoni" panose="02010803020104030203" pitchFamily="2" charset="-79"/>
              </a:rPr>
              <a:t>Scenarios</a:t>
            </a:r>
            <a:endParaRPr lang="en-US" sz="8000" b="1" i="0" dirty="0">
              <a:solidFill>
                <a:schemeClr val="tx1"/>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Tree>
    <p:extLst>
      <p:ext uri="{BB962C8B-B14F-4D97-AF65-F5344CB8AC3E}">
        <p14:creationId xmlns:p14="http://schemas.microsoft.com/office/powerpoint/2010/main" val="877062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8" name="Subtitle 7"/>
          <p:cNvSpPr>
            <a:spLocks noGrp="1"/>
          </p:cNvSpPr>
          <p:nvPr>
            <p:ph type="subTitle" idx="1"/>
          </p:nvPr>
        </p:nvSpPr>
        <p:spPr/>
        <p:txBody>
          <a:bodyPr/>
          <a:lstStyle/>
          <a:p>
            <a:endParaRPr lang="en-US"/>
          </a:p>
        </p:txBody>
      </p:sp>
      <p:sp>
        <p:nvSpPr>
          <p:cNvPr id="11" name="Subtitle 2"/>
          <p:cNvSpPr txBox="1">
            <a:spLocks/>
          </p:cNvSpPr>
          <p:nvPr/>
        </p:nvSpPr>
        <p:spPr>
          <a:xfrm>
            <a:off x="921416" y="3778409"/>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2829550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solidFill>
                  <a:schemeClr val="tx1">
                    <a:lumMod val="50000"/>
                  </a:schemeClr>
                </a:solidFill>
              </a:rPr>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923330"/>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DE</a:t>
            </a:r>
          </a:p>
          <a:p>
            <a:r>
              <a:rPr lang="en-US" dirty="0" smtClean="0">
                <a:solidFill>
                  <a:schemeClr val="bg2">
                    <a:lumMod val="75000"/>
                    <a:lumOff val="25000"/>
                  </a:schemeClr>
                </a:solidFill>
              </a:rPr>
              <a:t>Financial Disclosure</a:t>
            </a:r>
            <a:endParaRPr lang="en-US" dirty="0">
              <a:solidFill>
                <a:schemeClr val="bg2">
                  <a:lumMod val="75000"/>
                  <a:lumOff val="25000"/>
                </a:schemeClr>
              </a:solidFill>
            </a:endParaRPr>
          </a:p>
        </p:txBody>
      </p:sp>
      <p:sp>
        <p:nvSpPr>
          <p:cNvPr id="25" name="Subtitle 2"/>
          <p:cNvSpPr txBox="1">
            <a:spLocks/>
          </p:cNvSpPr>
          <p:nvPr/>
        </p:nvSpPr>
        <p:spPr>
          <a:xfrm>
            <a:off x="921416" y="1143000"/>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205405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7" name="Subtitle 2"/>
          <p:cNvSpPr txBox="1">
            <a:spLocks/>
          </p:cNvSpPr>
          <p:nvPr/>
        </p:nvSpPr>
        <p:spPr>
          <a:xfrm>
            <a:off x="921416" y="1143000"/>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
        <p:nvSpPr>
          <p:cNvPr id="28" name="TextBox 27"/>
          <p:cNvSpPr txBox="1"/>
          <p:nvPr/>
        </p:nvSpPr>
        <p:spPr>
          <a:xfrm>
            <a:off x="4800600" y="3580723"/>
            <a:ext cx="4420529" cy="923330"/>
          </a:xfrm>
          <a:prstGeom prst="rect">
            <a:avLst/>
          </a:prstGeom>
          <a:noFill/>
        </p:spPr>
        <p:txBody>
          <a:bodyPr wrap="square" rtlCol="0">
            <a:spAutoFit/>
          </a:bodyPr>
          <a:lstStyle/>
          <a:p>
            <a:r>
              <a:rPr lang="en-US" dirty="0" smtClean="0"/>
              <a:t>18 USC 208</a:t>
            </a:r>
          </a:p>
          <a:p>
            <a:r>
              <a:rPr lang="en-US" dirty="0" smtClean="0"/>
              <a:t>Subpart D</a:t>
            </a:r>
          </a:p>
          <a:p>
            <a:r>
              <a:rPr lang="en-US" dirty="0" smtClean="0"/>
              <a:t>Financial Disclosure</a:t>
            </a:r>
            <a:endParaRPr lang="en-US" dirty="0"/>
          </a:p>
        </p:txBody>
      </p:sp>
    </p:spTree>
    <p:extLst>
      <p:ext uri="{BB962C8B-B14F-4D97-AF65-F5344CB8AC3E}">
        <p14:creationId xmlns:p14="http://schemas.microsoft.com/office/powerpoint/2010/main" val="67154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691062" y="3778409"/>
            <a:ext cx="7815594" cy="1655762"/>
          </a:xfrm>
        </p:spPr>
        <p:txBody>
          <a:bodyPr>
            <a:normAutofit/>
          </a:bodyPr>
          <a:lstStyle/>
          <a:p>
            <a:r>
              <a:rPr lang="en-US" sz="2400" b="1" i="0" dirty="0" smtClean="0">
                <a:solidFill>
                  <a:schemeClr val="tx1"/>
                </a:solidFill>
                <a:latin typeface="Aharoni" panose="02010803020104030203" pitchFamily="2" charset="-79"/>
                <a:cs typeface="Aharoni" panose="02010803020104030203" pitchFamily="2" charset="-79"/>
              </a:rPr>
              <a:t>Your neighbor’s </a:t>
            </a:r>
            <a:r>
              <a:rPr lang="en-US" sz="2400" b="1" i="0" dirty="0">
                <a:solidFill>
                  <a:schemeClr val="tx1"/>
                </a:solidFill>
                <a:latin typeface="Aharoni" panose="02010803020104030203" pitchFamily="2" charset="-79"/>
                <a:cs typeface="Aharoni" panose="02010803020104030203" pitchFamily="2" charset="-79"/>
              </a:rPr>
              <a:t>daughter is looking for a summer internship.</a:t>
            </a:r>
            <a:endParaRPr lang="en-US" sz="2200" i="0" dirty="0">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Tree>
    <p:extLst>
      <p:ext uri="{BB962C8B-B14F-4D97-AF65-F5344CB8AC3E}">
        <p14:creationId xmlns:p14="http://schemas.microsoft.com/office/powerpoint/2010/main" val="1346713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691062" y="3778409"/>
            <a:ext cx="7815594" cy="1655762"/>
          </a:xfrm>
        </p:spPr>
        <p:txBody>
          <a:bodyPr>
            <a:normAutofit/>
          </a:bodyPr>
          <a:lstStyle/>
          <a:p>
            <a:r>
              <a:rPr lang="en-US" sz="2400" b="1" i="0" dirty="0" smtClean="0">
                <a:solidFill>
                  <a:schemeClr val="tx1"/>
                </a:solidFill>
                <a:latin typeface="Aharoni" panose="02010803020104030203" pitchFamily="2" charset="-79"/>
                <a:cs typeface="Aharoni" panose="02010803020104030203" pitchFamily="2" charset="-79"/>
              </a:rPr>
              <a:t>Your neighbor’s </a:t>
            </a:r>
            <a:r>
              <a:rPr lang="en-US" sz="2400" b="1" i="0" dirty="0">
                <a:solidFill>
                  <a:schemeClr val="tx1"/>
                </a:solidFill>
                <a:latin typeface="Aharoni" panose="02010803020104030203" pitchFamily="2" charset="-79"/>
                <a:cs typeface="Aharoni" panose="02010803020104030203" pitchFamily="2" charset="-79"/>
              </a:rPr>
              <a:t>daughter is looking for a summer internship.</a:t>
            </a:r>
            <a:endParaRPr lang="en-US" sz="2200" i="0" dirty="0">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Tree>
    <p:extLst>
      <p:ext uri="{BB962C8B-B14F-4D97-AF65-F5344CB8AC3E}">
        <p14:creationId xmlns:p14="http://schemas.microsoft.com/office/powerpoint/2010/main" val="4266422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721333" y="969911"/>
            <a:ext cx="5490284" cy="1476868"/>
          </a:xfrm>
          <a:prstGeom prst="rect">
            <a:avLst/>
          </a:prstGeom>
        </p:spPr>
        <p:txBody>
          <a:bodyPr vert="horz" lIns="91440" tIns="45720" rIns="91440" bIns="45720" rtlCol="0">
            <a:normAutofit fontScale="40000" lnSpcReduction="200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6600" b="1" i="1" u="none" strike="noStrike" kern="1200" cap="all" spc="0" normalizeH="0" baseline="0" noProof="0" dirty="0" smtClean="0">
                <a:ln>
                  <a:noFill/>
                </a:ln>
                <a:solidFill>
                  <a:schemeClr val="tx1"/>
                </a:solidFill>
                <a:effectLst/>
                <a:uLnTx/>
                <a:uFillTx/>
                <a:latin typeface="Aharoni" panose="02010803020104030203" pitchFamily="2" charset="-79"/>
                <a:ea typeface="+mj-ea"/>
                <a:cs typeface="Aharoni" panose="02010803020104030203" pitchFamily="2" charset="-79"/>
              </a:rPr>
              <a:t>YOUR neighbor’s daughter is </a:t>
            </a:r>
            <a:r>
              <a:rPr kumimoji="0" lang="en-US" sz="6600" b="1" i="1" u="none" strike="noStrike" kern="1200" cap="all" spc="0" normalizeH="0" baseline="0" noProof="0" dirty="0" smtClean="0">
                <a:ln>
                  <a:noFill/>
                </a:ln>
                <a:effectLst/>
                <a:uLnTx/>
                <a:uFillTx/>
                <a:latin typeface="Aharoni" panose="02010803020104030203" pitchFamily="2" charset="-79"/>
                <a:ea typeface="+mj-ea"/>
                <a:cs typeface="Aharoni" panose="02010803020104030203" pitchFamily="2" charset="-79"/>
              </a:rPr>
              <a:t>looking for a summer internship</a:t>
            </a:r>
            <a:r>
              <a:rPr lang="en-US" sz="6700" b="1" i="1" cap="all" dirty="0" smtClean="0">
                <a:solidFill>
                  <a:prstClr val="white"/>
                </a:solidFill>
                <a:latin typeface="Aharoni" panose="02010803020104030203" pitchFamily="2" charset="-79"/>
                <a:ea typeface="+mj-ea"/>
                <a:cs typeface="Aharoni" panose="02010803020104030203" pitchFamily="2" charset="-79"/>
              </a:rPr>
              <a:t>?</a:t>
            </a:r>
            <a:endParaRPr kumimoji="0" lang="en-US" sz="4800" b="0" i="1" u="none" strike="noStrike" kern="1200" cap="none" spc="0" normalizeH="0" baseline="0" noProof="0" dirty="0" smtClean="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19" name="TextBox 18"/>
          <p:cNvSpPr txBox="1"/>
          <p:nvPr/>
        </p:nvSpPr>
        <p:spPr>
          <a:xfrm>
            <a:off x="4876800" y="3657600"/>
            <a:ext cx="4420529" cy="830997"/>
          </a:xfrm>
          <a:prstGeom prst="rect">
            <a:avLst/>
          </a:prstGeom>
          <a:noFill/>
        </p:spPr>
        <p:txBody>
          <a:bodyPr wrap="square" rtlCol="0">
            <a:spAutoFit/>
          </a:bodyPr>
          <a:lstStyle/>
          <a:p>
            <a:r>
              <a:rPr lang="en-US" sz="2400" dirty="0" smtClean="0">
                <a:solidFill>
                  <a:schemeClr val="bg2">
                    <a:lumMod val="75000"/>
                    <a:lumOff val="25000"/>
                  </a:schemeClr>
                </a:solidFill>
              </a:rPr>
              <a:t>18 USC 205</a:t>
            </a:r>
          </a:p>
          <a:p>
            <a:r>
              <a:rPr lang="en-US" sz="2400" dirty="0" smtClean="0">
                <a:solidFill>
                  <a:schemeClr val="bg2">
                    <a:lumMod val="75000"/>
                    <a:lumOff val="25000"/>
                  </a:schemeClr>
                </a:solidFill>
              </a:rPr>
              <a:t>Subpart </a:t>
            </a:r>
            <a:r>
              <a:rPr lang="en-US" sz="2400" dirty="0" smtClean="0">
                <a:solidFill>
                  <a:schemeClr val="bg2">
                    <a:lumMod val="75000"/>
                    <a:lumOff val="25000"/>
                  </a:schemeClr>
                </a:solidFill>
              </a:rPr>
              <a:t>E</a:t>
            </a:r>
            <a:endParaRPr lang="en-US" sz="2400" dirty="0">
              <a:solidFill>
                <a:schemeClr val="bg2">
                  <a:lumMod val="75000"/>
                  <a:lumOff val="25000"/>
                </a:schemeClr>
              </a:solidFill>
            </a:endParaRPr>
          </a:p>
        </p:txBody>
      </p:sp>
      <p:sp>
        <p:nvSpPr>
          <p:cNvPr id="20" name="TextBox 19"/>
          <p:cNvSpPr txBox="1"/>
          <p:nvPr/>
        </p:nvSpPr>
        <p:spPr>
          <a:xfrm>
            <a:off x="4905376" y="4419600"/>
            <a:ext cx="4420529" cy="461665"/>
          </a:xfrm>
          <a:prstGeom prst="rect">
            <a:avLst/>
          </a:prstGeom>
          <a:noFill/>
        </p:spPr>
        <p:txBody>
          <a:bodyPr wrap="square" rtlCol="0">
            <a:spAutoFit/>
          </a:bodyPr>
          <a:lstStyle/>
          <a:p>
            <a:r>
              <a:rPr lang="en-US" sz="2400" dirty="0" smtClean="0">
                <a:solidFill>
                  <a:schemeClr val="bg2">
                    <a:lumMod val="75000"/>
                    <a:lumOff val="25000"/>
                  </a:schemeClr>
                </a:solidFill>
              </a:rPr>
              <a:t>Subpart G</a:t>
            </a:r>
            <a:endParaRPr lang="en-US" sz="2400" dirty="0">
              <a:solidFill>
                <a:schemeClr val="bg2">
                  <a:lumMod val="75000"/>
                  <a:lumOff val="25000"/>
                </a:schemeClr>
              </a:solidFill>
            </a:endParaRPr>
          </a:p>
        </p:txBody>
      </p:sp>
    </p:spTree>
    <p:extLst>
      <p:ext uri="{BB962C8B-B14F-4D97-AF65-F5344CB8AC3E}">
        <p14:creationId xmlns:p14="http://schemas.microsoft.com/office/powerpoint/2010/main" val="3977580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721333" y="969911"/>
            <a:ext cx="5490284" cy="1476868"/>
          </a:xfrm>
          <a:prstGeom prst="rect">
            <a:avLst/>
          </a:prstGeom>
        </p:spPr>
        <p:txBody>
          <a:bodyPr vert="horz" lIns="91440" tIns="45720" rIns="91440" bIns="45720" rtlCol="0">
            <a:normAutofit fontScale="40000" lnSpcReduction="200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6600" b="1" i="1" u="none" strike="noStrike" kern="1200" cap="all" spc="0" normalizeH="0" baseline="0" noProof="0" dirty="0" smtClean="0">
                <a:ln>
                  <a:noFill/>
                </a:ln>
                <a:solidFill>
                  <a:schemeClr val="tx1"/>
                </a:solidFill>
                <a:effectLst/>
                <a:uLnTx/>
                <a:uFillTx/>
                <a:latin typeface="Aharoni" panose="02010803020104030203" pitchFamily="2" charset="-79"/>
                <a:ea typeface="+mj-ea"/>
                <a:cs typeface="Aharoni" panose="02010803020104030203" pitchFamily="2" charset="-79"/>
              </a:rPr>
              <a:t>YOUR neighbor’s daughter is </a:t>
            </a:r>
            <a:r>
              <a:rPr kumimoji="0" lang="en-US" sz="6600" b="1" i="1" u="none" strike="noStrike" kern="1200" cap="all" spc="0" normalizeH="0" baseline="0" noProof="0" dirty="0" smtClean="0">
                <a:ln>
                  <a:noFill/>
                </a:ln>
                <a:effectLst/>
                <a:uLnTx/>
                <a:uFillTx/>
                <a:latin typeface="Aharoni" panose="02010803020104030203" pitchFamily="2" charset="-79"/>
                <a:ea typeface="+mj-ea"/>
                <a:cs typeface="Aharoni" panose="02010803020104030203" pitchFamily="2" charset="-79"/>
              </a:rPr>
              <a:t>looking for a summer internship</a:t>
            </a:r>
            <a:r>
              <a:rPr lang="en-US" sz="6700" b="1" i="1" cap="all" dirty="0" smtClean="0">
                <a:solidFill>
                  <a:prstClr val="white"/>
                </a:solidFill>
                <a:latin typeface="Aharoni" panose="02010803020104030203" pitchFamily="2" charset="-79"/>
                <a:ea typeface="+mj-ea"/>
                <a:cs typeface="Aharoni" panose="02010803020104030203" pitchFamily="2" charset="-79"/>
              </a:rPr>
              <a:t>?</a:t>
            </a:r>
            <a:endParaRPr kumimoji="0" lang="en-US" sz="4800" b="0" i="1" u="none" strike="noStrike" kern="1200" cap="none" spc="0" normalizeH="0" baseline="0" noProof="0" dirty="0" smtClean="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3" name="TextBox 22"/>
          <p:cNvSpPr txBox="1"/>
          <p:nvPr/>
        </p:nvSpPr>
        <p:spPr>
          <a:xfrm>
            <a:off x="4876800" y="3657600"/>
            <a:ext cx="4420529" cy="830997"/>
          </a:xfrm>
          <a:prstGeom prst="rect">
            <a:avLst/>
          </a:prstGeom>
          <a:noFill/>
        </p:spPr>
        <p:txBody>
          <a:bodyPr wrap="square" rtlCol="0">
            <a:spAutoFit/>
          </a:bodyPr>
          <a:lstStyle/>
          <a:p>
            <a:r>
              <a:rPr lang="en-US" sz="2400" dirty="0" smtClean="0"/>
              <a:t>18 USC 205</a:t>
            </a:r>
          </a:p>
          <a:p>
            <a:r>
              <a:rPr lang="en-US" sz="2400" dirty="0" smtClean="0"/>
              <a:t>Subpart </a:t>
            </a:r>
            <a:r>
              <a:rPr lang="en-US" sz="2400" dirty="0" smtClean="0"/>
              <a:t>E</a:t>
            </a:r>
            <a:endParaRPr lang="en-US" sz="2400" dirty="0"/>
          </a:p>
        </p:txBody>
      </p:sp>
      <p:sp>
        <p:nvSpPr>
          <p:cNvPr id="24" name="TextBox 23"/>
          <p:cNvSpPr txBox="1"/>
          <p:nvPr/>
        </p:nvSpPr>
        <p:spPr>
          <a:xfrm>
            <a:off x="4905376" y="4419600"/>
            <a:ext cx="4420529" cy="461665"/>
          </a:xfrm>
          <a:prstGeom prst="rect">
            <a:avLst/>
          </a:prstGeom>
          <a:noFill/>
        </p:spPr>
        <p:txBody>
          <a:bodyPr wrap="square" rtlCol="0">
            <a:spAutoFit/>
          </a:bodyPr>
          <a:lstStyle/>
          <a:p>
            <a:r>
              <a:rPr lang="en-US" sz="2400" dirty="0" smtClean="0"/>
              <a:t>Subpart G</a:t>
            </a:r>
            <a:endParaRPr lang="en-US" sz="2400" dirty="0"/>
          </a:p>
        </p:txBody>
      </p:sp>
    </p:spTree>
    <p:extLst>
      <p:ext uri="{BB962C8B-B14F-4D97-AF65-F5344CB8AC3E}">
        <p14:creationId xmlns:p14="http://schemas.microsoft.com/office/powerpoint/2010/main" val="3465452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3" name="Subtitle 2"/>
          <p:cNvSpPr txBox="1">
            <a:spLocks/>
          </p:cNvSpPr>
          <p:nvPr/>
        </p:nvSpPr>
        <p:spPr>
          <a:xfrm>
            <a:off x="921416" y="3657600"/>
            <a:ext cx="8222584"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A colleague at your agency  invites you</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to a happy hour being organized by a trade association that frequently communicates with your agency.  </a:t>
            </a:r>
          </a:p>
        </p:txBody>
      </p:sp>
    </p:spTree>
    <p:extLst>
      <p:ext uri="{BB962C8B-B14F-4D97-AF65-F5344CB8AC3E}">
        <p14:creationId xmlns:p14="http://schemas.microsoft.com/office/powerpoint/2010/main" val="344288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2" name="Subtitle 2"/>
          <p:cNvSpPr txBox="1">
            <a:spLocks/>
          </p:cNvSpPr>
          <p:nvPr/>
        </p:nvSpPr>
        <p:spPr>
          <a:xfrm>
            <a:off x="921416" y="3657600"/>
            <a:ext cx="8222584" cy="1655762"/>
          </a:xfrm>
          <a:prstGeom prst="rect">
            <a:avLst/>
          </a:prstGeom>
        </p:spPr>
        <p:txBody>
          <a:bodyPr vert="horz" lIns="91440" tIns="45720" rIns="91440" bIns="45720" rtlCol="0">
            <a:normAutofit/>
          </a:bodyPr>
          <a:lstStyle/>
          <a:p>
            <a:pPr lvl="0">
              <a:lnSpc>
                <a:spcPct val="114000"/>
              </a:lnSpc>
              <a:defRPr/>
            </a:pPr>
            <a:r>
              <a:rPr lang="en-US" sz="2400" b="1" dirty="0">
                <a:latin typeface="Aharoni" panose="02010803020104030203" pitchFamily="2" charset="-79"/>
                <a:cs typeface="Aharoni" panose="02010803020104030203" pitchFamily="2" charset="-79"/>
              </a:rPr>
              <a:t>A colleague at your agency  invites you to a happy hour being organized by a trade association that frequently communicates with your agency.  </a:t>
            </a:r>
          </a:p>
        </p:txBody>
      </p:sp>
    </p:spTree>
    <p:extLst>
      <p:ext uri="{BB962C8B-B14F-4D97-AF65-F5344CB8AC3E}">
        <p14:creationId xmlns:p14="http://schemas.microsoft.com/office/powerpoint/2010/main" val="4459192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1754326"/>
          </a:xfrm>
          <a:prstGeom prst="rect">
            <a:avLst/>
          </a:prstGeom>
          <a:noFill/>
        </p:spPr>
        <p:txBody>
          <a:bodyPr wrap="square" rtlCol="0">
            <a:spAutoFit/>
          </a:bodyPr>
          <a:lstStyle/>
          <a:p>
            <a:r>
              <a:rPr lang="en-US" dirty="0" smtClean="0">
                <a:solidFill>
                  <a:schemeClr val="bg2">
                    <a:lumMod val="75000"/>
                    <a:lumOff val="25000"/>
                  </a:schemeClr>
                </a:solidFill>
              </a:rPr>
              <a:t>Subpart B</a:t>
            </a:r>
          </a:p>
          <a:p>
            <a:r>
              <a:rPr lang="en-US" dirty="0" smtClean="0">
                <a:solidFill>
                  <a:schemeClr val="bg2">
                    <a:lumMod val="75000"/>
                    <a:lumOff val="25000"/>
                  </a:schemeClr>
                </a:solidFill>
              </a:rPr>
              <a:t>Subpart C</a:t>
            </a:r>
          </a:p>
          <a:p>
            <a:r>
              <a:rPr lang="en-US" dirty="0" smtClean="0">
                <a:solidFill>
                  <a:schemeClr val="bg2">
                    <a:lumMod val="75000"/>
                    <a:lumOff val="25000"/>
                  </a:schemeClr>
                </a:solidFill>
              </a:rPr>
              <a:t>Subpart </a:t>
            </a:r>
            <a:r>
              <a:rPr lang="en-US" dirty="0" smtClean="0">
                <a:solidFill>
                  <a:schemeClr val="bg2">
                    <a:lumMod val="75000"/>
                    <a:lumOff val="25000"/>
                  </a:schemeClr>
                </a:solidFill>
              </a:rPr>
              <a:t>E</a:t>
            </a:r>
          </a:p>
          <a:p>
            <a:r>
              <a:rPr lang="en-US" dirty="0" smtClean="0">
                <a:solidFill>
                  <a:schemeClr val="bg2">
                    <a:lumMod val="75000"/>
                    <a:lumOff val="25000"/>
                  </a:schemeClr>
                </a:solidFill>
              </a:rPr>
              <a:t>Subpart </a:t>
            </a:r>
            <a:r>
              <a:rPr lang="en-US" dirty="0" smtClean="0">
                <a:solidFill>
                  <a:schemeClr val="bg2">
                    <a:lumMod val="75000"/>
                    <a:lumOff val="25000"/>
                  </a:schemeClr>
                </a:solidFill>
              </a:rPr>
              <a:t>F</a:t>
            </a:r>
          </a:p>
          <a:p>
            <a:r>
              <a:rPr lang="en-US" dirty="0" smtClean="0">
                <a:solidFill>
                  <a:schemeClr val="bg2">
                    <a:lumMod val="75000"/>
                    <a:lumOff val="25000"/>
                  </a:schemeClr>
                </a:solidFill>
              </a:rPr>
              <a:t>Subpart G</a:t>
            </a:r>
          </a:p>
          <a:p>
            <a:endParaRPr lang="en-US" dirty="0" smtClean="0">
              <a:solidFill>
                <a:schemeClr val="bg2">
                  <a:lumMod val="75000"/>
                  <a:lumOff val="25000"/>
                </a:schemeClr>
              </a:solidFill>
            </a:endParaRPr>
          </a:p>
        </p:txBody>
      </p:sp>
      <p:sp>
        <p:nvSpPr>
          <p:cNvPr id="26" name="Subtitle 2"/>
          <p:cNvSpPr txBox="1">
            <a:spLocks/>
          </p:cNvSpPr>
          <p:nvPr/>
        </p:nvSpPr>
        <p:spPr>
          <a:xfrm>
            <a:off x="762000" y="838200"/>
            <a:ext cx="7772400" cy="1655762"/>
          </a:xfrm>
          <a:prstGeom prst="rect">
            <a:avLst/>
          </a:prstGeom>
        </p:spPr>
        <p:txBody>
          <a:bodyPr vert="horz" lIns="91440" tIns="45720" rIns="91440" bIns="45720" rtlCol="0">
            <a:normAutofit/>
          </a:bodyPr>
          <a:lstStyle/>
          <a:p>
            <a:pPr lvl="0">
              <a:lnSpc>
                <a:spcPct val="114000"/>
              </a:lnSpc>
              <a:defRPr/>
            </a:pPr>
            <a:r>
              <a:rPr lang="en-US" sz="2400" b="1" dirty="0">
                <a:latin typeface="Aharoni" panose="02010803020104030203" pitchFamily="2" charset="-79"/>
                <a:cs typeface="Aharoni" panose="02010803020104030203" pitchFamily="2" charset="-79"/>
              </a:rPr>
              <a:t>A colleague at your agency  invites you to a happy hour being organized by a trade association that frequently communicates with your agency.  </a:t>
            </a:r>
          </a:p>
        </p:txBody>
      </p:sp>
    </p:spTree>
    <p:extLst>
      <p:ext uri="{BB962C8B-B14F-4D97-AF65-F5344CB8AC3E}">
        <p14:creationId xmlns:p14="http://schemas.microsoft.com/office/powerpoint/2010/main" val="3813813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Objectives</a:t>
            </a:r>
            <a:br>
              <a:rPr lang="en-US" sz="8000" b="1" i="0" dirty="0" smtClean="0">
                <a:solidFill>
                  <a:schemeClr val="tx1"/>
                </a:solidFill>
                <a:latin typeface="Aharoni" panose="02010803020104030203" pitchFamily="2" charset="-79"/>
                <a:cs typeface="Aharoni" panose="02010803020104030203" pitchFamily="2" charset="-79"/>
              </a:rPr>
            </a:br>
            <a:r>
              <a:rPr lang="en-US" sz="8000" b="1" i="0" dirty="0" smtClean="0">
                <a:solidFill>
                  <a:schemeClr val="tx1"/>
                </a:solidFill>
                <a:latin typeface="Aharoni" panose="02010803020104030203" pitchFamily="2" charset="-79"/>
                <a:cs typeface="Aharoni" panose="02010803020104030203" pitchFamily="2" charset="-79"/>
              </a:rPr>
              <a:t>	</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TextBox 2"/>
          <p:cNvSpPr txBox="1"/>
          <p:nvPr/>
        </p:nvSpPr>
        <p:spPr>
          <a:xfrm>
            <a:off x="1219200" y="2895600"/>
            <a:ext cx="7287572" cy="2862322"/>
          </a:xfrm>
          <a:prstGeom prst="rect">
            <a:avLst/>
          </a:prstGeom>
          <a:noFill/>
        </p:spPr>
        <p:txBody>
          <a:bodyPr wrap="none" rtlCol="0">
            <a:spAutoFit/>
          </a:bodyPr>
          <a:lstStyle/>
          <a:p>
            <a:r>
              <a:rPr lang="en-US" dirty="0" smtClean="0"/>
              <a:t>Instructors should:</a:t>
            </a:r>
          </a:p>
          <a:p>
            <a:pPr marL="285750" indent="-285750">
              <a:buFont typeface="Arial" panose="020B0604020202020204" pitchFamily="34" charset="0"/>
              <a:buChar char="•"/>
            </a:pPr>
            <a:r>
              <a:rPr lang="en-US" dirty="0" smtClean="0"/>
              <a:t>Assess the ethics awareness of participants</a:t>
            </a:r>
          </a:p>
          <a:p>
            <a:pPr marL="285750" indent="-285750">
              <a:buFont typeface="Arial" panose="020B0604020202020204" pitchFamily="34" charset="0"/>
              <a:buChar char="•"/>
            </a:pPr>
            <a:r>
              <a:rPr lang="en-US" dirty="0" smtClean="0"/>
              <a:t>Help participants anticipate and identify ethics questions “in the wild”</a:t>
            </a:r>
          </a:p>
          <a:p>
            <a:pPr marL="285750" indent="-285750">
              <a:buFont typeface="Arial" panose="020B0604020202020204" pitchFamily="34" charset="0"/>
              <a:buChar char="•"/>
            </a:pPr>
            <a:r>
              <a:rPr lang="en-US" dirty="0" smtClean="0"/>
              <a:t>Teach participants when and how to ask ethics questions</a:t>
            </a:r>
          </a:p>
          <a:p>
            <a:pPr marL="285750" indent="-285750">
              <a:buFont typeface="Arial" panose="020B0604020202020204" pitchFamily="34" charset="0"/>
              <a:buChar char="•"/>
            </a:pPr>
            <a:endParaRPr lang="en-US" dirty="0"/>
          </a:p>
          <a:p>
            <a:r>
              <a:rPr lang="en-US" dirty="0" smtClean="0"/>
              <a:t>Participants should be able to:</a:t>
            </a:r>
          </a:p>
          <a:p>
            <a:pPr marL="285750" indent="-285750">
              <a:buFont typeface="Arial" panose="020B0604020202020204" pitchFamily="34" charset="0"/>
              <a:buChar char="•"/>
            </a:pPr>
            <a:r>
              <a:rPr lang="en-US" dirty="0" smtClean="0"/>
              <a:t>Demonstrate awareness of ethics rules and principles </a:t>
            </a:r>
          </a:p>
          <a:p>
            <a:pPr marL="285750" indent="-285750">
              <a:buFont typeface="Arial" panose="020B0604020202020204" pitchFamily="34" charset="0"/>
              <a:buChar char="•"/>
            </a:pPr>
            <a:r>
              <a:rPr lang="en-US" dirty="0" smtClean="0"/>
              <a:t>Anticipate and identify ethics questions arising from common situations</a:t>
            </a:r>
          </a:p>
          <a:p>
            <a:pPr marL="285750" indent="-285750">
              <a:buFont typeface="Arial" panose="020B0604020202020204" pitchFamily="34" charset="0"/>
              <a:buChar char="•"/>
            </a:pPr>
            <a:r>
              <a:rPr lang="en-US" dirty="0" smtClean="0"/>
              <a:t>Demonstrate an ability to ask effective ethics questions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4817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477328"/>
          </a:xfrm>
          <a:prstGeom prst="rect">
            <a:avLst/>
          </a:prstGeom>
          <a:noFill/>
        </p:spPr>
        <p:txBody>
          <a:bodyPr wrap="square" rtlCol="0">
            <a:spAutoFit/>
          </a:bodyPr>
          <a:lstStyle/>
          <a:p>
            <a:r>
              <a:rPr lang="en-US" dirty="0" smtClean="0"/>
              <a:t>Subpart B</a:t>
            </a:r>
          </a:p>
          <a:p>
            <a:r>
              <a:rPr lang="en-US" dirty="0" smtClean="0"/>
              <a:t>Subpart C</a:t>
            </a:r>
          </a:p>
          <a:p>
            <a:r>
              <a:rPr lang="en-US" dirty="0" smtClean="0"/>
              <a:t>Subpart E</a:t>
            </a:r>
          </a:p>
          <a:p>
            <a:r>
              <a:rPr lang="en-US" dirty="0" smtClean="0"/>
              <a:t>Subpart F</a:t>
            </a:r>
          </a:p>
          <a:p>
            <a:r>
              <a:rPr lang="en-US" dirty="0" smtClean="0"/>
              <a:t>Subpart G</a:t>
            </a:r>
          </a:p>
        </p:txBody>
      </p:sp>
      <p:sp>
        <p:nvSpPr>
          <p:cNvPr id="9" name="Subtitle 2"/>
          <p:cNvSpPr txBox="1">
            <a:spLocks/>
          </p:cNvSpPr>
          <p:nvPr/>
        </p:nvSpPr>
        <p:spPr>
          <a:xfrm>
            <a:off x="762000" y="838200"/>
            <a:ext cx="7772400" cy="1655762"/>
          </a:xfrm>
          <a:prstGeom prst="rect">
            <a:avLst/>
          </a:prstGeom>
        </p:spPr>
        <p:txBody>
          <a:bodyPr vert="horz" lIns="91440" tIns="45720" rIns="91440" bIns="45720" rtlCol="0">
            <a:normAutofit/>
          </a:bodyPr>
          <a:lstStyle/>
          <a:p>
            <a:pPr lvl="0">
              <a:lnSpc>
                <a:spcPct val="114000"/>
              </a:lnSpc>
              <a:defRPr/>
            </a:pPr>
            <a:r>
              <a:rPr lang="en-US" sz="2400" b="1" dirty="0">
                <a:latin typeface="Aharoni" panose="02010803020104030203" pitchFamily="2" charset="-79"/>
                <a:cs typeface="Aharoni" panose="02010803020104030203" pitchFamily="2" charset="-79"/>
              </a:rPr>
              <a:t>A colleague at your agency  invites you to a happy hour being organized by a trade association that frequently communicates with your agency.  </a:t>
            </a:r>
          </a:p>
        </p:txBody>
      </p:sp>
    </p:spTree>
    <p:extLst>
      <p:ext uri="{BB962C8B-B14F-4D97-AF65-F5344CB8AC3E}">
        <p14:creationId xmlns:p14="http://schemas.microsoft.com/office/powerpoint/2010/main" val="40543151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3" name="Subtitle 2"/>
          <p:cNvSpPr txBox="1">
            <a:spLocks/>
          </p:cNvSpPr>
          <p:nvPr/>
        </p:nvSpPr>
        <p:spPr>
          <a:xfrm>
            <a:off x="921416" y="3657600"/>
            <a:ext cx="8222584" cy="1655762"/>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A contractor employee</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with whom you are friends </a:t>
            </a:r>
            <a:r>
              <a:rPr lang="en-US" sz="2400" b="1" noProof="0" dirty="0" smtClean="0">
                <a:latin typeface="Aharoni" panose="02010803020104030203" pitchFamily="2" charset="-79"/>
                <a:cs typeface="Aharoni" panose="02010803020104030203" pitchFamily="2" charset="-79"/>
              </a:rPr>
              <a:t>mentions </a:t>
            </a:r>
            <a:r>
              <a:rPr lang="en-US" sz="2400" b="1" dirty="0" smtClean="0">
                <a:latin typeface="Aharoni" panose="02010803020104030203" pitchFamily="2" charset="-79"/>
                <a:cs typeface="Aharoni" panose="02010803020104030203" pitchFamily="2" charset="-79"/>
              </a:rPr>
              <a:t>to you that his employer may have an opening that might be a good fit for you.  You ask him to keep an ear out for anything in the Phoenix office.  He says he’ll look into it.  </a:t>
            </a:r>
            <a:endPar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2285036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2" name="Subtitle 2"/>
          <p:cNvSpPr txBox="1">
            <a:spLocks/>
          </p:cNvSpPr>
          <p:nvPr/>
        </p:nvSpPr>
        <p:spPr>
          <a:xfrm>
            <a:off x="921416" y="3657600"/>
            <a:ext cx="8222584" cy="1655762"/>
          </a:xfrm>
          <a:prstGeom prst="rect">
            <a:avLst/>
          </a:prstGeom>
        </p:spPr>
        <p:txBody>
          <a:bodyPr vert="horz" lIns="91440" tIns="45720" rIns="91440" bIns="45720" rtlCol="0">
            <a:normAutofit fontScale="92500"/>
          </a:bodyPr>
          <a:lstStyle/>
          <a:p>
            <a:pPr lvl="0">
              <a:lnSpc>
                <a:spcPct val="114000"/>
              </a:lnSpc>
              <a:defRPr/>
            </a:pPr>
            <a:r>
              <a:rPr lang="en-US" sz="2400" b="1" dirty="0" smtClean="0">
                <a:latin typeface="Aharoni" panose="02010803020104030203" pitchFamily="2" charset="-79"/>
                <a:cs typeface="Aharoni" panose="02010803020104030203" pitchFamily="2" charset="-79"/>
              </a:rPr>
              <a:t>A contractor employee with whom you are friends mentions to you that his employer may have an opening that might be a good fit for you.  You ask him to keep an ear out for anything in the Phoenix office.  He says he’ll look into it.  </a:t>
            </a:r>
          </a:p>
        </p:txBody>
      </p:sp>
    </p:spTree>
    <p:extLst>
      <p:ext uri="{BB962C8B-B14F-4D97-AF65-F5344CB8AC3E}">
        <p14:creationId xmlns:p14="http://schemas.microsoft.com/office/powerpoint/2010/main" val="3877636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1477328"/>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D</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F</a:t>
            </a:r>
          </a:p>
          <a:p>
            <a:r>
              <a:rPr lang="en-US" dirty="0" smtClean="0">
                <a:solidFill>
                  <a:schemeClr val="bg2">
                    <a:lumMod val="75000"/>
                    <a:lumOff val="25000"/>
                  </a:schemeClr>
                </a:solidFill>
              </a:rPr>
              <a:t>Financial Disclosure</a:t>
            </a:r>
            <a:endParaRPr lang="en-US" dirty="0">
              <a:solidFill>
                <a:schemeClr val="bg2">
                  <a:lumMod val="75000"/>
                  <a:lumOff val="25000"/>
                </a:schemeClr>
              </a:solidFill>
            </a:endParaRPr>
          </a:p>
        </p:txBody>
      </p:sp>
      <p:sp>
        <p:nvSpPr>
          <p:cNvPr id="26" name="Subtitle 2"/>
          <p:cNvSpPr txBox="1">
            <a:spLocks/>
          </p:cNvSpPr>
          <p:nvPr/>
        </p:nvSpPr>
        <p:spPr>
          <a:xfrm>
            <a:off x="762000" y="838200"/>
            <a:ext cx="7772400" cy="1655762"/>
          </a:xfrm>
          <a:prstGeom prst="rect">
            <a:avLst/>
          </a:prstGeom>
        </p:spPr>
        <p:txBody>
          <a:bodyPr vert="horz" lIns="91440" tIns="45720" rIns="91440" bIns="45720" rtlCol="0">
            <a:normAutofit fontScale="85000" lnSpcReduction="10000"/>
          </a:bodyPr>
          <a:lstStyle/>
          <a:p>
            <a:pPr lvl="0">
              <a:lnSpc>
                <a:spcPct val="114000"/>
              </a:lnSpc>
              <a:defRPr/>
            </a:pPr>
            <a:r>
              <a:rPr lang="en-US" sz="2400" b="1" dirty="0" smtClean="0">
                <a:latin typeface="Aharoni" panose="02010803020104030203" pitchFamily="2" charset="-79"/>
                <a:cs typeface="Aharoni" panose="02010803020104030203" pitchFamily="2" charset="-79"/>
              </a:rPr>
              <a:t>A contractor employee with whom you are friends mentions to you that his employer may have an opening that might be a good fit for you.  You ask him to keep an ear out for anything in the Phoenix office.  He says he’ll look into it.  </a:t>
            </a:r>
          </a:p>
        </p:txBody>
      </p:sp>
    </p:spTree>
    <p:extLst>
      <p:ext uri="{BB962C8B-B14F-4D97-AF65-F5344CB8AC3E}">
        <p14:creationId xmlns:p14="http://schemas.microsoft.com/office/powerpoint/2010/main" val="4220816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477328"/>
          </a:xfrm>
          <a:prstGeom prst="rect">
            <a:avLst/>
          </a:prstGeom>
          <a:noFill/>
        </p:spPr>
        <p:txBody>
          <a:bodyPr wrap="square" rtlCol="0">
            <a:spAutoFit/>
          </a:bodyPr>
          <a:lstStyle/>
          <a:p>
            <a:r>
              <a:rPr lang="en-US" dirty="0" smtClean="0"/>
              <a:t>18 USC 208</a:t>
            </a:r>
          </a:p>
          <a:p>
            <a:r>
              <a:rPr lang="en-US" dirty="0" smtClean="0"/>
              <a:t>Subpart D</a:t>
            </a:r>
          </a:p>
          <a:p>
            <a:r>
              <a:rPr lang="en-US" dirty="0" smtClean="0"/>
              <a:t>Subpart E</a:t>
            </a:r>
          </a:p>
          <a:p>
            <a:r>
              <a:rPr lang="en-US" dirty="0" smtClean="0"/>
              <a:t>Subpart F</a:t>
            </a:r>
          </a:p>
          <a:p>
            <a:r>
              <a:rPr lang="en-US" dirty="0" smtClean="0"/>
              <a:t>Financial Disclosure</a:t>
            </a:r>
            <a:endParaRPr lang="en-US" dirty="0"/>
          </a:p>
        </p:txBody>
      </p:sp>
      <p:sp>
        <p:nvSpPr>
          <p:cNvPr id="9" name="Subtitle 2"/>
          <p:cNvSpPr txBox="1">
            <a:spLocks/>
          </p:cNvSpPr>
          <p:nvPr/>
        </p:nvSpPr>
        <p:spPr>
          <a:xfrm>
            <a:off x="762000" y="838200"/>
            <a:ext cx="7772400" cy="1655762"/>
          </a:xfrm>
          <a:prstGeom prst="rect">
            <a:avLst/>
          </a:prstGeom>
        </p:spPr>
        <p:txBody>
          <a:bodyPr vert="horz" lIns="91440" tIns="45720" rIns="91440" bIns="45720" rtlCol="0">
            <a:normAutofit fontScale="85000" lnSpcReduction="10000"/>
          </a:bodyPr>
          <a:lstStyle/>
          <a:p>
            <a:pPr lvl="0">
              <a:lnSpc>
                <a:spcPct val="114000"/>
              </a:lnSpc>
              <a:defRPr/>
            </a:pPr>
            <a:r>
              <a:rPr lang="en-US" sz="2400" b="1" dirty="0" smtClean="0">
                <a:latin typeface="Aharoni" panose="02010803020104030203" pitchFamily="2" charset="-79"/>
                <a:cs typeface="Aharoni" panose="02010803020104030203" pitchFamily="2" charset="-79"/>
              </a:rPr>
              <a:t>A contractor employee with whom you are friends mentions to you that his employer has an opening that might be a good fit for you.  You ask him to keep an ear out for anything in the Phoenix office.  He says he’ll look into it.  </a:t>
            </a:r>
          </a:p>
        </p:txBody>
      </p:sp>
    </p:spTree>
    <p:extLst>
      <p:ext uri="{BB962C8B-B14F-4D97-AF65-F5344CB8AC3E}">
        <p14:creationId xmlns:p14="http://schemas.microsoft.com/office/powerpoint/2010/main" val="5789557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3" name="Subtitle 2"/>
          <p:cNvSpPr txBox="1">
            <a:spLocks/>
          </p:cNvSpPr>
          <p:nvPr/>
        </p:nvSpPr>
        <p:spPr>
          <a:xfrm>
            <a:off x="921416" y="3657600"/>
            <a:ext cx="8222584"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A colleague at your agency  invites you</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to a happy hour being organized by a trade association that frequently communicates with your agency.  </a:t>
            </a:r>
          </a:p>
        </p:txBody>
      </p:sp>
    </p:spTree>
    <p:extLst>
      <p:ext uri="{BB962C8B-B14F-4D97-AF65-F5344CB8AC3E}">
        <p14:creationId xmlns:p14="http://schemas.microsoft.com/office/powerpoint/2010/main" val="2324729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2" name="Subtitle 2"/>
          <p:cNvSpPr txBox="1">
            <a:spLocks/>
          </p:cNvSpPr>
          <p:nvPr/>
        </p:nvSpPr>
        <p:spPr>
          <a:xfrm>
            <a:off x="921416" y="3657600"/>
            <a:ext cx="8222584" cy="1655762"/>
          </a:xfrm>
          <a:prstGeom prst="rect">
            <a:avLst/>
          </a:prstGeom>
        </p:spPr>
        <p:txBody>
          <a:bodyPr vert="horz" lIns="91440" tIns="45720" rIns="91440" bIns="45720" rtlCol="0">
            <a:normAutofit/>
          </a:bodyPr>
          <a:lstStyle/>
          <a:p>
            <a:pPr lvl="0">
              <a:lnSpc>
                <a:spcPct val="114000"/>
              </a:lnSpc>
              <a:defRPr/>
            </a:pPr>
            <a:r>
              <a:rPr lang="en-US" sz="2400" b="1" dirty="0">
                <a:latin typeface="Aharoni" panose="02010803020104030203" pitchFamily="2" charset="-79"/>
                <a:cs typeface="Aharoni" panose="02010803020104030203" pitchFamily="2" charset="-79"/>
              </a:rPr>
              <a:t>A colleague at your agency  invites you to a happy hour being organized by a trade association that frequently communicates with your agency.  </a:t>
            </a:r>
          </a:p>
        </p:txBody>
      </p:sp>
    </p:spTree>
    <p:extLst>
      <p:ext uri="{BB962C8B-B14F-4D97-AF65-F5344CB8AC3E}">
        <p14:creationId xmlns:p14="http://schemas.microsoft.com/office/powerpoint/2010/main" val="36431460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1477328"/>
          </a:xfrm>
          <a:prstGeom prst="rect">
            <a:avLst/>
          </a:prstGeom>
          <a:noFill/>
        </p:spPr>
        <p:txBody>
          <a:bodyPr wrap="square" rtlCol="0">
            <a:spAutoFit/>
          </a:bodyPr>
          <a:lstStyle/>
          <a:p>
            <a:r>
              <a:rPr lang="en-US" dirty="0" smtClean="0">
                <a:solidFill>
                  <a:schemeClr val="bg2">
                    <a:lumMod val="75000"/>
                    <a:lumOff val="25000"/>
                  </a:schemeClr>
                </a:solidFill>
              </a:rPr>
              <a:t>Subpart B</a:t>
            </a:r>
          </a:p>
          <a:p>
            <a:r>
              <a:rPr lang="en-US" dirty="0" smtClean="0">
                <a:solidFill>
                  <a:schemeClr val="bg2">
                    <a:lumMod val="75000"/>
                    <a:lumOff val="25000"/>
                  </a:schemeClr>
                </a:solidFill>
              </a:rPr>
              <a:t>Subpart C</a:t>
            </a:r>
          </a:p>
          <a:p>
            <a:r>
              <a:rPr lang="en-US" dirty="0" smtClean="0">
                <a:solidFill>
                  <a:schemeClr val="bg2">
                    <a:lumMod val="75000"/>
                    <a:lumOff val="25000"/>
                  </a:schemeClr>
                </a:solidFill>
              </a:rPr>
              <a:t>Subpart D</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F</a:t>
            </a:r>
          </a:p>
        </p:txBody>
      </p:sp>
      <p:sp>
        <p:nvSpPr>
          <p:cNvPr id="26" name="Subtitle 2"/>
          <p:cNvSpPr txBox="1">
            <a:spLocks/>
          </p:cNvSpPr>
          <p:nvPr/>
        </p:nvSpPr>
        <p:spPr>
          <a:xfrm>
            <a:off x="762000" y="838200"/>
            <a:ext cx="7772400" cy="1655762"/>
          </a:xfrm>
          <a:prstGeom prst="rect">
            <a:avLst/>
          </a:prstGeom>
        </p:spPr>
        <p:txBody>
          <a:bodyPr vert="horz" lIns="91440" tIns="45720" rIns="91440" bIns="45720" rtlCol="0">
            <a:normAutofit/>
          </a:bodyPr>
          <a:lstStyle/>
          <a:p>
            <a:pPr lvl="0">
              <a:lnSpc>
                <a:spcPct val="114000"/>
              </a:lnSpc>
              <a:defRPr/>
            </a:pPr>
            <a:r>
              <a:rPr lang="en-US" sz="2400" b="1" dirty="0">
                <a:latin typeface="Aharoni" panose="02010803020104030203" pitchFamily="2" charset="-79"/>
                <a:cs typeface="Aharoni" panose="02010803020104030203" pitchFamily="2" charset="-79"/>
              </a:rPr>
              <a:t>A colleague at your agency  invites you to a happy hour being organized by a trade association that frequently communicates with your agency.  </a:t>
            </a:r>
          </a:p>
        </p:txBody>
      </p:sp>
    </p:spTree>
    <p:extLst>
      <p:ext uri="{BB962C8B-B14F-4D97-AF65-F5344CB8AC3E}">
        <p14:creationId xmlns:p14="http://schemas.microsoft.com/office/powerpoint/2010/main" val="2713233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477328"/>
          </a:xfrm>
          <a:prstGeom prst="rect">
            <a:avLst/>
          </a:prstGeom>
          <a:noFill/>
        </p:spPr>
        <p:txBody>
          <a:bodyPr wrap="square" rtlCol="0">
            <a:spAutoFit/>
          </a:bodyPr>
          <a:lstStyle/>
          <a:p>
            <a:r>
              <a:rPr lang="en-US" dirty="0" smtClean="0"/>
              <a:t>Subpart B</a:t>
            </a:r>
          </a:p>
          <a:p>
            <a:r>
              <a:rPr lang="en-US" dirty="0" smtClean="0"/>
              <a:t>Subpart C</a:t>
            </a:r>
          </a:p>
          <a:p>
            <a:r>
              <a:rPr lang="en-US" dirty="0" smtClean="0"/>
              <a:t>Subpart E</a:t>
            </a:r>
          </a:p>
          <a:p>
            <a:r>
              <a:rPr lang="en-US" dirty="0" smtClean="0"/>
              <a:t>Subpart F</a:t>
            </a:r>
          </a:p>
          <a:p>
            <a:r>
              <a:rPr lang="en-US" dirty="0" smtClean="0"/>
              <a:t>Subpart G</a:t>
            </a:r>
          </a:p>
        </p:txBody>
      </p:sp>
      <p:sp>
        <p:nvSpPr>
          <p:cNvPr id="9" name="Subtitle 2"/>
          <p:cNvSpPr txBox="1">
            <a:spLocks/>
          </p:cNvSpPr>
          <p:nvPr/>
        </p:nvSpPr>
        <p:spPr>
          <a:xfrm>
            <a:off x="762000" y="838200"/>
            <a:ext cx="7772400" cy="1655762"/>
          </a:xfrm>
          <a:prstGeom prst="rect">
            <a:avLst/>
          </a:prstGeom>
        </p:spPr>
        <p:txBody>
          <a:bodyPr vert="horz" lIns="91440" tIns="45720" rIns="91440" bIns="45720" rtlCol="0">
            <a:normAutofit/>
          </a:bodyPr>
          <a:lstStyle/>
          <a:p>
            <a:pPr lvl="0">
              <a:lnSpc>
                <a:spcPct val="114000"/>
              </a:lnSpc>
              <a:defRPr/>
            </a:pPr>
            <a:r>
              <a:rPr lang="en-US" sz="2400" b="1" dirty="0">
                <a:latin typeface="Aharoni" panose="02010803020104030203" pitchFamily="2" charset="-79"/>
                <a:cs typeface="Aharoni" panose="02010803020104030203" pitchFamily="2" charset="-79"/>
              </a:rPr>
              <a:t>A colleague at your agency  invites you to a happy hour being organized by a trade association that frequently communicates with your agency.  </a:t>
            </a:r>
          </a:p>
        </p:txBody>
      </p:sp>
    </p:spTree>
    <p:extLst>
      <p:ext uri="{BB962C8B-B14F-4D97-AF65-F5344CB8AC3E}">
        <p14:creationId xmlns:p14="http://schemas.microsoft.com/office/powerpoint/2010/main" val="24994737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3" name="Subtitle 2"/>
          <p:cNvSpPr txBox="1">
            <a:spLocks/>
          </p:cNvSpPr>
          <p:nvPr/>
        </p:nvSpPr>
        <p:spPr>
          <a:xfrm>
            <a:off x="921416" y="3657600"/>
            <a:ext cx="10420792" cy="1655762"/>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spouse recently happened upon a great work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opportunity and has decided to accept a senior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position at ABC Company, a provider of IT services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to business and government.</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865651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Framework</a:t>
            </a:r>
            <a:br>
              <a:rPr lang="en-US" sz="8000" b="1" i="0" dirty="0" smtClean="0">
                <a:solidFill>
                  <a:schemeClr val="tx1"/>
                </a:solidFill>
                <a:latin typeface="Aharoni" panose="02010803020104030203" pitchFamily="2" charset="-79"/>
                <a:cs typeface="Aharoni" panose="02010803020104030203" pitchFamily="2" charset="-79"/>
              </a:rPr>
            </a:br>
            <a:r>
              <a:rPr lang="en-US" sz="8000" b="1" i="0" dirty="0" smtClean="0">
                <a:solidFill>
                  <a:schemeClr val="tx1"/>
                </a:solidFill>
                <a:latin typeface="Aharoni" panose="02010803020104030203" pitchFamily="2" charset="-79"/>
                <a:cs typeface="Aharoni" panose="02010803020104030203" pitchFamily="2" charset="-79"/>
              </a:rPr>
              <a:t>	</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 name="TextBox 2"/>
          <p:cNvSpPr txBox="1"/>
          <p:nvPr/>
        </p:nvSpPr>
        <p:spPr>
          <a:xfrm>
            <a:off x="685801" y="2895600"/>
            <a:ext cx="8229600" cy="2031325"/>
          </a:xfrm>
          <a:prstGeom prst="rect">
            <a:avLst/>
          </a:prstGeom>
          <a:noFill/>
        </p:spPr>
        <p:txBody>
          <a:bodyPr wrap="square" rtlCol="0">
            <a:spAutoFit/>
          </a:bodyPr>
          <a:lstStyle/>
          <a:p>
            <a:pPr marL="342900" indent="-342900">
              <a:buAutoNum type="arabicPeriod"/>
            </a:pPr>
            <a:r>
              <a:rPr lang="en-US" dirty="0" smtClean="0"/>
              <a:t>Participants should use innate awareness to assess situation</a:t>
            </a:r>
          </a:p>
          <a:p>
            <a:pPr marL="342900" indent="-342900">
              <a:buAutoNum type="arabicPeriod"/>
            </a:pPr>
            <a:r>
              <a:rPr lang="en-US" dirty="0" smtClean="0"/>
              <a:t>Participants should describe actions they would take if presented with a situation</a:t>
            </a:r>
          </a:p>
          <a:p>
            <a:pPr marL="342900" indent="-342900">
              <a:buAutoNum type="arabicPeriod"/>
            </a:pPr>
            <a:r>
              <a:rPr lang="en-US" dirty="0" smtClean="0"/>
              <a:t>Participants and instructor should use the ethics principles to analyze scenarios </a:t>
            </a:r>
          </a:p>
          <a:p>
            <a:pPr marL="342900" indent="-342900">
              <a:buAutoNum type="arabicPeriod"/>
            </a:pPr>
            <a:r>
              <a:rPr lang="en-US" dirty="0" smtClean="0"/>
              <a:t>Participants and instructor should discuss rules that may apply </a:t>
            </a:r>
          </a:p>
          <a:p>
            <a:pPr marL="342900" indent="-342900">
              <a:buAutoNum type="arabicPeriod"/>
            </a:pPr>
            <a:r>
              <a:rPr lang="en-US" dirty="0" smtClean="0"/>
              <a:t>Participants and instructor should discuss strategies for ensuring the rules are applied correctly</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135200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2" name="Subtitle 2"/>
          <p:cNvSpPr txBox="1">
            <a:spLocks/>
          </p:cNvSpPr>
          <p:nvPr/>
        </p:nvSpPr>
        <p:spPr>
          <a:xfrm>
            <a:off x="921416" y="3657600"/>
            <a:ext cx="10420792" cy="1655762"/>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spouse recently happened upon a great work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opportunity and has decided to accept a senior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position at ABC Company, a provider of IT services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to business and government.</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11136833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1754326"/>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B</a:t>
            </a:r>
          </a:p>
          <a:p>
            <a:r>
              <a:rPr lang="en-US" dirty="0" smtClean="0">
                <a:solidFill>
                  <a:schemeClr val="bg2">
                    <a:lumMod val="75000"/>
                    <a:lumOff val="25000"/>
                  </a:schemeClr>
                </a:solidFill>
              </a:rPr>
              <a:t>Subpart D</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G</a:t>
            </a:r>
          </a:p>
          <a:p>
            <a:r>
              <a:rPr lang="en-US" dirty="0" smtClean="0">
                <a:solidFill>
                  <a:schemeClr val="bg2">
                    <a:lumMod val="75000"/>
                    <a:lumOff val="25000"/>
                  </a:schemeClr>
                </a:solidFill>
              </a:rPr>
              <a:t>Financial Disclosure</a:t>
            </a:r>
          </a:p>
        </p:txBody>
      </p:sp>
      <p:sp>
        <p:nvSpPr>
          <p:cNvPr id="26" name="Subtitle 2"/>
          <p:cNvSpPr txBox="1">
            <a:spLocks/>
          </p:cNvSpPr>
          <p:nvPr/>
        </p:nvSpPr>
        <p:spPr>
          <a:xfrm>
            <a:off x="762000" y="838200"/>
            <a:ext cx="10420792" cy="1655762"/>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spouse recently happened upon a great work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opportunity and has decided to accept a senior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position at ABC Company, a provider of IT services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to business and government.</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16329217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754326"/>
          </a:xfrm>
          <a:prstGeom prst="rect">
            <a:avLst/>
          </a:prstGeom>
          <a:noFill/>
        </p:spPr>
        <p:txBody>
          <a:bodyPr wrap="square" rtlCol="0">
            <a:spAutoFit/>
          </a:bodyPr>
          <a:lstStyle/>
          <a:p>
            <a:r>
              <a:rPr lang="en-US" dirty="0" smtClean="0"/>
              <a:t>18 USC 208</a:t>
            </a:r>
          </a:p>
          <a:p>
            <a:r>
              <a:rPr lang="en-US" dirty="0" smtClean="0"/>
              <a:t>Subpart B</a:t>
            </a:r>
          </a:p>
          <a:p>
            <a:r>
              <a:rPr lang="en-US" dirty="0" smtClean="0"/>
              <a:t>Subpart D</a:t>
            </a:r>
          </a:p>
          <a:p>
            <a:r>
              <a:rPr lang="en-US" dirty="0" smtClean="0"/>
              <a:t>Subpart E</a:t>
            </a:r>
          </a:p>
          <a:p>
            <a:r>
              <a:rPr lang="en-US" dirty="0" smtClean="0"/>
              <a:t>Subpart G</a:t>
            </a:r>
          </a:p>
          <a:p>
            <a:r>
              <a:rPr lang="en-US" dirty="0" smtClean="0"/>
              <a:t>Financial Disclosure</a:t>
            </a:r>
            <a:endParaRPr lang="en-US" dirty="0"/>
          </a:p>
        </p:txBody>
      </p:sp>
      <p:sp>
        <p:nvSpPr>
          <p:cNvPr id="30" name="Subtitle 2"/>
          <p:cNvSpPr txBox="1">
            <a:spLocks/>
          </p:cNvSpPr>
          <p:nvPr/>
        </p:nvSpPr>
        <p:spPr>
          <a:xfrm>
            <a:off x="762000" y="838200"/>
            <a:ext cx="10420792" cy="1655762"/>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spouse recently happened upon a great work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opportunity and has decided to accept a senior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position at ABC Company, a provider of IT services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to business and government.</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36670131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5" name="Subtitle 2"/>
          <p:cNvSpPr>
            <a:spLocks noGrp="1"/>
          </p:cNvSpPr>
          <p:nvPr>
            <p:ph type="subTitle" idx="1"/>
          </p:nvPr>
        </p:nvSpPr>
        <p:spPr>
          <a:xfrm>
            <a:off x="921416" y="3778409"/>
            <a:ext cx="10420792" cy="1655762"/>
          </a:xfrm>
        </p:spPr>
        <p:txBody>
          <a:bodyPr>
            <a:normAutofit fontScale="70000" lnSpcReduction="20000"/>
          </a:bodyPr>
          <a:lstStyle/>
          <a:p>
            <a:r>
              <a:rPr lang="en-US" sz="2400" b="1" i="0" dirty="0" smtClean="0">
                <a:solidFill>
                  <a:schemeClr val="tx1"/>
                </a:solidFill>
                <a:latin typeface="Aharoni" panose="02010803020104030203" pitchFamily="2" charset="-79"/>
                <a:cs typeface="Aharoni" panose="02010803020104030203" pitchFamily="2" charset="-79"/>
              </a:rPr>
              <a:t>You started work at &lt;agency&gt; about nine months ago.  You left a </a:t>
            </a:r>
          </a:p>
          <a:p>
            <a:r>
              <a:rPr lang="en-US" sz="2400" b="1" i="0" dirty="0" smtClean="0">
                <a:solidFill>
                  <a:schemeClr val="tx1"/>
                </a:solidFill>
                <a:latin typeface="Aharoni" panose="02010803020104030203" pitchFamily="2" charset="-79"/>
                <a:cs typeface="Aharoni" panose="02010803020104030203" pitchFamily="2" charset="-79"/>
              </a:rPr>
              <a:t>position with ABC Company over a major management disagreement.  </a:t>
            </a:r>
          </a:p>
          <a:p>
            <a:r>
              <a:rPr lang="en-US" sz="2400" b="1" i="0" dirty="0" smtClean="0">
                <a:solidFill>
                  <a:schemeClr val="tx1"/>
                </a:solidFill>
                <a:latin typeface="Aharoni" panose="02010803020104030203" pitchFamily="2" charset="-79"/>
                <a:cs typeface="Aharoni" panose="02010803020104030203" pitchFamily="2" charset="-79"/>
              </a:rPr>
              <a:t>You cut all ties with the company, forfeited your options, and accepted a </a:t>
            </a:r>
          </a:p>
          <a:p>
            <a:r>
              <a:rPr lang="en-US" sz="2400" b="1" i="0" dirty="0" smtClean="0">
                <a:solidFill>
                  <a:schemeClr val="tx1"/>
                </a:solidFill>
                <a:latin typeface="Aharoni" panose="02010803020104030203" pitchFamily="2" charset="-79"/>
                <a:cs typeface="Aharoni" panose="02010803020104030203" pitchFamily="2" charset="-79"/>
              </a:rPr>
              <a:t>smaller severance to ensure you never had to deal with ABC again.  &lt;Agency&gt; </a:t>
            </a:r>
          </a:p>
          <a:p>
            <a:r>
              <a:rPr lang="en-US" sz="2400" b="1" i="0" dirty="0" smtClean="0">
                <a:solidFill>
                  <a:schemeClr val="tx1"/>
                </a:solidFill>
                <a:latin typeface="Aharoni" panose="02010803020104030203" pitchFamily="2" charset="-79"/>
                <a:cs typeface="Aharoni" panose="02010803020104030203" pitchFamily="2" charset="-79"/>
              </a:rPr>
              <a:t>has asked you to work on gathering specifications for an enterprise </a:t>
            </a:r>
          </a:p>
          <a:p>
            <a:r>
              <a:rPr lang="en-US" sz="2400" b="1" i="0" dirty="0" smtClean="0">
                <a:solidFill>
                  <a:schemeClr val="tx1"/>
                </a:solidFill>
                <a:latin typeface="Aharoni" panose="02010803020104030203" pitchFamily="2" charset="-79"/>
                <a:cs typeface="Aharoni" panose="02010803020104030203" pitchFamily="2" charset="-79"/>
              </a:rPr>
              <a:t>IT procurement.  You know that this is the sort of project ABC might bid on.  </a:t>
            </a:r>
            <a:endParaRPr lang="en-US" sz="2200" i="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5686770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3" name="Subtitle 2"/>
          <p:cNvSpPr>
            <a:spLocks noGrp="1"/>
          </p:cNvSpPr>
          <p:nvPr>
            <p:ph type="subTitle" idx="1"/>
          </p:nvPr>
        </p:nvSpPr>
        <p:spPr>
          <a:xfrm>
            <a:off x="921416" y="3778409"/>
            <a:ext cx="10420792" cy="1655762"/>
          </a:xfrm>
        </p:spPr>
        <p:txBody>
          <a:bodyPr>
            <a:normAutofit fontScale="70000" lnSpcReduction="20000"/>
          </a:bodyPr>
          <a:lstStyle/>
          <a:p>
            <a:r>
              <a:rPr lang="en-US" sz="2400" b="1" i="0" dirty="0" smtClean="0">
                <a:solidFill>
                  <a:schemeClr val="tx1"/>
                </a:solidFill>
                <a:latin typeface="Aharoni" panose="02010803020104030203" pitchFamily="2" charset="-79"/>
                <a:cs typeface="Aharoni" panose="02010803020104030203" pitchFamily="2" charset="-79"/>
              </a:rPr>
              <a:t>You started work at &lt;agency&gt; about nine months ago.  You left a </a:t>
            </a:r>
          </a:p>
          <a:p>
            <a:r>
              <a:rPr lang="en-US" sz="2400" b="1" i="0" dirty="0" smtClean="0">
                <a:solidFill>
                  <a:schemeClr val="tx1"/>
                </a:solidFill>
                <a:latin typeface="Aharoni" panose="02010803020104030203" pitchFamily="2" charset="-79"/>
                <a:cs typeface="Aharoni" panose="02010803020104030203" pitchFamily="2" charset="-79"/>
              </a:rPr>
              <a:t>position with ABC Company over a major management disagreement.  </a:t>
            </a:r>
          </a:p>
          <a:p>
            <a:r>
              <a:rPr lang="en-US" sz="2400" b="1" i="0" dirty="0" smtClean="0">
                <a:solidFill>
                  <a:schemeClr val="tx1"/>
                </a:solidFill>
                <a:latin typeface="Aharoni" panose="02010803020104030203" pitchFamily="2" charset="-79"/>
                <a:cs typeface="Aharoni" panose="02010803020104030203" pitchFamily="2" charset="-79"/>
              </a:rPr>
              <a:t>You cut all ties with the company, forfeited your options, and accepted a </a:t>
            </a:r>
          </a:p>
          <a:p>
            <a:r>
              <a:rPr lang="en-US" sz="2400" b="1" i="0" dirty="0" smtClean="0">
                <a:solidFill>
                  <a:schemeClr val="tx1"/>
                </a:solidFill>
                <a:latin typeface="Aharoni" panose="02010803020104030203" pitchFamily="2" charset="-79"/>
                <a:cs typeface="Aharoni" panose="02010803020104030203" pitchFamily="2" charset="-79"/>
              </a:rPr>
              <a:t>smaller severance to ensure you never had to deal with ABC again.  &lt;Agency&gt; </a:t>
            </a:r>
          </a:p>
          <a:p>
            <a:r>
              <a:rPr lang="en-US" sz="2400" b="1" i="0" dirty="0" smtClean="0">
                <a:solidFill>
                  <a:schemeClr val="tx1"/>
                </a:solidFill>
                <a:latin typeface="Aharoni" panose="02010803020104030203" pitchFamily="2" charset="-79"/>
                <a:cs typeface="Aharoni" panose="02010803020104030203" pitchFamily="2" charset="-79"/>
              </a:rPr>
              <a:t>has asked you to work on gathering specifications for an enterprise </a:t>
            </a:r>
          </a:p>
          <a:p>
            <a:r>
              <a:rPr lang="en-US" sz="2400" b="1" i="0" dirty="0" smtClean="0">
                <a:solidFill>
                  <a:schemeClr val="tx1"/>
                </a:solidFill>
                <a:latin typeface="Aharoni" panose="02010803020104030203" pitchFamily="2" charset="-79"/>
                <a:cs typeface="Aharoni" panose="02010803020104030203" pitchFamily="2" charset="-79"/>
              </a:rPr>
              <a:t>IT procurement.  You know that this is the sort of project ABC might bid on.  </a:t>
            </a:r>
            <a:endParaRPr lang="en-US" sz="2200" i="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26611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a:solidFill>
                  <a:prstClr val="white"/>
                </a:solidFill>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a:solidFill>
                  <a:srgbClr val="1D1A1D">
                    <a:lumMod val="75000"/>
                    <a:lumOff val="25000"/>
                  </a:srgbClr>
                </a:solidFill>
                <a:latin typeface="Aharoni" panose="02010803020104030203" pitchFamily="2" charset="-79"/>
                <a:cs typeface="Aharoni" panose="02010803020104030203" pitchFamily="2" charset="-79"/>
              </a:rPr>
              <a:t>ETHICS RULES</a:t>
            </a:r>
            <a:endParaRPr lang="en-US" sz="2400" dirty="0">
              <a:solidFill>
                <a:srgbClr val="1D1A1D">
                  <a:lumMod val="75000"/>
                  <a:lumOff val="25000"/>
                </a:srgb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a:solidFill>
                  <a:prstClr val="white"/>
                </a:solidFill>
              </a:rPr>
              <a:t>Loyalty to Law</a:t>
            </a:r>
          </a:p>
          <a:p>
            <a:endParaRPr lang="en-US" sz="2400" b="1" dirty="0">
              <a:solidFill>
                <a:prstClr val="white"/>
              </a:solidFill>
            </a:endParaRPr>
          </a:p>
          <a:p>
            <a:r>
              <a:rPr lang="en-US" sz="2400" b="1" dirty="0">
                <a:solidFill>
                  <a:prstClr val="white"/>
                </a:solidFill>
              </a:rPr>
              <a:t>Selfless Service</a:t>
            </a:r>
          </a:p>
          <a:p>
            <a:endParaRPr lang="en-US" sz="2400" b="1" dirty="0">
              <a:solidFill>
                <a:prstClr val="white"/>
              </a:solidFill>
            </a:endParaRPr>
          </a:p>
          <a:p>
            <a:r>
              <a:rPr lang="en-US" sz="2400" b="1" dirty="0">
                <a:solidFill>
                  <a:prstClr val="white">
                    <a:lumMod val="50000"/>
                  </a:prstClr>
                </a:solidFill>
              </a:rPr>
              <a:t>Responsible Stewardship</a:t>
            </a:r>
            <a:endParaRPr lang="en-US" sz="1600" dirty="0">
              <a:solidFill>
                <a:prstClr val="white">
                  <a:lumMod val="50000"/>
                </a:prstClr>
              </a:solidFill>
            </a:endParaRPr>
          </a:p>
        </p:txBody>
      </p:sp>
      <p:sp>
        <p:nvSpPr>
          <p:cNvPr id="27" name="Subtitle 2"/>
          <p:cNvSpPr>
            <a:spLocks noGrp="1"/>
          </p:cNvSpPr>
          <p:nvPr>
            <p:ph type="subTitle" idx="1"/>
          </p:nvPr>
        </p:nvSpPr>
        <p:spPr>
          <a:xfrm>
            <a:off x="609600" y="838200"/>
            <a:ext cx="10420792" cy="1655762"/>
          </a:xfrm>
        </p:spPr>
        <p:txBody>
          <a:bodyPr>
            <a:normAutofit fontScale="70000" lnSpcReduction="20000"/>
          </a:bodyPr>
          <a:lstStyle/>
          <a:p>
            <a:r>
              <a:rPr lang="en-US" sz="2400" b="1" i="0" dirty="0" smtClean="0">
                <a:solidFill>
                  <a:schemeClr val="tx1"/>
                </a:solidFill>
                <a:latin typeface="Aharoni" panose="02010803020104030203" pitchFamily="2" charset="-79"/>
                <a:cs typeface="Aharoni" panose="02010803020104030203" pitchFamily="2" charset="-79"/>
              </a:rPr>
              <a:t>You started work at &lt;agency&gt; about nine months ago.  You left a </a:t>
            </a:r>
          </a:p>
          <a:p>
            <a:r>
              <a:rPr lang="en-US" sz="2400" b="1" i="0" dirty="0" smtClean="0">
                <a:solidFill>
                  <a:schemeClr val="tx1"/>
                </a:solidFill>
                <a:latin typeface="Aharoni" panose="02010803020104030203" pitchFamily="2" charset="-79"/>
                <a:cs typeface="Aharoni" panose="02010803020104030203" pitchFamily="2" charset="-79"/>
              </a:rPr>
              <a:t>position with ABC Company over a major management disagreement.  </a:t>
            </a:r>
          </a:p>
          <a:p>
            <a:r>
              <a:rPr lang="en-US" sz="2400" b="1" i="0" dirty="0" smtClean="0">
                <a:solidFill>
                  <a:schemeClr val="tx1"/>
                </a:solidFill>
                <a:latin typeface="Aharoni" panose="02010803020104030203" pitchFamily="2" charset="-79"/>
                <a:cs typeface="Aharoni" panose="02010803020104030203" pitchFamily="2" charset="-79"/>
              </a:rPr>
              <a:t>You cut all ties with the company, forfeited your options, and accepted a </a:t>
            </a:r>
          </a:p>
          <a:p>
            <a:r>
              <a:rPr lang="en-US" sz="2400" b="1" i="0" dirty="0" smtClean="0">
                <a:solidFill>
                  <a:schemeClr val="tx1"/>
                </a:solidFill>
                <a:latin typeface="Aharoni" panose="02010803020104030203" pitchFamily="2" charset="-79"/>
                <a:cs typeface="Aharoni" panose="02010803020104030203" pitchFamily="2" charset="-79"/>
              </a:rPr>
              <a:t>smaller severance to ensure you never had to deal with ABC again.  &lt;Agency&gt; </a:t>
            </a:r>
          </a:p>
          <a:p>
            <a:r>
              <a:rPr lang="en-US" sz="2400" b="1" i="0" dirty="0" smtClean="0">
                <a:solidFill>
                  <a:schemeClr val="tx1"/>
                </a:solidFill>
                <a:latin typeface="Aharoni" panose="02010803020104030203" pitchFamily="2" charset="-79"/>
                <a:cs typeface="Aharoni" panose="02010803020104030203" pitchFamily="2" charset="-79"/>
              </a:rPr>
              <a:t>has asked you to work on gathering specifications for an enterprise </a:t>
            </a:r>
          </a:p>
          <a:p>
            <a:r>
              <a:rPr lang="en-US" sz="2400" b="1" i="0" dirty="0" smtClean="0">
                <a:solidFill>
                  <a:schemeClr val="tx1"/>
                </a:solidFill>
                <a:latin typeface="Aharoni" panose="02010803020104030203" pitchFamily="2" charset="-79"/>
                <a:cs typeface="Aharoni" panose="02010803020104030203" pitchFamily="2" charset="-79"/>
              </a:rPr>
              <a:t>IT procurement.  You know that this is the sort of project ABC might bid on.  </a:t>
            </a:r>
            <a:endParaRPr lang="en-US" sz="2200" i="0" dirty="0">
              <a:latin typeface="Aharoni" panose="02010803020104030203" pitchFamily="2" charset="-79"/>
              <a:cs typeface="Aharoni" panose="02010803020104030203" pitchFamily="2" charset="-79"/>
            </a:endParaRPr>
          </a:p>
        </p:txBody>
      </p:sp>
      <p:sp>
        <p:nvSpPr>
          <p:cNvPr id="28" name="TextBox 27"/>
          <p:cNvSpPr txBox="1"/>
          <p:nvPr/>
        </p:nvSpPr>
        <p:spPr>
          <a:xfrm>
            <a:off x="4800600" y="3580723"/>
            <a:ext cx="4420529" cy="923330"/>
          </a:xfrm>
          <a:prstGeom prst="rect">
            <a:avLst/>
          </a:prstGeom>
          <a:noFill/>
        </p:spPr>
        <p:txBody>
          <a:bodyPr wrap="square" rtlCol="0">
            <a:spAutoFit/>
          </a:bodyPr>
          <a:lstStyle/>
          <a:p>
            <a:r>
              <a:rPr lang="en-US" dirty="0">
                <a:solidFill>
                  <a:prstClr val="white">
                    <a:lumMod val="50000"/>
                  </a:prstClr>
                </a:solidFill>
              </a:rPr>
              <a:t>Subpart E</a:t>
            </a:r>
          </a:p>
          <a:p>
            <a:r>
              <a:rPr lang="en-US" dirty="0">
                <a:solidFill>
                  <a:prstClr val="white">
                    <a:lumMod val="50000"/>
                  </a:prstClr>
                </a:solidFill>
              </a:rPr>
              <a:t>Subpart G</a:t>
            </a:r>
          </a:p>
          <a:p>
            <a:r>
              <a:rPr lang="en-US" dirty="0">
                <a:solidFill>
                  <a:prstClr val="white">
                    <a:lumMod val="50000"/>
                  </a:prstClr>
                </a:solidFill>
              </a:rPr>
              <a:t>Financial Disclosure</a:t>
            </a:r>
            <a:endParaRPr lang="en-US" dirty="0">
              <a:solidFill>
                <a:prstClr val="white">
                  <a:lumMod val="50000"/>
                </a:prstClr>
              </a:solidFill>
            </a:endParaRPr>
          </a:p>
        </p:txBody>
      </p:sp>
    </p:spTree>
    <p:extLst>
      <p:ext uri="{BB962C8B-B14F-4D97-AF65-F5344CB8AC3E}">
        <p14:creationId xmlns:p14="http://schemas.microsoft.com/office/powerpoint/2010/main" val="985202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a:solidFill>
                  <a:srgbClr val="1D1A1D">
                    <a:lumMod val="75000"/>
                    <a:lumOff val="25000"/>
                  </a:srgbClr>
                </a:solidFill>
                <a:latin typeface="Aharoni" panose="02010803020104030203" pitchFamily="2" charset="-79"/>
                <a:cs typeface="Aharoni" panose="02010803020104030203" pitchFamily="2" charset="-79"/>
              </a:rPr>
              <a:t>ETHICS PRINCIPLES</a:t>
            </a:r>
            <a:endParaRPr lang="en-US" sz="2400" dirty="0">
              <a:solidFill>
                <a:srgbClr val="1D1A1D">
                  <a:lumMod val="75000"/>
                  <a:lumOff val="25000"/>
                </a:srgb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D1A1D">
                  <a:lumMod val="75000"/>
                  <a:lumOff val="25000"/>
                </a:srgb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a:solidFill>
                  <a:prstClr val="white"/>
                </a:solidFill>
                <a:latin typeface="Aharoni" panose="02010803020104030203" pitchFamily="2" charset="-79"/>
                <a:cs typeface="Aharoni" panose="02010803020104030203" pitchFamily="2" charset="-79"/>
              </a:rPr>
              <a:t>ETHICS RULES</a:t>
            </a:r>
            <a:endParaRPr lang="en-US" sz="2400" dirty="0">
              <a:solidFill>
                <a:prstClr val="white"/>
              </a:solidFill>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a:solidFill>
                  <a:srgbClr val="1D1A1D">
                    <a:lumMod val="75000"/>
                    <a:lumOff val="25000"/>
                  </a:srgbClr>
                </a:solidFill>
              </a:rPr>
              <a:t>Loyalty to Law</a:t>
            </a:r>
          </a:p>
          <a:p>
            <a:endParaRPr lang="en-US" sz="2400" b="1" dirty="0">
              <a:solidFill>
                <a:srgbClr val="1D1A1D">
                  <a:lumMod val="75000"/>
                  <a:lumOff val="25000"/>
                </a:srgbClr>
              </a:solidFill>
            </a:endParaRPr>
          </a:p>
          <a:p>
            <a:r>
              <a:rPr lang="en-US" sz="2400" b="1" dirty="0">
                <a:solidFill>
                  <a:srgbClr val="1D1A1D">
                    <a:lumMod val="75000"/>
                    <a:lumOff val="25000"/>
                  </a:srgbClr>
                </a:solidFill>
              </a:rPr>
              <a:t>Selfless Service</a:t>
            </a:r>
          </a:p>
          <a:p>
            <a:endParaRPr lang="en-US" sz="2400" b="1" dirty="0">
              <a:solidFill>
                <a:srgbClr val="1D1A1D">
                  <a:lumMod val="75000"/>
                  <a:lumOff val="25000"/>
                </a:srgbClr>
              </a:solidFill>
            </a:endParaRPr>
          </a:p>
          <a:p>
            <a:r>
              <a:rPr lang="en-US" sz="2400" b="1" dirty="0">
                <a:solidFill>
                  <a:srgbClr val="1D1A1D">
                    <a:lumMod val="75000"/>
                    <a:lumOff val="25000"/>
                  </a:srgbClr>
                </a:solidFill>
              </a:rPr>
              <a:t>Responsible Stewardship</a:t>
            </a:r>
            <a:endParaRPr lang="en-US" sz="1600" dirty="0">
              <a:solidFill>
                <a:srgbClr val="1D1A1D">
                  <a:lumMod val="75000"/>
                  <a:lumOff val="25000"/>
                </a:srgbClr>
              </a:solidFill>
            </a:endParaRPr>
          </a:p>
        </p:txBody>
      </p:sp>
      <p:sp>
        <p:nvSpPr>
          <p:cNvPr id="28" name="TextBox 27"/>
          <p:cNvSpPr txBox="1"/>
          <p:nvPr/>
        </p:nvSpPr>
        <p:spPr>
          <a:xfrm>
            <a:off x="4800600" y="3580723"/>
            <a:ext cx="4420529" cy="923330"/>
          </a:xfrm>
          <a:prstGeom prst="rect">
            <a:avLst/>
          </a:prstGeom>
          <a:noFill/>
        </p:spPr>
        <p:txBody>
          <a:bodyPr wrap="square" rtlCol="0">
            <a:spAutoFit/>
          </a:bodyPr>
          <a:lstStyle/>
          <a:p>
            <a:r>
              <a:rPr lang="en-US" dirty="0">
                <a:solidFill>
                  <a:prstClr val="white"/>
                </a:solidFill>
              </a:rPr>
              <a:t>Subpart E</a:t>
            </a:r>
          </a:p>
          <a:p>
            <a:r>
              <a:rPr lang="en-US" dirty="0">
                <a:solidFill>
                  <a:prstClr val="white"/>
                </a:solidFill>
              </a:rPr>
              <a:t>Subpart G</a:t>
            </a:r>
          </a:p>
          <a:p>
            <a:r>
              <a:rPr lang="en-US" dirty="0">
                <a:solidFill>
                  <a:prstClr val="white"/>
                </a:solidFill>
              </a:rPr>
              <a:t>Financial Disclosure</a:t>
            </a:r>
            <a:endParaRPr lang="en-US" dirty="0">
              <a:solidFill>
                <a:prstClr val="white"/>
              </a:solidFill>
            </a:endParaRPr>
          </a:p>
        </p:txBody>
      </p:sp>
      <p:sp>
        <p:nvSpPr>
          <p:cNvPr id="33" name="Subtitle 2"/>
          <p:cNvSpPr txBox="1">
            <a:spLocks/>
          </p:cNvSpPr>
          <p:nvPr/>
        </p:nvSpPr>
        <p:spPr>
          <a:xfrm>
            <a:off x="609600" y="838200"/>
            <a:ext cx="10420792" cy="1655762"/>
          </a:xfrm>
          <a:prstGeom prst="rect">
            <a:avLst/>
          </a:prstGeom>
        </p:spPr>
        <p:txBody>
          <a:bodyPr vert="horz" lIns="91440" tIns="45720" rIns="91440" bIns="45720" rtlCol="0">
            <a:normAutofit fontScale="70000" lnSpcReduction="20000"/>
          </a:bodyPr>
          <a:lstStyle/>
          <a:p>
            <a:pPr>
              <a:lnSpc>
                <a:spcPct val="114000"/>
              </a:lnSpc>
              <a:buFont typeface="Arial" panose="020B0604020202020204" pitchFamily="34" charset="0"/>
              <a:buNone/>
              <a:defRPr/>
            </a:pPr>
            <a:r>
              <a:rPr lang="en-US" sz="2400" b="1">
                <a:solidFill>
                  <a:prstClr val="white"/>
                </a:solidFill>
                <a:latin typeface="Aharoni" panose="02010803020104030203" pitchFamily="2" charset="-79"/>
                <a:cs typeface="Aharoni" panose="02010803020104030203" pitchFamily="2" charset="-79"/>
              </a:rPr>
              <a:t>You started work at &lt;agency&gt; about nine months ago.  You left a </a:t>
            </a:r>
          </a:p>
          <a:p>
            <a:pPr>
              <a:lnSpc>
                <a:spcPct val="114000"/>
              </a:lnSpc>
              <a:buFont typeface="Arial" panose="020B0604020202020204" pitchFamily="34" charset="0"/>
              <a:buNone/>
              <a:defRPr/>
            </a:pPr>
            <a:r>
              <a:rPr lang="en-US" sz="2400" b="1">
                <a:solidFill>
                  <a:prstClr val="white"/>
                </a:solidFill>
                <a:latin typeface="Aharoni" panose="02010803020104030203" pitchFamily="2" charset="-79"/>
                <a:cs typeface="Aharoni" panose="02010803020104030203" pitchFamily="2" charset="-79"/>
              </a:rPr>
              <a:t>position with ABC Company over a major management disagreement.  </a:t>
            </a:r>
          </a:p>
          <a:p>
            <a:pPr>
              <a:lnSpc>
                <a:spcPct val="114000"/>
              </a:lnSpc>
              <a:buFont typeface="Arial" panose="020B0604020202020204" pitchFamily="34" charset="0"/>
              <a:buNone/>
              <a:defRPr/>
            </a:pPr>
            <a:r>
              <a:rPr lang="en-US" sz="2400" b="1">
                <a:solidFill>
                  <a:prstClr val="white"/>
                </a:solidFill>
                <a:latin typeface="Aharoni" panose="02010803020104030203" pitchFamily="2" charset="-79"/>
                <a:cs typeface="Aharoni" panose="02010803020104030203" pitchFamily="2" charset="-79"/>
              </a:rPr>
              <a:t>You cut all ties with the company, forfeited your options, and accepted a </a:t>
            </a:r>
          </a:p>
          <a:p>
            <a:pPr>
              <a:lnSpc>
                <a:spcPct val="114000"/>
              </a:lnSpc>
              <a:buFont typeface="Arial" panose="020B0604020202020204" pitchFamily="34" charset="0"/>
              <a:buNone/>
              <a:defRPr/>
            </a:pPr>
            <a:r>
              <a:rPr lang="en-US" sz="2400" b="1">
                <a:solidFill>
                  <a:prstClr val="white"/>
                </a:solidFill>
                <a:latin typeface="Aharoni" panose="02010803020104030203" pitchFamily="2" charset="-79"/>
                <a:cs typeface="Aharoni" panose="02010803020104030203" pitchFamily="2" charset="-79"/>
              </a:rPr>
              <a:t>smaller severance to ensure you never had to deal with ABC again.  &lt;Agency&gt; </a:t>
            </a:r>
          </a:p>
          <a:p>
            <a:pPr>
              <a:lnSpc>
                <a:spcPct val="114000"/>
              </a:lnSpc>
              <a:buFont typeface="Arial" panose="020B0604020202020204" pitchFamily="34" charset="0"/>
              <a:buNone/>
              <a:defRPr/>
            </a:pPr>
            <a:r>
              <a:rPr lang="en-US" sz="2400" b="1">
                <a:solidFill>
                  <a:prstClr val="white"/>
                </a:solidFill>
                <a:latin typeface="Aharoni" panose="02010803020104030203" pitchFamily="2" charset="-79"/>
                <a:cs typeface="Aharoni" panose="02010803020104030203" pitchFamily="2" charset="-79"/>
              </a:rPr>
              <a:t>has asked you to work on gathering specifications for an enterprise </a:t>
            </a:r>
          </a:p>
          <a:p>
            <a:pPr>
              <a:lnSpc>
                <a:spcPct val="114000"/>
              </a:lnSpc>
              <a:buFont typeface="Arial" panose="020B0604020202020204" pitchFamily="34" charset="0"/>
              <a:buNone/>
              <a:defRPr/>
            </a:pPr>
            <a:r>
              <a:rPr lang="en-US" sz="2400" b="1">
                <a:solidFill>
                  <a:prstClr val="white"/>
                </a:solidFill>
                <a:latin typeface="Aharoni" panose="02010803020104030203" pitchFamily="2" charset="-79"/>
                <a:cs typeface="Aharoni" panose="02010803020104030203" pitchFamily="2" charset="-79"/>
              </a:rPr>
              <a:t>IT procurement.  You know that this is the sort of project ABC might bid on.  </a:t>
            </a:r>
            <a:endParaRPr lang="en-US" sz="2200" dirty="0">
              <a:solidFill>
                <a:srgbClr val="F5F5F5"/>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349824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 name="Subtitle 2"/>
          <p:cNvSpPr txBox="1">
            <a:spLocks/>
          </p:cNvSpPr>
          <p:nvPr/>
        </p:nvSpPr>
        <p:spPr>
          <a:xfrm>
            <a:off x="921416" y="3778409"/>
            <a:ext cx="8222584"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boss stops by to let you know that your agency is </a:t>
            </a:r>
            <a:r>
              <a:rPr lang="en-US" sz="2200" dirty="0" smtClean="0">
                <a:solidFill>
                  <a:schemeClr val="tx2"/>
                </a:solidFill>
                <a:latin typeface="Aharoni" panose="02010803020104030203" pitchFamily="2" charset="-79"/>
                <a:cs typeface="Aharoni" panose="02010803020104030203" pitchFamily="2" charset="-79"/>
              </a:rPr>
              <a:t>looking for a new IT service provider.  He remembered that your spouse works for a local provider of those services, and asks you if you think the firm would be a good fit.  </a:t>
            </a:r>
            <a:endPar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22191355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6" name="Subtitle 2"/>
          <p:cNvSpPr txBox="1">
            <a:spLocks/>
          </p:cNvSpPr>
          <p:nvPr/>
        </p:nvSpPr>
        <p:spPr>
          <a:xfrm>
            <a:off x="921416" y="3778409"/>
            <a:ext cx="8222584"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boss stops by to let you know that your agency is </a:t>
            </a:r>
            <a:r>
              <a:rPr lang="en-US" sz="2200" dirty="0" smtClean="0">
                <a:solidFill>
                  <a:schemeClr val="tx2"/>
                </a:solidFill>
                <a:latin typeface="Aharoni" panose="02010803020104030203" pitchFamily="2" charset="-79"/>
                <a:cs typeface="Aharoni" panose="02010803020104030203" pitchFamily="2" charset="-79"/>
              </a:rPr>
              <a:t>looking for a new IT service provider.  He remembered that your spouse works for a local provider of those services, and asks you if you think the firm would be a good fit.  </a:t>
            </a:r>
            <a:endPar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25935320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t>Responsible Stewardship</a:t>
            </a:r>
            <a:endParaRPr lang="en-US" sz="1600" dirty="0"/>
          </a:p>
        </p:txBody>
      </p:sp>
      <p:sp>
        <p:nvSpPr>
          <p:cNvPr id="23" name="TextBox 22"/>
          <p:cNvSpPr txBox="1"/>
          <p:nvPr/>
        </p:nvSpPr>
        <p:spPr>
          <a:xfrm>
            <a:off x="4800600" y="3580723"/>
            <a:ext cx="4420529" cy="1200329"/>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D</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G</a:t>
            </a:r>
          </a:p>
        </p:txBody>
      </p:sp>
      <p:sp>
        <p:nvSpPr>
          <p:cNvPr id="9" name="Subtitle 2"/>
          <p:cNvSpPr txBox="1">
            <a:spLocks/>
          </p:cNvSpPr>
          <p:nvPr/>
        </p:nvSpPr>
        <p:spPr>
          <a:xfrm>
            <a:off x="921416" y="685800"/>
            <a:ext cx="8222584"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boss stops by to let you know that your agency is </a:t>
            </a:r>
            <a:r>
              <a:rPr lang="en-US" sz="2200" dirty="0" smtClean="0">
                <a:solidFill>
                  <a:schemeClr val="tx2"/>
                </a:solidFill>
                <a:latin typeface="Aharoni" panose="02010803020104030203" pitchFamily="2" charset="-79"/>
                <a:cs typeface="Aharoni" panose="02010803020104030203" pitchFamily="2" charset="-79"/>
              </a:rPr>
              <a:t>looking for a new IT service provider.  He remembered that your spouse works for a local provider of those services, and asks you if you think the firm would be a good fit.  </a:t>
            </a:r>
            <a:endPar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3990733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892317"/>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Required Review</a:t>
            </a:r>
            <a:br>
              <a:rPr lang="en-US" sz="8000" b="1" i="0" dirty="0" smtClean="0">
                <a:solidFill>
                  <a:schemeClr val="tx1"/>
                </a:solidFill>
                <a:latin typeface="Aharoni" panose="02010803020104030203" pitchFamily="2" charset="-79"/>
                <a:cs typeface="Aharoni" panose="02010803020104030203" pitchFamily="2" charset="-79"/>
              </a:rPr>
            </a:br>
            <a:r>
              <a:rPr lang="en-US" sz="8000" b="1" i="0" dirty="0" smtClean="0">
                <a:solidFill>
                  <a:schemeClr val="tx1"/>
                </a:solidFill>
                <a:latin typeface="Aharoni" panose="02010803020104030203" pitchFamily="2" charset="-79"/>
                <a:cs typeface="Aharoni" panose="02010803020104030203" pitchFamily="2" charset="-79"/>
              </a:rPr>
              <a:t>	</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Tree>
    <p:extLst>
      <p:ext uri="{BB962C8B-B14F-4D97-AF65-F5344CB8AC3E}">
        <p14:creationId xmlns:p14="http://schemas.microsoft.com/office/powerpoint/2010/main" val="34953687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200329"/>
          </a:xfrm>
          <a:prstGeom prst="rect">
            <a:avLst/>
          </a:prstGeom>
          <a:noFill/>
        </p:spPr>
        <p:txBody>
          <a:bodyPr wrap="square" rtlCol="0">
            <a:spAutoFit/>
          </a:bodyPr>
          <a:lstStyle/>
          <a:p>
            <a:r>
              <a:rPr lang="en-US" dirty="0" smtClean="0"/>
              <a:t>18 USC 208</a:t>
            </a:r>
          </a:p>
          <a:p>
            <a:r>
              <a:rPr lang="en-US" dirty="0" smtClean="0"/>
              <a:t>Subpart D</a:t>
            </a:r>
          </a:p>
          <a:p>
            <a:r>
              <a:rPr lang="en-US" dirty="0" smtClean="0"/>
              <a:t>Subpart E</a:t>
            </a:r>
          </a:p>
          <a:p>
            <a:r>
              <a:rPr lang="en-US" dirty="0" smtClean="0"/>
              <a:t>Subpart G</a:t>
            </a:r>
          </a:p>
        </p:txBody>
      </p:sp>
      <p:sp>
        <p:nvSpPr>
          <p:cNvPr id="9" name="Subtitle 2"/>
          <p:cNvSpPr txBox="1">
            <a:spLocks/>
          </p:cNvSpPr>
          <p:nvPr/>
        </p:nvSpPr>
        <p:spPr>
          <a:xfrm>
            <a:off x="921416" y="685800"/>
            <a:ext cx="8222584"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boss stops by to let you know that your agency is </a:t>
            </a:r>
            <a:r>
              <a:rPr lang="en-US" sz="2200" dirty="0" smtClean="0">
                <a:solidFill>
                  <a:schemeClr val="tx2"/>
                </a:solidFill>
                <a:latin typeface="Aharoni" panose="02010803020104030203" pitchFamily="2" charset="-79"/>
                <a:cs typeface="Aharoni" panose="02010803020104030203" pitchFamily="2" charset="-79"/>
              </a:rPr>
              <a:t>looking for a new IT service provider.  He remembered that your spouse works for a local provider of those services, and asks you if you think the firm would be a good fit.  </a:t>
            </a:r>
            <a:endPar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3304712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3" name="Subtitle 2"/>
          <p:cNvSpPr txBox="1">
            <a:spLocks/>
          </p:cNvSpPr>
          <p:nvPr/>
        </p:nvSpPr>
        <p:spPr>
          <a:xfrm>
            <a:off x="921416" y="3657600"/>
            <a:ext cx="8222584" cy="1655762"/>
          </a:xfrm>
          <a:prstGeom prst="rect">
            <a:avLst/>
          </a:prstGeom>
        </p:spPr>
        <p:txBody>
          <a:bodyPr vert="horz" lIns="91440" tIns="45720" rIns="91440" bIns="45720" rtlCol="0">
            <a:normAutofit/>
          </a:bodyPr>
          <a:lstStyle/>
          <a:p>
            <a:pPr lvl="0">
              <a:lnSpc>
                <a:spcPct val="114000"/>
              </a:lnSpc>
              <a:defRPr/>
            </a:pPr>
            <a:r>
              <a:rPr lang="en-US" sz="2400" b="1" dirty="0" smtClean="0">
                <a:latin typeface="Aharoni" panose="02010803020104030203" pitchFamily="2" charset="-79"/>
                <a:cs typeface="Aharoni" panose="02010803020104030203" pitchFamily="2" charset="-79"/>
              </a:rPr>
              <a:t>Your boss finds an opportunity in the private sector and leaves government service.  You are assigned to act in her stead while your agency looks for a replacement.</a:t>
            </a:r>
          </a:p>
        </p:txBody>
      </p:sp>
    </p:spTree>
    <p:extLst>
      <p:ext uri="{BB962C8B-B14F-4D97-AF65-F5344CB8AC3E}">
        <p14:creationId xmlns:p14="http://schemas.microsoft.com/office/powerpoint/2010/main" val="32895176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2" name="Subtitle 2"/>
          <p:cNvSpPr txBox="1">
            <a:spLocks/>
          </p:cNvSpPr>
          <p:nvPr/>
        </p:nvSpPr>
        <p:spPr>
          <a:xfrm>
            <a:off x="921416" y="3657600"/>
            <a:ext cx="8222584" cy="1655762"/>
          </a:xfrm>
          <a:prstGeom prst="rect">
            <a:avLst/>
          </a:prstGeom>
        </p:spPr>
        <p:txBody>
          <a:bodyPr vert="horz" lIns="91440" tIns="45720" rIns="91440" bIns="45720" rtlCol="0">
            <a:normAutofit/>
          </a:bodyPr>
          <a:lstStyle/>
          <a:p>
            <a:pPr lvl="0">
              <a:lnSpc>
                <a:spcPct val="114000"/>
              </a:lnSpc>
              <a:defRPr/>
            </a:pPr>
            <a:r>
              <a:rPr lang="en-US" sz="2400" b="1" dirty="0" smtClean="0">
                <a:latin typeface="Aharoni" panose="02010803020104030203" pitchFamily="2" charset="-79"/>
                <a:cs typeface="Aharoni" panose="02010803020104030203" pitchFamily="2" charset="-79"/>
              </a:rPr>
              <a:t>Your boss finds an opportunity in the private sector and leaves government service.  You are assigned to act in her stead while your agency looks for a replacement.</a:t>
            </a:r>
          </a:p>
        </p:txBody>
      </p:sp>
    </p:spTree>
    <p:extLst>
      <p:ext uri="{BB962C8B-B14F-4D97-AF65-F5344CB8AC3E}">
        <p14:creationId xmlns:p14="http://schemas.microsoft.com/office/powerpoint/2010/main" val="1628102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t>Responsible Stewardship</a:t>
            </a:r>
            <a:endParaRPr lang="en-US" sz="1600" dirty="0"/>
          </a:p>
        </p:txBody>
      </p:sp>
      <p:sp>
        <p:nvSpPr>
          <p:cNvPr id="23" name="TextBox 22"/>
          <p:cNvSpPr txBox="1"/>
          <p:nvPr/>
        </p:nvSpPr>
        <p:spPr>
          <a:xfrm>
            <a:off x="4800600" y="3580723"/>
            <a:ext cx="4420529" cy="1477328"/>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C</a:t>
            </a:r>
          </a:p>
          <a:p>
            <a:r>
              <a:rPr lang="en-US" dirty="0" smtClean="0">
                <a:solidFill>
                  <a:schemeClr val="bg2">
                    <a:lumMod val="75000"/>
                    <a:lumOff val="25000"/>
                  </a:schemeClr>
                </a:solidFill>
              </a:rPr>
              <a:t>Subpart D</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Financial Disclosure </a:t>
            </a:r>
          </a:p>
        </p:txBody>
      </p:sp>
      <p:sp>
        <p:nvSpPr>
          <p:cNvPr id="26" name="Subtitle 2"/>
          <p:cNvSpPr txBox="1">
            <a:spLocks/>
          </p:cNvSpPr>
          <p:nvPr/>
        </p:nvSpPr>
        <p:spPr>
          <a:xfrm>
            <a:off x="762000" y="838200"/>
            <a:ext cx="7772400" cy="1655762"/>
          </a:xfrm>
          <a:prstGeom prst="rect">
            <a:avLst/>
          </a:prstGeom>
        </p:spPr>
        <p:txBody>
          <a:bodyPr vert="horz" lIns="91440" tIns="45720" rIns="91440" bIns="45720" rtlCol="0">
            <a:normAutofit lnSpcReduction="10000"/>
          </a:bodyPr>
          <a:lstStyle/>
          <a:p>
            <a:pPr lvl="0">
              <a:lnSpc>
                <a:spcPct val="114000"/>
              </a:lnSpc>
              <a:defRPr/>
            </a:pPr>
            <a:r>
              <a:rPr lang="en-US" sz="2400" b="1" dirty="0" smtClean="0">
                <a:latin typeface="Aharoni" panose="02010803020104030203" pitchFamily="2" charset="-79"/>
                <a:cs typeface="Aharoni" panose="02010803020104030203" pitchFamily="2" charset="-79"/>
              </a:rPr>
              <a:t>Your boss finds an opportunity in the private sector and leaves government service.  You are assigned to act in her stead while your agency looks for a replacement.</a:t>
            </a:r>
          </a:p>
        </p:txBody>
      </p:sp>
    </p:spTree>
    <p:extLst>
      <p:ext uri="{BB962C8B-B14F-4D97-AF65-F5344CB8AC3E}">
        <p14:creationId xmlns:p14="http://schemas.microsoft.com/office/powerpoint/2010/main" val="3722002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477328"/>
          </a:xfrm>
          <a:prstGeom prst="rect">
            <a:avLst/>
          </a:prstGeom>
          <a:noFill/>
        </p:spPr>
        <p:txBody>
          <a:bodyPr wrap="square" rtlCol="0">
            <a:spAutoFit/>
          </a:bodyPr>
          <a:lstStyle/>
          <a:p>
            <a:r>
              <a:rPr lang="fr-FR" dirty="0" smtClean="0"/>
              <a:t>18 USC 208</a:t>
            </a:r>
          </a:p>
          <a:p>
            <a:r>
              <a:rPr lang="en-US" dirty="0" smtClean="0"/>
              <a:t>Subpart</a:t>
            </a:r>
            <a:r>
              <a:rPr lang="fr-FR" dirty="0" smtClean="0"/>
              <a:t> C</a:t>
            </a:r>
          </a:p>
          <a:p>
            <a:r>
              <a:rPr lang="en-US" dirty="0" smtClean="0"/>
              <a:t>Subpart</a:t>
            </a:r>
            <a:r>
              <a:rPr lang="fr-FR" dirty="0" smtClean="0"/>
              <a:t> D</a:t>
            </a:r>
          </a:p>
          <a:p>
            <a:r>
              <a:rPr lang="en-US" dirty="0" smtClean="0"/>
              <a:t>Subpart</a:t>
            </a:r>
            <a:r>
              <a:rPr lang="fr-FR" dirty="0" smtClean="0"/>
              <a:t> </a:t>
            </a:r>
            <a:r>
              <a:rPr lang="fr-FR" dirty="0" smtClean="0"/>
              <a:t>E</a:t>
            </a:r>
          </a:p>
          <a:p>
            <a:r>
              <a:rPr lang="fr-FR" dirty="0" smtClean="0"/>
              <a:t>Financial </a:t>
            </a:r>
            <a:r>
              <a:rPr lang="en-US" dirty="0" smtClean="0"/>
              <a:t>Disclosure</a:t>
            </a:r>
            <a:r>
              <a:rPr lang="fr-FR" dirty="0" smtClean="0"/>
              <a:t> </a:t>
            </a:r>
          </a:p>
        </p:txBody>
      </p:sp>
      <p:sp>
        <p:nvSpPr>
          <p:cNvPr id="9" name="Subtitle 2"/>
          <p:cNvSpPr txBox="1">
            <a:spLocks/>
          </p:cNvSpPr>
          <p:nvPr/>
        </p:nvSpPr>
        <p:spPr>
          <a:xfrm>
            <a:off x="762000" y="838200"/>
            <a:ext cx="7772400" cy="1655762"/>
          </a:xfrm>
          <a:prstGeom prst="rect">
            <a:avLst/>
          </a:prstGeom>
        </p:spPr>
        <p:txBody>
          <a:bodyPr vert="horz" lIns="91440" tIns="45720" rIns="91440" bIns="45720" rtlCol="0">
            <a:normAutofit lnSpcReduction="10000"/>
          </a:bodyPr>
          <a:lstStyle/>
          <a:p>
            <a:pPr lvl="0">
              <a:lnSpc>
                <a:spcPct val="114000"/>
              </a:lnSpc>
              <a:defRPr/>
            </a:pPr>
            <a:r>
              <a:rPr lang="en-US" sz="2400" b="1" dirty="0" smtClean="0">
                <a:latin typeface="Aharoni" panose="02010803020104030203" pitchFamily="2" charset="-79"/>
                <a:cs typeface="Aharoni" panose="02010803020104030203" pitchFamily="2" charset="-79"/>
              </a:rPr>
              <a:t>Your boss finds an opportunity in the private sector and leaves government service.  You are assigned to act in her stead while your agency looks for a replacement.</a:t>
            </a:r>
          </a:p>
        </p:txBody>
      </p:sp>
    </p:spTree>
    <p:extLst>
      <p:ext uri="{BB962C8B-B14F-4D97-AF65-F5344CB8AC3E}">
        <p14:creationId xmlns:p14="http://schemas.microsoft.com/office/powerpoint/2010/main" val="2733161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9" name="Subtitle 2"/>
          <p:cNvSpPr>
            <a:spLocks noGrp="1"/>
          </p:cNvSpPr>
          <p:nvPr>
            <p:ph type="subTitle" idx="1"/>
          </p:nvPr>
        </p:nvSpPr>
        <p:spPr>
          <a:xfrm>
            <a:off x="921416" y="3778409"/>
            <a:ext cx="10420792" cy="1655762"/>
          </a:xfrm>
        </p:spPr>
        <p:txBody>
          <a:bodyPr>
            <a:normAutofit/>
          </a:bodyPr>
          <a:lstStyle/>
          <a:p>
            <a:r>
              <a:rPr lang="en-US" sz="2400" i="0" dirty="0" smtClean="0">
                <a:latin typeface="Aharoni" pitchFamily="2" charset="-79"/>
                <a:cs typeface="Aharoni" pitchFamily="2" charset="-79"/>
              </a:rPr>
              <a:t>You and your partner of many years finally decide to </a:t>
            </a:r>
          </a:p>
          <a:p>
            <a:r>
              <a:rPr lang="en-US" sz="2400" i="0" dirty="0" smtClean="0">
                <a:latin typeface="Aharoni" pitchFamily="2" charset="-79"/>
                <a:cs typeface="Aharoni" pitchFamily="2" charset="-79"/>
              </a:rPr>
              <a:t>make it official and tie the knot.  </a:t>
            </a:r>
            <a:endParaRPr lang="en-US" sz="2200" i="0" dirty="0">
              <a:latin typeface="Aharoni" pitchFamily="2" charset="-79"/>
              <a:cs typeface="Aharoni" pitchFamily="2" charset="-79"/>
            </a:endParaRPr>
          </a:p>
        </p:txBody>
      </p:sp>
    </p:spTree>
    <p:extLst>
      <p:ext uri="{BB962C8B-B14F-4D97-AF65-F5344CB8AC3E}">
        <p14:creationId xmlns:p14="http://schemas.microsoft.com/office/powerpoint/2010/main" val="2778707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8" name="Subtitle 7"/>
          <p:cNvSpPr>
            <a:spLocks noGrp="1"/>
          </p:cNvSpPr>
          <p:nvPr>
            <p:ph type="subTitle" idx="1"/>
          </p:nvPr>
        </p:nvSpPr>
        <p:spPr/>
        <p:txBody>
          <a:bodyPr/>
          <a:lstStyle/>
          <a:p>
            <a:endParaRPr lang="en-US"/>
          </a:p>
        </p:txBody>
      </p:sp>
      <p:sp>
        <p:nvSpPr>
          <p:cNvPr id="9" name="Subtitle 2"/>
          <p:cNvSpPr txBox="1">
            <a:spLocks/>
          </p:cNvSpPr>
          <p:nvPr/>
        </p:nvSpPr>
        <p:spPr>
          <a:xfrm>
            <a:off x="921416" y="3778409"/>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0" i="0" u="none" strike="noStrike" kern="1200" cap="none" spc="0" normalizeH="0" baseline="0" noProof="0" smtClean="0">
                <a:ln>
                  <a:noFill/>
                </a:ln>
                <a:solidFill>
                  <a:schemeClr val="tx2"/>
                </a:solidFill>
                <a:effectLst/>
                <a:uLnTx/>
                <a:uFillTx/>
                <a:latin typeface="Aharoni" pitchFamily="2" charset="-79"/>
                <a:ea typeface="+mn-ea"/>
                <a:cs typeface="Aharoni" pitchFamily="2" charset="-79"/>
              </a:rPr>
              <a:t>You and your partner of many years finally decide to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0" i="0" u="none" strike="noStrike" kern="1200" cap="none" spc="0" normalizeH="0" baseline="0" noProof="0" smtClean="0">
                <a:ln>
                  <a:noFill/>
                </a:ln>
                <a:solidFill>
                  <a:schemeClr val="tx2"/>
                </a:solidFill>
                <a:effectLst/>
                <a:uLnTx/>
                <a:uFillTx/>
                <a:latin typeface="Aharoni" pitchFamily="2" charset="-79"/>
                <a:ea typeface="+mn-ea"/>
                <a:cs typeface="Aharoni" pitchFamily="2" charset="-79"/>
              </a:rPr>
              <a:t>make it official and tie the knot.  </a:t>
            </a:r>
            <a:endParaRPr kumimoji="0" lang="en-US" sz="2200" b="0" i="0" u="none" strike="noStrike" kern="1200" cap="none" spc="0" normalizeH="0" baseline="0" noProof="0" dirty="0">
              <a:ln>
                <a:noFill/>
              </a:ln>
              <a:solidFill>
                <a:schemeClr val="tx2"/>
              </a:solidFill>
              <a:effectLst/>
              <a:uLnTx/>
              <a:uFillTx/>
              <a:latin typeface="Aharoni" pitchFamily="2" charset="-79"/>
              <a:ea typeface="+mn-ea"/>
              <a:cs typeface="Aharoni" pitchFamily="2" charset="-79"/>
            </a:endParaRPr>
          </a:p>
        </p:txBody>
      </p:sp>
    </p:spTree>
    <p:extLst>
      <p:ext uri="{BB962C8B-B14F-4D97-AF65-F5344CB8AC3E}">
        <p14:creationId xmlns:p14="http://schemas.microsoft.com/office/powerpoint/2010/main" val="567931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t>Responsible Stewardship</a:t>
            </a:r>
            <a:endParaRPr lang="en-US" sz="1600" dirty="0"/>
          </a:p>
        </p:txBody>
      </p:sp>
      <p:sp>
        <p:nvSpPr>
          <p:cNvPr id="22" name="Content Placeholder 2"/>
          <p:cNvSpPr txBox="1">
            <a:spLocks/>
          </p:cNvSpPr>
          <p:nvPr/>
        </p:nvSpPr>
        <p:spPr>
          <a:xfrm>
            <a:off x="961778" y="969911"/>
            <a:ext cx="7320378" cy="1476868"/>
          </a:xfrm>
          <a:prstGeom prst="rect">
            <a:avLst/>
          </a:prstGeom>
        </p:spPr>
        <p:txBody>
          <a:bodyPr vert="horz" lIns="91440" tIns="45720" rIns="91440" bIns="45720" rtlCol="0">
            <a:normAutofit fontScale="47500" lnSpcReduction="20000"/>
          </a:bodyPr>
          <a:lstStyle/>
          <a:p>
            <a:pPr lvl="0">
              <a:lnSpc>
                <a:spcPct val="114000"/>
              </a:lnSpc>
              <a:defRPr/>
            </a:pPr>
            <a:r>
              <a:rPr lang="en-US" sz="6600" dirty="0" smtClean="0">
                <a:latin typeface="Aharoni" pitchFamily="2" charset="-79"/>
                <a:cs typeface="Aharoni" pitchFamily="2" charset="-79"/>
              </a:rPr>
              <a:t>You and your partner of many years finally decide to make it official and tie the knot.</a:t>
            </a:r>
            <a:endParaRPr kumimoji="0" lang="en-US" sz="4800" b="0" i="1" u="none" strike="noStrike" kern="1200" cap="none" spc="0" normalizeH="0" baseline="0" noProof="0" dirty="0" smtClean="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23" name="TextBox 22"/>
          <p:cNvSpPr txBox="1"/>
          <p:nvPr/>
        </p:nvSpPr>
        <p:spPr>
          <a:xfrm>
            <a:off x="4800600" y="3580723"/>
            <a:ext cx="4420529" cy="1754326"/>
          </a:xfrm>
          <a:prstGeom prst="rect">
            <a:avLst/>
          </a:prstGeom>
          <a:noFill/>
        </p:spPr>
        <p:txBody>
          <a:bodyPr wrap="square" rtlCol="0">
            <a:spAutoFit/>
          </a:bodyPr>
          <a:lstStyle/>
          <a:p>
            <a:r>
              <a:rPr lang="en-US" dirty="0" smtClean="0">
                <a:solidFill>
                  <a:schemeClr val="bg2">
                    <a:lumMod val="75000"/>
                    <a:lumOff val="25000"/>
                  </a:schemeClr>
                </a:solidFill>
              </a:rPr>
              <a:t>18 </a:t>
            </a:r>
            <a:r>
              <a:rPr lang="en-US" dirty="0" smtClean="0">
                <a:solidFill>
                  <a:schemeClr val="bg2">
                    <a:lumMod val="75000"/>
                    <a:lumOff val="25000"/>
                  </a:schemeClr>
                </a:solidFill>
              </a:rPr>
              <a:t>USC </a:t>
            </a:r>
            <a:r>
              <a:rPr lang="en-US" dirty="0">
                <a:solidFill>
                  <a:schemeClr val="bg2">
                    <a:lumMod val="75000"/>
                    <a:lumOff val="25000"/>
                  </a:schemeClr>
                </a:solidFill>
              </a:rPr>
              <a:t>2</a:t>
            </a:r>
            <a:r>
              <a:rPr lang="en-US" dirty="0" smtClean="0">
                <a:solidFill>
                  <a:schemeClr val="bg2">
                    <a:lumMod val="75000"/>
                    <a:lumOff val="25000"/>
                  </a:schemeClr>
                </a:solidFill>
              </a:rPr>
              <a:t>08</a:t>
            </a:r>
            <a:endParaRPr lang="en-US" dirty="0" smtClean="0">
              <a:solidFill>
                <a:schemeClr val="bg2">
                  <a:lumMod val="75000"/>
                  <a:lumOff val="25000"/>
                </a:schemeClr>
              </a:solidFill>
            </a:endParaRPr>
          </a:p>
          <a:p>
            <a:r>
              <a:rPr lang="en-US" dirty="0" smtClean="0">
                <a:solidFill>
                  <a:schemeClr val="bg2">
                    <a:lumMod val="75000"/>
                    <a:lumOff val="25000"/>
                  </a:schemeClr>
                </a:solidFill>
              </a:rPr>
              <a:t>Subpart B</a:t>
            </a:r>
          </a:p>
          <a:p>
            <a:r>
              <a:rPr lang="en-US" dirty="0" smtClean="0">
                <a:solidFill>
                  <a:schemeClr val="bg2">
                    <a:lumMod val="75000"/>
                    <a:lumOff val="25000"/>
                  </a:schemeClr>
                </a:solidFill>
              </a:rPr>
              <a:t>Subpart C</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G</a:t>
            </a:r>
          </a:p>
          <a:p>
            <a:r>
              <a:rPr lang="en-US" dirty="0" smtClean="0">
                <a:solidFill>
                  <a:schemeClr val="bg2">
                    <a:lumMod val="75000"/>
                    <a:lumOff val="25000"/>
                  </a:schemeClr>
                </a:solidFill>
              </a:rPr>
              <a:t>Financial Disclosure</a:t>
            </a:r>
            <a:endParaRPr lang="en-US" dirty="0">
              <a:solidFill>
                <a:schemeClr val="bg2">
                  <a:lumMod val="75000"/>
                  <a:lumOff val="25000"/>
                </a:schemeClr>
              </a:solidFill>
            </a:endParaRPr>
          </a:p>
        </p:txBody>
      </p:sp>
    </p:spTree>
    <p:extLst>
      <p:ext uri="{BB962C8B-B14F-4D97-AF65-F5344CB8AC3E}">
        <p14:creationId xmlns:p14="http://schemas.microsoft.com/office/powerpoint/2010/main" val="3558535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5" name="Content Placeholder 2"/>
          <p:cNvSpPr txBox="1">
            <a:spLocks/>
          </p:cNvSpPr>
          <p:nvPr/>
        </p:nvSpPr>
        <p:spPr>
          <a:xfrm>
            <a:off x="961778" y="969911"/>
            <a:ext cx="7320378" cy="1476868"/>
          </a:xfrm>
          <a:prstGeom prst="rect">
            <a:avLst/>
          </a:prstGeom>
        </p:spPr>
        <p:txBody>
          <a:bodyPr vert="horz" lIns="91440" tIns="45720" rIns="91440" bIns="45720" rtlCol="0">
            <a:normAutofit fontScale="47500" lnSpcReduction="20000"/>
          </a:bodyPr>
          <a:lstStyle/>
          <a:p>
            <a:pPr lvl="0">
              <a:lnSpc>
                <a:spcPct val="114000"/>
              </a:lnSpc>
              <a:defRPr/>
            </a:pPr>
            <a:r>
              <a:rPr lang="en-US" sz="6600" dirty="0" smtClean="0">
                <a:latin typeface="Aharoni" pitchFamily="2" charset="-79"/>
                <a:cs typeface="Aharoni" pitchFamily="2" charset="-79"/>
              </a:rPr>
              <a:t>You and your partner of many years finally decide to make it official and tie the knot.</a:t>
            </a:r>
            <a:endParaRPr kumimoji="0" lang="en-US" sz="4800" b="0" i="1" u="none" strike="noStrike" kern="1200" cap="none" spc="0" normalizeH="0" baseline="0" noProof="0" dirty="0" smtClean="0">
              <a:ln>
                <a:noFill/>
              </a:ln>
              <a:solidFill>
                <a:srgbClr val="00B0F0"/>
              </a:solidFill>
              <a:effectLst/>
              <a:uLnTx/>
              <a:uFillTx/>
              <a:latin typeface="Aharoni" panose="02010803020104030203" pitchFamily="2" charset="-79"/>
              <a:ea typeface="+mn-ea"/>
              <a:cs typeface="Aharoni" panose="02010803020104030203" pitchFamily="2" charset="-79"/>
            </a:endParaRPr>
          </a:p>
        </p:txBody>
      </p:sp>
      <p:sp>
        <p:nvSpPr>
          <p:cNvPr id="26" name="TextBox 25"/>
          <p:cNvSpPr txBox="1"/>
          <p:nvPr/>
        </p:nvSpPr>
        <p:spPr>
          <a:xfrm>
            <a:off x="4876800" y="3580723"/>
            <a:ext cx="4420529" cy="1754326"/>
          </a:xfrm>
          <a:prstGeom prst="rect">
            <a:avLst/>
          </a:prstGeom>
          <a:noFill/>
        </p:spPr>
        <p:txBody>
          <a:bodyPr wrap="square" rtlCol="0">
            <a:spAutoFit/>
          </a:bodyPr>
          <a:lstStyle/>
          <a:p>
            <a:r>
              <a:rPr lang="en-US" dirty="0" smtClean="0"/>
              <a:t>18 USC 208</a:t>
            </a:r>
          </a:p>
          <a:p>
            <a:r>
              <a:rPr lang="en-US" dirty="0" smtClean="0"/>
              <a:t>Subpart B</a:t>
            </a:r>
          </a:p>
          <a:p>
            <a:r>
              <a:rPr lang="en-US" dirty="0" smtClean="0"/>
              <a:t>Subpart C</a:t>
            </a:r>
          </a:p>
          <a:p>
            <a:r>
              <a:rPr lang="en-US" dirty="0" smtClean="0"/>
              <a:t>Subpart E</a:t>
            </a:r>
          </a:p>
          <a:p>
            <a:r>
              <a:rPr lang="en-US" dirty="0" smtClean="0"/>
              <a:t>Subpart G</a:t>
            </a:r>
          </a:p>
          <a:p>
            <a:r>
              <a:rPr lang="en-US" dirty="0" smtClean="0"/>
              <a:t>Financial Disclosure</a:t>
            </a:r>
            <a:endParaRPr lang="en-US" dirty="0"/>
          </a:p>
        </p:txBody>
      </p:sp>
    </p:spTree>
    <p:extLst>
      <p:ext uri="{BB962C8B-B14F-4D97-AF65-F5344CB8AC3E}">
        <p14:creationId xmlns:p14="http://schemas.microsoft.com/office/powerpoint/2010/main" val="4122397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 name="Subtitle 2"/>
          <p:cNvSpPr txBox="1">
            <a:spLocks/>
          </p:cNvSpPr>
          <p:nvPr/>
        </p:nvSpPr>
        <p:spPr>
          <a:xfrm>
            <a:off x="921416" y="3778409"/>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2541918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1507</TotalTime>
  <Words>3663</Words>
  <Application>Microsoft Office PowerPoint</Application>
  <PresentationFormat>On-screen Show (4:3)</PresentationFormat>
  <Paragraphs>583</Paragraphs>
  <Slides>44</Slides>
  <Notes>41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Headlines</vt:lpstr>
      <vt:lpstr>Annual Ethics  Training  Scenarios</vt:lpstr>
      <vt:lpstr>Objectives  </vt:lpstr>
      <vt:lpstr>Framework  </vt:lpstr>
      <vt:lpstr>Required Review  </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lpstr>What do you Think?</vt:lpstr>
      <vt:lpstr>What do you do?</vt:lpstr>
      <vt:lpstr>PowerPoint Presentation</vt:lpstr>
      <vt:lpstr>PowerPoint Presentation</vt:lpstr>
    </vt:vector>
  </TitlesOfParts>
  <Company>US Office of Government Ethics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Patrick Shepherd</dc:creator>
  <cp:lastModifiedBy>Patrick Shepherd</cp:lastModifiedBy>
  <cp:revision>11</cp:revision>
  <dcterms:created xsi:type="dcterms:W3CDTF">2016-01-19T20:43:24Z</dcterms:created>
  <dcterms:modified xsi:type="dcterms:W3CDTF">2016-01-20T21:50:37Z</dcterms:modified>
</cp:coreProperties>
</file>