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23"/>
  </p:notesMasterIdLst>
  <p:sldIdLst>
    <p:sldId id="915" r:id="rId6"/>
    <p:sldId id="531" r:id="rId7"/>
    <p:sldId id="533" r:id="rId8"/>
    <p:sldId id="534" r:id="rId9"/>
    <p:sldId id="535" r:id="rId10"/>
    <p:sldId id="536" r:id="rId11"/>
    <p:sldId id="537" r:id="rId12"/>
    <p:sldId id="546" r:id="rId13"/>
    <p:sldId id="538" r:id="rId14"/>
    <p:sldId id="550" r:id="rId15"/>
    <p:sldId id="539" r:id="rId16"/>
    <p:sldId id="551" r:id="rId17"/>
    <p:sldId id="548" r:id="rId18"/>
    <p:sldId id="547" r:id="rId19"/>
    <p:sldId id="549" r:id="rId20"/>
    <p:sldId id="543" r:id="rId21"/>
    <p:sldId id="54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DD6AC4B2-F6F7-B8B0-1AF2-B75A422AE70E}" name="Heather A. Jones" initials="HJ" userId="S::hajones@oge.gov::a4818c0b-e5bd-4206-910e-47ab0fbe8629" providerId="AD"/>
  <p188:author id="{E101D3CF-0A45-872A-9016-2B4572329220}" name="Jack MacDonald" initials="JM" userId="S::jjmacdon@oge.gov::d03f6a24-6867-471c-b0a5-cb268a342e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2EE"/>
    <a:srgbClr val="F01688"/>
    <a:srgbClr val="2F21F3"/>
    <a:srgbClr val="FEB52B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E7EC0-9BE3-5541-9D76-7DE32A6C9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8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0C65-8787-72D1-C9C3-1860306F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D30C4-3DDE-1B9E-C822-85F0F5178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0F4C-3327-0AEF-800B-9E9F61EB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B4A89-439E-238C-473E-3E0FD28D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9A16-F358-1A24-B137-E2F8A93E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0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A58E-9A1B-C038-3CD6-06E3E83C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D2BD-3703-82C8-9C2D-D89EB4A1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3FFD-F8D8-73D8-A50C-166C79F0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90EF-305D-2E3B-37F6-C9161ED2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6667-C7A8-7465-1B96-DA25C25F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273F-9191-6B6B-8DE3-8C0D212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13D8-500F-2B05-6F4D-A26C7FFF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07BF-0E82-860F-5B28-7EE5249F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3191-FFB9-A641-0BEE-1934F544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340B8-3662-6FD5-5EA8-2439DCD1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5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8124-949E-8220-4CE7-05E6A9ED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E55C-9B06-A9D1-7683-465B8E169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833AC-AC32-AC31-57A8-0B7C5F91F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75B54-271B-3816-127F-681E76A8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8828-B9F4-6C03-5B44-EF63AE16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AE57C-A79F-49DA-8064-41CE0DF6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6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0EC5-6CA5-31D9-0F3B-81ED99C2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C7FD-56F6-B4BA-A7CC-3D97A845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727D4-F4DB-BD92-6B03-B7FC1DF9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F26D5-EA69-439B-4762-C09DC95ED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7DA93-434A-36E0-9D83-55A4B246D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57E86-8ADF-DC89-E573-2A1D15A1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9A3A6-840A-EA8B-FDF7-BDF26615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25111-297A-E2AC-7CB1-A8EFCF70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7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3BBA-8F9C-4C87-D872-53346499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19CED-1471-9B3F-A60E-4E28A53C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49ABA-68CA-DA91-2B63-18FB6E66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61AF5-22FC-F427-BC31-ABB935EB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0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FDA00-963C-FAA4-1391-0A0DCA06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B83D6-8744-FC3F-C01B-299804D3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F0C54-866C-62FE-0654-E72725B1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8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9C47-D9C9-043B-BD11-515BD208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6101-69DE-B03E-5249-F9315260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63258-0A8B-724C-AD43-043621391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0A953-E208-422F-C884-6679DA3D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99EC0-124F-42AB-98B0-5637F8DB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20CB0-D5A2-FE68-0F6F-22B83BC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C989-A5C5-9FF7-AAFF-9151DC4C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B4C24-1924-CF58-D8E0-0C7318BC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C1BED-D85D-7E08-BBA0-BF7F7ACE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1C60B-1B4B-507C-96D6-03874ADA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D2450-9D6B-1297-79D2-CDD14FF3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4EC4D-80BA-431F-11B1-72E29F1A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9F7E-5719-4B6D-76E7-1B5CE046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818C1-9333-E432-7561-9BACF387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F13B0-FF57-1AE6-6E74-138E02DF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BB5F-71EB-9DC7-F887-7DB93362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0359-C8CE-0917-A0BB-5B076CEF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97F24-DC60-8074-7580-C61FE3AFC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4C937-AC93-E144-1998-B8153C61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503D-508A-F5E2-FBB0-EC06D27B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E299-ECAB-8F0A-6E79-E17C8D4C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AC64-F995-C9F2-E88C-81176017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5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8BE2-D779-434C-8FE5-7AAA7C64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8" y="3429000"/>
            <a:ext cx="12191999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0D4C3-F9C2-153F-FEB3-BAEFBB18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95716-B5F2-F650-4489-BAD8C90E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BDE4-5F42-5738-D2B7-8E445737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8FDD-ADD4-4AF4-8A25-DE7B21EE665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3AB8-F34A-1CAD-778F-F380E9915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48BB-C69E-6DA9-AB3D-863A1EBAA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0DA2-4C37-4789-8D05-C757C4AF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landscapes&#10;&#10;Description automatically generated">
            <a:extLst>
              <a:ext uri="{FF2B5EF4-FFF2-40B4-BE49-F238E27FC236}">
                <a16:creationId xmlns:a16="http://schemas.microsoft.com/office/drawing/2014/main" id="{944C5784-98D9-4A88-DCDA-2DB2D96A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3554"/>
            <a:ext cx="12215907" cy="68715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9E70084-2CEE-433C-A1F2-4728357BECE9}"/>
              </a:ext>
            </a:extLst>
          </p:cNvPr>
          <p:cNvSpPr/>
          <p:nvPr/>
        </p:nvSpPr>
        <p:spPr>
          <a:xfrm>
            <a:off x="0" y="5485945"/>
            <a:ext cx="12215906" cy="137205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AFE8E-22F8-4915-A383-D0A6F693FAEE}"/>
              </a:ext>
            </a:extLst>
          </p:cNvPr>
          <p:cNvSpPr txBox="1"/>
          <p:nvPr/>
        </p:nvSpPr>
        <p:spPr>
          <a:xfrm>
            <a:off x="17161" y="5327142"/>
            <a:ext cx="1221590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								    </a:t>
            </a:r>
            <a:r>
              <a:rPr kumimoji="0" lang="en-GB" sz="4800" b="0" i="0" u="none" strike="noStrike" kern="1200" cap="none" spc="3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SUMMIT ON ELECTION READINESS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31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n-US" sz="4800" b="0" i="0" u="none" strike="noStrike" kern="1200" cap="none" spc="31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0FDD28-1034-0EEE-9B18-127099132A7E}"/>
              </a:ext>
            </a:extLst>
          </p:cNvPr>
          <p:cNvSpPr/>
          <p:nvPr/>
        </p:nvSpPr>
        <p:spPr>
          <a:xfrm rot="5400000">
            <a:off x="9410558" y="1847788"/>
            <a:ext cx="1579022" cy="4031674"/>
          </a:xfrm>
          <a:custGeom>
            <a:avLst/>
            <a:gdLst>
              <a:gd name="connsiteX0" fmla="*/ 0 w 5025706"/>
              <a:gd name="connsiteY0" fmla="*/ 0 h 1887695"/>
              <a:gd name="connsiteX1" fmla="*/ 5025706 w 5025706"/>
              <a:gd name="connsiteY1" fmla="*/ 0 h 1887695"/>
              <a:gd name="connsiteX2" fmla="*/ 5025706 w 5025706"/>
              <a:gd name="connsiteY2" fmla="*/ 1685912 h 1887695"/>
              <a:gd name="connsiteX3" fmla="*/ 4823923 w 5025706"/>
              <a:gd name="connsiteY3" fmla="*/ 1887695 h 1887695"/>
              <a:gd name="connsiteX4" fmla="*/ 201783 w 5025706"/>
              <a:gd name="connsiteY4" fmla="*/ 1887695 h 1887695"/>
              <a:gd name="connsiteX5" fmla="*/ 0 w 5025706"/>
              <a:gd name="connsiteY5" fmla="*/ 1685912 h 188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5706" h="1887695">
                <a:moveTo>
                  <a:pt x="0" y="0"/>
                </a:moveTo>
                <a:lnTo>
                  <a:pt x="5025706" y="0"/>
                </a:lnTo>
                <a:lnTo>
                  <a:pt x="5025706" y="1685912"/>
                </a:lnTo>
                <a:cubicBezTo>
                  <a:pt x="5025706" y="1797354"/>
                  <a:pt x="4935365" y="1887695"/>
                  <a:pt x="4823923" y="1887695"/>
                </a:cubicBezTo>
                <a:lnTo>
                  <a:pt x="201783" y="1887695"/>
                </a:lnTo>
                <a:cubicBezTo>
                  <a:pt x="90341" y="1887695"/>
                  <a:pt x="0" y="1797354"/>
                  <a:pt x="0" y="1685912"/>
                </a:cubicBezTo>
                <a:close/>
              </a:path>
            </a:pathLst>
          </a:custGeom>
          <a:solidFill>
            <a:srgbClr val="245D71">
              <a:alpha val="82745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30DD1-4CBB-F31A-B30F-A0D8C0B9E40F}"/>
              </a:ext>
            </a:extLst>
          </p:cNvPr>
          <p:cNvSpPr txBox="1"/>
          <p:nvPr/>
        </p:nvSpPr>
        <p:spPr>
          <a:xfrm>
            <a:off x="8570236" y="3282482"/>
            <a:ext cx="3456384" cy="111165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Extrabold" panose="020B0906030804020204" pitchFamily="34" charset="0"/>
                <a:cs typeface="Open Sans Extrabold" panose="020B0906030804020204" pitchFamily="34" charset="0"/>
              </a:rPr>
              <a:t>David Apol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Extrabold" panose="020B0906030804020204" pitchFamily="34" charset="0"/>
                <a:cs typeface="Open Sans Extrabold" panose="020B0906030804020204" pitchFamily="34" charset="0"/>
              </a:rPr>
              <a:t>Heather Jones</a:t>
            </a:r>
          </a:p>
          <a:p>
            <a:pPr marL="0" marR="0" lvl="0" indent="0" algn="l" defTabSz="914400" rtl="0" eaLnBrk="1" fontAlgn="auto" latinLnBrk="0" hangingPunct="1">
              <a:lnSpc>
                <a:spcPct val="9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  <a:ea typeface="Open Sans Extrabold" panose="020B0906030804020204" pitchFamily="34" charset="0"/>
                <a:cs typeface="Open Sans Extrabold" panose="020B0906030804020204" pitchFamily="34" charset="0"/>
              </a:rPr>
              <a:t>Deborah Bortot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A20D2-7667-D3D6-E859-CEECDED95726}"/>
              </a:ext>
            </a:extLst>
          </p:cNvPr>
          <p:cNvSpPr txBox="1"/>
          <p:nvPr/>
        </p:nvSpPr>
        <p:spPr>
          <a:xfrm>
            <a:off x="191344" y="6076538"/>
            <a:ext cx="6151032" cy="4676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Extrabold" panose="020B0906030804020204" pitchFamily="34" charset="0"/>
                <a:cs typeface="Open Sans Extrabold" panose="020B0906030804020204" pitchFamily="34" charset="0"/>
              </a:rPr>
              <a:t>June 5, 2024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FAB05-1BB1-113F-1D2D-714E08EBE6FC}"/>
              </a:ext>
            </a:extLst>
          </p:cNvPr>
          <p:cNvSpPr/>
          <p:nvPr/>
        </p:nvSpPr>
        <p:spPr>
          <a:xfrm>
            <a:off x="623392" y="1052736"/>
            <a:ext cx="3960440" cy="31683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D043C-1655-3315-1B5B-8737D23E0619}"/>
              </a:ext>
            </a:extLst>
          </p:cNvPr>
          <p:cNvSpPr txBox="1"/>
          <p:nvPr/>
        </p:nvSpPr>
        <p:spPr>
          <a:xfrm>
            <a:off x="822960" y="1412776"/>
            <a:ext cx="35857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245D71"/>
                </a:solidFill>
                <a:latin typeface="Calibri" panose="020F0502020204030204"/>
              </a:rPr>
              <a:t>OGE’s Risk Management Philosophy for Nominees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245D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8BDBD-1690-331C-E557-B77B02E0D03C}"/>
              </a:ext>
            </a:extLst>
          </p:cNvPr>
          <p:cNvSpPr txBox="1"/>
          <p:nvPr/>
        </p:nvSpPr>
        <p:spPr>
          <a:xfrm>
            <a:off x="5997871" y="188640"/>
            <a:ext cx="625235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92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SUMMIT</a:t>
            </a:r>
            <a:endParaRPr kumimoji="0" lang="en-US" sz="8800" b="0" i="0" u="none" strike="noStrike" kern="1200" cap="none" spc="92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DCE746E-EAD2-4EED-880F-8D14BC822B89}"/>
              </a:ext>
            </a:extLst>
          </p:cNvPr>
          <p:cNvSpPr txBox="1"/>
          <p:nvPr/>
        </p:nvSpPr>
        <p:spPr>
          <a:xfrm>
            <a:off x="10344472" y="205553"/>
            <a:ext cx="1800200" cy="50969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45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Open Sans Extrabold" panose="020B0906030804020204" pitchFamily="34" charset="0"/>
                <a:cs typeface="Open Sans Extrabold" panose="020B0906030804020204" pitchFamily="34" charset="0"/>
              </a:rPr>
              <a:t>OGE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/>
          <p:bldP spid="10" grpId="0" animBg="1"/>
          <p:bldP spid="11" grpId="0"/>
          <p:bldP spid="3" grpId="0"/>
          <p:bldP spid="2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/>
          <p:bldP spid="10" grpId="0" animBg="1"/>
          <p:bldP spid="11" grpId="0"/>
          <p:bldP spid="3" grpId="0"/>
          <p:bldP spid="29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EA77E8-1EF4-8F6C-6F76-3FD1AD86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8108" y="722313"/>
            <a:ext cx="7763256" cy="676656"/>
          </a:xfrm>
        </p:spPr>
        <p:txBody>
          <a:bodyPr/>
          <a:lstStyle/>
          <a:p>
            <a:pPr algn="l"/>
            <a:r>
              <a:rPr lang="en-US"/>
              <a:t>Ethics Agreements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92B7CB4-2643-8969-AC61-AF09299C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011" y="1547949"/>
            <a:ext cx="9483635" cy="4349931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/>
              <a:t>The agreement outlines the steps the Nominee will take if confirmed.</a:t>
            </a:r>
          </a:p>
          <a:p>
            <a:pPr marL="342900" indent="-3429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/>
              <a:t>The language of the agreement is precise, and drafting should start with the most recent version of the Ethics Agreement Guide.</a:t>
            </a:r>
          </a:p>
          <a:p>
            <a:pPr marL="342900" indent="-3429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/>
              <a:t>The language about the factual circumstance can be personalized to the situation.</a:t>
            </a:r>
          </a:p>
          <a:p>
            <a:pPr marL="342900" indent="-3429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/>
              <a:t>Please discuss the commitments in the ethics agreement with the Nominee prior to preclearance to ensure the Nominee understands and agrees with the commitments.</a:t>
            </a:r>
          </a:p>
          <a:p>
            <a:pPr marL="342900" indent="-3429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/>
              <a:t>Any change to the ethics agreement must be approved by OGE.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755DA-E4EE-1660-6208-7ED5729F4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1163"/>
            <a:ext cx="522288" cy="311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633549"/>
          </a:xfrm>
        </p:spPr>
        <p:txBody>
          <a:bodyPr/>
          <a:lstStyle/>
          <a:p>
            <a:r>
              <a:rPr lang="en-US"/>
              <a:t>Outside Positions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FCA3-0124-0FA6-220B-D72E8F8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35D3F1-0C33-3404-5D49-E70C9D100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1" y="1574073"/>
            <a:ext cx="9057785" cy="4376057"/>
          </a:xfrm>
        </p:spPr>
        <p:txBody>
          <a:bodyPr/>
          <a:lstStyle/>
          <a:p>
            <a:r>
              <a:rPr lang="en-US" sz="2400" b="1"/>
              <a:t>Historically, the White House has a policy that requires Nominees to resign from almost all outside positions.</a:t>
            </a:r>
          </a:p>
          <a:p>
            <a:r>
              <a:rPr lang="en-US" sz="2400" b="1"/>
              <a:t>Paid positions are prohibited by regulation (and some by the EIGA).</a:t>
            </a:r>
          </a:p>
          <a:p>
            <a:r>
              <a:rPr lang="en-US" sz="2400" b="1"/>
              <a:t>Resignation is included in the EA “Upon confirmation.”</a:t>
            </a:r>
          </a:p>
          <a:p>
            <a:r>
              <a:rPr lang="en-US" sz="2400" b="1"/>
              <a:t>If no equity, Nominee will have a recusal for 1 year under </a:t>
            </a:r>
            <a:r>
              <a:rPr lang="da-DK" sz="2400" b="1"/>
              <a:t>5 C.F.R.    § 2635.502 </a:t>
            </a:r>
            <a:r>
              <a:rPr lang="en-US" sz="2400" b="1"/>
              <a:t>from party matters if they resign plus any additional recusals under an ethics pledge.  </a:t>
            </a:r>
          </a:p>
          <a:p>
            <a:pPr lvl="1"/>
            <a:r>
              <a:rPr lang="en-US" sz="2000" b="1"/>
              <a:t>If there is a nexus between the outside position and the Nominee’s duties, OGE reviewers will ask questions about the implications of the recusal.</a:t>
            </a:r>
          </a:p>
          <a:p>
            <a:r>
              <a:rPr lang="en-US" sz="2400" b="1"/>
              <a:t>If agency is planning on a 502 authorization or pledge waiver, that will be highlighted in the ethics agreement.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28A30868-605C-1FA2-02ED-D3DA9D92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29" y="832104"/>
            <a:ext cx="10458122" cy="1069848"/>
          </a:xfrm>
        </p:spPr>
        <p:txBody>
          <a:bodyPr/>
          <a:lstStyle/>
          <a:p>
            <a:r>
              <a:rPr lang="en-US"/>
              <a:t>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11100-66B8-1469-316F-5D10BFE5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E3526-4EDB-A797-5E3A-D5BDF566CAB6}"/>
              </a:ext>
            </a:extLst>
          </p:cNvPr>
          <p:cNvSpPr txBox="1"/>
          <p:nvPr/>
        </p:nvSpPr>
        <p:spPr>
          <a:xfrm>
            <a:off x="1273629" y="1770017"/>
            <a:ext cx="98428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If the report is pending with the Senate and something on the report or in the ethics agreement needs to be changed, OGE will require an amendment.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800" b="1">
                <a:solidFill>
                  <a:schemeClr val="bg1"/>
                </a:solidFill>
              </a:rPr>
              <a:t>If a change is required to the ethics agreement after confirmation, OGE will require an amendment.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800" b="1">
                <a:solidFill>
                  <a:schemeClr val="bg1"/>
                </a:solidFill>
              </a:rPr>
              <a:t>If it is only the report that needs to be changed after confirmation, that change can be handled with a note on the next annual report.</a:t>
            </a:r>
          </a:p>
          <a:p>
            <a:pPr marL="342900" indent="-342900">
              <a:buFont typeface="+mj-lt"/>
              <a:buAutoNum type="arabicPeriod" startAt="3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4DEC6AB-5F11-CD9F-164A-5B744552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1D9EC38-4653-796E-4B22-E620FE0D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/>
          <a:lstStyle/>
          <a:p>
            <a:r>
              <a:rPr lang="en-US"/>
              <a:t>Completed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61C9E1E-EECB-9980-06B8-4CC6A2CC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3128554"/>
          </a:xfrm>
        </p:spPr>
        <p:txBody>
          <a:bodyPr/>
          <a:lstStyle/>
          <a:p>
            <a:r>
              <a:rPr lang="en-US" sz="2200" b="1"/>
              <a:t>Public Financial Disclosure Guide</a:t>
            </a:r>
          </a:p>
          <a:p>
            <a:r>
              <a:rPr lang="en-US" sz="2200" b="1"/>
              <a:t>Confidential Financial Disclosure Guide</a:t>
            </a:r>
          </a:p>
          <a:p>
            <a:r>
              <a:rPr lang="en-US" sz="2200" b="1"/>
              <a:t>Filer Aids – Financial Disclosure</a:t>
            </a:r>
          </a:p>
          <a:p>
            <a:r>
              <a:rPr lang="en-US" sz="2200" b="1"/>
              <a:t>Reviewer Job Aid – 1940 Act</a:t>
            </a:r>
          </a:p>
          <a:p>
            <a:r>
              <a:rPr lang="en-US" sz="2200" b="1"/>
              <a:t>Analyzing Conflicts of Interest Guidance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E3C282-55AF-2D1D-7284-9BD84CADF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/>
          <a:lstStyle/>
          <a:p>
            <a:r>
              <a:rPr lang="en-US"/>
              <a:t>Available Summer/Fall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5C0D65A2-AF39-5A9B-1CE7-E8E821424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/>
          <a:p>
            <a:r>
              <a:rPr lang="en-US" sz="2200" b="1"/>
              <a:t>Ethics Agreement Guide</a:t>
            </a:r>
          </a:p>
          <a:p>
            <a:r>
              <a:rPr lang="en-US" sz="2200" b="1"/>
              <a:t>OGE Form 278e</a:t>
            </a:r>
          </a:p>
          <a:p>
            <a:r>
              <a:rPr lang="en-US" sz="2200" b="1"/>
              <a:t>OGE Form 450</a:t>
            </a:r>
          </a:p>
          <a:p>
            <a:r>
              <a:rPr lang="en-US" sz="2200" b="1"/>
              <a:t>Guide for Nominees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00976-AD7E-B0C0-3F07-BAF8EAD6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184" y="411480"/>
            <a:ext cx="521208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BD63-0619-E0E0-AE5D-425BE078B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4C1FD67-A06D-111E-9AC1-B32F26B2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643999"/>
          </a:xfrm>
        </p:spPr>
        <p:txBody>
          <a:bodyPr/>
          <a:lstStyle/>
          <a:p>
            <a:r>
              <a:rPr lang="en-US"/>
              <a:t>Fall Nominee Training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09D83D26-2F7D-2587-94BE-76095435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1606731"/>
            <a:ext cx="6422136" cy="42715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/>
              <a:t>Transition Overview</a:t>
            </a:r>
          </a:p>
          <a:p>
            <a:pPr>
              <a:spcBef>
                <a:spcPts val="0"/>
              </a:spcBef>
            </a:pPr>
            <a:r>
              <a:rPr lang="en-US" b="1"/>
              <a:t>Nominee Process</a:t>
            </a:r>
          </a:p>
          <a:p>
            <a:pPr>
              <a:spcBef>
                <a:spcPts val="0"/>
              </a:spcBef>
            </a:pPr>
            <a:r>
              <a:rPr lang="en-US" b="1"/>
              <a:t>Trusts</a:t>
            </a:r>
          </a:p>
          <a:p>
            <a:pPr>
              <a:spcBef>
                <a:spcPts val="0"/>
              </a:spcBef>
            </a:pPr>
            <a:r>
              <a:rPr lang="en-US" b="1"/>
              <a:t>Investment Funds and Mutual Funds</a:t>
            </a:r>
          </a:p>
          <a:p>
            <a:pPr>
              <a:spcBef>
                <a:spcPts val="0"/>
              </a:spcBef>
            </a:pPr>
            <a:r>
              <a:rPr lang="en-US" b="1"/>
              <a:t>Reviewer Job Aids</a:t>
            </a:r>
          </a:p>
          <a:p>
            <a:pPr>
              <a:spcBef>
                <a:spcPts val="0"/>
              </a:spcBef>
            </a:pPr>
            <a:r>
              <a:rPr lang="en-US" b="1"/>
              <a:t>Difficult to Divest Assets</a:t>
            </a:r>
          </a:p>
          <a:p>
            <a:pPr>
              <a:spcBef>
                <a:spcPts val="0"/>
              </a:spcBef>
            </a:pPr>
            <a:r>
              <a:rPr lang="en-US" b="1"/>
              <a:t>Ethics Agreements</a:t>
            </a:r>
          </a:p>
        </p:txBody>
      </p:sp>
    </p:spTree>
    <p:extLst>
      <p:ext uri="{BB962C8B-B14F-4D97-AF65-F5344CB8AC3E}">
        <p14:creationId xmlns:p14="http://schemas.microsoft.com/office/powerpoint/2010/main" val="324560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EB72A-767E-F611-CB0D-68060A41B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OGE’s Nominee Team</a:t>
            </a:r>
          </a:p>
        </p:txBody>
      </p:sp>
    </p:spTree>
    <p:extLst>
      <p:ext uri="{BB962C8B-B14F-4D97-AF65-F5344CB8AC3E}">
        <p14:creationId xmlns:p14="http://schemas.microsoft.com/office/powerpoint/2010/main" val="423271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BC92-868A-26B2-CBC0-C9D94E65F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1892-81E6-551C-7B5A-DEA6822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607424"/>
            <a:ext cx="8878824" cy="718456"/>
          </a:xfrm>
        </p:spPr>
        <p:txBody>
          <a:bodyPr>
            <a:normAutofit/>
          </a:bodyPr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1325880"/>
            <a:ext cx="6422136" cy="4728753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OGE’s Objectives</a:t>
            </a:r>
            <a:endParaRPr lang="en-US" sz="2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Divestiture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Managed Accounts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Difficult to Divest Assets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Ethics Agreements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Outside Positions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Amendments</a:t>
            </a: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Resources and Training</a:t>
            </a:r>
            <a:endParaRPr lang="en-US" sz="2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0E99-07CC-9576-AFD7-C52151AD0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741970"/>
          </a:xfrm>
        </p:spPr>
        <p:txBody>
          <a:bodyPr/>
          <a:lstStyle/>
          <a:p>
            <a:r>
              <a:rPr lang="en-US"/>
              <a:t>OGE’s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2A8B0-333F-633E-3FA7-D38DBFB10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2800"/>
              <a:t>Prevention of Conflicts of Interest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/>
              <a:t>Public Trust in Government</a:t>
            </a:r>
          </a:p>
        </p:txBody>
      </p:sp>
    </p:spTree>
    <p:extLst>
      <p:ext uri="{BB962C8B-B14F-4D97-AF65-F5344CB8AC3E}">
        <p14:creationId xmlns:p14="http://schemas.microsoft.com/office/powerpoint/2010/main" val="33807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Divestiture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2242-056E-9E51-D588-BA5DF136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5"/>
            <a:ext cx="2953512" cy="2530275"/>
          </a:xfrm>
        </p:spPr>
        <p:txBody>
          <a:bodyPr/>
          <a:lstStyle/>
          <a:p>
            <a:endParaRPr lang="en-US" sz="2400" b="1"/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n-lt"/>
              </a:rPr>
              <a:t>Divestiture is the preferred method for resolving conflicts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63570-BD81-FC0E-7DEC-20D7D8478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5"/>
            <a:ext cx="2953512" cy="2242893"/>
          </a:xfrm>
        </p:spPr>
        <p:txBody>
          <a:bodyPr/>
          <a:lstStyle/>
          <a:p>
            <a:endParaRPr lang="en-US"/>
          </a:p>
          <a:p>
            <a:pPr marL="457200" indent="-457200">
              <a:buFont typeface="+mj-lt"/>
              <a:buAutoNum type="arabicPeriod" startAt="2"/>
            </a:pPr>
            <a:r>
              <a:rPr lang="en-US" sz="2800">
                <a:latin typeface="+mn-lt"/>
                <a:cs typeface="Segoe UI"/>
              </a:rPr>
              <a:t>Recusal for conflicting assets can be considered in very limited circumstances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5307C4-DD36-FA5F-BD5F-370ACCDA0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1589" y="2185415"/>
            <a:ext cx="3115491" cy="2779778"/>
          </a:xfrm>
        </p:spPr>
        <p:txBody>
          <a:bodyPr/>
          <a:lstStyle/>
          <a:p>
            <a:endParaRPr lang="en-US"/>
          </a:p>
          <a:p>
            <a:pPr marL="457200" indent="-457200">
              <a:buFont typeface="+mj-lt"/>
              <a:buAutoNum type="arabicPeriod" startAt="3"/>
            </a:pPr>
            <a:r>
              <a:rPr lang="en-US" sz="2800">
                <a:latin typeface="+mn-lt"/>
              </a:rPr>
              <a:t>Ethics agreements will require that divested assets not be repurchased by the Nominee, spouse, or dependent child</a:t>
            </a:r>
          </a:p>
        </p:txBody>
      </p:sp>
    </p:spTree>
    <p:extLst>
      <p:ext uri="{BB962C8B-B14F-4D97-AF65-F5344CB8AC3E}">
        <p14:creationId xmlns:p14="http://schemas.microsoft.com/office/powerpoint/2010/main" val="5484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2FE8-2F9C-9C12-4EB3-9742EA91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487783" cy="1005840"/>
          </a:xfrm>
        </p:spPr>
        <p:txBody>
          <a:bodyPr anchor="b">
            <a:normAutofit/>
          </a:bodyPr>
          <a:lstStyle/>
          <a:p>
            <a:r>
              <a:rPr lang="en-US" sz="4000" b="1" i="1" spc="600">
                <a:ln w="28575">
                  <a:noFill/>
                  <a:prstDash val="solid"/>
                </a:ln>
              </a:rPr>
              <a:t>De Minimis</a:t>
            </a:r>
            <a:r>
              <a:rPr lang="en-US" sz="4000" b="1" spc="600">
                <a:ln w="28575">
                  <a:noFill/>
                  <a:prstDash val="solid"/>
                </a:ln>
              </a:rPr>
              <a:t> Exemptions</a:t>
            </a:r>
            <a:endParaRPr lang="en-US" sz="4000" b="1" i="1" spc="600">
              <a:ln w="28575">
                <a:noFill/>
                <a:prstDash val="solid"/>
              </a:ln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846786-046C-E327-07B2-2DA565BD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2674"/>
            <a:ext cx="10160308" cy="4066314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/>
              <a:t>OGE has an 80% threshold for Nominees.  If the value is more than 80% of exemption amount, the asset must be divested.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b="1"/>
              <a:t>The threshold is $12,000 for stocks and bonds, $40,000 for sector funds.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b="1"/>
              <a:t>If there is more than one holding in a sector, OGE will consider the aggregated amount.</a:t>
            </a:r>
          </a:p>
          <a:p>
            <a:pPr lvl="1"/>
            <a:endParaRPr lang="en-US" sz="2400" b="1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/>
              <a:t>OGE reviewers will ask for the approximate value of any conflicting holding for which the filer will rely on the </a:t>
            </a:r>
            <a:r>
              <a:rPr lang="en-US" sz="2800" b="1" i="1"/>
              <a:t>de minimis </a:t>
            </a:r>
            <a:r>
              <a:rPr lang="en-US" sz="2800" b="1"/>
              <a:t>exemption.</a:t>
            </a:r>
          </a:p>
        </p:txBody>
      </p:sp>
    </p:spTree>
    <p:extLst>
      <p:ext uri="{BB962C8B-B14F-4D97-AF65-F5344CB8AC3E}">
        <p14:creationId xmlns:p14="http://schemas.microsoft.com/office/powerpoint/2010/main" val="137265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DEE9-2DBD-C997-C208-027230B5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624405"/>
          </a:xfrm>
        </p:spPr>
        <p:txBody>
          <a:bodyPr/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</a:rPr>
              <a:t>Managed</a:t>
            </a:r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 Accounts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D3DE6-0828-24EC-7116-F8729BB7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1737360"/>
            <a:ext cx="7815626" cy="3758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7345" indent="-347345">
              <a:lnSpc>
                <a:spcPct val="100000"/>
              </a:lnSpc>
            </a:pPr>
            <a:r>
              <a:rPr lang="en-US" sz="2800" b="1">
                <a:cs typeface="Segoe UI"/>
              </a:rPr>
              <a:t>Managed accounts create risk for all employees. This is especially true for PAS officials.</a:t>
            </a:r>
            <a:endParaRPr lang="en-US" sz="2800">
              <a:cs typeface="Segoe UI"/>
            </a:endParaRPr>
          </a:p>
          <a:p>
            <a:pPr marL="347345" indent="-347345">
              <a:lnSpc>
                <a:spcPct val="100000"/>
              </a:lnSpc>
            </a:pPr>
            <a:r>
              <a:rPr lang="en-US" sz="2800" b="1"/>
              <a:t>Pre-approval required for purchases of stock, corporate bonds, and sector funds.</a:t>
            </a:r>
          </a:p>
          <a:p>
            <a:pPr lvl="1" indent="-347345">
              <a:lnSpc>
                <a:spcPct val="100000"/>
              </a:lnSpc>
            </a:pPr>
            <a:r>
              <a:rPr lang="en-US" b="1"/>
              <a:t>For some positions, approval also is required for municipal bonds.</a:t>
            </a:r>
          </a:p>
          <a:p>
            <a:pPr marL="347345" indent="-347345">
              <a:lnSpc>
                <a:spcPct val="100000"/>
              </a:lnSpc>
            </a:pPr>
            <a:r>
              <a:rPr lang="en-US" sz="2800" b="1">
                <a:cs typeface="Segoe UI"/>
              </a:rPr>
              <a:t>Robo-advisor and separately managed accounts are rarely permitted for PAS officials.</a:t>
            </a:r>
          </a:p>
        </p:txBody>
      </p:sp>
    </p:spTree>
    <p:extLst>
      <p:ext uri="{BB962C8B-B14F-4D97-AF65-F5344CB8AC3E}">
        <p14:creationId xmlns:p14="http://schemas.microsoft.com/office/powerpoint/2010/main" val="12087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F090D-C862-CF85-1001-A82E54365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457200"/>
            <a:ext cx="10306594" cy="1365069"/>
          </a:xfrm>
        </p:spPr>
        <p:txBody>
          <a:bodyPr/>
          <a:lstStyle/>
          <a:p>
            <a:pPr algn="l"/>
            <a:r>
              <a:rPr lang="en-US"/>
              <a:t>Difficult to Divest Assets: Closely-Held Businesses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82C04-6445-9E02-B0E8-8D809278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407" y="2096589"/>
            <a:ext cx="9607730" cy="4167051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800" b="1" dirty="0"/>
              <a:t>Possible issues under 18 U.S.C. § § 203 and 208, </a:t>
            </a:r>
            <a:r>
              <a:rPr lang="en-US" sz="2800" b="1"/>
              <a:t>and 5   </a:t>
            </a:r>
            <a:r>
              <a:rPr lang="en-US" sz="2800" b="1" dirty="0"/>
              <a:t>U.S.C. § 13144.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800" b="1" dirty="0"/>
              <a:t>Fiduciary business that make representations to the government are the hardest to resolve.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800" b="1" dirty="0"/>
              <a:t>Ways to Resolve the Issue: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800" b="1" dirty="0"/>
              <a:t>Sole proprietorships can be made dormant.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800" b="1" dirty="0"/>
              <a:t>Divestiture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2400" b="1" dirty="0"/>
              <a:t>NOTE: If there is a 203 issue or it is a fiduciary business, Nominee must sell before assuming the duties of the position.</a:t>
            </a:r>
          </a:p>
        </p:txBody>
      </p:sp>
    </p:spTree>
    <p:extLst>
      <p:ext uri="{BB962C8B-B14F-4D97-AF65-F5344CB8AC3E}">
        <p14:creationId xmlns:p14="http://schemas.microsoft.com/office/powerpoint/2010/main" val="121321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0B07383B-6310-56A6-B051-F4B962E1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l"/>
            <a:r>
              <a:rPr lang="en-US"/>
              <a:t>Difficult to Divest Assets: </a:t>
            </a:r>
            <a:br>
              <a:rPr lang="en-US"/>
            </a:br>
            <a:r>
              <a:rPr lang="en-US"/>
              <a:t>Private Investment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9C2A-DAD7-C276-D305-247C95B0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212848"/>
            <a:ext cx="10332720" cy="39247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/>
              <a:t>For most Nominees – If the fund is acquiring new assets and the  Nominee has knowledge of the underlying holdings of the fund, the fund must be divested.</a:t>
            </a:r>
          </a:p>
          <a:p>
            <a:endParaRPr lang="en-US" b="1"/>
          </a:p>
          <a:p>
            <a:pPr>
              <a:spcBef>
                <a:spcPts val="0"/>
              </a:spcBef>
            </a:pPr>
            <a:r>
              <a:rPr lang="en-US" b="1"/>
              <a:t>Must divest if there is a confidentiality agreement and the fund is not an EIF.</a:t>
            </a:r>
          </a:p>
          <a:p>
            <a:endParaRPr lang="en-US" b="1"/>
          </a:p>
          <a:p>
            <a:pPr>
              <a:spcBef>
                <a:spcPts val="0"/>
              </a:spcBef>
            </a:pPr>
            <a:r>
              <a:rPr lang="en-US" b="1"/>
              <a:t>OGE will require a fund manager letter if the Nominee does not know the assets and the fund is not an EIF.  </a:t>
            </a:r>
            <a:r>
              <a:rPr lang="en-US" b="1" i="1"/>
              <a:t>See</a:t>
            </a:r>
            <a:r>
              <a:rPr lang="en-US" b="1"/>
              <a:t> LA-23-15.</a:t>
            </a:r>
          </a:p>
        </p:txBody>
      </p:sp>
    </p:spTree>
    <p:extLst>
      <p:ext uri="{BB962C8B-B14F-4D97-AF65-F5344CB8AC3E}">
        <p14:creationId xmlns:p14="http://schemas.microsoft.com/office/powerpoint/2010/main" val="143013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 to Divest Assets: </a:t>
            </a:r>
            <a:br>
              <a:rPr lang="en-US"/>
            </a:br>
            <a:r>
              <a:rPr lang="en-US"/>
              <a:t>Trusts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F651-7ABC-015D-B5C4-622708A6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142309"/>
            <a:ext cx="8633044" cy="3794760"/>
          </a:xfrm>
        </p:spPr>
        <p:txBody>
          <a:bodyPr/>
          <a:lstStyle/>
          <a:p>
            <a:r>
              <a:rPr lang="en-US" sz="2400" b="1"/>
              <a:t>Trusts present both disclosure and divestiture challenges</a:t>
            </a:r>
          </a:p>
          <a:p>
            <a:pPr lvl="1"/>
            <a:r>
              <a:rPr lang="en-US" sz="2400" b="1"/>
              <a:t>First questions are who is the trustee and who are the beneficiaries (current and future)</a:t>
            </a:r>
          </a:p>
          <a:p>
            <a:pPr lvl="1"/>
            <a:r>
              <a:rPr lang="en-US" sz="2400" b="1"/>
              <a:t>Ask if the Nominee, their spouse, or their dependent child is paying the trust taxes</a:t>
            </a:r>
          </a:p>
          <a:p>
            <a:r>
              <a:rPr lang="en-US" sz="2400" b="1"/>
              <a:t>Ethics Challenges </a:t>
            </a:r>
          </a:p>
          <a:p>
            <a:pPr lvl="1"/>
            <a:r>
              <a:rPr lang="en-US" sz="2400" b="1"/>
              <a:t>Nominee does not control investment decisions</a:t>
            </a:r>
          </a:p>
          <a:p>
            <a:pPr lvl="1"/>
            <a:r>
              <a:rPr lang="en-US" sz="2400" b="1"/>
              <a:t>Trustee may refuse to divest a conflicting asset</a:t>
            </a:r>
          </a:p>
          <a:p>
            <a:r>
              <a:rPr lang="en-US" sz="2400" b="1"/>
              <a:t>If Nominee states it is a discretionary trust – consult   LA-23-15 and your OGE reviewer.​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936622C8A564BB41C591CFAA56D3B" ma:contentTypeVersion="6" ma:contentTypeDescription="Create a new document." ma:contentTypeScope="" ma:versionID="a83736baa80c9455e8fce440918a3523">
  <xsd:schema xmlns:xsd="http://www.w3.org/2001/XMLSchema" xmlns:xs="http://www.w3.org/2001/XMLSchema" xmlns:p="http://schemas.microsoft.com/office/2006/metadata/properties" xmlns:ns2="3108fd50-ada0-4297-a587-6186fb572da3" xmlns:ns3="ea7b29e6-d520-463d-970e-ab767283860e" targetNamespace="http://schemas.microsoft.com/office/2006/metadata/properties" ma:root="true" ma:fieldsID="c5a4182e77c7c866ab965b8fff59d89c" ns2:_="" ns3:_="">
    <xsd:import namespace="3108fd50-ada0-4297-a587-6186fb572da3"/>
    <xsd:import namespace="ea7b29e6-d520-463d-970e-ab7672838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fd50-ada0-4297-a587-6186fb572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b29e6-d520-463d-970e-ab7672838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7b29e6-d520-463d-970e-ab767283860e">
      <UserInfo>
        <DisplayName>Deborah J. Bortot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CC2765-FAB2-41A1-B96B-0CAAC0D3B098}">
  <ds:schemaRefs>
    <ds:schemaRef ds:uri="3108fd50-ada0-4297-a587-6186fb572da3"/>
    <ds:schemaRef ds:uri="ea7b29e6-d520-463d-970e-ab76728386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1F1912-3146-44AF-A389-9E8B77BB3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8ECF1-2A9D-464C-AFE8-2B3295D0BF97}">
  <ds:schemaRefs>
    <ds:schemaRef ds:uri="3108fd50-ada0-4297-a587-6186fb572da3"/>
    <ds:schemaRef ds:uri="http://schemas.microsoft.com/office/2006/documentManagement/types"/>
    <ds:schemaRef ds:uri="http://purl.org/dc/elements/1.1/"/>
    <ds:schemaRef ds:uri="http://schemas.microsoft.com/office/2006/metadata/properties"/>
    <ds:schemaRef ds:uri="ea7b29e6-d520-463d-970e-ab767283860e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62</TotalTime>
  <Words>859</Words>
  <Application>Microsoft Office PowerPoint</Application>
  <PresentationFormat>Widescreen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Open Sans Extrabold</vt:lpstr>
      <vt:lpstr>Segoe UI</vt:lpstr>
      <vt:lpstr>Segoe UI Light</vt:lpstr>
      <vt:lpstr>Tw Cen MT</vt:lpstr>
      <vt:lpstr>Office Theme</vt:lpstr>
      <vt:lpstr>1_Office Theme</vt:lpstr>
      <vt:lpstr>PowerPoint Presentation</vt:lpstr>
      <vt:lpstr>Agenda</vt:lpstr>
      <vt:lpstr>OGE’s Objectives</vt:lpstr>
      <vt:lpstr>Divestiture</vt:lpstr>
      <vt:lpstr>De Minimis Exemptions</vt:lpstr>
      <vt:lpstr>Managed Accounts</vt:lpstr>
      <vt:lpstr>Difficult to Divest Assets: Closely-Held Businesses </vt:lpstr>
      <vt:lpstr>Difficult to Divest Assets:  Private Investment Funds</vt:lpstr>
      <vt:lpstr>Difficult to Divest Assets:  Trusts</vt:lpstr>
      <vt:lpstr>Ethics Agreements</vt:lpstr>
      <vt:lpstr>Outside Positions</vt:lpstr>
      <vt:lpstr>Amendments</vt:lpstr>
      <vt:lpstr>Resources</vt:lpstr>
      <vt:lpstr>Fall Nominee Training</vt:lpstr>
      <vt:lpstr>OGE’s Nominee Team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OGE’s Risk Management Philosophy for Nominees</dc:title>
  <dc:creator>Heather A. Jones</dc:creator>
  <cp:lastModifiedBy>Heather A. Jones</cp:lastModifiedBy>
  <cp:revision>7</cp:revision>
  <dcterms:created xsi:type="dcterms:W3CDTF">2024-04-23T15:22:20Z</dcterms:created>
  <dcterms:modified xsi:type="dcterms:W3CDTF">2024-05-29T14:54:09Z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0x01010067B936622C8A564BB41C591CFAA56D3B</vt:lpwstr>
  </property>
</Properties>
</file>