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 id="2147483732" r:id="rId2"/>
    <p:sldMasterId id="2147483744" r:id="rId3"/>
    <p:sldMasterId id="2147483756" r:id="rId4"/>
    <p:sldMasterId id="2147483768" r:id="rId5"/>
  </p:sldMasterIdLst>
  <p:notesMasterIdLst>
    <p:notesMasterId r:id="rId35"/>
  </p:notesMasterIdLst>
  <p:sldIdLst>
    <p:sldId id="256" r:id="rId6"/>
    <p:sldId id="257" r:id="rId7"/>
    <p:sldId id="320" r:id="rId8"/>
    <p:sldId id="261" r:id="rId9"/>
    <p:sldId id="262" r:id="rId10"/>
    <p:sldId id="263" r:id="rId11"/>
    <p:sldId id="264" r:id="rId12"/>
    <p:sldId id="268" r:id="rId13"/>
    <p:sldId id="273" r:id="rId14"/>
    <p:sldId id="274" r:id="rId15"/>
    <p:sldId id="265" r:id="rId16"/>
    <p:sldId id="266" r:id="rId17"/>
    <p:sldId id="267" r:id="rId18"/>
    <p:sldId id="286" r:id="rId19"/>
    <p:sldId id="287" r:id="rId20"/>
    <p:sldId id="319" r:id="rId21"/>
    <p:sldId id="288" r:id="rId22"/>
    <p:sldId id="315" r:id="rId23"/>
    <p:sldId id="306" r:id="rId24"/>
    <p:sldId id="283" r:id="rId25"/>
    <p:sldId id="290" r:id="rId26"/>
    <p:sldId id="321" r:id="rId27"/>
    <p:sldId id="322" r:id="rId28"/>
    <p:sldId id="309" r:id="rId29"/>
    <p:sldId id="310" r:id="rId30"/>
    <p:sldId id="259" r:id="rId31"/>
    <p:sldId id="258" r:id="rId32"/>
    <p:sldId id="323" r:id="rId33"/>
    <p:sldId id="318"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84" autoAdjust="0"/>
  </p:normalViewPr>
  <p:slideViewPr>
    <p:cSldViewPr>
      <p:cViewPr varScale="1">
        <p:scale>
          <a:sx n="66" d="100"/>
          <a:sy n="66" d="100"/>
        </p:scale>
        <p:origin x="-1810" y="-86"/>
      </p:cViewPr>
      <p:guideLst>
        <p:guide orient="horz" pos="2160"/>
        <p:guide pos="2880"/>
      </p:guideLst>
    </p:cSldViewPr>
  </p:slideViewPr>
  <p:outlineViewPr>
    <p:cViewPr>
      <p:scale>
        <a:sx n="33" d="100"/>
        <a:sy n="33" d="100"/>
      </p:scale>
      <p:origin x="0" y="1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1C23A1-20B3-4D88-AC26-97B5B19EC2B8}" type="datetimeFigureOut">
              <a:rPr lang="en-US" smtClean="0"/>
              <a:t>12/6/2018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B65A42-D82D-4350-BEAC-816E19B00036}" type="slidenum">
              <a:rPr lang="en-US" smtClean="0"/>
              <a:t>‹#›</a:t>
            </a:fld>
            <a:endParaRPr lang="en-US"/>
          </a:p>
        </p:txBody>
      </p:sp>
    </p:spTree>
    <p:extLst>
      <p:ext uri="{BB962C8B-B14F-4D97-AF65-F5344CB8AC3E}">
        <p14:creationId xmlns:p14="http://schemas.microsoft.com/office/powerpoint/2010/main" val="3547246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1</a:t>
            </a:fld>
            <a:endParaRPr lang="en-US"/>
          </a:p>
        </p:txBody>
      </p:sp>
    </p:spTree>
    <p:extLst>
      <p:ext uri="{BB962C8B-B14F-4D97-AF65-F5344CB8AC3E}">
        <p14:creationId xmlns:p14="http://schemas.microsoft.com/office/powerpoint/2010/main" val="25144894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10</a:t>
            </a:fld>
            <a:endParaRPr lang="en-US"/>
          </a:p>
        </p:txBody>
      </p:sp>
    </p:spTree>
    <p:extLst>
      <p:ext uri="{BB962C8B-B14F-4D97-AF65-F5344CB8AC3E}">
        <p14:creationId xmlns:p14="http://schemas.microsoft.com/office/powerpoint/2010/main" val="17046310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11</a:t>
            </a:fld>
            <a:endParaRPr lang="en-US"/>
          </a:p>
        </p:txBody>
      </p:sp>
    </p:spTree>
    <p:extLst>
      <p:ext uri="{BB962C8B-B14F-4D97-AF65-F5344CB8AC3E}">
        <p14:creationId xmlns:p14="http://schemas.microsoft.com/office/powerpoint/2010/main" val="14903350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12</a:t>
            </a:fld>
            <a:endParaRPr lang="en-US"/>
          </a:p>
        </p:txBody>
      </p:sp>
    </p:spTree>
    <p:extLst>
      <p:ext uri="{BB962C8B-B14F-4D97-AF65-F5344CB8AC3E}">
        <p14:creationId xmlns:p14="http://schemas.microsoft.com/office/powerpoint/2010/main" val="33637698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13</a:t>
            </a:fld>
            <a:endParaRPr lang="en-US"/>
          </a:p>
        </p:txBody>
      </p:sp>
    </p:spTree>
    <p:extLst>
      <p:ext uri="{BB962C8B-B14F-4D97-AF65-F5344CB8AC3E}">
        <p14:creationId xmlns:p14="http://schemas.microsoft.com/office/powerpoint/2010/main" val="36152878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41126432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15</a:t>
            </a:fld>
            <a:endParaRPr lang="en-US"/>
          </a:p>
        </p:txBody>
      </p:sp>
    </p:spTree>
    <p:extLst>
      <p:ext uri="{BB962C8B-B14F-4D97-AF65-F5344CB8AC3E}">
        <p14:creationId xmlns:p14="http://schemas.microsoft.com/office/powerpoint/2010/main" val="206014832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36152878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17</a:t>
            </a:fld>
            <a:endParaRPr lang="en-US"/>
          </a:p>
        </p:txBody>
      </p:sp>
    </p:spTree>
    <p:extLst>
      <p:ext uri="{BB962C8B-B14F-4D97-AF65-F5344CB8AC3E}">
        <p14:creationId xmlns:p14="http://schemas.microsoft.com/office/powerpoint/2010/main" val="16596504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424974248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1026011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2</a:t>
            </a:fld>
            <a:endParaRPr lang="en-US"/>
          </a:p>
        </p:txBody>
      </p:sp>
    </p:spTree>
    <p:extLst>
      <p:ext uri="{BB962C8B-B14F-4D97-AF65-F5344CB8AC3E}">
        <p14:creationId xmlns:p14="http://schemas.microsoft.com/office/powerpoint/2010/main" val="12081586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20</a:t>
            </a:fld>
            <a:endParaRPr lang="en-US"/>
          </a:p>
        </p:txBody>
      </p:sp>
    </p:spTree>
    <p:extLst>
      <p:ext uri="{BB962C8B-B14F-4D97-AF65-F5344CB8AC3E}">
        <p14:creationId xmlns:p14="http://schemas.microsoft.com/office/powerpoint/2010/main" val="10864120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21</a:t>
            </a:fld>
            <a:endParaRPr lang="en-US"/>
          </a:p>
        </p:txBody>
      </p:sp>
    </p:spTree>
    <p:extLst>
      <p:ext uri="{BB962C8B-B14F-4D97-AF65-F5344CB8AC3E}">
        <p14:creationId xmlns:p14="http://schemas.microsoft.com/office/powerpoint/2010/main" val="28271815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22</a:t>
            </a:fld>
            <a:endParaRPr lang="en-US"/>
          </a:p>
        </p:txBody>
      </p:sp>
    </p:spTree>
    <p:extLst>
      <p:ext uri="{BB962C8B-B14F-4D97-AF65-F5344CB8AC3E}">
        <p14:creationId xmlns:p14="http://schemas.microsoft.com/office/powerpoint/2010/main" val="29216261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23</a:t>
            </a:fld>
            <a:endParaRPr lang="en-US"/>
          </a:p>
        </p:txBody>
      </p:sp>
    </p:spTree>
    <p:extLst>
      <p:ext uri="{BB962C8B-B14F-4D97-AF65-F5344CB8AC3E}">
        <p14:creationId xmlns:p14="http://schemas.microsoft.com/office/powerpoint/2010/main" val="29216261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24</a:t>
            </a:fld>
            <a:endParaRPr lang="en-US"/>
          </a:p>
        </p:txBody>
      </p:sp>
    </p:spTree>
    <p:extLst>
      <p:ext uri="{BB962C8B-B14F-4D97-AF65-F5344CB8AC3E}">
        <p14:creationId xmlns:p14="http://schemas.microsoft.com/office/powerpoint/2010/main" val="311513865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25</a:t>
            </a:fld>
            <a:endParaRPr lang="en-US"/>
          </a:p>
        </p:txBody>
      </p:sp>
    </p:spTree>
    <p:extLst>
      <p:ext uri="{BB962C8B-B14F-4D97-AF65-F5344CB8AC3E}">
        <p14:creationId xmlns:p14="http://schemas.microsoft.com/office/powerpoint/2010/main" val="37784444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26</a:t>
            </a:fld>
            <a:endParaRPr lang="en-US"/>
          </a:p>
        </p:txBody>
      </p:sp>
    </p:spTree>
    <p:extLst>
      <p:ext uri="{BB962C8B-B14F-4D97-AF65-F5344CB8AC3E}">
        <p14:creationId xmlns:p14="http://schemas.microsoft.com/office/powerpoint/2010/main" val="25416758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27</a:t>
            </a:fld>
            <a:endParaRPr lang="en-US"/>
          </a:p>
        </p:txBody>
      </p:sp>
    </p:spTree>
    <p:extLst>
      <p:ext uri="{BB962C8B-B14F-4D97-AF65-F5344CB8AC3E}">
        <p14:creationId xmlns:p14="http://schemas.microsoft.com/office/powerpoint/2010/main" val="40756761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28</a:t>
            </a:fld>
            <a:endParaRPr lang="en-US"/>
          </a:p>
        </p:txBody>
      </p:sp>
    </p:spTree>
    <p:extLst>
      <p:ext uri="{BB962C8B-B14F-4D97-AF65-F5344CB8AC3E}">
        <p14:creationId xmlns:p14="http://schemas.microsoft.com/office/powerpoint/2010/main" val="62549267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29</a:t>
            </a:fld>
            <a:endParaRPr lang="en-US"/>
          </a:p>
        </p:txBody>
      </p:sp>
    </p:spTree>
    <p:extLst>
      <p:ext uri="{BB962C8B-B14F-4D97-AF65-F5344CB8AC3E}">
        <p14:creationId xmlns:p14="http://schemas.microsoft.com/office/powerpoint/2010/main" val="6254926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3</a:t>
            </a:fld>
            <a:endParaRPr lang="en-US"/>
          </a:p>
        </p:txBody>
      </p:sp>
    </p:spTree>
    <p:extLst>
      <p:ext uri="{BB962C8B-B14F-4D97-AF65-F5344CB8AC3E}">
        <p14:creationId xmlns:p14="http://schemas.microsoft.com/office/powerpoint/2010/main" val="22370651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12081586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5</a:t>
            </a:fld>
            <a:endParaRPr lang="en-US"/>
          </a:p>
        </p:txBody>
      </p:sp>
    </p:spTree>
    <p:extLst>
      <p:ext uri="{BB962C8B-B14F-4D97-AF65-F5344CB8AC3E}">
        <p14:creationId xmlns:p14="http://schemas.microsoft.com/office/powerpoint/2010/main" val="2383035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6</a:t>
            </a:fld>
            <a:endParaRPr lang="en-US"/>
          </a:p>
        </p:txBody>
      </p:sp>
    </p:spTree>
    <p:extLst>
      <p:ext uri="{BB962C8B-B14F-4D97-AF65-F5344CB8AC3E}">
        <p14:creationId xmlns:p14="http://schemas.microsoft.com/office/powerpoint/2010/main" val="36000950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7</a:t>
            </a:fld>
            <a:endParaRPr lang="en-US"/>
          </a:p>
        </p:txBody>
      </p:sp>
    </p:spTree>
    <p:extLst>
      <p:ext uri="{BB962C8B-B14F-4D97-AF65-F5344CB8AC3E}">
        <p14:creationId xmlns:p14="http://schemas.microsoft.com/office/powerpoint/2010/main" val="13811179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8</a:t>
            </a:fld>
            <a:endParaRPr lang="en-US"/>
          </a:p>
        </p:txBody>
      </p:sp>
    </p:spTree>
    <p:extLst>
      <p:ext uri="{BB962C8B-B14F-4D97-AF65-F5344CB8AC3E}">
        <p14:creationId xmlns:p14="http://schemas.microsoft.com/office/powerpoint/2010/main" val="9435636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6B65A42-D82D-4350-BEAC-816E19B00036}" type="slidenum">
              <a:rPr lang="en-US" smtClean="0"/>
              <a:t>9</a:t>
            </a:fld>
            <a:endParaRPr lang="en-US"/>
          </a:p>
        </p:txBody>
      </p:sp>
    </p:spTree>
    <p:extLst>
      <p:ext uri="{BB962C8B-B14F-4D97-AF65-F5344CB8AC3E}">
        <p14:creationId xmlns:p14="http://schemas.microsoft.com/office/powerpoint/2010/main" val="10372316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16DCFF-B229-478E-9905-E8B7E620EA48}" type="datetime1">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4CD6A-B4EE-4500-B6C5-5C978BDE7030}" type="slidenum">
              <a:rPr lang="en-US" smtClean="0"/>
              <a:t>‹#›</a:t>
            </a:fld>
            <a:endParaRPr lang="en-US"/>
          </a:p>
        </p:txBody>
      </p:sp>
    </p:spTree>
    <p:extLst>
      <p:ext uri="{BB962C8B-B14F-4D97-AF65-F5344CB8AC3E}">
        <p14:creationId xmlns:p14="http://schemas.microsoft.com/office/powerpoint/2010/main" val="895731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CF462E-1FB0-43A2-8116-7699B2CB30FF}" type="datetime1">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4CD6A-B4EE-4500-B6C5-5C978BDE7030}" type="slidenum">
              <a:rPr lang="en-US" smtClean="0"/>
              <a:t>‹#›</a:t>
            </a:fld>
            <a:endParaRPr lang="en-US"/>
          </a:p>
        </p:txBody>
      </p:sp>
    </p:spTree>
    <p:extLst>
      <p:ext uri="{BB962C8B-B14F-4D97-AF65-F5344CB8AC3E}">
        <p14:creationId xmlns:p14="http://schemas.microsoft.com/office/powerpoint/2010/main" val="3829333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B062FD-A450-48F2-AC58-E9E145F64C89}" type="datetime1">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4CD6A-B4EE-4500-B6C5-5C978BDE7030}" type="slidenum">
              <a:rPr lang="en-US" smtClean="0"/>
              <a:t>‹#›</a:t>
            </a:fld>
            <a:endParaRPr lang="en-US"/>
          </a:p>
        </p:txBody>
      </p:sp>
    </p:spTree>
    <p:extLst>
      <p:ext uri="{BB962C8B-B14F-4D97-AF65-F5344CB8AC3E}">
        <p14:creationId xmlns:p14="http://schemas.microsoft.com/office/powerpoint/2010/main" val="21083231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16DCFF-B229-478E-9905-E8B7E620EA48}"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716944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B6DCF7-8FF2-448F-8385-D3C63B0DE943}"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5583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FAD9D1-BEEC-4B81-97BD-40A587EB9175}"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30455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19644F-BF24-405E-86B0-45F518A811D6}" type="datetime1">
              <a:rPr lang="en-US" smtClean="0">
                <a:solidFill>
                  <a:prstClr val="black">
                    <a:tint val="75000"/>
                  </a:prstClr>
                </a:solidFill>
              </a:rPr>
              <a:pPr/>
              <a:t>12/6/2018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52768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227F30-7DD2-4A17-B81A-C58C0D515427}" type="datetime1">
              <a:rPr lang="en-US" smtClean="0">
                <a:solidFill>
                  <a:prstClr val="black">
                    <a:tint val="75000"/>
                  </a:prstClr>
                </a:solidFill>
              </a:rPr>
              <a:pPr/>
              <a:t>12/6/2018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011437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CFEA14-D6D8-49D3-B1DD-EF7ACFC8218B}" type="datetime1">
              <a:rPr lang="en-US" smtClean="0">
                <a:solidFill>
                  <a:prstClr val="black">
                    <a:tint val="75000"/>
                  </a:prstClr>
                </a:solidFill>
              </a:rPr>
              <a:pPr/>
              <a:t>12/6/2018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83332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A99686-6066-4784-B5E6-DEDF7872A405}" type="datetime1">
              <a:rPr lang="en-US" smtClean="0">
                <a:solidFill>
                  <a:prstClr val="black">
                    <a:tint val="75000"/>
                  </a:prstClr>
                </a:solidFill>
              </a:rPr>
              <a:pPr/>
              <a:t>12/6/2018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307585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3C3BF0-EAAD-4B63-8C5E-30C42E194251}" type="datetime1">
              <a:rPr lang="en-US" smtClean="0">
                <a:solidFill>
                  <a:prstClr val="black">
                    <a:tint val="75000"/>
                  </a:prstClr>
                </a:solidFill>
              </a:rPr>
              <a:pPr/>
              <a:t>12/6/2018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12512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B6DCF7-8FF2-448F-8385-D3C63B0DE943}" type="datetime1">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4CD6A-B4EE-4500-B6C5-5C978BDE7030}" type="slidenum">
              <a:rPr lang="en-US" smtClean="0"/>
              <a:t>‹#›</a:t>
            </a:fld>
            <a:endParaRPr lang="en-US"/>
          </a:p>
        </p:txBody>
      </p:sp>
    </p:spTree>
    <p:extLst>
      <p:ext uri="{BB962C8B-B14F-4D97-AF65-F5344CB8AC3E}">
        <p14:creationId xmlns:p14="http://schemas.microsoft.com/office/powerpoint/2010/main" val="8203410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C54F04-81BC-4960-860A-B98B77019875}" type="datetime1">
              <a:rPr lang="en-US" smtClean="0">
                <a:solidFill>
                  <a:prstClr val="black">
                    <a:tint val="75000"/>
                  </a:prstClr>
                </a:solidFill>
              </a:rPr>
              <a:pPr/>
              <a:t>12/6/2018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01943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CF462E-1FB0-43A2-8116-7699B2CB30FF}"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250150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B062FD-A450-48F2-AC58-E9E145F64C89}"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32714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16DCFF-B229-478E-9905-E8B7E620EA48}"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670542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B6DCF7-8FF2-448F-8385-D3C63B0DE943}"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342781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FAD9D1-BEEC-4B81-97BD-40A587EB9175}"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155119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19644F-BF24-405E-86B0-45F518A811D6}" type="datetime1">
              <a:rPr lang="en-US" smtClean="0">
                <a:solidFill>
                  <a:prstClr val="black">
                    <a:tint val="75000"/>
                  </a:prstClr>
                </a:solidFill>
              </a:rPr>
              <a:pPr/>
              <a:t>12/6/2018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245011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227F30-7DD2-4A17-B81A-C58C0D515427}" type="datetime1">
              <a:rPr lang="en-US" smtClean="0">
                <a:solidFill>
                  <a:prstClr val="black">
                    <a:tint val="75000"/>
                  </a:prstClr>
                </a:solidFill>
              </a:rPr>
              <a:pPr/>
              <a:t>12/6/2018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962290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CFEA14-D6D8-49D3-B1DD-EF7ACFC8218B}" type="datetime1">
              <a:rPr lang="en-US" smtClean="0">
                <a:solidFill>
                  <a:prstClr val="black">
                    <a:tint val="75000"/>
                  </a:prstClr>
                </a:solidFill>
              </a:rPr>
              <a:pPr/>
              <a:t>12/6/2018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987863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A99686-6066-4784-B5E6-DEDF7872A405}" type="datetime1">
              <a:rPr lang="en-US" smtClean="0">
                <a:solidFill>
                  <a:prstClr val="black">
                    <a:tint val="75000"/>
                  </a:prstClr>
                </a:solidFill>
              </a:rPr>
              <a:pPr/>
              <a:t>12/6/2018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797678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FAD9D1-BEEC-4B81-97BD-40A587EB9175}" type="datetime1">
              <a:rPr lang="en-US" smtClean="0"/>
              <a:t>12/6/2018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4CD6A-B4EE-4500-B6C5-5C978BDE7030}" type="slidenum">
              <a:rPr lang="en-US" smtClean="0"/>
              <a:t>‹#›</a:t>
            </a:fld>
            <a:endParaRPr lang="en-US"/>
          </a:p>
        </p:txBody>
      </p:sp>
    </p:spTree>
    <p:extLst>
      <p:ext uri="{BB962C8B-B14F-4D97-AF65-F5344CB8AC3E}">
        <p14:creationId xmlns:p14="http://schemas.microsoft.com/office/powerpoint/2010/main" val="24546053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3C3BF0-EAAD-4B63-8C5E-30C42E194251}" type="datetime1">
              <a:rPr lang="en-US" smtClean="0">
                <a:solidFill>
                  <a:prstClr val="black">
                    <a:tint val="75000"/>
                  </a:prstClr>
                </a:solidFill>
              </a:rPr>
              <a:pPr/>
              <a:t>12/6/2018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325948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C54F04-81BC-4960-860A-B98B77019875}" type="datetime1">
              <a:rPr lang="en-US" smtClean="0">
                <a:solidFill>
                  <a:prstClr val="black">
                    <a:tint val="75000"/>
                  </a:prstClr>
                </a:solidFill>
              </a:rPr>
              <a:pPr/>
              <a:t>12/6/2018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605854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CF462E-1FB0-43A2-8116-7699B2CB30FF}"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607337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B062FD-A450-48F2-AC58-E9E145F64C89}"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512427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16DCFF-B229-478E-9905-E8B7E620EA48}" type="datetime1">
              <a:rPr lang="en-US" smtClean="0">
                <a:solidFill>
                  <a:prstClr val="black">
                    <a:tint val="75000"/>
                  </a:prstClr>
                </a:solidFill>
              </a:rPr>
              <a:pPr/>
              <a:t>12/6/2018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66985440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B6DCF7-8FF2-448F-8385-D3C63B0DE943}" type="datetime1">
              <a:rPr lang="en-US" smtClean="0">
                <a:solidFill>
                  <a:prstClr val="black">
                    <a:tint val="75000"/>
                  </a:prstClr>
                </a:solidFill>
              </a:rPr>
              <a:pPr/>
              <a:t>12/6/2018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1959256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FAD9D1-BEEC-4B81-97BD-40A587EB9175}" type="datetime1">
              <a:rPr lang="en-US" smtClean="0">
                <a:solidFill>
                  <a:prstClr val="black">
                    <a:tint val="75000"/>
                  </a:prstClr>
                </a:solidFill>
              </a:rPr>
              <a:pPr/>
              <a:t>12/6/2018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7237183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19644F-BF24-405E-86B0-45F518A811D6}" type="datetime1">
              <a:rPr lang="en-US" smtClean="0">
                <a:solidFill>
                  <a:prstClr val="black">
                    <a:tint val="75000"/>
                  </a:prstClr>
                </a:solidFill>
              </a:rPr>
              <a:pPr/>
              <a:t>12/6/2018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15944767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227F30-7DD2-4A17-B81A-C58C0D515427}" type="datetime1">
              <a:rPr lang="en-US" smtClean="0">
                <a:solidFill>
                  <a:prstClr val="black">
                    <a:tint val="75000"/>
                  </a:prstClr>
                </a:solidFill>
              </a:rPr>
              <a:pPr/>
              <a:t>12/6/2018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7545142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CFEA14-D6D8-49D3-B1DD-EF7ACFC8218B}" type="datetime1">
              <a:rPr lang="en-US" smtClean="0">
                <a:solidFill>
                  <a:prstClr val="black">
                    <a:tint val="75000"/>
                  </a:prstClr>
                </a:solidFill>
              </a:rPr>
              <a:pPr/>
              <a:t>12/6/2018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4244720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19644F-BF24-405E-86B0-45F518A811D6}" type="datetime1">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A4CD6A-B4EE-4500-B6C5-5C978BDE7030}" type="slidenum">
              <a:rPr lang="en-US" smtClean="0"/>
              <a:t>‹#›</a:t>
            </a:fld>
            <a:endParaRPr lang="en-US"/>
          </a:p>
        </p:txBody>
      </p:sp>
    </p:spTree>
    <p:extLst>
      <p:ext uri="{BB962C8B-B14F-4D97-AF65-F5344CB8AC3E}">
        <p14:creationId xmlns:p14="http://schemas.microsoft.com/office/powerpoint/2010/main" val="84086930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A99686-6066-4784-B5E6-DEDF7872A405}" type="datetime1">
              <a:rPr lang="en-US" smtClean="0">
                <a:solidFill>
                  <a:prstClr val="black">
                    <a:tint val="75000"/>
                  </a:prstClr>
                </a:solidFill>
              </a:rPr>
              <a:pPr/>
              <a:t>12/6/2018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37116622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3C3BF0-EAAD-4B63-8C5E-30C42E194251}" type="datetime1">
              <a:rPr lang="en-US" smtClean="0">
                <a:solidFill>
                  <a:prstClr val="black">
                    <a:tint val="75000"/>
                  </a:prstClr>
                </a:solidFill>
              </a:rPr>
              <a:pPr/>
              <a:t>12/6/2018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2884694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C54F04-81BC-4960-860A-B98B77019875}" type="datetime1">
              <a:rPr lang="en-US" smtClean="0">
                <a:solidFill>
                  <a:prstClr val="black">
                    <a:tint val="75000"/>
                  </a:prstClr>
                </a:solidFill>
              </a:rPr>
              <a:pPr/>
              <a:t>12/6/2018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9603077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CF462E-1FB0-43A2-8116-7699B2CB30FF}" type="datetime1">
              <a:rPr lang="en-US" smtClean="0">
                <a:solidFill>
                  <a:prstClr val="black">
                    <a:tint val="75000"/>
                  </a:prstClr>
                </a:solidFill>
              </a:rPr>
              <a:pPr/>
              <a:t>12/6/2018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54776738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B062FD-A450-48F2-AC58-E9E145F64C89}" type="datetime1">
              <a:rPr lang="en-US" smtClean="0">
                <a:solidFill>
                  <a:prstClr val="black">
                    <a:tint val="75000"/>
                  </a:prstClr>
                </a:solidFill>
              </a:rPr>
              <a:pPr/>
              <a:t>12/6/2018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341449065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16DCFF-B229-478E-9905-E8B7E620EA48}"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6678662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B6DCF7-8FF2-448F-8385-D3C63B0DE943}"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1471440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FAD9D1-BEEC-4B81-97BD-40A587EB9175}"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3599527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19644F-BF24-405E-86B0-45F518A811D6}" type="datetime1">
              <a:rPr lang="en-US" smtClean="0">
                <a:solidFill>
                  <a:prstClr val="black">
                    <a:tint val="75000"/>
                  </a:prstClr>
                </a:solidFill>
              </a:rPr>
              <a:pPr/>
              <a:t>12/6/2018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2239770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227F30-7DD2-4A17-B81A-C58C0D515427}" type="datetime1">
              <a:rPr lang="en-US" smtClean="0">
                <a:solidFill>
                  <a:prstClr val="black">
                    <a:tint val="75000"/>
                  </a:prstClr>
                </a:solidFill>
              </a:rPr>
              <a:pPr/>
              <a:t>12/6/2018</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9502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9227F30-7DD2-4A17-B81A-C58C0D515427}" type="datetime1">
              <a:rPr lang="en-US" smtClean="0"/>
              <a:t>12/6/2018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A4CD6A-B4EE-4500-B6C5-5C978BDE7030}" type="slidenum">
              <a:rPr lang="en-US" smtClean="0"/>
              <a:t>‹#›</a:t>
            </a:fld>
            <a:endParaRPr lang="en-US"/>
          </a:p>
        </p:txBody>
      </p:sp>
    </p:spTree>
    <p:extLst>
      <p:ext uri="{BB962C8B-B14F-4D97-AF65-F5344CB8AC3E}">
        <p14:creationId xmlns:p14="http://schemas.microsoft.com/office/powerpoint/2010/main" val="92588530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CFEA14-D6D8-49D3-B1DD-EF7ACFC8218B}" type="datetime1">
              <a:rPr lang="en-US" smtClean="0">
                <a:solidFill>
                  <a:prstClr val="black">
                    <a:tint val="75000"/>
                  </a:prstClr>
                </a:solidFill>
              </a:rPr>
              <a:pPr/>
              <a:t>12/6/2018</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5411790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A99686-6066-4784-B5E6-DEDF7872A405}" type="datetime1">
              <a:rPr lang="en-US" smtClean="0">
                <a:solidFill>
                  <a:prstClr val="black">
                    <a:tint val="75000"/>
                  </a:prstClr>
                </a:solidFill>
              </a:rPr>
              <a:pPr/>
              <a:t>12/6/2018</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7077230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3C3BF0-EAAD-4B63-8C5E-30C42E194251}" type="datetime1">
              <a:rPr lang="en-US" smtClean="0">
                <a:solidFill>
                  <a:prstClr val="black">
                    <a:tint val="75000"/>
                  </a:prstClr>
                </a:solidFill>
              </a:rPr>
              <a:pPr/>
              <a:t>12/6/2018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8610202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C54F04-81BC-4960-860A-B98B77019875}" type="datetime1">
              <a:rPr lang="en-US" smtClean="0">
                <a:solidFill>
                  <a:prstClr val="black">
                    <a:tint val="75000"/>
                  </a:prstClr>
                </a:solidFill>
              </a:rPr>
              <a:pPr/>
              <a:t>12/6/2018</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8769331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CF462E-1FB0-43A2-8116-7699B2CB30FF}"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6545118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B062FD-A450-48F2-AC58-E9E145F64C89}"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66894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9CFEA14-D6D8-49D3-B1DD-EF7ACFC8218B}" type="datetime1">
              <a:rPr lang="en-US" smtClean="0"/>
              <a:t>12/6/2018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A4CD6A-B4EE-4500-B6C5-5C978BDE7030}" type="slidenum">
              <a:rPr lang="en-US" smtClean="0"/>
              <a:t>‹#›</a:t>
            </a:fld>
            <a:endParaRPr lang="en-US"/>
          </a:p>
        </p:txBody>
      </p:sp>
    </p:spTree>
    <p:extLst>
      <p:ext uri="{BB962C8B-B14F-4D97-AF65-F5344CB8AC3E}">
        <p14:creationId xmlns:p14="http://schemas.microsoft.com/office/powerpoint/2010/main" val="3808391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A99686-6066-4784-B5E6-DEDF7872A405}" type="datetime1">
              <a:rPr lang="en-US" smtClean="0"/>
              <a:t>12/6/2018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A4CD6A-B4EE-4500-B6C5-5C978BDE7030}" type="slidenum">
              <a:rPr lang="en-US" smtClean="0"/>
              <a:t>‹#›</a:t>
            </a:fld>
            <a:endParaRPr lang="en-US"/>
          </a:p>
        </p:txBody>
      </p:sp>
    </p:spTree>
    <p:extLst>
      <p:ext uri="{BB962C8B-B14F-4D97-AF65-F5344CB8AC3E}">
        <p14:creationId xmlns:p14="http://schemas.microsoft.com/office/powerpoint/2010/main" val="2459270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3C3BF0-EAAD-4B63-8C5E-30C42E194251}" type="datetime1">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A4CD6A-B4EE-4500-B6C5-5C978BDE7030}" type="slidenum">
              <a:rPr lang="en-US" smtClean="0"/>
              <a:t>‹#›</a:t>
            </a:fld>
            <a:endParaRPr lang="en-US"/>
          </a:p>
        </p:txBody>
      </p:sp>
    </p:spTree>
    <p:extLst>
      <p:ext uri="{BB962C8B-B14F-4D97-AF65-F5344CB8AC3E}">
        <p14:creationId xmlns:p14="http://schemas.microsoft.com/office/powerpoint/2010/main" val="1692928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C54F04-81BC-4960-860A-B98B77019875}" type="datetime1">
              <a:rPr lang="en-US" smtClean="0"/>
              <a:t>12/6/2018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A4CD6A-B4EE-4500-B6C5-5C978BDE7030}" type="slidenum">
              <a:rPr lang="en-US" smtClean="0"/>
              <a:t>‹#›</a:t>
            </a:fld>
            <a:endParaRPr lang="en-US"/>
          </a:p>
        </p:txBody>
      </p:sp>
    </p:spTree>
    <p:extLst>
      <p:ext uri="{BB962C8B-B14F-4D97-AF65-F5344CB8AC3E}">
        <p14:creationId xmlns:p14="http://schemas.microsoft.com/office/powerpoint/2010/main" val="754979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2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293ECA-B899-4CBE-AC54-DE66B0F3C4E2}" type="datetime1">
              <a:rPr lang="en-US" smtClean="0"/>
              <a:t>12/6/2018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4CD6A-B4EE-4500-B6C5-5C978BDE7030}" type="slidenum">
              <a:rPr lang="en-US" smtClean="0"/>
              <a:t>‹#›</a:t>
            </a:fld>
            <a:endParaRPr lang="en-US"/>
          </a:p>
        </p:txBody>
      </p:sp>
    </p:spTree>
    <p:extLst>
      <p:ext uri="{BB962C8B-B14F-4D97-AF65-F5344CB8AC3E}">
        <p14:creationId xmlns:p14="http://schemas.microsoft.com/office/powerpoint/2010/main" val="357334894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293ECA-B899-4CBE-AC54-DE66B0F3C4E2}"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0470575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2">
            <a:lumMod val="2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293ECA-B899-4CBE-AC54-DE66B0F3C4E2}"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46403462"/>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2">
            <a:lumMod val="2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293ECA-B899-4CBE-AC54-DE66B0F3C4E2}" type="datetime1">
              <a:rPr lang="en-US" smtClean="0">
                <a:solidFill>
                  <a:prstClr val="black">
                    <a:tint val="75000"/>
                  </a:prstClr>
                </a:solidFill>
              </a:rPr>
              <a:pPr/>
              <a:t>12/6/2018</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4CD6A-B4EE-4500-B6C5-5C978BDE7030}"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109630968"/>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2">
            <a:lumMod val="2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293ECA-B899-4CBE-AC54-DE66B0F3C4E2}" type="datetime1">
              <a:rPr lang="en-US" smtClean="0">
                <a:solidFill>
                  <a:prstClr val="black">
                    <a:tint val="75000"/>
                  </a:prstClr>
                </a:solidFill>
              </a:rPr>
              <a:pPr/>
              <a:t>12/6/2018</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4CD6A-B4EE-4500-B6C5-5C978BDE7030}"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70369650"/>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hyperlink" Target="http://www.oge.go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35.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3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2514600"/>
            <a:ext cx="7772400" cy="1470025"/>
          </a:xfrm>
          <a:effectLst>
            <a:outerShdw blurRad="152400" dist="317500" dir="5400000" sx="90000" sy="-19000" rotWithShape="0">
              <a:prstClr val="black">
                <a:alpha val="15000"/>
              </a:prstClr>
            </a:outerShdw>
          </a:effectLst>
        </p:spPr>
        <p:txBody>
          <a:bodyPr/>
          <a:lstStyle/>
          <a:p>
            <a:r>
              <a:rPr lang="en-US" b="1" dirty="0" smtClean="0">
                <a:solidFill>
                  <a:schemeClr val="accent5">
                    <a:lumMod val="75000"/>
                  </a:schemeClr>
                </a:solidFill>
                <a:effectLst>
                  <a:outerShdw blurRad="38100" dist="38100" dir="2700000" algn="tl">
                    <a:srgbClr val="000000">
                      <a:alpha val="43137"/>
                    </a:srgbClr>
                  </a:outerShdw>
                </a:effectLst>
              </a:rPr>
              <a:t>Changes to Confidential Financial Disclosure</a:t>
            </a:r>
            <a:endParaRPr lang="en-US" b="1" dirty="0">
              <a:solidFill>
                <a:schemeClr val="accent5">
                  <a:lumMod val="75000"/>
                </a:schemeClr>
              </a:solidFill>
              <a:effectLst>
                <a:outerShdw blurRad="38100" dist="38100" dir="2700000" algn="tl">
                  <a:srgbClr val="000000">
                    <a:alpha val="43137"/>
                  </a:srgbClr>
                </a:outerShdw>
              </a:effectLst>
            </a:endParaRPr>
          </a:p>
        </p:txBody>
      </p:sp>
      <p:sp>
        <p:nvSpPr>
          <p:cNvPr id="5" name="Subtitle 4"/>
          <p:cNvSpPr>
            <a:spLocks noGrp="1"/>
          </p:cNvSpPr>
          <p:nvPr>
            <p:ph type="subTitle" idx="1"/>
          </p:nvPr>
        </p:nvSpPr>
        <p:spPr/>
        <p:txBody>
          <a:bodyPr/>
          <a:lstStyle/>
          <a:p>
            <a:endParaRPr lang="en-US" dirty="0" smtClean="0"/>
          </a:p>
          <a:p>
            <a:endParaRPr lang="en-US" dirty="0"/>
          </a:p>
          <a:p>
            <a:r>
              <a:rPr lang="en-US" dirty="0" smtClean="0">
                <a:solidFill>
                  <a:schemeClr val="accent5">
                    <a:lumMod val="75000"/>
                  </a:schemeClr>
                </a:solidFill>
                <a:effectLst>
                  <a:outerShdw blurRad="38100" dist="38100" dir="2700000" algn="tl">
                    <a:srgbClr val="000000">
                      <a:alpha val="43137"/>
                    </a:srgbClr>
                  </a:outerShdw>
                </a:effectLst>
              </a:rPr>
              <a:t>December 2018</a:t>
            </a:r>
            <a:endParaRPr lang="en-US" dirty="0">
              <a:solidFill>
                <a:schemeClr val="accent5">
                  <a:lumMod val="75000"/>
                </a:schemeClr>
              </a:solidFill>
              <a:effectLst>
                <a:outerShdw blurRad="38100" dist="38100" dir="2700000" algn="tl">
                  <a:srgbClr val="000000">
                    <a:alpha val="43137"/>
                  </a:srgbClr>
                </a:outerShdw>
              </a:effectLst>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19388" y="609600"/>
            <a:ext cx="3705225" cy="971550"/>
          </a:xfrm>
          <a:prstGeom prst="rect">
            <a:avLst/>
          </a:prstGeom>
        </p:spPr>
      </p:pic>
    </p:spTree>
    <p:extLst>
      <p:ext uri="{BB962C8B-B14F-4D97-AF65-F5344CB8AC3E}">
        <p14:creationId xmlns:p14="http://schemas.microsoft.com/office/powerpoint/2010/main" val="35089821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Examples: IRA, 529 and Defined Contribution</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t>10</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2235383969"/>
              </p:ext>
            </p:extLst>
          </p:nvPr>
        </p:nvGraphicFramePr>
        <p:xfrm>
          <a:off x="457200" y="1905000"/>
          <a:ext cx="7627296" cy="1228090"/>
        </p:xfrm>
        <a:graphic>
          <a:graphicData uri="http://schemas.openxmlformats.org/drawingml/2006/table">
            <a:tbl>
              <a:tblPr firstRow="1" firstCol="1" bandRow="1"/>
              <a:tblGrid>
                <a:gridCol w="666463"/>
                <a:gridCol w="6960833"/>
              </a:tblGrid>
              <a:tr h="374650">
                <a:tc gridSpan="2">
                  <a:txBody>
                    <a:bodyPr/>
                    <a:lstStyle/>
                    <a:p>
                      <a:pPr marL="0" marR="0" algn="l">
                        <a:spcBef>
                          <a:spcPts val="0"/>
                        </a:spcBef>
                        <a:spcAft>
                          <a:spcPts val="0"/>
                        </a:spcAft>
                      </a:pPr>
                      <a:r>
                        <a:rPr lang="en-US" sz="2000" i="1" dirty="0" smtClean="0">
                          <a:effectLst/>
                          <a:latin typeface="+mn-lt"/>
                          <a:ea typeface="PMingLiU"/>
                        </a:rPr>
                        <a:t>Assets within an IRA – No distributions yet</a:t>
                      </a:r>
                      <a:endParaRPr lang="en-US" sz="2000" i="1" dirty="0">
                        <a:effectLst/>
                        <a:latin typeface="+mn-lt"/>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marL="0" marR="0">
                        <a:spcBef>
                          <a:spcPts val="0"/>
                        </a:spcBef>
                        <a:spcAft>
                          <a:spcPts val="0"/>
                        </a:spcAft>
                      </a:pPr>
                      <a:endParaRPr lang="en-US" sz="2800" dirty="0">
                        <a:effectLst/>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74650">
                <a:tc>
                  <a:txBody>
                    <a:bodyPr/>
                    <a:lstStyle/>
                    <a:p>
                      <a:pPr marL="0" marR="0" algn="ctr">
                        <a:spcBef>
                          <a:spcPts val="0"/>
                        </a:spcBef>
                        <a:spcAft>
                          <a:spcPts val="0"/>
                        </a:spcAft>
                      </a:pPr>
                      <a:r>
                        <a:rPr lang="en-US" sz="2800" dirty="0" smtClean="0">
                          <a:solidFill>
                            <a:srgbClr val="000000"/>
                          </a:solidFill>
                          <a:effectLst/>
                          <a:latin typeface="Times New Roman"/>
                          <a:ea typeface="PMingLiU"/>
                        </a:rPr>
                        <a:t>1</a:t>
                      </a:r>
                      <a:endParaRPr lang="en-US" sz="2800" dirty="0">
                        <a:effectLst/>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2800" dirty="0" smtClean="0">
                          <a:solidFill>
                            <a:srgbClr val="000000"/>
                          </a:solidFill>
                          <a:effectLst/>
                          <a:latin typeface="Times New Roman"/>
                          <a:ea typeface="PMingLiU"/>
                        </a:rPr>
                        <a:t>IRA #1:</a:t>
                      </a:r>
                      <a:endParaRPr lang="en-US" sz="2800" dirty="0">
                        <a:effectLst/>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74650">
                <a:tc>
                  <a:txBody>
                    <a:bodyPr/>
                    <a:lstStyle/>
                    <a:p>
                      <a:pPr marL="0" marR="0" algn="ctr">
                        <a:spcBef>
                          <a:spcPts val="0"/>
                        </a:spcBef>
                        <a:spcAft>
                          <a:spcPts val="0"/>
                        </a:spcAft>
                      </a:pPr>
                      <a:r>
                        <a:rPr lang="en-US" sz="2800" dirty="0">
                          <a:solidFill>
                            <a:srgbClr val="000000"/>
                          </a:solidFill>
                          <a:effectLst/>
                          <a:latin typeface="Times New Roman"/>
                          <a:ea typeface="PMingLiU"/>
                        </a:rPr>
                        <a:t>2</a:t>
                      </a:r>
                      <a:endParaRPr lang="en-US" sz="2800" dirty="0">
                        <a:effectLst/>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2800" b="1" dirty="0" smtClean="0">
                          <a:solidFill>
                            <a:srgbClr val="000000"/>
                          </a:solidFill>
                          <a:effectLst/>
                          <a:latin typeface="Times New Roman"/>
                          <a:ea typeface="PMingLiU"/>
                        </a:rPr>
                        <a:t>- </a:t>
                      </a:r>
                      <a:r>
                        <a:rPr lang="en-US" sz="2800" dirty="0" smtClean="0">
                          <a:solidFill>
                            <a:srgbClr val="000000"/>
                          </a:solidFill>
                          <a:effectLst/>
                          <a:latin typeface="Times New Roman"/>
                          <a:ea typeface="PMingLiU"/>
                        </a:rPr>
                        <a:t>Bar Harbor Canada Fund (BHRCX)</a:t>
                      </a:r>
                      <a:endParaRPr lang="en-US" sz="2800" dirty="0">
                        <a:effectLst/>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239451998"/>
              </p:ext>
            </p:extLst>
          </p:nvPr>
        </p:nvGraphicFramePr>
        <p:xfrm>
          <a:off x="457200" y="3505200"/>
          <a:ext cx="7620000" cy="801370"/>
        </p:xfrm>
        <a:graphic>
          <a:graphicData uri="http://schemas.openxmlformats.org/drawingml/2006/table">
            <a:tbl>
              <a:tblPr firstRow="1" firstCol="1" bandRow="1"/>
              <a:tblGrid>
                <a:gridCol w="665826"/>
                <a:gridCol w="6954174"/>
              </a:tblGrid>
              <a:tr h="374650">
                <a:tc gridSpan="2">
                  <a:txBody>
                    <a:bodyPr/>
                    <a:lstStyle/>
                    <a:p>
                      <a:pPr marL="0" marR="0" algn="l">
                        <a:spcBef>
                          <a:spcPts val="0"/>
                        </a:spcBef>
                        <a:spcAft>
                          <a:spcPts val="0"/>
                        </a:spcAft>
                      </a:pPr>
                      <a:r>
                        <a:rPr lang="en-US" sz="2000" i="1" dirty="0" smtClean="0">
                          <a:effectLst/>
                          <a:latin typeface="+mn-lt"/>
                          <a:ea typeface="PMingLiU"/>
                        </a:rPr>
                        <a:t>Final</a:t>
                      </a:r>
                      <a:r>
                        <a:rPr lang="en-US" sz="2000" i="1" baseline="0" dirty="0" smtClean="0">
                          <a:effectLst/>
                          <a:latin typeface="+mn-lt"/>
                          <a:ea typeface="PMingLiU"/>
                        </a:rPr>
                        <a:t> distribution from a 529 plan – No remaining assets</a:t>
                      </a:r>
                      <a:endParaRPr lang="en-US" sz="2000" i="1" dirty="0">
                        <a:effectLst/>
                        <a:latin typeface="+mn-lt"/>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marL="0" marR="0">
                        <a:spcBef>
                          <a:spcPts val="0"/>
                        </a:spcBef>
                        <a:spcAft>
                          <a:spcPts val="0"/>
                        </a:spcAft>
                      </a:pPr>
                      <a:endParaRPr lang="en-US" sz="2800" dirty="0">
                        <a:effectLst/>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74650">
                <a:tc>
                  <a:txBody>
                    <a:bodyPr/>
                    <a:lstStyle/>
                    <a:p>
                      <a:pPr marL="0" marR="0" algn="ctr">
                        <a:spcBef>
                          <a:spcPts val="0"/>
                        </a:spcBef>
                        <a:spcAft>
                          <a:spcPts val="0"/>
                        </a:spcAft>
                      </a:pPr>
                      <a:r>
                        <a:rPr lang="en-US" sz="2800" dirty="0">
                          <a:solidFill>
                            <a:srgbClr val="000000"/>
                          </a:solidFill>
                          <a:effectLst/>
                          <a:latin typeface="Times New Roman"/>
                          <a:ea typeface="PMingLiU"/>
                        </a:rPr>
                        <a:t>1</a:t>
                      </a:r>
                      <a:endParaRPr lang="en-US" sz="2800" dirty="0">
                        <a:effectLst/>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2800" dirty="0" smtClean="0">
                          <a:solidFill>
                            <a:srgbClr val="000000"/>
                          </a:solidFill>
                          <a:effectLst/>
                          <a:latin typeface="Times New Roman"/>
                          <a:ea typeface="PMingLiU"/>
                        </a:rPr>
                        <a:t>Virginia 529</a:t>
                      </a:r>
                      <a:r>
                        <a:rPr lang="en-US" sz="2800" baseline="0" dirty="0" smtClean="0">
                          <a:solidFill>
                            <a:srgbClr val="000000"/>
                          </a:solidFill>
                          <a:effectLst/>
                          <a:latin typeface="Times New Roman"/>
                          <a:ea typeface="PMingLiU"/>
                        </a:rPr>
                        <a:t> plan</a:t>
                      </a:r>
                      <a:r>
                        <a:rPr lang="en-US" sz="2800" dirty="0" smtClean="0">
                          <a:solidFill>
                            <a:srgbClr val="000000"/>
                          </a:solidFill>
                          <a:effectLst/>
                          <a:latin typeface="Times New Roman"/>
                          <a:ea typeface="PMingLiU"/>
                        </a:rPr>
                        <a:t>: </a:t>
                      </a:r>
                      <a:r>
                        <a:rPr lang="en-US" sz="2800" dirty="0">
                          <a:solidFill>
                            <a:srgbClr val="000000"/>
                          </a:solidFill>
                          <a:effectLst/>
                          <a:latin typeface="Times New Roman"/>
                          <a:ea typeface="PMingLiU"/>
                        </a:rPr>
                        <a:t>distributions</a:t>
                      </a:r>
                      <a:endParaRPr lang="en-US" sz="2800" dirty="0">
                        <a:effectLst/>
                        <a:latin typeface="Times New Roman"/>
                        <a:ea typeface="PMingLiU"/>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646852336"/>
              </p:ext>
            </p:extLst>
          </p:nvPr>
        </p:nvGraphicFramePr>
        <p:xfrm>
          <a:off x="457200" y="4572000"/>
          <a:ext cx="7627296" cy="1654810"/>
        </p:xfrm>
        <a:graphic>
          <a:graphicData uri="http://schemas.openxmlformats.org/drawingml/2006/table">
            <a:tbl>
              <a:tblPr firstRow="1" firstCol="1" bandRow="1"/>
              <a:tblGrid>
                <a:gridCol w="666463"/>
                <a:gridCol w="6960833"/>
              </a:tblGrid>
              <a:tr h="374650">
                <a:tc gridSpan="2">
                  <a:txBody>
                    <a:bodyPr/>
                    <a:lstStyle/>
                    <a:p>
                      <a:pPr marL="0" marR="0" indent="0" algn="l">
                        <a:spcBef>
                          <a:spcPts val="0"/>
                        </a:spcBef>
                        <a:spcAft>
                          <a:spcPts val="0"/>
                        </a:spcAft>
                      </a:pPr>
                      <a:r>
                        <a:rPr lang="en-US" sz="2000" b="0" i="1" dirty="0" smtClean="0">
                          <a:effectLst/>
                          <a:latin typeface="+mn-lt"/>
                          <a:ea typeface="PMingLiU"/>
                          <a:cs typeface="Times New Roman" panose="02020603050405020304" pitchFamily="18" charset="0"/>
                        </a:rPr>
                        <a:t>Assets</a:t>
                      </a:r>
                      <a:r>
                        <a:rPr lang="en-US" sz="2000" b="0" i="1" baseline="0" dirty="0" smtClean="0">
                          <a:effectLst/>
                          <a:latin typeface="+mn-lt"/>
                          <a:ea typeface="PMingLiU"/>
                          <a:cs typeface="Times New Roman" panose="02020603050405020304" pitchFamily="18" charset="0"/>
                        </a:rPr>
                        <a:t> within and distributions from a Defined Contribution Plan</a:t>
                      </a:r>
                      <a:endParaRPr lang="en-US" sz="2000" b="0" i="1" dirty="0">
                        <a:effectLst/>
                        <a:latin typeface="+mn-lt"/>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marL="0" marR="0">
                        <a:spcBef>
                          <a:spcPts val="0"/>
                        </a:spcBef>
                        <a:spcAft>
                          <a:spcPts val="0"/>
                        </a:spcAft>
                      </a:pP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74650">
                <a:tc>
                  <a:txBody>
                    <a:bodyPr/>
                    <a:lstStyle/>
                    <a:p>
                      <a:pPr marL="0" marR="0" indent="0" algn="ctr">
                        <a:spcBef>
                          <a:spcPts val="0"/>
                        </a:spcBef>
                        <a:spcAft>
                          <a:spcPts val="0"/>
                        </a:spcAft>
                      </a:pPr>
                      <a:r>
                        <a:rPr lang="en-US" sz="2800" b="0" i="0" dirty="0" smtClean="0">
                          <a:solidFill>
                            <a:srgbClr val="000000"/>
                          </a:solidFill>
                          <a:effectLst/>
                          <a:latin typeface="Times New Roman" panose="02020603050405020304" pitchFamily="18" charset="0"/>
                          <a:ea typeface="PMingLiU"/>
                          <a:cs typeface="Times New Roman" panose="02020603050405020304" pitchFamily="18" charset="0"/>
                        </a:rPr>
                        <a:t>1</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2800" b="0" i="0" dirty="0">
                          <a:solidFill>
                            <a:srgbClr val="000000"/>
                          </a:solidFill>
                          <a:effectLst/>
                          <a:latin typeface="Times New Roman" panose="02020603050405020304" pitchFamily="18" charset="0"/>
                          <a:ea typeface="PMingLiU"/>
                          <a:cs typeface="Times New Roman" panose="02020603050405020304" pitchFamily="18" charset="0"/>
                        </a:rPr>
                        <a:t>Tyler Informatics, </a:t>
                      </a:r>
                      <a:r>
                        <a:rPr lang="en-US" sz="2800" b="0" i="0" dirty="0" smtClean="0">
                          <a:solidFill>
                            <a:srgbClr val="000000"/>
                          </a:solidFill>
                          <a:effectLst/>
                          <a:latin typeface="Times New Roman" panose="02020603050405020304" pitchFamily="18" charset="0"/>
                          <a:ea typeface="PMingLiU"/>
                          <a:cs typeface="Times New Roman" panose="02020603050405020304" pitchFamily="18" charset="0"/>
                        </a:rPr>
                        <a:t>401(k) </a:t>
                      </a:r>
                      <a:r>
                        <a:rPr lang="en-US" sz="2800" b="0" i="0" dirty="0">
                          <a:solidFill>
                            <a:srgbClr val="000000"/>
                          </a:solidFill>
                          <a:effectLst/>
                          <a:latin typeface="Times New Roman" panose="02020603050405020304" pitchFamily="18" charset="0"/>
                          <a:ea typeface="PMingLiU"/>
                          <a:cs typeface="Times New Roman" panose="02020603050405020304" pitchFamily="18" charset="0"/>
                        </a:rPr>
                        <a:t>plan</a:t>
                      </a:r>
                      <a:r>
                        <a:rPr lang="en-US" sz="2800" b="0" i="0" dirty="0" smtClean="0">
                          <a:solidFill>
                            <a:srgbClr val="000000"/>
                          </a:solidFill>
                          <a:effectLst/>
                          <a:latin typeface="Times New Roman" panose="02020603050405020304" pitchFamily="18" charset="0"/>
                          <a:ea typeface="PMingLiU"/>
                          <a:cs typeface="Times New Roman" panose="02020603050405020304" pitchFamily="18" charset="0"/>
                        </a:rPr>
                        <a:t>: distributions</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74650">
                <a:tc>
                  <a:txBody>
                    <a:bodyPr/>
                    <a:lstStyle/>
                    <a:p>
                      <a:pPr marL="0" marR="0" algn="ctr">
                        <a:spcBef>
                          <a:spcPts val="0"/>
                        </a:spcBef>
                        <a:spcAft>
                          <a:spcPts val="0"/>
                        </a:spcAft>
                      </a:pPr>
                      <a:r>
                        <a:rPr lang="en-US" sz="2800" b="0" i="0" smtClean="0">
                          <a:solidFill>
                            <a:srgbClr val="000000"/>
                          </a:solidFill>
                          <a:effectLst/>
                          <a:latin typeface="Times New Roman" panose="02020603050405020304" pitchFamily="18" charset="0"/>
                          <a:ea typeface="PMingLiU"/>
                          <a:cs typeface="Times New Roman" panose="02020603050405020304" pitchFamily="18" charset="0"/>
                        </a:rPr>
                        <a:t>2</a:t>
                      </a:r>
                      <a:endParaRPr lang="en-US" sz="2800" b="0" i="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2800" b="0" i="0" kern="1200" dirty="0" smtClean="0">
                          <a:solidFill>
                            <a:schemeClr val="tx1"/>
                          </a:solidFill>
                          <a:effectLst/>
                          <a:latin typeface="Times New Roman" panose="02020603050405020304" pitchFamily="18" charset="0"/>
                          <a:ea typeface="+mn-ea"/>
                          <a:cs typeface="Times New Roman" panose="02020603050405020304" pitchFamily="18" charset="0"/>
                        </a:rPr>
                        <a:t>- Tyler Informatics (TYIN)</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74650">
                <a:tc>
                  <a:txBody>
                    <a:bodyPr/>
                    <a:lstStyle/>
                    <a:p>
                      <a:pPr marL="0" marR="0" algn="ctr">
                        <a:spcBef>
                          <a:spcPts val="0"/>
                        </a:spcBef>
                        <a:spcAft>
                          <a:spcPts val="0"/>
                        </a:spcAft>
                      </a:pPr>
                      <a:r>
                        <a:rPr lang="en-US" sz="2800" b="0" i="0" dirty="0" smtClean="0">
                          <a:effectLst/>
                          <a:latin typeface="Times New Roman" panose="02020603050405020304" pitchFamily="18" charset="0"/>
                          <a:ea typeface="PMingLiU"/>
                          <a:cs typeface="Times New Roman" panose="02020603050405020304" pitchFamily="18" charset="0"/>
                        </a:rPr>
                        <a:t>3</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2800" b="0" i="0" kern="1200" dirty="0" smtClean="0">
                          <a:solidFill>
                            <a:schemeClr val="tx1"/>
                          </a:solidFill>
                          <a:effectLst/>
                          <a:latin typeface="Times New Roman" panose="02020603050405020304" pitchFamily="18" charset="0"/>
                          <a:ea typeface="+mn-ea"/>
                          <a:cs typeface="Times New Roman" panose="02020603050405020304" pitchFamily="18" charset="0"/>
                        </a:rPr>
                        <a:t>- Harris NY Municipal Bond Fund (HNYCX)</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7522724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Investment Funds</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a:xfrm>
            <a:off x="457200" y="1600200"/>
            <a:ext cx="8229600" cy="4876800"/>
          </a:xfrm>
        </p:spPr>
        <p:txBody>
          <a:bodyPr>
            <a:normAutofit fontScale="85000" lnSpcReduction="20000"/>
          </a:bodyPr>
          <a:lstStyle/>
          <a:p>
            <a:pPr>
              <a:spcAft>
                <a:spcPts val="600"/>
              </a:spcAft>
            </a:pPr>
            <a:r>
              <a:rPr lang="en-US" sz="3300" dirty="0" smtClean="0">
                <a:solidFill>
                  <a:schemeClr val="accent5">
                    <a:lumMod val="75000"/>
                  </a:schemeClr>
                </a:solidFill>
              </a:rPr>
              <a:t>First determine that the fund is reportable:</a:t>
            </a:r>
          </a:p>
          <a:p>
            <a:pPr lvl="1">
              <a:spcAft>
                <a:spcPts val="600"/>
              </a:spcAft>
            </a:pPr>
            <a:r>
              <a:rPr lang="en-US" dirty="0" smtClean="0">
                <a:solidFill>
                  <a:schemeClr val="accent5">
                    <a:lumMod val="75000"/>
                  </a:schemeClr>
                </a:solidFill>
              </a:rPr>
              <a:t>Worth more than $1,000 or</a:t>
            </a:r>
          </a:p>
          <a:p>
            <a:pPr lvl="1">
              <a:spcAft>
                <a:spcPts val="600"/>
              </a:spcAft>
            </a:pPr>
            <a:r>
              <a:rPr lang="en-US" dirty="0" smtClean="0">
                <a:solidFill>
                  <a:schemeClr val="accent5">
                    <a:lumMod val="75000"/>
                  </a:schemeClr>
                </a:solidFill>
              </a:rPr>
              <a:t>(Annual filers) Had more than $1,000 in income  during the reporting period</a:t>
            </a:r>
          </a:p>
          <a:p>
            <a:pPr>
              <a:spcAft>
                <a:spcPts val="600"/>
              </a:spcAft>
            </a:pPr>
            <a:r>
              <a:rPr lang="en-US" sz="3300" dirty="0" smtClean="0">
                <a:solidFill>
                  <a:schemeClr val="accent5">
                    <a:lumMod val="75000"/>
                  </a:schemeClr>
                </a:solidFill>
              </a:rPr>
              <a:t>Second, determine whether fund is an excepted investment fund (EIF)</a:t>
            </a:r>
          </a:p>
          <a:p>
            <a:pPr>
              <a:spcAft>
                <a:spcPts val="600"/>
              </a:spcAft>
            </a:pPr>
            <a:r>
              <a:rPr lang="en-US" sz="3300" dirty="0" smtClean="0">
                <a:solidFill>
                  <a:schemeClr val="accent5">
                    <a:lumMod val="75000"/>
                  </a:schemeClr>
                </a:solidFill>
              </a:rPr>
              <a:t>Third, if fund is not an EIF, report:</a:t>
            </a:r>
          </a:p>
          <a:p>
            <a:pPr lvl="1">
              <a:spcAft>
                <a:spcPts val="600"/>
              </a:spcAft>
            </a:pPr>
            <a:r>
              <a:rPr lang="en-US" dirty="0">
                <a:solidFill>
                  <a:schemeClr val="accent5">
                    <a:lumMod val="75000"/>
                  </a:schemeClr>
                </a:solidFill>
              </a:rPr>
              <a:t>Each underlying asset that ended the reporting period with value &gt;$1,000</a:t>
            </a:r>
          </a:p>
          <a:p>
            <a:pPr lvl="1">
              <a:spcAft>
                <a:spcPts val="600"/>
              </a:spcAft>
            </a:pPr>
            <a:r>
              <a:rPr lang="en-US" dirty="0">
                <a:solidFill>
                  <a:schemeClr val="accent5">
                    <a:lumMod val="75000"/>
                  </a:schemeClr>
                </a:solidFill>
              </a:rPr>
              <a:t>(Annual filers) Each </a:t>
            </a:r>
            <a:r>
              <a:rPr lang="en-US" dirty="0" smtClean="0">
                <a:solidFill>
                  <a:schemeClr val="accent5">
                    <a:lumMod val="75000"/>
                  </a:schemeClr>
                </a:solidFill>
              </a:rPr>
              <a:t>underlying asset </a:t>
            </a:r>
            <a:r>
              <a:rPr lang="en-US" dirty="0">
                <a:solidFill>
                  <a:schemeClr val="accent5">
                    <a:lumMod val="75000"/>
                  </a:schemeClr>
                </a:solidFill>
              </a:rPr>
              <a:t>from which &gt;$1,000 of </a:t>
            </a:r>
            <a:r>
              <a:rPr lang="en-US" dirty="0" smtClean="0">
                <a:solidFill>
                  <a:schemeClr val="accent5">
                    <a:lumMod val="75000"/>
                  </a:schemeClr>
                </a:solidFill>
              </a:rPr>
              <a:t>income </a:t>
            </a:r>
            <a:r>
              <a:rPr lang="en-US" dirty="0">
                <a:solidFill>
                  <a:schemeClr val="accent5">
                    <a:lumMod val="75000"/>
                  </a:schemeClr>
                </a:solidFill>
              </a:rPr>
              <a:t>was received during reporting </a:t>
            </a:r>
            <a:r>
              <a:rPr lang="en-US" dirty="0" smtClean="0">
                <a:solidFill>
                  <a:schemeClr val="accent5">
                    <a:lumMod val="75000"/>
                  </a:schemeClr>
                </a:solidFill>
              </a:rPr>
              <a:t>period</a:t>
            </a:r>
          </a:p>
          <a:p>
            <a:pPr lvl="1">
              <a:spcAft>
                <a:spcPts val="600"/>
              </a:spcAft>
            </a:pPr>
            <a:endParaRPr lang="en-US" dirty="0">
              <a:solidFill>
                <a:schemeClr val="accent5">
                  <a:lumMod val="75000"/>
                </a:schemeClr>
              </a:solidFill>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t>11</a:t>
            </a:fld>
            <a:endParaRPr lang="en-US"/>
          </a:p>
        </p:txBody>
      </p:sp>
    </p:spTree>
    <p:extLst>
      <p:ext uri="{BB962C8B-B14F-4D97-AF65-F5344CB8AC3E}">
        <p14:creationId xmlns:p14="http://schemas.microsoft.com/office/powerpoint/2010/main" val="12933489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Example: Non-</a:t>
            </a:r>
            <a:r>
              <a:rPr lang="en-US" b="1" u="sng" dirty="0" err="1" smtClean="0">
                <a:solidFill>
                  <a:schemeClr val="accent5">
                    <a:lumMod val="75000"/>
                  </a:schemeClr>
                </a:solidFill>
                <a:effectLst>
                  <a:outerShdw blurRad="38100" dist="38100" dir="2700000" algn="tl">
                    <a:srgbClr val="000000">
                      <a:alpha val="43137"/>
                    </a:srgbClr>
                  </a:outerShdw>
                </a:effectLst>
              </a:rPr>
              <a:t>EIF</a:t>
            </a:r>
            <a:r>
              <a:rPr lang="en-US" b="1" u="sng" dirty="0" smtClean="0">
                <a:solidFill>
                  <a:schemeClr val="accent5">
                    <a:lumMod val="75000"/>
                  </a:schemeClr>
                </a:solidFill>
                <a:effectLst>
                  <a:outerShdw blurRad="38100" dist="38100" dir="2700000" algn="tl">
                    <a:srgbClr val="000000">
                      <a:alpha val="43137"/>
                    </a:srgbClr>
                  </a:outerShdw>
                </a:effectLst>
              </a:rPr>
              <a:t> Investment Fund</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a:xfrm>
            <a:off x="457200" y="1600200"/>
            <a:ext cx="8534400" cy="4876800"/>
          </a:xfrm>
        </p:spPr>
        <p:txBody>
          <a:bodyPr>
            <a:normAutofit/>
          </a:bodyPr>
          <a:lstStyle/>
          <a:p>
            <a:pPr>
              <a:spcAft>
                <a:spcPts val="600"/>
              </a:spcAft>
            </a:pPr>
            <a:r>
              <a:rPr lang="en-US" sz="3000" dirty="0" smtClean="0">
                <a:solidFill>
                  <a:schemeClr val="accent5">
                    <a:lumMod val="75000"/>
                  </a:schemeClr>
                </a:solidFill>
              </a:rPr>
              <a:t>Annual filer with 25% interest in a family investment fund</a:t>
            </a:r>
          </a:p>
          <a:p>
            <a:pPr>
              <a:spcAft>
                <a:spcPts val="600"/>
              </a:spcAft>
            </a:pPr>
            <a:r>
              <a:rPr lang="en-US" sz="3000" dirty="0" smtClean="0">
                <a:solidFill>
                  <a:schemeClr val="accent5">
                    <a:lumMod val="75000"/>
                  </a:schemeClr>
                </a:solidFill>
              </a:rPr>
              <a:t>Total value of the fund is $77,000 </a:t>
            </a:r>
          </a:p>
          <a:p>
            <a:pPr>
              <a:spcAft>
                <a:spcPts val="600"/>
              </a:spcAft>
            </a:pPr>
            <a:r>
              <a:rPr lang="en-US" sz="3000" dirty="0" smtClean="0">
                <a:solidFill>
                  <a:schemeClr val="accent5">
                    <a:lumMod val="75000"/>
                  </a:schemeClr>
                </a:solidFill>
              </a:rPr>
              <a:t>Total value/income for the fund of each underlying asset:</a:t>
            </a:r>
          </a:p>
          <a:p>
            <a:pPr lvl="1">
              <a:spcAft>
                <a:spcPts val="600"/>
              </a:spcAft>
            </a:pPr>
            <a:r>
              <a:rPr lang="en-US" sz="2600" dirty="0" smtClean="0">
                <a:solidFill>
                  <a:schemeClr val="accent5">
                    <a:lumMod val="75000"/>
                  </a:schemeClr>
                </a:solidFill>
              </a:rPr>
              <a:t>ABC, Inc. stock (value = $75,000, income = $3,000)</a:t>
            </a:r>
          </a:p>
          <a:p>
            <a:pPr lvl="1">
              <a:spcAft>
                <a:spcPts val="600"/>
              </a:spcAft>
            </a:pPr>
            <a:r>
              <a:rPr lang="en-US" sz="2600" dirty="0" smtClean="0">
                <a:solidFill>
                  <a:schemeClr val="accent5">
                    <a:lumMod val="75000"/>
                  </a:schemeClr>
                </a:solidFill>
              </a:rPr>
              <a:t>WQX, Corp. stock (value = $2,000, income = $500)</a:t>
            </a:r>
          </a:p>
          <a:p>
            <a:pPr lvl="1">
              <a:spcAft>
                <a:spcPts val="600"/>
              </a:spcAft>
            </a:pPr>
            <a:r>
              <a:rPr lang="en-US" sz="2600" dirty="0" smtClean="0">
                <a:solidFill>
                  <a:schemeClr val="accent5">
                    <a:lumMod val="75000"/>
                  </a:schemeClr>
                </a:solidFill>
              </a:rPr>
              <a:t>XYZ, Corp. bonds (value = $0, income = $5,000)</a:t>
            </a:r>
          </a:p>
          <a:p>
            <a:pPr lvl="1">
              <a:spcAft>
                <a:spcPts val="600"/>
              </a:spcAft>
            </a:pPr>
            <a:endParaRPr lang="en-US" dirty="0">
              <a:solidFill>
                <a:schemeClr val="accent5">
                  <a:lumMod val="75000"/>
                </a:schemeClr>
              </a:solidFill>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t>12</a:t>
            </a:fld>
            <a:endParaRPr lang="en-US"/>
          </a:p>
        </p:txBody>
      </p:sp>
    </p:spTree>
    <p:extLst>
      <p:ext uri="{BB962C8B-B14F-4D97-AF65-F5344CB8AC3E}">
        <p14:creationId xmlns:p14="http://schemas.microsoft.com/office/powerpoint/2010/main" val="13399447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Example: Non-</a:t>
            </a:r>
            <a:r>
              <a:rPr lang="en-US" b="1" u="sng" dirty="0" err="1" smtClean="0">
                <a:solidFill>
                  <a:schemeClr val="accent5">
                    <a:lumMod val="75000"/>
                  </a:schemeClr>
                </a:solidFill>
                <a:effectLst>
                  <a:outerShdw blurRad="38100" dist="38100" dir="2700000" algn="tl">
                    <a:srgbClr val="000000">
                      <a:alpha val="43137"/>
                    </a:srgbClr>
                  </a:outerShdw>
                </a:effectLst>
              </a:rPr>
              <a:t>EIF</a:t>
            </a:r>
            <a:r>
              <a:rPr lang="en-US" b="1" u="sng" dirty="0" smtClean="0">
                <a:solidFill>
                  <a:schemeClr val="accent5">
                    <a:lumMod val="75000"/>
                  </a:schemeClr>
                </a:solidFill>
                <a:effectLst>
                  <a:outerShdw blurRad="38100" dist="38100" dir="2700000" algn="tl">
                    <a:srgbClr val="000000">
                      <a:alpha val="43137"/>
                    </a:srgbClr>
                  </a:outerShdw>
                </a:effectLst>
              </a:rPr>
              <a:t> Investment Fund</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t>13</a:t>
            </a:fld>
            <a:endParaRPr lang="en-US"/>
          </a:p>
        </p:txBody>
      </p:sp>
      <p:graphicFrame>
        <p:nvGraphicFramePr>
          <p:cNvPr id="3" name="Table 2"/>
          <p:cNvGraphicFramePr>
            <a:graphicFrameLocks noGrp="1"/>
          </p:cNvGraphicFramePr>
          <p:nvPr>
            <p:extLst>
              <p:ext uri="{D42A27DB-BD31-4B8C-83A1-F6EECF244321}">
                <p14:modId xmlns:p14="http://schemas.microsoft.com/office/powerpoint/2010/main" val="3188803806"/>
              </p:ext>
            </p:extLst>
          </p:nvPr>
        </p:nvGraphicFramePr>
        <p:xfrm>
          <a:off x="526104" y="2286000"/>
          <a:ext cx="7627296" cy="1280160"/>
        </p:xfrm>
        <a:graphic>
          <a:graphicData uri="http://schemas.openxmlformats.org/drawingml/2006/table">
            <a:tbl>
              <a:tblPr firstRow="1" firstCol="1" bandRow="1"/>
              <a:tblGrid>
                <a:gridCol w="666463"/>
                <a:gridCol w="6960833"/>
              </a:tblGrid>
              <a:tr h="374650">
                <a:tc>
                  <a:txBody>
                    <a:bodyPr/>
                    <a:lstStyle/>
                    <a:p>
                      <a:pPr marL="0" marR="0" algn="ctr">
                        <a:spcBef>
                          <a:spcPts val="0"/>
                        </a:spcBef>
                        <a:spcAft>
                          <a:spcPts val="0"/>
                        </a:spcAft>
                      </a:pPr>
                      <a:r>
                        <a:rPr lang="en-US" sz="2800" b="0" i="0" dirty="0" smtClean="0">
                          <a:solidFill>
                            <a:srgbClr val="000000"/>
                          </a:solidFill>
                          <a:effectLst/>
                          <a:latin typeface="Times New Roman" panose="02020603050405020304" pitchFamily="18" charset="0"/>
                          <a:ea typeface="PMingLiU"/>
                          <a:cs typeface="Times New Roman" panose="02020603050405020304" pitchFamily="18" charset="0"/>
                        </a:rPr>
                        <a:t>1</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2800" b="0" i="0" dirty="0" smtClean="0">
                          <a:effectLst/>
                          <a:latin typeface="Times New Roman" panose="02020603050405020304" pitchFamily="18" charset="0"/>
                          <a:ea typeface="PMingLiU"/>
                          <a:cs typeface="Times New Roman" panose="02020603050405020304" pitchFamily="18" charset="0"/>
                        </a:rPr>
                        <a:t>Jones</a:t>
                      </a:r>
                      <a:r>
                        <a:rPr lang="en-US" sz="2800" b="0" i="0" baseline="0" dirty="0" smtClean="0">
                          <a:effectLst/>
                          <a:latin typeface="Times New Roman" panose="02020603050405020304" pitchFamily="18" charset="0"/>
                          <a:ea typeface="PMingLiU"/>
                          <a:cs typeface="Times New Roman" panose="02020603050405020304" pitchFamily="18" charset="0"/>
                        </a:rPr>
                        <a:t> Family </a:t>
                      </a:r>
                      <a:r>
                        <a:rPr lang="en-US" sz="2800" b="0" i="0" dirty="0" smtClean="0">
                          <a:effectLst/>
                          <a:latin typeface="Times New Roman" panose="02020603050405020304" pitchFamily="18" charset="0"/>
                          <a:ea typeface="PMingLiU"/>
                          <a:cs typeface="Times New Roman" panose="02020603050405020304" pitchFamily="18" charset="0"/>
                        </a:rPr>
                        <a:t>Investment</a:t>
                      </a:r>
                      <a:r>
                        <a:rPr lang="en-US" sz="2800" b="0" i="0" baseline="0" dirty="0" smtClean="0">
                          <a:effectLst/>
                          <a:latin typeface="Times New Roman" panose="02020603050405020304" pitchFamily="18" charset="0"/>
                          <a:ea typeface="PMingLiU"/>
                          <a:cs typeface="Times New Roman" panose="02020603050405020304" pitchFamily="18" charset="0"/>
                        </a:rPr>
                        <a:t> Fund</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74650">
                <a:tc>
                  <a:txBody>
                    <a:bodyPr/>
                    <a:lstStyle/>
                    <a:p>
                      <a:pPr marL="0" marR="0" algn="ctr">
                        <a:spcBef>
                          <a:spcPts val="0"/>
                        </a:spcBef>
                        <a:spcAft>
                          <a:spcPts val="0"/>
                        </a:spcAft>
                      </a:pPr>
                      <a:r>
                        <a:rPr lang="en-US" sz="2800" b="0" i="0" smtClean="0">
                          <a:solidFill>
                            <a:srgbClr val="000000"/>
                          </a:solidFill>
                          <a:effectLst/>
                          <a:latin typeface="Times New Roman" panose="02020603050405020304" pitchFamily="18" charset="0"/>
                          <a:ea typeface="PMingLiU"/>
                          <a:cs typeface="Times New Roman" panose="02020603050405020304" pitchFamily="18" charset="0"/>
                        </a:rPr>
                        <a:t>2</a:t>
                      </a:r>
                      <a:endParaRPr lang="en-US" sz="2800" b="0" i="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2800" b="0" i="0" kern="1200" dirty="0" smtClean="0">
                          <a:solidFill>
                            <a:schemeClr val="tx1"/>
                          </a:solidFill>
                          <a:effectLst/>
                          <a:latin typeface="Times New Roman" panose="02020603050405020304" pitchFamily="18" charset="0"/>
                          <a:ea typeface="+mn-ea"/>
                          <a:cs typeface="Times New Roman" panose="02020603050405020304" pitchFamily="18" charset="0"/>
                        </a:rPr>
                        <a:t>- ABC,</a:t>
                      </a:r>
                      <a:r>
                        <a:rPr lang="en-US" sz="2800" b="0" i="0" kern="1200" baseline="0" dirty="0" smtClean="0">
                          <a:solidFill>
                            <a:schemeClr val="tx1"/>
                          </a:solidFill>
                          <a:effectLst/>
                          <a:latin typeface="Times New Roman" panose="02020603050405020304" pitchFamily="18" charset="0"/>
                          <a:ea typeface="+mn-ea"/>
                          <a:cs typeface="Times New Roman" panose="02020603050405020304" pitchFamily="18" charset="0"/>
                        </a:rPr>
                        <a:t> Inc.</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74650">
                <a:tc>
                  <a:txBody>
                    <a:bodyPr/>
                    <a:lstStyle/>
                    <a:p>
                      <a:pPr marL="0" marR="0" algn="ctr">
                        <a:spcBef>
                          <a:spcPts val="0"/>
                        </a:spcBef>
                        <a:spcAft>
                          <a:spcPts val="0"/>
                        </a:spcAft>
                      </a:pPr>
                      <a:r>
                        <a:rPr lang="en-US" sz="2800" b="0" i="0" dirty="0" smtClean="0">
                          <a:effectLst/>
                          <a:latin typeface="Times New Roman" panose="02020603050405020304" pitchFamily="18" charset="0"/>
                          <a:ea typeface="PMingLiU"/>
                          <a:cs typeface="Times New Roman" panose="02020603050405020304" pitchFamily="18" charset="0"/>
                        </a:rPr>
                        <a:t>3</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2800" b="0" i="0" kern="1200" dirty="0" smtClean="0">
                          <a:solidFill>
                            <a:schemeClr val="tx1"/>
                          </a:solidFill>
                          <a:effectLst/>
                          <a:latin typeface="Times New Roman" panose="02020603050405020304" pitchFamily="18" charset="0"/>
                          <a:ea typeface="+mn-ea"/>
                          <a:cs typeface="Times New Roman" panose="02020603050405020304" pitchFamily="18" charset="0"/>
                        </a:rPr>
                        <a:t>- XYZ Corp., bonds</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643321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220200" cy="6858000"/>
          </a:xfrm>
          <a:prstGeom prst="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5C040">
                  <a:lumMod val="75000"/>
                </a:srgbClr>
              </a:solidFill>
            </a:endParaRPr>
          </a:p>
        </p:txBody>
      </p:sp>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Valuing Assets </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p:txBody>
          <a:bodyPr anchor="ctr">
            <a:normAutofit fontScale="92500"/>
          </a:bodyPr>
          <a:lstStyle/>
          <a:p>
            <a:pPr>
              <a:spcBef>
                <a:spcPts val="600"/>
              </a:spcBef>
              <a:spcAft>
                <a:spcPts val="1200"/>
              </a:spcAft>
            </a:pPr>
            <a:endParaRPr lang="en-US" b="1" dirty="0" smtClean="0">
              <a:solidFill>
                <a:schemeClr val="accent5">
                  <a:lumMod val="75000"/>
                </a:schemeClr>
              </a:solidFill>
            </a:endParaRPr>
          </a:p>
          <a:p>
            <a:pPr marL="457200" lvl="1" indent="0">
              <a:spcBef>
                <a:spcPts val="600"/>
              </a:spcBef>
              <a:spcAft>
                <a:spcPts val="1200"/>
              </a:spcAft>
              <a:buNone/>
            </a:pPr>
            <a:r>
              <a:rPr lang="en-US" sz="4500" dirty="0" smtClean="0">
                <a:solidFill>
                  <a:schemeClr val="accent5">
                    <a:lumMod val="75000"/>
                  </a:schemeClr>
                </a:solidFill>
              </a:rPr>
              <a:t>The Guide clarifies that a good faith estimate should not be used when the filer can obtain the exact value without undue hardship or expense.</a:t>
            </a:r>
          </a:p>
          <a:p>
            <a:endParaRPr lang="en-US" sz="4500" u="sng" dirty="0" smtClean="0">
              <a:solidFill>
                <a:schemeClr val="accent5">
                  <a:lumMod val="75000"/>
                </a:schemeClr>
              </a:solidFill>
            </a:endParaRPr>
          </a:p>
          <a:p>
            <a:pPr marL="0" indent="0">
              <a:buNone/>
            </a:pPr>
            <a:endParaRPr lang="en-US" sz="4500" dirty="0">
              <a:solidFill>
                <a:schemeClr val="accent5">
                  <a:lumMod val="75000"/>
                </a:schemeClr>
              </a:solidFill>
            </a:endParaRPr>
          </a:p>
          <a:p>
            <a:pPr marL="0" indent="0">
              <a:buNone/>
            </a:pPr>
            <a:endParaRPr lang="en-US" sz="2000" dirty="0" smtClean="0">
              <a:solidFill>
                <a:schemeClr val="accent5">
                  <a:lumMod val="75000"/>
                </a:schemeClr>
              </a:solidFill>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solidFill>
                  <a:prstClr val="black">
                    <a:tint val="75000"/>
                  </a:prstClr>
                </a:solidFill>
              </a:rPr>
              <a:pPr/>
              <a:t>14</a:t>
            </a:fld>
            <a:endParaRPr lang="en-US">
              <a:solidFill>
                <a:prstClr val="black">
                  <a:tint val="75000"/>
                </a:prstClr>
              </a:solidFill>
            </a:endParaRPr>
          </a:p>
        </p:txBody>
      </p:sp>
    </p:spTree>
    <p:extLst>
      <p:ext uri="{BB962C8B-B14F-4D97-AF65-F5344CB8AC3E}">
        <p14:creationId xmlns:p14="http://schemas.microsoft.com/office/powerpoint/2010/main" val="21032532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220200" cy="6858000"/>
          </a:xfrm>
          <a:prstGeom prst="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5C040">
                  <a:lumMod val="75000"/>
                </a:srgbClr>
              </a:solidFill>
            </a:endParaRPr>
          </a:p>
        </p:txBody>
      </p:sp>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Diversified Funds in Employee Benefit Plans</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a:xfrm>
            <a:off x="495300" y="1828800"/>
            <a:ext cx="8229600" cy="4525963"/>
          </a:xfrm>
        </p:spPr>
        <p:txBody>
          <a:bodyPr>
            <a:normAutofit/>
          </a:bodyPr>
          <a:lstStyle/>
          <a:p>
            <a:pPr>
              <a:spcAft>
                <a:spcPts val="600"/>
              </a:spcAft>
            </a:pPr>
            <a:endParaRPr lang="en-US" sz="2700" b="1" dirty="0" smtClean="0">
              <a:solidFill>
                <a:schemeClr val="accent5">
                  <a:lumMod val="75000"/>
                </a:schemeClr>
              </a:solidFill>
            </a:endParaRPr>
          </a:p>
          <a:p>
            <a:pPr marL="0" indent="0">
              <a:spcAft>
                <a:spcPts val="600"/>
              </a:spcAft>
              <a:buNone/>
            </a:pPr>
            <a:r>
              <a:rPr lang="en-US" sz="4000" dirty="0" smtClean="0">
                <a:solidFill>
                  <a:schemeClr val="accent5">
                    <a:lumMod val="75000"/>
                  </a:schemeClr>
                </a:solidFill>
              </a:rPr>
              <a:t>No longer report underlying diversified </a:t>
            </a:r>
            <a:r>
              <a:rPr lang="en-US" sz="4000" dirty="0">
                <a:solidFill>
                  <a:schemeClr val="accent5">
                    <a:lumMod val="75000"/>
                  </a:schemeClr>
                </a:solidFill>
              </a:rPr>
              <a:t>funds that qualify for the employee benefit plan </a:t>
            </a:r>
            <a:r>
              <a:rPr lang="en-US" sz="4000" dirty="0" smtClean="0">
                <a:solidFill>
                  <a:schemeClr val="accent5">
                    <a:lumMod val="75000"/>
                  </a:schemeClr>
                </a:solidFill>
              </a:rPr>
              <a:t>exemption (5 </a:t>
            </a:r>
            <a:r>
              <a:rPr lang="en-US" sz="4000" dirty="0">
                <a:solidFill>
                  <a:schemeClr val="accent5">
                    <a:lumMod val="75000"/>
                  </a:schemeClr>
                </a:solidFill>
              </a:rPr>
              <a:t>C.F.R. </a:t>
            </a:r>
            <a:r>
              <a:rPr lang="en-US" sz="4000" dirty="0" smtClean="0">
                <a:solidFill>
                  <a:schemeClr val="accent5">
                    <a:lumMod val="75000"/>
                  </a:schemeClr>
                </a:solidFill>
              </a:rPr>
              <a:t>§ </a:t>
            </a:r>
            <a:r>
              <a:rPr lang="en-US" sz="4000" dirty="0">
                <a:solidFill>
                  <a:schemeClr val="accent5">
                    <a:lumMod val="75000"/>
                  </a:schemeClr>
                </a:solidFill>
              </a:rPr>
              <a:t>2640.201(c)(</a:t>
            </a:r>
            <a:r>
              <a:rPr lang="en-US" sz="4000" dirty="0" smtClean="0">
                <a:solidFill>
                  <a:schemeClr val="accent5">
                    <a:lumMod val="75000"/>
                  </a:schemeClr>
                </a:solidFill>
              </a:rPr>
              <a:t>1)).</a:t>
            </a:r>
          </a:p>
          <a:p>
            <a:pPr marL="0" indent="0">
              <a:spcAft>
                <a:spcPts val="600"/>
              </a:spcAft>
              <a:buNone/>
            </a:pPr>
            <a:endParaRPr lang="en-US" sz="4000" dirty="0">
              <a:solidFill>
                <a:schemeClr val="accent5">
                  <a:lumMod val="75000"/>
                </a:schemeClr>
              </a:solidFill>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solidFill>
                  <a:prstClr val="black">
                    <a:tint val="75000"/>
                  </a:prstClr>
                </a:solidFill>
              </a:rPr>
              <a:pPr/>
              <a:t>15</a:t>
            </a:fld>
            <a:endParaRPr lang="en-US">
              <a:solidFill>
                <a:prstClr val="black">
                  <a:tint val="75000"/>
                </a:prstClr>
              </a:solidFill>
            </a:endParaRPr>
          </a:p>
        </p:txBody>
      </p:sp>
    </p:spTree>
    <p:extLst>
      <p:ext uri="{BB962C8B-B14F-4D97-AF65-F5344CB8AC3E}">
        <p14:creationId xmlns:p14="http://schemas.microsoft.com/office/powerpoint/2010/main" val="29214870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Example: Employee Benefit Plan Exemption</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solidFill>
                  <a:prstClr val="black">
                    <a:tint val="75000"/>
                  </a:prstClr>
                </a:solidFill>
              </a:rPr>
              <a:pPr/>
              <a:t>16</a:t>
            </a:fld>
            <a:endParaRPr lang="en-US">
              <a:solidFill>
                <a:prstClr val="black">
                  <a:tint val="75000"/>
                </a:prstClr>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858690492"/>
              </p:ext>
            </p:extLst>
          </p:nvPr>
        </p:nvGraphicFramePr>
        <p:xfrm>
          <a:off x="457200" y="2209800"/>
          <a:ext cx="7627296" cy="1706880"/>
        </p:xfrm>
        <a:graphic>
          <a:graphicData uri="http://schemas.openxmlformats.org/drawingml/2006/table">
            <a:tbl>
              <a:tblPr firstRow="1" firstCol="1" bandRow="1"/>
              <a:tblGrid>
                <a:gridCol w="666463"/>
                <a:gridCol w="6960833"/>
              </a:tblGrid>
              <a:tr h="374650">
                <a:tc gridSpan="2">
                  <a:txBody>
                    <a:bodyPr/>
                    <a:lstStyle/>
                    <a:p>
                      <a:pPr marL="0" marR="0" algn="l">
                        <a:spcBef>
                          <a:spcPts val="0"/>
                        </a:spcBef>
                        <a:spcAft>
                          <a:spcPts val="0"/>
                        </a:spcAft>
                      </a:pPr>
                      <a:r>
                        <a:rPr lang="en-US" sz="2800" b="0" i="0" dirty="0" smtClean="0">
                          <a:effectLst/>
                          <a:latin typeface="Times New Roman" panose="02020603050405020304" pitchFamily="18" charset="0"/>
                          <a:ea typeface="PMingLiU"/>
                          <a:cs typeface="Times New Roman" panose="02020603050405020304" pitchFamily="18" charset="0"/>
                        </a:rPr>
                        <a:t>PREVIOUS RULE</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marL="0" marR="0">
                        <a:spcBef>
                          <a:spcPts val="0"/>
                        </a:spcBef>
                        <a:spcAft>
                          <a:spcPts val="0"/>
                        </a:spcAft>
                      </a:pP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74650">
                <a:tc>
                  <a:txBody>
                    <a:bodyPr/>
                    <a:lstStyle/>
                    <a:p>
                      <a:pPr marL="0" marR="0" algn="ctr">
                        <a:spcBef>
                          <a:spcPts val="0"/>
                        </a:spcBef>
                        <a:spcAft>
                          <a:spcPts val="0"/>
                        </a:spcAft>
                      </a:pPr>
                      <a:r>
                        <a:rPr lang="en-US" sz="2800" b="0" i="0" dirty="0" smtClean="0">
                          <a:solidFill>
                            <a:srgbClr val="000000"/>
                          </a:solidFill>
                          <a:effectLst/>
                          <a:latin typeface="Times New Roman" panose="02020603050405020304" pitchFamily="18" charset="0"/>
                          <a:ea typeface="PMingLiU"/>
                          <a:cs typeface="Times New Roman" panose="02020603050405020304" pitchFamily="18" charset="0"/>
                        </a:rPr>
                        <a:t>1</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2800" b="0" i="0" dirty="0" smtClean="0">
                          <a:effectLst/>
                          <a:latin typeface="Times New Roman" panose="02020603050405020304" pitchFamily="18" charset="0"/>
                          <a:ea typeface="PMingLiU"/>
                          <a:cs typeface="Times New Roman" panose="02020603050405020304" pitchFamily="18" charset="0"/>
                        </a:rPr>
                        <a:t>Jones</a:t>
                      </a:r>
                      <a:r>
                        <a:rPr lang="en-US" sz="2800" b="0" i="0" baseline="0" dirty="0" smtClean="0">
                          <a:effectLst/>
                          <a:latin typeface="Times New Roman" panose="02020603050405020304" pitchFamily="18" charset="0"/>
                          <a:ea typeface="PMingLiU"/>
                          <a:cs typeface="Times New Roman" panose="02020603050405020304" pitchFamily="18" charset="0"/>
                        </a:rPr>
                        <a:t> Company 401(k) plan</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74650">
                <a:tc>
                  <a:txBody>
                    <a:bodyPr/>
                    <a:lstStyle/>
                    <a:p>
                      <a:pPr marL="0" marR="0" algn="ctr">
                        <a:spcBef>
                          <a:spcPts val="0"/>
                        </a:spcBef>
                        <a:spcAft>
                          <a:spcPts val="0"/>
                        </a:spcAft>
                      </a:pPr>
                      <a:r>
                        <a:rPr lang="en-US" sz="2800" b="0" i="0" dirty="0" smtClean="0">
                          <a:solidFill>
                            <a:srgbClr val="000000"/>
                          </a:solidFill>
                          <a:effectLst/>
                          <a:latin typeface="Times New Roman" panose="02020603050405020304" pitchFamily="18" charset="0"/>
                          <a:ea typeface="PMingLiU"/>
                          <a:cs typeface="Times New Roman" panose="02020603050405020304" pitchFamily="18" charset="0"/>
                        </a:rPr>
                        <a:t>2</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2800" b="0" i="0" kern="1200" dirty="0" smtClean="0">
                          <a:solidFill>
                            <a:schemeClr val="tx1"/>
                          </a:solidFill>
                          <a:effectLst/>
                          <a:latin typeface="Times New Roman" panose="02020603050405020304" pitchFamily="18" charset="0"/>
                          <a:ea typeface="+mn-ea"/>
                          <a:cs typeface="Times New Roman" panose="02020603050405020304" pitchFamily="18" charset="0"/>
                        </a:rPr>
                        <a:t>- Jones Company stock</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74650">
                <a:tc>
                  <a:txBody>
                    <a:bodyPr/>
                    <a:lstStyle/>
                    <a:p>
                      <a:pPr marL="0" marR="0" algn="ctr">
                        <a:spcBef>
                          <a:spcPts val="0"/>
                        </a:spcBef>
                        <a:spcAft>
                          <a:spcPts val="0"/>
                        </a:spcAft>
                      </a:pPr>
                      <a:r>
                        <a:rPr lang="en-US" sz="2800" b="0" i="0" dirty="0" smtClean="0">
                          <a:effectLst/>
                          <a:latin typeface="Times New Roman" panose="02020603050405020304" pitchFamily="18" charset="0"/>
                          <a:ea typeface="PMingLiU"/>
                          <a:cs typeface="Times New Roman" panose="02020603050405020304" pitchFamily="18" charset="0"/>
                        </a:rPr>
                        <a:t>3</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2800" b="0" i="0" kern="1200" dirty="0" smtClean="0">
                          <a:solidFill>
                            <a:schemeClr val="tx1"/>
                          </a:solidFill>
                          <a:effectLst/>
                          <a:latin typeface="Times New Roman" panose="02020603050405020304" pitchFamily="18" charset="0"/>
                          <a:ea typeface="+mn-ea"/>
                          <a:cs typeface="Times New Roman" panose="02020603050405020304" pitchFamily="18" charset="0"/>
                        </a:rPr>
                        <a:t>- Jones Company S&amp;P 500 Fund</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370474566"/>
              </p:ext>
            </p:extLst>
          </p:nvPr>
        </p:nvGraphicFramePr>
        <p:xfrm>
          <a:off x="457200" y="4572000"/>
          <a:ext cx="7627296" cy="1341120"/>
        </p:xfrm>
        <a:graphic>
          <a:graphicData uri="http://schemas.openxmlformats.org/drawingml/2006/table">
            <a:tbl>
              <a:tblPr firstRow="1" firstCol="1" bandRow="1"/>
              <a:tblGrid>
                <a:gridCol w="666463"/>
                <a:gridCol w="6960833"/>
              </a:tblGrid>
              <a:tr h="457200">
                <a:tc gridSpan="2">
                  <a:txBody>
                    <a:bodyPr/>
                    <a:lstStyle/>
                    <a:p>
                      <a:pPr marL="0" marR="0" algn="l">
                        <a:spcBef>
                          <a:spcPts val="0"/>
                        </a:spcBef>
                        <a:spcAft>
                          <a:spcPts val="0"/>
                        </a:spcAft>
                      </a:pPr>
                      <a:r>
                        <a:rPr lang="en-US" sz="2800" b="0" i="0" dirty="0" smtClean="0">
                          <a:effectLst/>
                          <a:latin typeface="Times New Roman" panose="02020603050405020304" pitchFamily="18" charset="0"/>
                          <a:ea typeface="PMingLiU"/>
                          <a:cs typeface="Times New Roman" panose="02020603050405020304" pitchFamily="18" charset="0"/>
                        </a:rPr>
                        <a:t>NEW RULE</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40000"/>
                        <a:lumOff val="60000"/>
                      </a:schemeClr>
                    </a:solidFill>
                  </a:tcPr>
                </a:tc>
                <a:tc hMerge="1">
                  <a:txBody>
                    <a:bodyPr/>
                    <a:lstStyle/>
                    <a:p>
                      <a:pPr marL="0" marR="0">
                        <a:spcBef>
                          <a:spcPts val="0"/>
                        </a:spcBef>
                        <a:spcAft>
                          <a:spcPts val="0"/>
                        </a:spcAft>
                      </a:pP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457200">
                <a:tc>
                  <a:txBody>
                    <a:bodyPr/>
                    <a:lstStyle/>
                    <a:p>
                      <a:pPr marL="0" marR="0" algn="ctr">
                        <a:spcBef>
                          <a:spcPts val="0"/>
                        </a:spcBef>
                        <a:spcAft>
                          <a:spcPts val="0"/>
                        </a:spcAft>
                      </a:pPr>
                      <a:r>
                        <a:rPr lang="en-US" sz="2800" b="0" i="0" dirty="0" smtClean="0">
                          <a:solidFill>
                            <a:srgbClr val="000000"/>
                          </a:solidFill>
                          <a:effectLst/>
                          <a:latin typeface="Times New Roman" panose="02020603050405020304" pitchFamily="18" charset="0"/>
                          <a:ea typeface="PMingLiU"/>
                          <a:cs typeface="Times New Roman" panose="02020603050405020304" pitchFamily="18" charset="0"/>
                        </a:rPr>
                        <a:t>1</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2800" b="0" i="0" dirty="0" smtClean="0">
                          <a:effectLst/>
                          <a:latin typeface="Times New Roman" panose="02020603050405020304" pitchFamily="18" charset="0"/>
                          <a:ea typeface="PMingLiU"/>
                          <a:cs typeface="Times New Roman" panose="02020603050405020304" pitchFamily="18" charset="0"/>
                        </a:rPr>
                        <a:t>Jones</a:t>
                      </a:r>
                      <a:r>
                        <a:rPr lang="en-US" sz="2800" b="0" i="0" baseline="0" dirty="0" smtClean="0">
                          <a:effectLst/>
                          <a:latin typeface="Times New Roman" panose="02020603050405020304" pitchFamily="18" charset="0"/>
                          <a:ea typeface="PMingLiU"/>
                          <a:cs typeface="Times New Roman" panose="02020603050405020304" pitchFamily="18" charset="0"/>
                        </a:rPr>
                        <a:t> Company 401(k) plan</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69055">
                <a:tc>
                  <a:txBody>
                    <a:bodyPr/>
                    <a:lstStyle/>
                    <a:p>
                      <a:pPr marL="0" marR="0" algn="ctr">
                        <a:spcBef>
                          <a:spcPts val="0"/>
                        </a:spcBef>
                        <a:spcAft>
                          <a:spcPts val="0"/>
                        </a:spcAft>
                      </a:pPr>
                      <a:r>
                        <a:rPr lang="en-US" sz="2800" b="0" i="0" smtClean="0">
                          <a:solidFill>
                            <a:srgbClr val="000000"/>
                          </a:solidFill>
                          <a:effectLst/>
                          <a:latin typeface="Times New Roman" panose="02020603050405020304" pitchFamily="18" charset="0"/>
                          <a:ea typeface="PMingLiU"/>
                          <a:cs typeface="Times New Roman" panose="02020603050405020304" pitchFamily="18" charset="0"/>
                        </a:rPr>
                        <a:t>2</a:t>
                      </a:r>
                      <a:endParaRPr lang="en-US" sz="2800" b="0" i="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2800" b="0" i="0" kern="1200" dirty="0" smtClean="0">
                          <a:solidFill>
                            <a:schemeClr val="tx1"/>
                          </a:solidFill>
                          <a:effectLst/>
                          <a:latin typeface="Times New Roman" panose="02020603050405020304" pitchFamily="18" charset="0"/>
                          <a:ea typeface="+mn-ea"/>
                          <a:cs typeface="Times New Roman" panose="02020603050405020304" pitchFamily="18" charset="0"/>
                        </a:rPr>
                        <a:t>- Jones Company stock</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9923896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220200" cy="6858000"/>
          </a:xfrm>
          <a:prstGeom prst="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5C040">
                  <a:lumMod val="75000"/>
                </a:srgbClr>
              </a:solidFill>
            </a:endParaRPr>
          </a:p>
        </p:txBody>
      </p:sp>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“Widely </a:t>
            </a:r>
            <a:r>
              <a:rPr lang="en-US" b="1" u="sng" dirty="0">
                <a:solidFill>
                  <a:schemeClr val="accent5">
                    <a:lumMod val="75000"/>
                  </a:schemeClr>
                </a:solidFill>
                <a:effectLst>
                  <a:outerShdw blurRad="38100" dist="38100" dir="2700000" algn="tl">
                    <a:srgbClr val="000000">
                      <a:alpha val="43137"/>
                    </a:srgbClr>
                  </a:outerShdw>
                </a:effectLst>
              </a:rPr>
              <a:t>diversified” </a:t>
            </a:r>
            <a:r>
              <a:rPr lang="en-US" b="1" u="sng" dirty="0" smtClean="0">
                <a:solidFill>
                  <a:schemeClr val="accent5">
                    <a:lumMod val="75000"/>
                  </a:schemeClr>
                </a:solidFill>
                <a:effectLst>
                  <a:outerShdw blurRad="38100" dist="38100" dir="2700000" algn="tl">
                    <a:srgbClr val="000000">
                      <a:alpha val="43137"/>
                    </a:srgbClr>
                  </a:outerShdw>
                </a:effectLst>
              </a:rPr>
              <a:t>Criterion  With Respect to EIFs</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a:xfrm>
            <a:off x="495300" y="1981200"/>
            <a:ext cx="8229600" cy="4525963"/>
          </a:xfrm>
        </p:spPr>
        <p:txBody>
          <a:bodyPr anchor="ctr">
            <a:normAutofit fontScale="77500" lnSpcReduction="20000"/>
          </a:bodyPr>
          <a:lstStyle/>
          <a:p>
            <a:pPr>
              <a:spcAft>
                <a:spcPts val="2400"/>
              </a:spcAft>
            </a:pPr>
            <a:r>
              <a:rPr lang="en-US" sz="3500" b="1" dirty="0" smtClean="0">
                <a:solidFill>
                  <a:schemeClr val="accent5">
                    <a:lumMod val="75000"/>
                  </a:schemeClr>
                </a:solidFill>
              </a:rPr>
              <a:t>Previous</a:t>
            </a:r>
            <a:r>
              <a:rPr lang="en-US" sz="4200" b="1" dirty="0" smtClean="0">
                <a:solidFill>
                  <a:schemeClr val="accent5">
                    <a:lumMod val="75000"/>
                  </a:schemeClr>
                </a:solidFill>
              </a:rPr>
              <a:t>:</a:t>
            </a:r>
          </a:p>
          <a:p>
            <a:pPr lvl="1">
              <a:spcAft>
                <a:spcPts val="2400"/>
              </a:spcAft>
              <a:buFont typeface="Arial" panose="020B0604020202020204" pitchFamily="34" charset="0"/>
              <a:buChar char="─"/>
            </a:pPr>
            <a:r>
              <a:rPr lang="en-US" sz="3000" dirty="0" smtClean="0">
                <a:solidFill>
                  <a:schemeClr val="accent5">
                    <a:lumMod val="75000"/>
                  </a:schemeClr>
                </a:solidFill>
              </a:rPr>
              <a:t>A fund is widely diversified if it holds no more than 5% of the value of its portfolio in the securities of any one issuer (other than the United States) and no more than 20% in any particular economic or geographic sector. </a:t>
            </a:r>
          </a:p>
          <a:p>
            <a:pPr>
              <a:spcAft>
                <a:spcPts val="2400"/>
              </a:spcAft>
            </a:pPr>
            <a:r>
              <a:rPr lang="en-US" sz="3500" b="1" dirty="0" smtClean="0">
                <a:solidFill>
                  <a:schemeClr val="accent5">
                    <a:lumMod val="75000"/>
                  </a:schemeClr>
                </a:solidFill>
              </a:rPr>
              <a:t>New:</a:t>
            </a:r>
          </a:p>
          <a:p>
            <a:pPr lvl="1">
              <a:spcAft>
                <a:spcPts val="2400"/>
              </a:spcAft>
              <a:buFont typeface="Arial" panose="020B0604020202020204" pitchFamily="34" charset="0"/>
              <a:buChar char="─"/>
            </a:pPr>
            <a:r>
              <a:rPr lang="en-US" sz="3000" dirty="0" smtClean="0">
                <a:solidFill>
                  <a:schemeClr val="accent5">
                    <a:lumMod val="75000"/>
                  </a:schemeClr>
                </a:solidFill>
              </a:rPr>
              <a:t>A </a:t>
            </a:r>
            <a:r>
              <a:rPr lang="en-US" sz="3000" dirty="0">
                <a:solidFill>
                  <a:schemeClr val="accent5">
                    <a:lumMod val="75000"/>
                  </a:schemeClr>
                </a:solidFill>
              </a:rPr>
              <a:t>fund is widely diversified if it does not have a stated policy of concentrating its investments in any industry, business, or single country other than the United States or bonds of a single state within the United States</a:t>
            </a:r>
            <a:r>
              <a:rPr lang="en-US" sz="3000" dirty="0" smtClean="0">
                <a:solidFill>
                  <a:schemeClr val="accent5">
                    <a:lumMod val="75000"/>
                  </a:schemeClr>
                </a:solidFill>
              </a:rPr>
              <a:t>.</a:t>
            </a:r>
            <a:endParaRPr lang="en-US" sz="3000" dirty="0">
              <a:solidFill>
                <a:schemeClr val="accent5">
                  <a:lumMod val="75000"/>
                </a:schemeClr>
              </a:solidFill>
            </a:endParaRPr>
          </a:p>
          <a:p>
            <a:pPr>
              <a:spcAft>
                <a:spcPts val="2400"/>
              </a:spcAft>
            </a:pPr>
            <a:endParaRPr lang="en-US" sz="3400" dirty="0" smtClean="0">
              <a:solidFill>
                <a:schemeClr val="accent5">
                  <a:lumMod val="75000"/>
                </a:schemeClr>
              </a:solidFill>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solidFill>
                  <a:srgbClr val="F5C040">
                    <a:lumMod val="75000"/>
                  </a:srgbClr>
                </a:solidFill>
              </a:rPr>
              <a:pPr/>
              <a:t>17</a:t>
            </a:fld>
            <a:endParaRPr lang="en-US" dirty="0">
              <a:solidFill>
                <a:srgbClr val="F5C040">
                  <a:lumMod val="75000"/>
                </a:srgbClr>
              </a:solidFill>
            </a:endParaRPr>
          </a:p>
        </p:txBody>
      </p:sp>
    </p:spTree>
    <p:extLst>
      <p:ext uri="{BB962C8B-B14F-4D97-AF65-F5344CB8AC3E}">
        <p14:creationId xmlns:p14="http://schemas.microsoft.com/office/powerpoint/2010/main" val="29889669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457200" y="228600"/>
            <a:ext cx="8229600" cy="609600"/>
          </a:xfrm>
        </p:spPr>
        <p:txBody>
          <a:bodyPr>
            <a:noAutofit/>
          </a:bodyPr>
          <a:lstStyle/>
          <a:p>
            <a:r>
              <a:rPr lang="en-US" sz="3600" b="1" u="sng" dirty="0" smtClean="0">
                <a:solidFill>
                  <a:schemeClr val="accent5">
                    <a:lumMod val="75000"/>
                  </a:schemeClr>
                </a:solidFill>
                <a:effectLst>
                  <a:outerShdw blurRad="38100" dist="38100" dir="2700000" algn="tl">
                    <a:srgbClr val="000000">
                      <a:alpha val="43137"/>
                    </a:srgbClr>
                  </a:outerShdw>
                </a:effectLst>
              </a:rPr>
              <a:t>Virtual Currency</a:t>
            </a:r>
            <a:endParaRPr lang="en-US" sz="3600"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a:xfrm>
            <a:off x="457200" y="1143000"/>
            <a:ext cx="8229600" cy="5181600"/>
          </a:xfrm>
        </p:spPr>
        <p:txBody>
          <a:bodyPr>
            <a:noAutofit/>
          </a:bodyPr>
          <a:lstStyle/>
          <a:p>
            <a:pPr lvl="1">
              <a:spcAft>
                <a:spcPts val="600"/>
              </a:spcAft>
            </a:pPr>
            <a:r>
              <a:rPr lang="en-US" sz="2400" dirty="0" smtClean="0">
                <a:solidFill>
                  <a:schemeClr val="accent5">
                    <a:lumMod val="75000"/>
                  </a:schemeClr>
                </a:solidFill>
              </a:rPr>
              <a:t>LA-18-06:  Guidance for Reporting Virtual Currency on Financial Disclosure Reports (June 18, 2018)</a:t>
            </a:r>
          </a:p>
          <a:p>
            <a:pPr lvl="1">
              <a:spcAft>
                <a:spcPts val="600"/>
              </a:spcAft>
            </a:pPr>
            <a:r>
              <a:rPr lang="en-US" sz="2400" dirty="0" smtClean="0">
                <a:solidFill>
                  <a:schemeClr val="accent5">
                    <a:lumMod val="75000"/>
                  </a:schemeClr>
                </a:solidFill>
              </a:rPr>
              <a:t>Must be reported as an asset</a:t>
            </a:r>
          </a:p>
          <a:p>
            <a:pPr lvl="1">
              <a:spcAft>
                <a:spcPts val="600"/>
              </a:spcAft>
            </a:pPr>
            <a:r>
              <a:rPr lang="en-US" sz="2400" dirty="0" smtClean="0">
                <a:solidFill>
                  <a:schemeClr val="accent5">
                    <a:lumMod val="75000"/>
                  </a:schemeClr>
                </a:solidFill>
              </a:rPr>
              <a:t>Virtual currency that ended reporting period with value &gt;$1,000 </a:t>
            </a:r>
          </a:p>
          <a:p>
            <a:pPr lvl="1">
              <a:spcAft>
                <a:spcPts val="600"/>
              </a:spcAft>
            </a:pPr>
            <a:r>
              <a:rPr lang="en-US" sz="2400" dirty="0" smtClean="0">
                <a:solidFill>
                  <a:schemeClr val="accent5">
                    <a:lumMod val="75000"/>
                  </a:schemeClr>
                </a:solidFill>
              </a:rPr>
              <a:t>(Annual filers) Virtual currency from which received &gt;$1,000 in income during the reporting period</a:t>
            </a:r>
          </a:p>
          <a:p>
            <a:pPr lvl="1">
              <a:spcAft>
                <a:spcPts val="600"/>
              </a:spcAft>
            </a:pPr>
            <a:r>
              <a:rPr lang="en-US" sz="2400" dirty="0" smtClean="0">
                <a:solidFill>
                  <a:schemeClr val="accent5">
                    <a:lumMod val="75000"/>
                  </a:schemeClr>
                </a:solidFill>
              </a:rPr>
              <a:t>Report the full name of the virtual currency and, if held through a platform or exchange, indicate the name of the platform or exchange</a:t>
            </a:r>
          </a:p>
        </p:txBody>
      </p:sp>
      <p:sp>
        <p:nvSpPr>
          <p:cNvPr id="2" name="Slide Number Placeholder 1"/>
          <p:cNvSpPr>
            <a:spLocks noGrp="1"/>
          </p:cNvSpPr>
          <p:nvPr>
            <p:ph type="sldNum" sz="quarter" idx="12"/>
          </p:nvPr>
        </p:nvSpPr>
        <p:spPr/>
        <p:txBody>
          <a:bodyPr/>
          <a:lstStyle/>
          <a:p>
            <a:fld id="{8FA4CD6A-B4EE-4500-B6C5-5C978BDE7030}" type="slidenum">
              <a:rPr lang="en-US" smtClean="0">
                <a:solidFill>
                  <a:prstClr val="black">
                    <a:tint val="75000"/>
                  </a:prstClr>
                </a:solidFill>
              </a:rPr>
              <a:pPr/>
              <a:t>18</a:t>
            </a:fld>
            <a:endParaRPr lang="en-US">
              <a:solidFill>
                <a:prstClr val="black">
                  <a:tint val="75000"/>
                </a:prstClr>
              </a:solidFill>
            </a:endParaRPr>
          </a:p>
        </p:txBody>
      </p:sp>
    </p:spTree>
    <p:extLst>
      <p:ext uri="{BB962C8B-B14F-4D97-AF65-F5344CB8AC3E}">
        <p14:creationId xmlns:p14="http://schemas.microsoft.com/office/powerpoint/2010/main" val="10936047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sz="3600" b="1" u="sng" dirty="0" smtClean="0">
                <a:solidFill>
                  <a:schemeClr val="accent5">
                    <a:lumMod val="75000"/>
                  </a:schemeClr>
                </a:solidFill>
                <a:effectLst>
                  <a:outerShdw blurRad="38100" dist="38100" dir="2700000" algn="tl">
                    <a:srgbClr val="000000">
                      <a:alpha val="43137"/>
                    </a:srgbClr>
                  </a:outerShdw>
                </a:effectLst>
              </a:rPr>
              <a:t>Example: </a:t>
            </a:r>
            <a:br>
              <a:rPr lang="en-US" sz="3600" b="1" u="sng" dirty="0" smtClean="0">
                <a:solidFill>
                  <a:schemeClr val="accent5">
                    <a:lumMod val="75000"/>
                  </a:schemeClr>
                </a:solidFill>
                <a:effectLst>
                  <a:outerShdw blurRad="38100" dist="38100" dir="2700000" algn="tl">
                    <a:srgbClr val="000000">
                      <a:alpha val="43137"/>
                    </a:srgbClr>
                  </a:outerShdw>
                </a:effectLst>
              </a:rPr>
            </a:br>
            <a:r>
              <a:rPr lang="en-US" sz="3600" b="1" u="sng" dirty="0" smtClean="0">
                <a:solidFill>
                  <a:schemeClr val="accent5">
                    <a:lumMod val="75000"/>
                  </a:schemeClr>
                </a:solidFill>
                <a:effectLst>
                  <a:outerShdw blurRad="38100" dist="38100" dir="2700000" algn="tl">
                    <a:srgbClr val="000000">
                      <a:alpha val="43137"/>
                    </a:srgbClr>
                  </a:outerShdw>
                </a:effectLst>
              </a:rPr>
              <a:t>Virtual Currency</a:t>
            </a:r>
            <a:endParaRPr lang="en-US" sz="3600" b="1" u="sng" dirty="0">
              <a:solidFill>
                <a:schemeClr val="accent5">
                  <a:lumMod val="75000"/>
                </a:schemeClr>
              </a:solidFill>
              <a:effectLst>
                <a:outerShdw blurRad="38100" dist="38100" dir="2700000" algn="tl">
                  <a:srgbClr val="000000">
                    <a:alpha val="43137"/>
                  </a:srgbClr>
                </a:outerShdw>
              </a:effectLst>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solidFill>
                  <a:prstClr val="black">
                    <a:tint val="75000"/>
                  </a:prstClr>
                </a:solidFill>
              </a:rPr>
              <a:pPr/>
              <a:t>19</a:t>
            </a:fld>
            <a:endParaRPr lang="en-US">
              <a:solidFill>
                <a:prstClr val="black">
                  <a:tint val="75000"/>
                </a:prstClr>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734761970"/>
              </p:ext>
            </p:extLst>
          </p:nvPr>
        </p:nvGraphicFramePr>
        <p:xfrm>
          <a:off x="762000" y="2667000"/>
          <a:ext cx="7627296" cy="609600"/>
        </p:xfrm>
        <a:graphic>
          <a:graphicData uri="http://schemas.openxmlformats.org/drawingml/2006/table">
            <a:tbl>
              <a:tblPr firstRow="1" firstCol="1" bandRow="1"/>
              <a:tblGrid>
                <a:gridCol w="666463"/>
                <a:gridCol w="6960833"/>
              </a:tblGrid>
              <a:tr h="609600">
                <a:tc>
                  <a:txBody>
                    <a:bodyPr/>
                    <a:lstStyle/>
                    <a:p>
                      <a:pPr marL="0" marR="0" algn="ctr">
                        <a:spcBef>
                          <a:spcPts val="0"/>
                        </a:spcBef>
                        <a:spcAft>
                          <a:spcPts val="0"/>
                        </a:spcAft>
                      </a:pPr>
                      <a:r>
                        <a:rPr lang="en-US" sz="2800" b="0" i="0" dirty="0" smtClean="0">
                          <a:solidFill>
                            <a:srgbClr val="000000"/>
                          </a:solidFill>
                          <a:effectLst/>
                          <a:latin typeface="Times New Roman" panose="02020603050405020304" pitchFamily="18" charset="0"/>
                          <a:ea typeface="PMingLiU"/>
                          <a:cs typeface="Times New Roman" panose="02020603050405020304" pitchFamily="18" charset="0"/>
                        </a:rPr>
                        <a:t>1</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2800" b="0" i="0" dirty="0" smtClean="0">
                          <a:solidFill>
                            <a:srgbClr val="000000"/>
                          </a:solidFill>
                          <a:effectLst/>
                          <a:latin typeface="Times New Roman" panose="02020603050405020304" pitchFamily="18" charset="0"/>
                          <a:ea typeface="PMingLiU"/>
                          <a:cs typeface="Times New Roman" panose="02020603050405020304" pitchFamily="18" charset="0"/>
                        </a:rPr>
                        <a:t>Bitcoin</a:t>
                      </a:r>
                      <a:r>
                        <a:rPr lang="en-US" sz="2800" b="0" i="0" baseline="0" dirty="0" smtClean="0">
                          <a:solidFill>
                            <a:srgbClr val="000000"/>
                          </a:solidFill>
                          <a:effectLst/>
                          <a:latin typeface="Times New Roman" panose="02020603050405020304" pitchFamily="18" charset="0"/>
                          <a:ea typeface="PMingLiU"/>
                          <a:cs typeface="Times New Roman" panose="02020603050405020304" pitchFamily="18" charset="0"/>
                        </a:rPr>
                        <a:t> (Coinbase account) </a:t>
                      </a:r>
                      <a:endParaRPr lang="en-US" sz="2800" b="0" i="0" dirty="0">
                        <a:effectLst/>
                        <a:latin typeface="Times New Roman" panose="02020603050405020304" pitchFamily="18" charset="0"/>
                        <a:ea typeface="PMingLiU"/>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
        <p:nvSpPr>
          <p:cNvPr id="14" name="Rectangle 2"/>
          <p:cNvSpPr>
            <a:spLocks noChangeArrowheads="1"/>
          </p:cNvSpPr>
          <p:nvPr/>
        </p:nvSpPr>
        <p:spPr bwMode="auto">
          <a:xfrm>
            <a:off x="2568575" y="36750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fontAlgn="base">
              <a:spcBef>
                <a:spcPct val="0"/>
              </a:spcBef>
              <a:spcAft>
                <a:spcPct val="0"/>
              </a:spcAft>
            </a:pPr>
            <a:endParaRPr lang="en-US" altLang="en-US" smtClean="0">
              <a:solidFill>
                <a:prstClr val="black"/>
              </a:solidFill>
              <a:cs typeface="Arial" pitchFamily="34" charset="0"/>
            </a:endParaRPr>
          </a:p>
        </p:txBody>
      </p:sp>
    </p:spTree>
    <p:extLst>
      <p:ext uri="{BB962C8B-B14F-4D97-AF65-F5344CB8AC3E}">
        <p14:creationId xmlns:p14="http://schemas.microsoft.com/office/powerpoint/2010/main" val="33174365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457200" y="274638"/>
            <a:ext cx="8229600" cy="1554162"/>
          </a:xfrm>
        </p:spPr>
        <p:txBody>
          <a:bodyPr>
            <a:noAutofit/>
          </a:bodyPr>
          <a:lstStyle/>
          <a:p>
            <a:r>
              <a:rPr lang="en-US" sz="4300" b="1" u="sng" dirty="0" smtClean="0">
                <a:solidFill>
                  <a:schemeClr val="accent5">
                    <a:lumMod val="75000"/>
                  </a:schemeClr>
                </a:solidFill>
                <a:effectLst>
                  <a:outerShdw blurRad="38100" dist="38100" dir="2700000" algn="tl">
                    <a:srgbClr val="000000">
                      <a:alpha val="43137"/>
                    </a:srgbClr>
                  </a:outerShdw>
                </a:effectLst>
              </a:rPr>
              <a:t>Effective Date: January 1, 2019</a:t>
            </a:r>
            <a:endParaRPr lang="en-US" sz="4300"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a:xfrm>
            <a:off x="457200" y="1905000"/>
            <a:ext cx="8229600" cy="4221163"/>
          </a:xfrm>
        </p:spPr>
        <p:txBody>
          <a:bodyPr>
            <a:normAutofit fontScale="92500" lnSpcReduction="10000"/>
          </a:bodyPr>
          <a:lstStyle/>
          <a:p>
            <a:pPr marL="0" indent="0">
              <a:buNone/>
            </a:pPr>
            <a:r>
              <a:rPr lang="en-US" dirty="0" smtClean="0">
                <a:solidFill>
                  <a:schemeClr val="accent5">
                    <a:lumMod val="75000"/>
                  </a:schemeClr>
                </a:solidFill>
              </a:rPr>
              <a:t>The revised: </a:t>
            </a:r>
          </a:p>
          <a:p>
            <a:r>
              <a:rPr lang="en-US" dirty="0" smtClean="0">
                <a:solidFill>
                  <a:schemeClr val="accent5">
                    <a:lumMod val="75000"/>
                  </a:schemeClr>
                </a:solidFill>
              </a:rPr>
              <a:t>5 </a:t>
            </a:r>
            <a:r>
              <a:rPr lang="en-US" dirty="0" err="1" smtClean="0">
                <a:solidFill>
                  <a:schemeClr val="accent5">
                    <a:lumMod val="75000"/>
                  </a:schemeClr>
                </a:solidFill>
              </a:rPr>
              <a:t>C.F.R</a:t>
            </a:r>
            <a:r>
              <a:rPr lang="en-US" dirty="0" smtClean="0">
                <a:solidFill>
                  <a:schemeClr val="accent5">
                    <a:lumMod val="75000"/>
                  </a:schemeClr>
                </a:solidFill>
              </a:rPr>
              <a:t> part 2634</a:t>
            </a:r>
          </a:p>
          <a:p>
            <a:r>
              <a:rPr lang="en-US" dirty="0" smtClean="0">
                <a:solidFill>
                  <a:schemeClr val="accent5">
                    <a:lumMod val="75000"/>
                  </a:schemeClr>
                </a:solidFill>
              </a:rPr>
              <a:t>OGE Form </a:t>
            </a:r>
            <a:r>
              <a:rPr lang="en-US" dirty="0">
                <a:solidFill>
                  <a:schemeClr val="accent5">
                    <a:lumMod val="75000"/>
                  </a:schemeClr>
                </a:solidFill>
              </a:rPr>
              <a:t>450 (OGE Optional Form 450-A </a:t>
            </a:r>
            <a:r>
              <a:rPr lang="en-US" dirty="0" smtClean="0">
                <a:solidFill>
                  <a:schemeClr val="accent5">
                    <a:lumMod val="75000"/>
                  </a:schemeClr>
                </a:solidFill>
              </a:rPr>
              <a:t>Discontinued) </a:t>
            </a:r>
          </a:p>
          <a:p>
            <a:r>
              <a:rPr lang="en-US" dirty="0" smtClean="0">
                <a:solidFill>
                  <a:schemeClr val="accent5">
                    <a:lumMod val="75000"/>
                  </a:schemeClr>
                </a:solidFill>
              </a:rPr>
              <a:t>Confidential Financial Disclosure Guide</a:t>
            </a:r>
          </a:p>
          <a:p>
            <a:pPr marL="0" indent="0">
              <a:buNone/>
            </a:pPr>
            <a:r>
              <a:rPr lang="en-US" dirty="0" smtClean="0">
                <a:solidFill>
                  <a:schemeClr val="accent5">
                    <a:lumMod val="75000"/>
                  </a:schemeClr>
                </a:solidFill>
              </a:rPr>
              <a:t>are applicable to every report filed </a:t>
            </a:r>
            <a:r>
              <a:rPr lang="en-US" u="sng" dirty="0" smtClean="0">
                <a:solidFill>
                  <a:schemeClr val="accent5">
                    <a:lumMod val="75000"/>
                  </a:schemeClr>
                </a:solidFill>
              </a:rPr>
              <a:t>on or after </a:t>
            </a:r>
            <a:r>
              <a:rPr lang="en-US" b="1" u="sng" dirty="0" smtClean="0">
                <a:solidFill>
                  <a:schemeClr val="accent5">
                    <a:lumMod val="75000"/>
                  </a:schemeClr>
                </a:solidFill>
                <a:effectLst>
                  <a:outerShdw blurRad="38100" dist="38100" dir="2700000" algn="tl">
                    <a:srgbClr val="000000">
                      <a:alpha val="43137"/>
                    </a:srgbClr>
                  </a:outerShdw>
                </a:effectLst>
              </a:rPr>
              <a:t>January 1, 2019</a:t>
            </a:r>
            <a:r>
              <a:rPr lang="en-US" dirty="0" smtClean="0">
                <a:solidFill>
                  <a:schemeClr val="accent5">
                    <a:lumMod val="75000"/>
                  </a:schemeClr>
                </a:solidFill>
              </a:rPr>
              <a:t>.</a:t>
            </a:r>
          </a:p>
          <a:p>
            <a:pPr marL="0" indent="0">
              <a:buNone/>
            </a:pPr>
            <a:endParaRPr lang="en-US" sz="2000" dirty="0" smtClean="0">
              <a:solidFill>
                <a:schemeClr val="accent5">
                  <a:lumMod val="75000"/>
                </a:schemeClr>
              </a:solidFill>
            </a:endParaRPr>
          </a:p>
          <a:p>
            <a:pPr marL="0" indent="0">
              <a:buNone/>
            </a:pPr>
            <a:r>
              <a:rPr lang="en-US" sz="2000" dirty="0" smtClean="0">
                <a:solidFill>
                  <a:schemeClr val="accent5">
                    <a:lumMod val="75000"/>
                  </a:schemeClr>
                </a:solidFill>
              </a:rPr>
              <a:t>All resources can be found at </a:t>
            </a:r>
            <a:r>
              <a:rPr lang="en-US" sz="2000" dirty="0" smtClean="0">
                <a:solidFill>
                  <a:schemeClr val="accent5">
                    <a:lumMod val="75000"/>
                  </a:schemeClr>
                </a:solidFill>
                <a:hlinkClick r:id="rId3"/>
              </a:rPr>
              <a:t>www.oge.gov</a:t>
            </a:r>
            <a:r>
              <a:rPr lang="en-US" sz="2000" dirty="0">
                <a:solidFill>
                  <a:schemeClr val="accent5">
                    <a:lumMod val="75000"/>
                  </a:schemeClr>
                </a:solidFill>
              </a:rPr>
              <a:t>.</a:t>
            </a:r>
          </a:p>
        </p:txBody>
      </p:sp>
      <p:sp>
        <p:nvSpPr>
          <p:cNvPr id="2" name="Slide Number Placeholder 1"/>
          <p:cNvSpPr>
            <a:spLocks noGrp="1"/>
          </p:cNvSpPr>
          <p:nvPr>
            <p:ph type="sldNum" sz="quarter" idx="12"/>
          </p:nvPr>
        </p:nvSpPr>
        <p:spPr/>
        <p:txBody>
          <a:bodyPr/>
          <a:lstStyle/>
          <a:p>
            <a:fld id="{8FA4CD6A-B4EE-4500-B6C5-5C978BDE7030}" type="slidenum">
              <a:rPr lang="en-US" smtClean="0">
                <a:solidFill>
                  <a:schemeClr val="accent5">
                    <a:lumMod val="75000"/>
                  </a:schemeClr>
                </a:solidFill>
              </a:rPr>
              <a:t>2</a:t>
            </a:fld>
            <a:endParaRPr lang="en-US" dirty="0">
              <a:solidFill>
                <a:schemeClr val="accent5">
                  <a:lumMod val="75000"/>
                </a:schemeClr>
              </a:solidFill>
            </a:endParaRPr>
          </a:p>
        </p:txBody>
      </p:sp>
    </p:spTree>
    <p:extLst>
      <p:ext uri="{BB962C8B-B14F-4D97-AF65-F5344CB8AC3E}">
        <p14:creationId xmlns:p14="http://schemas.microsoft.com/office/powerpoint/2010/main" val="9212339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Irrevocable Trusts</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p:txBody>
          <a:bodyPr>
            <a:normAutofit fontScale="92500" lnSpcReduction="20000"/>
          </a:bodyPr>
          <a:lstStyle/>
          <a:p>
            <a:pPr>
              <a:spcAft>
                <a:spcPts val="600"/>
              </a:spcAft>
            </a:pPr>
            <a:r>
              <a:rPr lang="en-US" dirty="0" smtClean="0">
                <a:solidFill>
                  <a:schemeClr val="accent5">
                    <a:lumMod val="75000"/>
                  </a:schemeClr>
                </a:solidFill>
              </a:rPr>
              <a:t>Reportable Current Interest</a:t>
            </a:r>
          </a:p>
          <a:p>
            <a:pPr lvl="1">
              <a:spcAft>
                <a:spcPts val="600"/>
              </a:spcAft>
            </a:pPr>
            <a:r>
              <a:rPr lang="en-US" dirty="0" smtClean="0">
                <a:solidFill>
                  <a:schemeClr val="accent5">
                    <a:lumMod val="75000"/>
                  </a:schemeClr>
                </a:solidFill>
              </a:rPr>
              <a:t>Currently entitled to receive income from trust or to access principal of the trust</a:t>
            </a:r>
          </a:p>
          <a:p>
            <a:pPr lvl="1">
              <a:spcAft>
                <a:spcPts val="600"/>
              </a:spcAft>
            </a:pPr>
            <a:r>
              <a:rPr lang="en-US" dirty="0" smtClean="0">
                <a:solidFill>
                  <a:schemeClr val="accent5">
                    <a:lumMod val="75000"/>
                  </a:schemeClr>
                </a:solidFill>
              </a:rPr>
              <a:t>Any beneficiary currently eligible to receive income or access principal deemed “entitled” unless:</a:t>
            </a:r>
          </a:p>
          <a:p>
            <a:pPr lvl="2">
              <a:spcAft>
                <a:spcPts val="600"/>
              </a:spcAft>
            </a:pPr>
            <a:r>
              <a:rPr lang="en-US" dirty="0" smtClean="0">
                <a:solidFill>
                  <a:schemeClr val="accent5">
                    <a:lumMod val="75000"/>
                  </a:schemeClr>
                </a:solidFill>
              </a:rPr>
              <a:t>Trust does not provide any standard for enforceable right to payment; and</a:t>
            </a:r>
          </a:p>
          <a:p>
            <a:pPr lvl="2">
              <a:spcAft>
                <a:spcPts val="600"/>
              </a:spcAft>
            </a:pPr>
            <a:r>
              <a:rPr lang="en-US" dirty="0" smtClean="0">
                <a:solidFill>
                  <a:schemeClr val="accent5">
                    <a:lumMod val="75000"/>
                  </a:schemeClr>
                </a:solidFill>
              </a:rPr>
              <a:t>Beneficiary is not a trustee, co-trustee, or settlor</a:t>
            </a:r>
          </a:p>
          <a:p>
            <a:pPr>
              <a:spcAft>
                <a:spcPts val="600"/>
              </a:spcAft>
            </a:pPr>
            <a:r>
              <a:rPr lang="en-US" dirty="0" smtClean="0">
                <a:solidFill>
                  <a:schemeClr val="accent5">
                    <a:lumMod val="75000"/>
                  </a:schemeClr>
                </a:solidFill>
              </a:rPr>
              <a:t>Reportable Future Interest</a:t>
            </a:r>
          </a:p>
          <a:p>
            <a:pPr lvl="1">
              <a:spcAft>
                <a:spcPts val="600"/>
              </a:spcAft>
            </a:pPr>
            <a:r>
              <a:rPr lang="en-US" dirty="0" smtClean="0">
                <a:solidFill>
                  <a:schemeClr val="accent5">
                    <a:lumMod val="75000"/>
                  </a:schemeClr>
                </a:solidFill>
              </a:rPr>
              <a:t>Vested under controlling state law</a:t>
            </a:r>
            <a:endParaRPr lang="en-US" dirty="0">
              <a:solidFill>
                <a:schemeClr val="accent5">
                  <a:lumMod val="75000"/>
                </a:schemeClr>
              </a:solidFill>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t>20</a:t>
            </a:fld>
            <a:endParaRPr lang="en-US"/>
          </a:p>
        </p:txBody>
      </p:sp>
    </p:spTree>
    <p:extLst>
      <p:ext uri="{BB962C8B-B14F-4D97-AF65-F5344CB8AC3E}">
        <p14:creationId xmlns:p14="http://schemas.microsoft.com/office/powerpoint/2010/main" val="34411685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723" y="0"/>
            <a:ext cx="9220200" cy="6858000"/>
          </a:xfrm>
          <a:prstGeom prst="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5C040">
                  <a:lumMod val="75000"/>
                </a:srgbClr>
              </a:solidFill>
            </a:endParaRPr>
          </a:p>
        </p:txBody>
      </p:sp>
      <p:sp>
        <p:nvSpPr>
          <p:cNvPr id="9" name="Title 8"/>
          <p:cNvSpPr>
            <a:spLocks noGrp="1"/>
          </p:cNvSpPr>
          <p:nvPr>
            <p:ph type="title"/>
          </p:nvPr>
        </p:nvSpPr>
        <p:spPr>
          <a:xfrm>
            <a:off x="495300" y="304800"/>
            <a:ext cx="8229600" cy="1143000"/>
          </a:xfrm>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Reporting of Defined Contribution Plans on Part IV</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a:xfrm>
            <a:off x="495300" y="1676400"/>
            <a:ext cx="8229600" cy="4525963"/>
          </a:xfrm>
        </p:spPr>
        <p:txBody>
          <a:bodyPr anchor="ctr">
            <a:normAutofit/>
          </a:bodyPr>
          <a:lstStyle/>
          <a:p>
            <a:pPr marL="457200" lvl="1" indent="0">
              <a:spcAft>
                <a:spcPts val="600"/>
              </a:spcAft>
              <a:buNone/>
            </a:pPr>
            <a:r>
              <a:rPr lang="en-US" sz="4200" dirty="0" smtClean="0">
                <a:solidFill>
                  <a:schemeClr val="accent5">
                    <a:lumMod val="75000"/>
                  </a:schemeClr>
                </a:solidFill>
              </a:rPr>
              <a:t>Filers are no longer required to report a defined contribution plan </a:t>
            </a:r>
            <a:r>
              <a:rPr lang="en-US" sz="4200" dirty="0">
                <a:solidFill>
                  <a:schemeClr val="accent5">
                    <a:lumMod val="75000"/>
                  </a:schemeClr>
                </a:solidFill>
              </a:rPr>
              <a:t>i</a:t>
            </a:r>
            <a:r>
              <a:rPr lang="en-US" sz="4200" dirty="0" smtClean="0">
                <a:solidFill>
                  <a:schemeClr val="accent5">
                    <a:lumMod val="75000"/>
                  </a:schemeClr>
                </a:solidFill>
              </a:rPr>
              <a:t>n the agreements and arrangements section (Part IV) to which a former employer is no longer making contributions.</a:t>
            </a:r>
          </a:p>
        </p:txBody>
      </p:sp>
      <p:sp>
        <p:nvSpPr>
          <p:cNvPr id="2" name="Slide Number Placeholder 1"/>
          <p:cNvSpPr>
            <a:spLocks noGrp="1"/>
          </p:cNvSpPr>
          <p:nvPr>
            <p:ph type="sldNum" sz="quarter" idx="12"/>
          </p:nvPr>
        </p:nvSpPr>
        <p:spPr/>
        <p:txBody>
          <a:bodyPr/>
          <a:lstStyle/>
          <a:p>
            <a:fld id="{8FA4CD6A-B4EE-4500-B6C5-5C978BDE7030}" type="slidenum">
              <a:rPr lang="en-US" smtClean="0">
                <a:solidFill>
                  <a:srgbClr val="F5C040">
                    <a:lumMod val="75000"/>
                  </a:srgbClr>
                </a:solidFill>
              </a:rPr>
              <a:pPr/>
              <a:t>21</a:t>
            </a:fld>
            <a:endParaRPr lang="en-US" dirty="0">
              <a:solidFill>
                <a:srgbClr val="F5C040">
                  <a:lumMod val="75000"/>
                </a:srgbClr>
              </a:solidFill>
            </a:endParaRPr>
          </a:p>
        </p:txBody>
      </p:sp>
    </p:spTree>
    <p:extLst>
      <p:ext uri="{BB962C8B-B14F-4D97-AF65-F5344CB8AC3E}">
        <p14:creationId xmlns:p14="http://schemas.microsoft.com/office/powerpoint/2010/main" val="9562145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sz="3600" b="1" u="sng" dirty="0" smtClean="0">
                <a:solidFill>
                  <a:schemeClr val="accent5">
                    <a:lumMod val="75000"/>
                  </a:schemeClr>
                </a:solidFill>
                <a:effectLst>
                  <a:outerShdw blurRad="38100" dist="38100" dir="2700000" algn="tl">
                    <a:srgbClr val="000000">
                      <a:alpha val="43137"/>
                    </a:srgbClr>
                  </a:outerShdw>
                </a:effectLst>
              </a:rPr>
              <a:t>Gifts: Annual Filers Previous Rule</a:t>
            </a:r>
            <a:endParaRPr lang="en-US" sz="3600"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a:xfrm>
            <a:off x="457200" y="1554480"/>
            <a:ext cx="8229600" cy="4724400"/>
          </a:xfrm>
        </p:spPr>
        <p:txBody>
          <a:bodyPr>
            <a:normAutofit/>
          </a:bodyPr>
          <a:lstStyle/>
          <a:p>
            <a:pPr lvl="1">
              <a:spcAft>
                <a:spcPts val="600"/>
              </a:spcAft>
              <a:buFont typeface="Arial" panose="020B0604020202020204" pitchFamily="34" charset="0"/>
              <a:buChar char="•"/>
            </a:pPr>
            <a:r>
              <a:rPr lang="en-US" dirty="0" smtClean="0">
                <a:solidFill>
                  <a:schemeClr val="accent5">
                    <a:lumMod val="75000"/>
                  </a:schemeClr>
                </a:solidFill>
              </a:rPr>
              <a:t>Gift bucket</a:t>
            </a:r>
          </a:p>
          <a:p>
            <a:pPr lvl="1">
              <a:spcAft>
                <a:spcPts val="600"/>
              </a:spcAft>
              <a:buFont typeface="Arial" panose="020B0604020202020204" pitchFamily="34" charset="0"/>
              <a:buChar char="•"/>
            </a:pPr>
            <a:r>
              <a:rPr lang="en-US" dirty="0">
                <a:solidFill>
                  <a:schemeClr val="accent5">
                    <a:lumMod val="75000"/>
                  </a:schemeClr>
                </a:solidFill>
              </a:rPr>
              <a:t>T</a:t>
            </a:r>
            <a:r>
              <a:rPr lang="en-US" dirty="0" smtClean="0">
                <a:solidFill>
                  <a:schemeClr val="accent5">
                    <a:lumMod val="75000"/>
                  </a:schemeClr>
                </a:solidFill>
              </a:rPr>
              <a:t>ravel reimbursements bucket</a:t>
            </a:r>
            <a:endParaRPr lang="en-US" dirty="0">
              <a:solidFill>
                <a:schemeClr val="accent5">
                  <a:lumMod val="75000"/>
                </a:schemeClr>
              </a:solidFill>
            </a:endParaRPr>
          </a:p>
          <a:p>
            <a:pPr marL="457200" lvl="1" indent="0">
              <a:spcAft>
                <a:spcPts val="600"/>
              </a:spcAft>
              <a:buNone/>
            </a:pPr>
            <a:endParaRPr lang="en-US" dirty="0" smtClean="0">
              <a:solidFill>
                <a:schemeClr val="accent5">
                  <a:lumMod val="75000"/>
                </a:schemeClr>
              </a:solidFill>
            </a:endParaRPr>
          </a:p>
          <a:p>
            <a:pPr marL="457200" lvl="1" indent="0">
              <a:spcAft>
                <a:spcPts val="600"/>
              </a:spcAft>
              <a:buNone/>
            </a:pPr>
            <a:endParaRPr lang="en-US" dirty="0">
              <a:solidFill>
                <a:schemeClr val="accent5">
                  <a:lumMod val="75000"/>
                </a:schemeClr>
              </a:solidFill>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solidFill>
                  <a:prstClr val="black">
                    <a:tint val="75000"/>
                  </a:prstClr>
                </a:solidFill>
              </a:rPr>
              <a:pPr/>
              <a:t>22</a:t>
            </a:fld>
            <a:endParaRPr lang="en-US" dirty="0">
              <a:solidFill>
                <a:prstClr val="black">
                  <a:tint val="75000"/>
                </a:prstClr>
              </a:solidFill>
            </a:endParaRPr>
          </a:p>
        </p:txBody>
      </p:sp>
      <p:pic>
        <p:nvPicPr>
          <p:cNvPr id="1026" name="Picture 2" descr="C:\Users\djbortot\AppData\Local\Microsoft\Windows\Temporary Internet Files\Content.IE5\61CENHWW\Balde[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0139" y="3566160"/>
            <a:ext cx="4023360" cy="301752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1755648" y="4814724"/>
            <a:ext cx="1097280" cy="523220"/>
          </a:xfrm>
          <a:prstGeom prst="rect">
            <a:avLst/>
          </a:prstGeom>
          <a:solidFill>
            <a:schemeClr val="bg1"/>
          </a:solidFill>
        </p:spPr>
        <p:txBody>
          <a:bodyPr wrap="square" rtlCol="0">
            <a:spAutoFit/>
          </a:bodyPr>
          <a:lstStyle/>
          <a:p>
            <a:r>
              <a:rPr lang="en-US" sz="2800" b="1" dirty="0" smtClean="0"/>
              <a:t>GIFT</a:t>
            </a:r>
            <a:endParaRPr lang="en-US" sz="2800" b="1" dirty="0"/>
          </a:p>
        </p:txBody>
      </p:sp>
      <p:pic>
        <p:nvPicPr>
          <p:cNvPr id="8" name="Picture 2" descr="C:\Users\djbortot\AppData\Local\Microsoft\Windows\Temporary Internet Files\Content.IE5\61CENHWW\Balde[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46320" y="3566160"/>
            <a:ext cx="4023360" cy="301752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5989320" y="4753168"/>
            <a:ext cx="1828800" cy="615553"/>
          </a:xfrm>
          <a:prstGeom prst="rect">
            <a:avLst/>
          </a:prstGeom>
          <a:solidFill>
            <a:schemeClr val="bg1"/>
          </a:solidFill>
        </p:spPr>
        <p:txBody>
          <a:bodyPr wrap="square" rtlCol="0">
            <a:spAutoFit/>
          </a:bodyPr>
          <a:lstStyle/>
          <a:p>
            <a:r>
              <a:rPr lang="en-US" sz="1700" b="1" dirty="0" smtClean="0"/>
              <a:t>Travel Reimbursement</a:t>
            </a:r>
            <a:endParaRPr lang="en-US" sz="1700" b="1" dirty="0"/>
          </a:p>
        </p:txBody>
      </p:sp>
    </p:spTree>
    <p:extLst>
      <p:ext uri="{BB962C8B-B14F-4D97-AF65-F5344CB8AC3E}">
        <p14:creationId xmlns:p14="http://schemas.microsoft.com/office/powerpoint/2010/main" val="205592716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sz="3600" b="1" u="sng" dirty="0" smtClean="0">
                <a:solidFill>
                  <a:schemeClr val="accent5">
                    <a:lumMod val="75000"/>
                  </a:schemeClr>
                </a:solidFill>
                <a:effectLst>
                  <a:outerShdw blurRad="38100" dist="38100" dir="2700000" algn="tl">
                    <a:srgbClr val="000000">
                      <a:alpha val="43137"/>
                    </a:srgbClr>
                  </a:outerShdw>
                </a:effectLst>
              </a:rPr>
              <a:t>Gifts: Annual Filers New Rule</a:t>
            </a:r>
            <a:endParaRPr lang="en-US" sz="3600"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a:xfrm>
            <a:off x="457200" y="1371600"/>
            <a:ext cx="8229600" cy="4724400"/>
          </a:xfrm>
        </p:spPr>
        <p:txBody>
          <a:bodyPr>
            <a:normAutofit/>
          </a:bodyPr>
          <a:lstStyle/>
          <a:p>
            <a:pPr lvl="1">
              <a:spcAft>
                <a:spcPts val="600"/>
              </a:spcAft>
              <a:buFont typeface="Arial" panose="020B0604020202020204" pitchFamily="34" charset="0"/>
              <a:buChar char="•"/>
            </a:pPr>
            <a:r>
              <a:rPr lang="en-US" sz="2200" dirty="0" smtClean="0">
                <a:solidFill>
                  <a:srgbClr val="F5C040">
                    <a:lumMod val="75000"/>
                  </a:srgbClr>
                </a:solidFill>
              </a:rPr>
              <a:t>Gift </a:t>
            </a:r>
            <a:r>
              <a:rPr lang="en-US" sz="2200" dirty="0">
                <a:solidFill>
                  <a:srgbClr val="F5C040">
                    <a:lumMod val="75000"/>
                  </a:srgbClr>
                </a:solidFill>
              </a:rPr>
              <a:t>bucket + travel reimbursement bucket</a:t>
            </a:r>
          </a:p>
          <a:p>
            <a:pPr lvl="1">
              <a:spcAft>
                <a:spcPts val="600"/>
              </a:spcAft>
              <a:buFont typeface="Arial" panose="020B0604020202020204" pitchFamily="34" charset="0"/>
              <a:buChar char="•"/>
            </a:pPr>
            <a:r>
              <a:rPr lang="en-US" sz="2200" dirty="0">
                <a:solidFill>
                  <a:srgbClr val="F5C040">
                    <a:lumMod val="75000"/>
                  </a:srgbClr>
                </a:solidFill>
              </a:rPr>
              <a:t>Report gifts and travel reimbursements received by the filer, filer’s spouse, and dependent children from a single source aggregating more than $390 during the reporting period. </a:t>
            </a:r>
          </a:p>
          <a:p>
            <a:pPr marL="457200" lvl="1" indent="0">
              <a:spcAft>
                <a:spcPts val="600"/>
              </a:spcAft>
              <a:buNone/>
            </a:pPr>
            <a:endParaRPr lang="en-US" sz="1800" dirty="0" smtClean="0">
              <a:solidFill>
                <a:schemeClr val="accent5">
                  <a:lumMod val="75000"/>
                </a:schemeClr>
              </a:solidFill>
            </a:endParaRPr>
          </a:p>
          <a:p>
            <a:pPr marL="457200" lvl="1" indent="0">
              <a:spcAft>
                <a:spcPts val="600"/>
              </a:spcAft>
              <a:buNone/>
            </a:pPr>
            <a:endParaRPr lang="en-US" dirty="0">
              <a:solidFill>
                <a:schemeClr val="accent5">
                  <a:lumMod val="75000"/>
                </a:schemeClr>
              </a:solidFill>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solidFill>
                  <a:prstClr val="black">
                    <a:tint val="75000"/>
                  </a:prstClr>
                </a:solidFill>
              </a:rPr>
              <a:pPr/>
              <a:t>23</a:t>
            </a:fld>
            <a:endParaRPr lang="en-US" dirty="0">
              <a:solidFill>
                <a:prstClr val="black">
                  <a:tint val="75000"/>
                </a:prstClr>
              </a:solidFill>
            </a:endParaRPr>
          </a:p>
        </p:txBody>
      </p:sp>
      <p:pic>
        <p:nvPicPr>
          <p:cNvPr id="1026" name="Picture 2" descr="C:\Users\djbortot\AppData\Local\Microsoft\Windows\Temporary Internet Files\Content.IE5\61CENHWW\Balde[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7280" y="3566160"/>
            <a:ext cx="7010400" cy="301752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flipH="1">
            <a:off x="3246120" y="4814724"/>
            <a:ext cx="2895600" cy="1323439"/>
          </a:xfrm>
          <a:prstGeom prst="rect">
            <a:avLst/>
          </a:prstGeom>
          <a:solidFill>
            <a:schemeClr val="bg1"/>
          </a:solidFill>
        </p:spPr>
        <p:txBody>
          <a:bodyPr wrap="square" rtlCol="0">
            <a:spAutoFit/>
          </a:bodyPr>
          <a:lstStyle/>
          <a:p>
            <a:pPr algn="ctr"/>
            <a:r>
              <a:rPr lang="en-US" sz="2000" b="1" dirty="0" smtClean="0"/>
              <a:t>GIFT</a:t>
            </a:r>
          </a:p>
          <a:p>
            <a:pPr algn="ctr"/>
            <a:r>
              <a:rPr lang="en-US" sz="2000" b="1" dirty="0" smtClean="0"/>
              <a:t>+</a:t>
            </a:r>
          </a:p>
          <a:p>
            <a:pPr algn="ctr"/>
            <a:r>
              <a:rPr lang="en-US" sz="2000" b="1" dirty="0" smtClean="0"/>
              <a:t>Travel Reimbursement</a:t>
            </a:r>
            <a:endParaRPr lang="en-US" sz="2000" b="1" dirty="0"/>
          </a:p>
        </p:txBody>
      </p:sp>
    </p:spTree>
    <p:extLst>
      <p:ext uri="{BB962C8B-B14F-4D97-AF65-F5344CB8AC3E}">
        <p14:creationId xmlns:p14="http://schemas.microsoft.com/office/powerpoint/2010/main" val="8124471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Gifts: Market Value of Ticket</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a:xfrm>
            <a:off x="457200" y="1752600"/>
            <a:ext cx="8229600" cy="4724400"/>
          </a:xfrm>
        </p:spPr>
        <p:txBody>
          <a:bodyPr>
            <a:normAutofit/>
          </a:bodyPr>
          <a:lstStyle/>
          <a:p>
            <a:pPr marL="457200" lvl="1" indent="0">
              <a:spcAft>
                <a:spcPts val="600"/>
              </a:spcAft>
              <a:buNone/>
            </a:pPr>
            <a:r>
              <a:rPr lang="en-US" sz="3400" b="1" dirty="0" smtClean="0">
                <a:solidFill>
                  <a:schemeClr val="accent5">
                    <a:lumMod val="75000"/>
                  </a:schemeClr>
                </a:solidFill>
              </a:rPr>
              <a:t>Market value of ticket = Value of gift</a:t>
            </a:r>
          </a:p>
          <a:p>
            <a:pPr marL="457200" lvl="1" indent="0">
              <a:spcAft>
                <a:spcPts val="600"/>
              </a:spcAft>
              <a:buNone/>
            </a:pPr>
            <a:endParaRPr lang="en-US" sz="1900" dirty="0" smtClean="0">
              <a:solidFill>
                <a:schemeClr val="accent5">
                  <a:lumMod val="75000"/>
                </a:schemeClr>
              </a:solidFill>
            </a:endParaRPr>
          </a:p>
          <a:p>
            <a:pPr marL="457200" lvl="1" indent="0">
              <a:spcAft>
                <a:spcPts val="600"/>
              </a:spcAft>
              <a:buNone/>
            </a:pPr>
            <a:r>
              <a:rPr lang="en-US" sz="2400" dirty="0" smtClean="0">
                <a:solidFill>
                  <a:schemeClr val="accent5">
                    <a:lumMod val="75000"/>
                  </a:schemeClr>
                </a:solidFill>
              </a:rPr>
              <a:t>The </a:t>
            </a:r>
            <a:r>
              <a:rPr lang="en-US" sz="2400" dirty="0">
                <a:solidFill>
                  <a:schemeClr val="accent5">
                    <a:lumMod val="75000"/>
                  </a:schemeClr>
                </a:solidFill>
              </a:rPr>
              <a:t>market value of a ticket entitling the holder to attend an event which includes food, refreshments, entertainment, or other benefits is the face value of the ticket, which may exceed the actual cost of the food and other benefits. </a:t>
            </a:r>
            <a:r>
              <a:rPr lang="en-US" sz="2400" dirty="0" smtClean="0">
                <a:solidFill>
                  <a:schemeClr val="accent5">
                    <a:lumMod val="75000"/>
                  </a:schemeClr>
                </a:solidFill>
              </a:rPr>
              <a:t>Filers should not </a:t>
            </a:r>
            <a:r>
              <a:rPr lang="en-US" sz="2400" dirty="0">
                <a:solidFill>
                  <a:schemeClr val="accent5">
                    <a:lumMod val="75000"/>
                  </a:schemeClr>
                </a:solidFill>
              </a:rPr>
              <a:t>subtract the cost of food and beverages from the face value of a ticket when determining the value. </a:t>
            </a:r>
          </a:p>
        </p:txBody>
      </p:sp>
      <p:sp>
        <p:nvSpPr>
          <p:cNvPr id="2" name="Slide Number Placeholder 1"/>
          <p:cNvSpPr>
            <a:spLocks noGrp="1"/>
          </p:cNvSpPr>
          <p:nvPr>
            <p:ph type="sldNum" sz="quarter" idx="12"/>
          </p:nvPr>
        </p:nvSpPr>
        <p:spPr/>
        <p:txBody>
          <a:bodyPr/>
          <a:lstStyle/>
          <a:p>
            <a:fld id="{8FA4CD6A-B4EE-4500-B6C5-5C978BDE7030}" type="slidenum">
              <a:rPr lang="en-US" smtClean="0">
                <a:solidFill>
                  <a:prstClr val="black">
                    <a:tint val="75000"/>
                  </a:prstClr>
                </a:solidFill>
              </a:rPr>
              <a:pPr/>
              <a:t>24</a:t>
            </a:fld>
            <a:endParaRPr lang="en-US" dirty="0">
              <a:solidFill>
                <a:prstClr val="black">
                  <a:tint val="75000"/>
                </a:prstClr>
              </a:solidFill>
            </a:endParaRPr>
          </a:p>
        </p:txBody>
      </p:sp>
    </p:spTree>
    <p:extLst>
      <p:ext uri="{BB962C8B-B14F-4D97-AF65-F5344CB8AC3E}">
        <p14:creationId xmlns:p14="http://schemas.microsoft.com/office/powerpoint/2010/main" val="34914859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Gifts: Aggregation Example</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a:xfrm>
            <a:off x="457200" y="1447800"/>
            <a:ext cx="8458200" cy="5334000"/>
          </a:xfrm>
        </p:spPr>
        <p:txBody>
          <a:bodyPr>
            <a:normAutofit fontScale="77500" lnSpcReduction="20000"/>
          </a:bodyPr>
          <a:lstStyle/>
          <a:p>
            <a:r>
              <a:rPr lang="en-US" sz="2800" dirty="0">
                <a:solidFill>
                  <a:schemeClr val="accent5">
                    <a:lumMod val="75000"/>
                  </a:schemeClr>
                </a:solidFill>
                <a:latin typeface="Arial" panose="020B0604020202020204" pitchFamily="34" charset="0"/>
                <a:cs typeface="Arial" panose="020B0604020202020204" pitchFamily="34" charset="0"/>
              </a:rPr>
              <a:t>A filer received the following </a:t>
            </a:r>
            <a:r>
              <a:rPr lang="en-US" sz="2800" dirty="0" smtClean="0">
                <a:solidFill>
                  <a:schemeClr val="accent5">
                    <a:lumMod val="75000"/>
                  </a:schemeClr>
                </a:solidFill>
                <a:latin typeface="Arial" panose="020B0604020202020204" pitchFamily="34" charset="0"/>
                <a:cs typeface="Arial" panose="020B0604020202020204" pitchFamily="34" charset="0"/>
              </a:rPr>
              <a:t>items </a:t>
            </a:r>
            <a:r>
              <a:rPr lang="en-US" sz="2800" dirty="0">
                <a:solidFill>
                  <a:schemeClr val="accent5">
                    <a:lumMod val="75000"/>
                  </a:schemeClr>
                </a:solidFill>
                <a:latin typeface="Arial" panose="020B0604020202020204" pitchFamily="34" charset="0"/>
                <a:cs typeface="Arial" panose="020B0604020202020204" pitchFamily="34" charset="0"/>
              </a:rPr>
              <a:t>from the same source during the reporting period: a letter opener ($25</a:t>
            </a:r>
            <a:r>
              <a:rPr lang="en-US" sz="2800" dirty="0" smtClean="0">
                <a:solidFill>
                  <a:schemeClr val="accent5">
                    <a:lumMod val="75000"/>
                  </a:schemeClr>
                </a:solidFill>
                <a:latin typeface="Arial" panose="020B0604020202020204" pitchFamily="34" charset="0"/>
                <a:cs typeface="Arial" panose="020B0604020202020204" pitchFamily="34" charset="0"/>
              </a:rPr>
              <a:t>), two tickets to a dinner gala </a:t>
            </a:r>
            <a:r>
              <a:rPr lang="en-US" sz="2800" dirty="0">
                <a:solidFill>
                  <a:schemeClr val="accent5">
                    <a:lumMod val="75000"/>
                  </a:schemeClr>
                </a:solidFill>
                <a:latin typeface="Arial" panose="020B0604020202020204" pitchFamily="34" charset="0"/>
                <a:cs typeface="Arial" panose="020B0604020202020204" pitchFamily="34" charset="0"/>
              </a:rPr>
              <a:t>($290</a:t>
            </a:r>
            <a:r>
              <a:rPr lang="en-US" sz="2800" dirty="0" smtClean="0">
                <a:solidFill>
                  <a:schemeClr val="accent5">
                    <a:lumMod val="75000"/>
                  </a:schemeClr>
                </a:solidFill>
                <a:latin typeface="Arial" panose="020B0604020202020204" pitchFamily="34" charset="0"/>
                <a:cs typeface="Arial" panose="020B0604020202020204" pitchFamily="34" charset="0"/>
              </a:rPr>
              <a:t>), </a:t>
            </a:r>
            <a:r>
              <a:rPr lang="en-US" sz="2800" dirty="0">
                <a:solidFill>
                  <a:schemeClr val="accent5">
                    <a:lumMod val="75000"/>
                  </a:schemeClr>
                </a:solidFill>
                <a:latin typeface="Arial" panose="020B0604020202020204" pitchFamily="34" charset="0"/>
                <a:cs typeface="Arial" panose="020B0604020202020204" pitchFamily="34" charset="0"/>
              </a:rPr>
              <a:t>and travel </a:t>
            </a:r>
            <a:r>
              <a:rPr lang="en-US" sz="2800" dirty="0" smtClean="0">
                <a:solidFill>
                  <a:schemeClr val="accent5">
                    <a:lumMod val="75000"/>
                  </a:schemeClr>
                </a:solidFill>
                <a:latin typeface="Arial" panose="020B0604020202020204" pitchFamily="34" charset="0"/>
                <a:cs typeface="Arial" panose="020B0604020202020204" pitchFamily="34" charset="0"/>
              </a:rPr>
              <a:t>reimbursement ($</a:t>
            </a:r>
            <a:r>
              <a:rPr lang="en-US" sz="2800" dirty="0">
                <a:solidFill>
                  <a:schemeClr val="accent5">
                    <a:lumMod val="75000"/>
                  </a:schemeClr>
                </a:solidFill>
                <a:latin typeface="Arial" panose="020B0604020202020204" pitchFamily="34" charset="0"/>
                <a:cs typeface="Arial" panose="020B0604020202020204" pitchFamily="34" charset="0"/>
              </a:rPr>
              <a:t>185</a:t>
            </a:r>
            <a:r>
              <a:rPr lang="en-US" sz="2800" dirty="0" smtClean="0">
                <a:solidFill>
                  <a:schemeClr val="accent5">
                    <a:lumMod val="75000"/>
                  </a:schemeClr>
                </a:solidFill>
                <a:latin typeface="Arial" panose="020B0604020202020204" pitchFamily="34" charset="0"/>
                <a:cs typeface="Arial" panose="020B0604020202020204" pitchFamily="34" charset="0"/>
              </a:rPr>
              <a:t>). </a:t>
            </a:r>
          </a:p>
          <a:p>
            <a:endParaRPr lang="en-US" sz="2300" dirty="0" smtClean="0">
              <a:solidFill>
                <a:schemeClr val="accent5">
                  <a:lumMod val="75000"/>
                </a:schemeClr>
              </a:solidFill>
              <a:latin typeface="Arial" panose="020B0604020202020204" pitchFamily="34" charset="0"/>
              <a:cs typeface="Arial" panose="020B0604020202020204" pitchFamily="34" charset="0"/>
            </a:endParaRPr>
          </a:p>
          <a:p>
            <a:r>
              <a:rPr lang="en-US" sz="2300" b="1" dirty="0" smtClean="0">
                <a:solidFill>
                  <a:schemeClr val="accent5">
                    <a:lumMod val="75000"/>
                  </a:schemeClr>
                </a:solidFill>
                <a:latin typeface="Arial" panose="020B0604020202020204" pitchFamily="34" charset="0"/>
                <a:cs typeface="Arial" panose="020B0604020202020204" pitchFamily="34" charset="0"/>
              </a:rPr>
              <a:t>Step </a:t>
            </a:r>
            <a:r>
              <a:rPr lang="en-US" sz="2300" b="1" dirty="0">
                <a:solidFill>
                  <a:schemeClr val="accent5">
                    <a:lumMod val="75000"/>
                  </a:schemeClr>
                </a:solidFill>
                <a:latin typeface="Arial" panose="020B0604020202020204" pitchFamily="34" charset="0"/>
                <a:cs typeface="Arial" panose="020B0604020202020204" pitchFamily="34" charset="0"/>
              </a:rPr>
              <a:t>1:</a:t>
            </a:r>
            <a:r>
              <a:rPr lang="en-US" sz="2300" dirty="0">
                <a:solidFill>
                  <a:schemeClr val="accent5">
                    <a:lumMod val="75000"/>
                  </a:schemeClr>
                </a:solidFill>
                <a:latin typeface="Arial" panose="020B0604020202020204" pitchFamily="34" charset="0"/>
                <a:cs typeface="Arial" panose="020B0604020202020204" pitchFamily="34" charset="0"/>
              </a:rPr>
              <a:t>  Eliminate those </a:t>
            </a:r>
            <a:r>
              <a:rPr lang="en-US" sz="2300" dirty="0" smtClean="0">
                <a:solidFill>
                  <a:schemeClr val="accent5">
                    <a:lumMod val="75000"/>
                  </a:schemeClr>
                </a:solidFill>
                <a:latin typeface="Arial" panose="020B0604020202020204" pitchFamily="34" charset="0"/>
                <a:cs typeface="Arial" panose="020B0604020202020204" pitchFamily="34" charset="0"/>
              </a:rPr>
              <a:t>gifts/reimbursements with </a:t>
            </a:r>
            <a:r>
              <a:rPr lang="en-US" sz="2300" dirty="0">
                <a:solidFill>
                  <a:schemeClr val="accent5">
                    <a:lumMod val="75000"/>
                  </a:schemeClr>
                </a:solidFill>
                <a:latin typeface="Arial" panose="020B0604020202020204" pitchFamily="34" charset="0"/>
                <a:cs typeface="Arial" panose="020B0604020202020204" pitchFamily="34" charset="0"/>
              </a:rPr>
              <a:t>a value of $156 or less.</a:t>
            </a:r>
          </a:p>
          <a:p>
            <a:pPr marL="0" indent="0">
              <a:buNone/>
            </a:pPr>
            <a:r>
              <a:rPr lang="en-US" sz="2300" dirty="0">
                <a:solidFill>
                  <a:schemeClr val="accent5">
                    <a:lumMod val="75000"/>
                  </a:schemeClr>
                </a:solidFill>
                <a:latin typeface="Arial" panose="020B0604020202020204" pitchFamily="34" charset="0"/>
                <a:cs typeface="Arial" panose="020B0604020202020204" pitchFamily="34" charset="0"/>
              </a:rPr>
              <a:t> </a:t>
            </a:r>
          </a:p>
          <a:p>
            <a:pPr lvl="1"/>
            <a:r>
              <a:rPr lang="en-US" sz="2300" dirty="0" smtClean="0">
                <a:solidFill>
                  <a:schemeClr val="accent5">
                    <a:lumMod val="75000"/>
                  </a:schemeClr>
                </a:solidFill>
                <a:latin typeface="Arial" panose="020B0604020202020204" pitchFamily="34" charset="0"/>
                <a:cs typeface="Arial" panose="020B0604020202020204" pitchFamily="34" charset="0"/>
              </a:rPr>
              <a:t>Tickets to dinner gala </a:t>
            </a:r>
            <a:r>
              <a:rPr lang="en-US" sz="2300" dirty="0">
                <a:solidFill>
                  <a:schemeClr val="accent5">
                    <a:lumMod val="75000"/>
                  </a:schemeClr>
                </a:solidFill>
                <a:latin typeface="Arial" panose="020B0604020202020204" pitchFamily="34" charset="0"/>
                <a:cs typeface="Arial" panose="020B0604020202020204" pitchFamily="34" charset="0"/>
              </a:rPr>
              <a:t>($</a:t>
            </a:r>
            <a:r>
              <a:rPr lang="en-US" sz="2300" dirty="0" smtClean="0">
                <a:solidFill>
                  <a:schemeClr val="accent5">
                    <a:lumMod val="75000"/>
                  </a:schemeClr>
                </a:solidFill>
                <a:latin typeface="Arial" panose="020B0604020202020204" pitchFamily="34" charset="0"/>
                <a:cs typeface="Arial" panose="020B0604020202020204" pitchFamily="34" charset="0"/>
              </a:rPr>
              <a:t>290)</a:t>
            </a:r>
          </a:p>
          <a:p>
            <a:pPr lvl="1"/>
            <a:r>
              <a:rPr lang="en-US" sz="2300" dirty="0" smtClean="0">
                <a:solidFill>
                  <a:schemeClr val="accent5">
                    <a:lumMod val="75000"/>
                  </a:schemeClr>
                </a:solidFill>
                <a:latin typeface="Arial" panose="020B0604020202020204" pitchFamily="34" charset="0"/>
                <a:cs typeface="Arial" panose="020B0604020202020204" pitchFamily="34" charset="0"/>
              </a:rPr>
              <a:t>Travel </a:t>
            </a:r>
            <a:r>
              <a:rPr lang="en-US" sz="2300" dirty="0">
                <a:solidFill>
                  <a:schemeClr val="accent5">
                    <a:lumMod val="75000"/>
                  </a:schemeClr>
                </a:solidFill>
                <a:latin typeface="Arial" panose="020B0604020202020204" pitchFamily="34" charset="0"/>
                <a:cs typeface="Arial" panose="020B0604020202020204" pitchFamily="34" charset="0"/>
              </a:rPr>
              <a:t>reimbursement ($</a:t>
            </a:r>
            <a:r>
              <a:rPr lang="en-US" sz="2300" dirty="0" smtClean="0">
                <a:solidFill>
                  <a:schemeClr val="accent5">
                    <a:lumMod val="75000"/>
                  </a:schemeClr>
                </a:solidFill>
                <a:latin typeface="Arial" panose="020B0604020202020204" pitchFamily="34" charset="0"/>
                <a:cs typeface="Arial" panose="020B0604020202020204" pitchFamily="34" charset="0"/>
              </a:rPr>
              <a:t>185)</a:t>
            </a:r>
          </a:p>
          <a:p>
            <a:pPr lvl="1"/>
            <a:r>
              <a:rPr lang="en-US" sz="2300" strike="sngStrike" dirty="0" smtClean="0">
                <a:solidFill>
                  <a:schemeClr val="accent5">
                    <a:lumMod val="75000"/>
                  </a:schemeClr>
                </a:solidFill>
                <a:latin typeface="Arial" panose="020B0604020202020204" pitchFamily="34" charset="0"/>
                <a:cs typeface="Arial" panose="020B0604020202020204" pitchFamily="34" charset="0"/>
              </a:rPr>
              <a:t>Letter </a:t>
            </a:r>
            <a:r>
              <a:rPr lang="en-US" sz="2300" strike="sngStrike" dirty="0">
                <a:solidFill>
                  <a:schemeClr val="accent5">
                    <a:lumMod val="75000"/>
                  </a:schemeClr>
                </a:solidFill>
                <a:latin typeface="Arial" panose="020B0604020202020204" pitchFamily="34" charset="0"/>
                <a:cs typeface="Arial" panose="020B0604020202020204" pitchFamily="34" charset="0"/>
              </a:rPr>
              <a:t>opener ($25)</a:t>
            </a:r>
            <a:endParaRPr lang="en-US" sz="2300" dirty="0">
              <a:solidFill>
                <a:schemeClr val="accent5">
                  <a:lumMod val="75000"/>
                </a:schemeClr>
              </a:solidFill>
              <a:latin typeface="Arial" panose="020B0604020202020204" pitchFamily="34" charset="0"/>
              <a:cs typeface="Arial" panose="020B0604020202020204" pitchFamily="34" charset="0"/>
            </a:endParaRPr>
          </a:p>
          <a:p>
            <a:pPr marL="0" indent="0">
              <a:buNone/>
            </a:pPr>
            <a:r>
              <a:rPr lang="en-US" sz="2300" dirty="0">
                <a:solidFill>
                  <a:schemeClr val="accent5">
                    <a:lumMod val="75000"/>
                  </a:schemeClr>
                </a:solidFill>
                <a:latin typeface="Arial" panose="020B0604020202020204" pitchFamily="34" charset="0"/>
                <a:cs typeface="Arial" panose="020B0604020202020204" pitchFamily="34" charset="0"/>
              </a:rPr>
              <a:t> </a:t>
            </a:r>
          </a:p>
          <a:p>
            <a:r>
              <a:rPr lang="en-US" sz="2300" b="1" dirty="0">
                <a:solidFill>
                  <a:schemeClr val="accent5">
                    <a:lumMod val="75000"/>
                  </a:schemeClr>
                </a:solidFill>
                <a:latin typeface="Arial" panose="020B0604020202020204" pitchFamily="34" charset="0"/>
                <a:cs typeface="Arial" panose="020B0604020202020204" pitchFamily="34" charset="0"/>
              </a:rPr>
              <a:t>Step 2:</a:t>
            </a:r>
            <a:r>
              <a:rPr lang="en-US" sz="2300" dirty="0">
                <a:solidFill>
                  <a:schemeClr val="accent5">
                    <a:lumMod val="75000"/>
                  </a:schemeClr>
                </a:solidFill>
                <a:latin typeface="Arial" panose="020B0604020202020204" pitchFamily="34" charset="0"/>
                <a:cs typeface="Arial" panose="020B0604020202020204" pitchFamily="34" charset="0"/>
              </a:rPr>
              <a:t>  Add the values of the remaining </a:t>
            </a:r>
            <a:r>
              <a:rPr lang="en-US" sz="2300" dirty="0" smtClean="0">
                <a:solidFill>
                  <a:schemeClr val="accent5">
                    <a:lumMod val="75000"/>
                  </a:schemeClr>
                </a:solidFill>
                <a:latin typeface="Arial" panose="020B0604020202020204" pitchFamily="34" charset="0"/>
                <a:cs typeface="Arial" panose="020B0604020202020204" pitchFamily="34" charset="0"/>
              </a:rPr>
              <a:t>gifts/reimbursements.</a:t>
            </a:r>
            <a:endParaRPr lang="en-US" sz="2300" dirty="0">
              <a:solidFill>
                <a:schemeClr val="accent5">
                  <a:lumMod val="75000"/>
                </a:schemeClr>
              </a:solidFill>
              <a:latin typeface="Arial" panose="020B0604020202020204" pitchFamily="34" charset="0"/>
              <a:cs typeface="Arial" panose="020B0604020202020204" pitchFamily="34" charset="0"/>
            </a:endParaRPr>
          </a:p>
          <a:p>
            <a:pPr marL="0" indent="0">
              <a:buNone/>
            </a:pPr>
            <a:r>
              <a:rPr lang="en-US" sz="2300" dirty="0">
                <a:solidFill>
                  <a:schemeClr val="accent5">
                    <a:lumMod val="75000"/>
                  </a:schemeClr>
                </a:solidFill>
                <a:latin typeface="Arial" panose="020B0604020202020204" pitchFamily="34" charset="0"/>
                <a:cs typeface="Arial" panose="020B0604020202020204" pitchFamily="34" charset="0"/>
              </a:rPr>
              <a:t> </a:t>
            </a:r>
          </a:p>
          <a:p>
            <a:pPr lvl="1"/>
            <a:r>
              <a:rPr lang="en-US" sz="2300" dirty="0" smtClean="0">
                <a:solidFill>
                  <a:schemeClr val="accent5">
                    <a:lumMod val="75000"/>
                  </a:schemeClr>
                </a:solidFill>
                <a:latin typeface="Arial" panose="020B0604020202020204" pitchFamily="34" charset="0"/>
                <a:cs typeface="Arial" panose="020B0604020202020204" pitchFamily="34" charset="0"/>
              </a:rPr>
              <a:t>Tickets to dinner gala </a:t>
            </a:r>
            <a:r>
              <a:rPr lang="en-US" sz="2300" dirty="0">
                <a:solidFill>
                  <a:schemeClr val="accent5">
                    <a:lumMod val="75000"/>
                  </a:schemeClr>
                </a:solidFill>
                <a:latin typeface="Arial" panose="020B0604020202020204" pitchFamily="34" charset="0"/>
                <a:cs typeface="Arial" panose="020B0604020202020204" pitchFamily="34" charset="0"/>
              </a:rPr>
              <a:t>($290)</a:t>
            </a:r>
          </a:p>
          <a:p>
            <a:pPr lvl="1"/>
            <a:r>
              <a:rPr lang="en-US" sz="2300" dirty="0">
                <a:solidFill>
                  <a:schemeClr val="accent5">
                    <a:lumMod val="75000"/>
                  </a:schemeClr>
                </a:solidFill>
                <a:latin typeface="Arial" panose="020B0604020202020204" pitchFamily="34" charset="0"/>
                <a:cs typeface="Arial" panose="020B0604020202020204" pitchFamily="34" charset="0"/>
              </a:rPr>
              <a:t>Travel reimbursement ($185)</a:t>
            </a:r>
          </a:p>
          <a:p>
            <a:pPr marL="0" indent="0">
              <a:buNone/>
            </a:pPr>
            <a:r>
              <a:rPr lang="en-US" sz="2300" dirty="0">
                <a:solidFill>
                  <a:schemeClr val="accent5">
                    <a:lumMod val="75000"/>
                  </a:schemeClr>
                </a:solidFill>
                <a:latin typeface="Arial" panose="020B0604020202020204" pitchFamily="34" charset="0"/>
                <a:cs typeface="Arial" panose="020B0604020202020204" pitchFamily="34" charset="0"/>
              </a:rPr>
              <a:t> </a:t>
            </a:r>
          </a:p>
          <a:p>
            <a:r>
              <a:rPr lang="en-US" sz="2300" dirty="0">
                <a:solidFill>
                  <a:schemeClr val="accent5">
                    <a:lumMod val="75000"/>
                  </a:schemeClr>
                </a:solidFill>
                <a:latin typeface="Arial" panose="020B0604020202020204" pitchFamily="34" charset="0"/>
                <a:cs typeface="Arial" panose="020B0604020202020204" pitchFamily="34" charset="0"/>
              </a:rPr>
              <a:t>$290 + $185 = $</a:t>
            </a:r>
            <a:r>
              <a:rPr lang="en-US" sz="2300" dirty="0" smtClean="0">
                <a:solidFill>
                  <a:schemeClr val="accent5">
                    <a:lumMod val="75000"/>
                  </a:schemeClr>
                </a:solidFill>
                <a:latin typeface="Arial" panose="020B0604020202020204" pitchFamily="34" charset="0"/>
                <a:cs typeface="Arial" panose="020B0604020202020204" pitchFamily="34" charset="0"/>
              </a:rPr>
              <a:t>475  TICKETS AND REIMBURSEMENT ARE REPORTABLE</a:t>
            </a:r>
            <a:endParaRPr lang="en-US" sz="2300" dirty="0">
              <a:solidFill>
                <a:schemeClr val="accent5">
                  <a:lumMod val="75000"/>
                </a:schemeClr>
              </a:solidFill>
              <a:latin typeface="Arial" panose="020B0604020202020204" pitchFamily="34" charset="0"/>
              <a:cs typeface="Arial" panose="020B0604020202020204" pitchFamily="34" charset="0"/>
            </a:endParaRPr>
          </a:p>
          <a:p>
            <a:pPr>
              <a:spcAft>
                <a:spcPts val="600"/>
              </a:spcAft>
            </a:pPr>
            <a:endParaRPr lang="en-US" sz="2800" dirty="0"/>
          </a:p>
          <a:p>
            <a:pPr marL="457200" lvl="1" indent="0">
              <a:spcAft>
                <a:spcPts val="600"/>
              </a:spcAft>
              <a:buNone/>
            </a:pPr>
            <a:endParaRPr lang="en-US" dirty="0">
              <a:solidFill>
                <a:schemeClr val="accent5">
                  <a:lumMod val="75000"/>
                </a:schemeClr>
              </a:solidFill>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solidFill>
                  <a:prstClr val="black">
                    <a:tint val="75000"/>
                  </a:prstClr>
                </a:solidFill>
              </a:rPr>
              <a:pPr/>
              <a:t>25</a:t>
            </a:fld>
            <a:endParaRPr lang="en-US" dirty="0">
              <a:solidFill>
                <a:prstClr val="black">
                  <a:tint val="75000"/>
                </a:prstClr>
              </a:solidFill>
            </a:endParaRPr>
          </a:p>
        </p:txBody>
      </p:sp>
    </p:spTree>
    <p:extLst>
      <p:ext uri="{BB962C8B-B14F-4D97-AF65-F5344CB8AC3E}">
        <p14:creationId xmlns:p14="http://schemas.microsoft.com/office/powerpoint/2010/main" val="35043549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Review and Certification</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p:txBody>
          <a:bodyPr anchor="ctr">
            <a:normAutofit fontScale="92500" lnSpcReduction="20000"/>
          </a:bodyPr>
          <a:lstStyle/>
          <a:p>
            <a:pPr>
              <a:spcBef>
                <a:spcPts val="600"/>
              </a:spcBef>
              <a:spcAft>
                <a:spcPts val="1200"/>
              </a:spcAft>
            </a:pPr>
            <a:endParaRPr lang="en-US" dirty="0" smtClean="0">
              <a:solidFill>
                <a:schemeClr val="accent5">
                  <a:lumMod val="75000"/>
                </a:schemeClr>
              </a:solidFill>
            </a:endParaRPr>
          </a:p>
          <a:p>
            <a:pPr>
              <a:spcBef>
                <a:spcPts val="600"/>
              </a:spcBef>
              <a:spcAft>
                <a:spcPts val="1200"/>
              </a:spcAft>
            </a:pPr>
            <a:r>
              <a:rPr lang="en-US" dirty="0" smtClean="0">
                <a:solidFill>
                  <a:schemeClr val="accent5">
                    <a:lumMod val="75000"/>
                  </a:schemeClr>
                </a:solidFill>
              </a:rPr>
              <a:t>New Additional Certification Requirement: No Interest or Position Violates an Executive Order</a:t>
            </a:r>
          </a:p>
          <a:p>
            <a:r>
              <a:rPr lang="en-US" dirty="0" smtClean="0">
                <a:solidFill>
                  <a:schemeClr val="accent5">
                    <a:lumMod val="75000"/>
                  </a:schemeClr>
                </a:solidFill>
              </a:rPr>
              <a:t>New Review Timeframes </a:t>
            </a:r>
          </a:p>
          <a:p>
            <a:pPr marL="0" indent="0">
              <a:spcAft>
                <a:spcPts val="1200"/>
              </a:spcAft>
              <a:buNone/>
            </a:pPr>
            <a:r>
              <a:rPr lang="en-US" dirty="0">
                <a:solidFill>
                  <a:schemeClr val="accent5">
                    <a:lumMod val="75000"/>
                  </a:schemeClr>
                </a:solidFill>
              </a:rPr>
              <a:t>	</a:t>
            </a:r>
            <a:r>
              <a:rPr lang="en-US" u="sng" dirty="0" smtClean="0">
                <a:solidFill>
                  <a:schemeClr val="accent5">
                    <a:lumMod val="75000"/>
                  </a:schemeClr>
                </a:solidFill>
              </a:rPr>
              <a:t>Example</a:t>
            </a:r>
            <a:r>
              <a:rPr lang="en-US" smtClean="0">
                <a:solidFill>
                  <a:schemeClr val="accent5">
                    <a:lumMod val="75000"/>
                  </a:schemeClr>
                </a:solidFill>
              </a:rPr>
              <a:t>: 	Requiring </a:t>
            </a:r>
            <a:r>
              <a:rPr lang="en-US" dirty="0" smtClean="0">
                <a:solidFill>
                  <a:schemeClr val="accent5">
                    <a:lumMod val="75000"/>
                  </a:schemeClr>
                </a:solidFill>
              </a:rPr>
              <a:t>a Response from 			the Filer to Any Questions 		</a:t>
            </a:r>
            <a:r>
              <a:rPr lang="en-US" smtClean="0">
                <a:solidFill>
                  <a:schemeClr val="accent5">
                    <a:lumMod val="75000"/>
                  </a:schemeClr>
                </a:solidFill>
              </a:rPr>
              <a:t>		within </a:t>
            </a:r>
            <a:r>
              <a:rPr lang="en-US" u="sng" dirty="0" smtClean="0">
                <a:solidFill>
                  <a:schemeClr val="accent5">
                    <a:lumMod val="75000"/>
                  </a:schemeClr>
                </a:solidFill>
              </a:rPr>
              <a:t>30 days</a:t>
            </a:r>
          </a:p>
          <a:p>
            <a:r>
              <a:rPr lang="en-US" dirty="0" smtClean="0">
                <a:solidFill>
                  <a:schemeClr val="accent5">
                    <a:lumMod val="75000"/>
                  </a:schemeClr>
                </a:solidFill>
              </a:rPr>
              <a:t>Amendments After Certification</a:t>
            </a:r>
          </a:p>
          <a:p>
            <a:endParaRPr lang="en-US" u="sng" dirty="0" smtClean="0">
              <a:solidFill>
                <a:schemeClr val="accent5">
                  <a:lumMod val="75000"/>
                </a:schemeClr>
              </a:solidFill>
            </a:endParaRPr>
          </a:p>
          <a:p>
            <a:pPr marL="0" indent="0">
              <a:buNone/>
            </a:pPr>
            <a:endParaRPr lang="en-US" sz="2000" dirty="0">
              <a:solidFill>
                <a:schemeClr val="accent5">
                  <a:lumMod val="75000"/>
                </a:schemeClr>
              </a:solidFill>
            </a:endParaRPr>
          </a:p>
          <a:p>
            <a:pPr marL="0" indent="0">
              <a:buNone/>
            </a:pPr>
            <a:endParaRPr lang="en-US" sz="2000" dirty="0" smtClean="0">
              <a:solidFill>
                <a:schemeClr val="accent5">
                  <a:lumMod val="75000"/>
                </a:schemeClr>
              </a:solidFill>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t>26</a:t>
            </a:fld>
            <a:endParaRPr lang="en-US"/>
          </a:p>
        </p:txBody>
      </p:sp>
    </p:spTree>
    <p:extLst>
      <p:ext uri="{BB962C8B-B14F-4D97-AF65-F5344CB8AC3E}">
        <p14:creationId xmlns:p14="http://schemas.microsoft.com/office/powerpoint/2010/main" val="18021773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Programmatic Changes</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p:txBody>
          <a:bodyPr>
            <a:normAutofit/>
          </a:bodyPr>
          <a:lstStyle/>
          <a:p>
            <a:pPr>
              <a:spcAft>
                <a:spcPts val="600"/>
              </a:spcAft>
            </a:pPr>
            <a:r>
              <a:rPr lang="en-US" dirty="0">
                <a:solidFill>
                  <a:schemeClr val="accent5">
                    <a:lumMod val="75000"/>
                  </a:schemeClr>
                </a:solidFill>
              </a:rPr>
              <a:t>OGE Optional Form 450-A Discontinued</a:t>
            </a:r>
          </a:p>
          <a:p>
            <a:pPr>
              <a:spcAft>
                <a:spcPts val="600"/>
              </a:spcAft>
            </a:pPr>
            <a:r>
              <a:rPr lang="en-US" dirty="0" smtClean="0">
                <a:solidFill>
                  <a:schemeClr val="accent5">
                    <a:lumMod val="75000"/>
                  </a:schemeClr>
                </a:solidFill>
              </a:rPr>
              <a:t>Document Extensions in Writing</a:t>
            </a:r>
          </a:p>
          <a:p>
            <a:pPr>
              <a:spcAft>
                <a:spcPts val="600"/>
              </a:spcAft>
            </a:pPr>
            <a:r>
              <a:rPr lang="en-US" dirty="0" smtClean="0">
                <a:solidFill>
                  <a:schemeClr val="accent5">
                    <a:lumMod val="75000"/>
                  </a:schemeClr>
                </a:solidFill>
              </a:rPr>
              <a:t>Automatic Extension for Employees in a Combat Zone or National Emergency</a:t>
            </a:r>
          </a:p>
          <a:p>
            <a:pPr>
              <a:spcAft>
                <a:spcPts val="600"/>
              </a:spcAft>
            </a:pPr>
            <a:r>
              <a:rPr lang="en-US" dirty="0" smtClean="0">
                <a:solidFill>
                  <a:schemeClr val="accent5">
                    <a:lumMod val="75000"/>
                  </a:schemeClr>
                </a:solidFill>
              </a:rPr>
              <a:t>Option to Allow (or Reject) use of Brokerage Statements</a:t>
            </a:r>
            <a:endParaRPr lang="en-US" dirty="0">
              <a:solidFill>
                <a:schemeClr val="accent5">
                  <a:lumMod val="75000"/>
                </a:schemeClr>
              </a:solidFill>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t>27</a:t>
            </a:fld>
            <a:endParaRPr lang="en-US"/>
          </a:p>
        </p:txBody>
      </p:sp>
    </p:spTree>
    <p:extLst>
      <p:ext uri="{BB962C8B-B14F-4D97-AF65-F5344CB8AC3E}">
        <p14:creationId xmlns:p14="http://schemas.microsoft.com/office/powerpoint/2010/main" val="2541189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sz="8800" dirty="0" smtClean="0">
                <a:solidFill>
                  <a:schemeClr val="accent5">
                    <a:lumMod val="75000"/>
                  </a:schemeClr>
                </a:solidFill>
                <a:effectLst>
                  <a:outerShdw blurRad="38100" dist="38100" dir="2700000" algn="tl">
                    <a:srgbClr val="000000">
                      <a:alpha val="43137"/>
                    </a:srgbClr>
                  </a:outerShdw>
                </a:effectLst>
              </a:rPr>
              <a:t>QUESTIONS? </a:t>
            </a:r>
            <a:endParaRPr lang="en-US" sz="8800" dirty="0">
              <a:solidFill>
                <a:schemeClr val="accent5">
                  <a:lumMod val="75000"/>
                </a:schemeClr>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8FA4CD6A-B4EE-4500-B6C5-5C978BDE7030}" type="slidenum">
              <a:rPr lang="en-US" smtClean="0"/>
              <a:t>28</a:t>
            </a:fld>
            <a:endParaRPr lang="en-US"/>
          </a:p>
        </p:txBody>
      </p:sp>
    </p:spTree>
    <p:extLst>
      <p:ext uri="{BB962C8B-B14F-4D97-AF65-F5344CB8AC3E}">
        <p14:creationId xmlns:p14="http://schemas.microsoft.com/office/powerpoint/2010/main" val="12739707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sz="8800" dirty="0" smtClean="0">
                <a:solidFill>
                  <a:schemeClr val="accent5">
                    <a:lumMod val="75000"/>
                  </a:schemeClr>
                </a:solidFill>
                <a:effectLst>
                  <a:outerShdw blurRad="38100" dist="38100" dir="2700000" algn="tl">
                    <a:srgbClr val="000000">
                      <a:alpha val="43137"/>
                    </a:srgbClr>
                  </a:outerShdw>
                </a:effectLst>
              </a:rPr>
              <a:t>THANK YOU</a:t>
            </a:r>
            <a:endParaRPr lang="en-US" sz="8800" dirty="0">
              <a:solidFill>
                <a:schemeClr val="accent5">
                  <a:lumMod val="75000"/>
                </a:schemeClr>
              </a:solidFill>
              <a:effectLst>
                <a:outerShdw blurRad="38100" dist="38100" dir="2700000" algn="tl">
                  <a:srgbClr val="000000">
                    <a:alpha val="43137"/>
                  </a:srgbClr>
                </a:outerShdw>
              </a:effectLst>
            </a:endParaRPr>
          </a:p>
        </p:txBody>
      </p:sp>
      <p:sp>
        <p:nvSpPr>
          <p:cNvPr id="4" name="Slide Number Placeholder 3"/>
          <p:cNvSpPr>
            <a:spLocks noGrp="1"/>
          </p:cNvSpPr>
          <p:nvPr>
            <p:ph type="sldNum" sz="quarter" idx="12"/>
          </p:nvPr>
        </p:nvSpPr>
        <p:spPr/>
        <p:txBody>
          <a:bodyPr/>
          <a:lstStyle/>
          <a:p>
            <a:fld id="{8FA4CD6A-B4EE-4500-B6C5-5C978BDE7030}" type="slidenum">
              <a:rPr lang="en-US" smtClean="0"/>
              <a:t>29</a:t>
            </a:fld>
            <a:endParaRPr lang="en-US"/>
          </a:p>
        </p:txBody>
      </p:sp>
    </p:spTree>
    <p:extLst>
      <p:ext uri="{BB962C8B-B14F-4D97-AF65-F5344CB8AC3E}">
        <p14:creationId xmlns:p14="http://schemas.microsoft.com/office/powerpoint/2010/main" val="507298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solidFill>
                  <a:schemeClr val="accent5">
                    <a:lumMod val="75000"/>
                  </a:schemeClr>
                </a:solidFill>
                <a:effectLst>
                  <a:outerShdw blurRad="38100" dist="38100" dir="2700000" algn="tl">
                    <a:srgbClr val="000000">
                      <a:alpha val="43137"/>
                    </a:srgbClr>
                  </a:outerShdw>
                </a:effectLst>
              </a:rPr>
              <a:t>Highlights</a:t>
            </a:r>
            <a:endParaRPr lang="en-US" dirty="0"/>
          </a:p>
        </p:txBody>
      </p:sp>
      <p:sp>
        <p:nvSpPr>
          <p:cNvPr id="3" name="Content Placeholder 2"/>
          <p:cNvSpPr>
            <a:spLocks noGrp="1"/>
          </p:cNvSpPr>
          <p:nvPr>
            <p:ph idx="1"/>
          </p:nvPr>
        </p:nvSpPr>
        <p:spPr/>
        <p:txBody>
          <a:bodyPr>
            <a:normAutofit/>
          </a:bodyPr>
          <a:lstStyle/>
          <a:p>
            <a:pPr>
              <a:spcAft>
                <a:spcPts val="600"/>
              </a:spcAft>
            </a:pPr>
            <a:r>
              <a:rPr lang="en-US" sz="3800" dirty="0" smtClean="0">
                <a:solidFill>
                  <a:schemeClr val="accent5">
                    <a:lumMod val="75000"/>
                  </a:schemeClr>
                </a:solidFill>
              </a:rPr>
              <a:t>Report income received </a:t>
            </a:r>
          </a:p>
          <a:p>
            <a:pPr>
              <a:spcAft>
                <a:spcPts val="600"/>
              </a:spcAft>
            </a:pPr>
            <a:r>
              <a:rPr lang="en-US" sz="3800" dirty="0" smtClean="0">
                <a:solidFill>
                  <a:schemeClr val="accent5">
                    <a:lumMod val="75000"/>
                  </a:schemeClr>
                </a:solidFill>
              </a:rPr>
              <a:t>Change to widely diversified in </a:t>
            </a:r>
            <a:r>
              <a:rPr lang="en-US" sz="3800" dirty="0" err="1" smtClean="0">
                <a:solidFill>
                  <a:schemeClr val="accent5">
                    <a:lumMod val="75000"/>
                  </a:schemeClr>
                </a:solidFill>
              </a:rPr>
              <a:t>EIF</a:t>
            </a:r>
            <a:endParaRPr lang="en-US" sz="3800" dirty="0" smtClean="0">
              <a:solidFill>
                <a:schemeClr val="accent5">
                  <a:lumMod val="75000"/>
                </a:schemeClr>
              </a:solidFill>
            </a:endParaRPr>
          </a:p>
          <a:p>
            <a:pPr>
              <a:spcAft>
                <a:spcPts val="600"/>
              </a:spcAft>
            </a:pPr>
            <a:r>
              <a:rPr lang="en-US" sz="3800" dirty="0">
                <a:solidFill>
                  <a:schemeClr val="accent5">
                    <a:lumMod val="75000"/>
                  </a:schemeClr>
                </a:solidFill>
              </a:rPr>
              <a:t>Income threshold is now over $1,000</a:t>
            </a:r>
          </a:p>
          <a:p>
            <a:pPr>
              <a:spcAft>
                <a:spcPts val="600"/>
              </a:spcAft>
            </a:pPr>
            <a:endParaRPr lang="en-US" sz="3800" dirty="0" smtClean="0">
              <a:solidFill>
                <a:schemeClr val="accent5">
                  <a:lumMod val="75000"/>
                </a:schemeClr>
              </a:solidFill>
            </a:endParaRPr>
          </a:p>
          <a:p>
            <a:pPr>
              <a:spcAft>
                <a:spcPts val="600"/>
              </a:spcAft>
            </a:pPr>
            <a:endParaRPr lang="en-US" sz="4200" dirty="0" smtClean="0">
              <a:solidFill>
                <a:schemeClr val="accent5">
                  <a:lumMod val="75000"/>
                </a:schemeClr>
              </a:solidFill>
            </a:endParaRPr>
          </a:p>
          <a:p>
            <a:pPr>
              <a:spcAft>
                <a:spcPts val="600"/>
              </a:spcAft>
            </a:pPr>
            <a:endParaRPr lang="en-US" sz="4200" dirty="0">
              <a:solidFill>
                <a:schemeClr val="accent5">
                  <a:lumMod val="75000"/>
                </a:schemeClr>
              </a:solidFill>
            </a:endParaRPr>
          </a:p>
        </p:txBody>
      </p:sp>
      <p:sp>
        <p:nvSpPr>
          <p:cNvPr id="4" name="Slide Number Placeholder 3"/>
          <p:cNvSpPr>
            <a:spLocks noGrp="1"/>
          </p:cNvSpPr>
          <p:nvPr>
            <p:ph type="sldNum" sz="quarter" idx="12"/>
          </p:nvPr>
        </p:nvSpPr>
        <p:spPr/>
        <p:txBody>
          <a:bodyPr/>
          <a:lstStyle/>
          <a:p>
            <a:fld id="{8FA4CD6A-B4EE-4500-B6C5-5C978BDE7030}" type="slidenum">
              <a:rPr lang="en-US" smtClean="0"/>
              <a:t>3</a:t>
            </a:fld>
            <a:endParaRPr lang="en-US"/>
          </a:p>
        </p:txBody>
      </p:sp>
    </p:spTree>
    <p:extLst>
      <p:ext uri="{BB962C8B-B14F-4D97-AF65-F5344CB8AC3E}">
        <p14:creationId xmlns:p14="http://schemas.microsoft.com/office/powerpoint/2010/main" val="1814352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457200" y="274638"/>
            <a:ext cx="8229600" cy="1554162"/>
          </a:xfrm>
        </p:spPr>
        <p:txBody>
          <a:bodyPr>
            <a:noAutofit/>
          </a:bodyPr>
          <a:lstStyle/>
          <a:p>
            <a:r>
              <a:rPr lang="en-US" sz="4300" b="1" u="sng" dirty="0" smtClean="0">
                <a:solidFill>
                  <a:schemeClr val="accent5">
                    <a:lumMod val="75000"/>
                  </a:schemeClr>
                </a:solidFill>
                <a:effectLst>
                  <a:outerShdw blurRad="38100" dist="38100" dir="2700000" algn="tl">
                    <a:srgbClr val="000000">
                      <a:alpha val="43137"/>
                    </a:srgbClr>
                  </a:outerShdw>
                </a:effectLst>
              </a:rPr>
              <a:t>Reporting Periods</a:t>
            </a:r>
            <a:endParaRPr lang="en-US" sz="4300"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a:xfrm>
            <a:off x="457200" y="1600200"/>
            <a:ext cx="8229600" cy="4800600"/>
          </a:xfrm>
        </p:spPr>
        <p:txBody>
          <a:bodyPr>
            <a:noAutofit/>
          </a:bodyPr>
          <a:lstStyle/>
          <a:p>
            <a:pPr marL="0" indent="0">
              <a:buNone/>
            </a:pPr>
            <a:r>
              <a:rPr lang="en-US" sz="2400" dirty="0" smtClean="0">
                <a:solidFill>
                  <a:schemeClr val="accent5">
                    <a:lumMod val="75000"/>
                  </a:schemeClr>
                </a:solidFill>
              </a:rPr>
              <a:t>New Entrant Report:</a:t>
            </a:r>
          </a:p>
          <a:p>
            <a:r>
              <a:rPr lang="en-US" sz="2200" dirty="0" smtClean="0">
                <a:solidFill>
                  <a:schemeClr val="accent5">
                    <a:lumMod val="75000"/>
                  </a:schemeClr>
                </a:solidFill>
              </a:rPr>
              <a:t>Part 1</a:t>
            </a:r>
          </a:p>
          <a:p>
            <a:pPr marL="914400" indent="-449263">
              <a:buFont typeface="Wingdings" panose="05000000000000000000" pitchFamily="2" charset="2"/>
              <a:buChar char="§"/>
            </a:pPr>
            <a:r>
              <a:rPr lang="en-US" sz="2200" dirty="0" smtClean="0">
                <a:solidFill>
                  <a:schemeClr val="accent5">
                    <a:lumMod val="75000"/>
                  </a:schemeClr>
                </a:solidFill>
              </a:rPr>
              <a:t>Assets held on the Date of Filing</a:t>
            </a:r>
          </a:p>
          <a:p>
            <a:pPr marL="914400" indent="-449263">
              <a:buFont typeface="Wingdings" panose="05000000000000000000" pitchFamily="2" charset="2"/>
              <a:buChar char="§"/>
            </a:pPr>
            <a:r>
              <a:rPr lang="en-US" sz="2200" dirty="0" smtClean="0">
                <a:solidFill>
                  <a:schemeClr val="accent5">
                    <a:lumMod val="75000"/>
                  </a:schemeClr>
                </a:solidFill>
              </a:rPr>
              <a:t>Investment income is Not Required</a:t>
            </a:r>
          </a:p>
          <a:p>
            <a:pPr marL="914400" indent="-449263">
              <a:buFont typeface="Wingdings" panose="05000000000000000000" pitchFamily="2" charset="2"/>
              <a:buChar char="§"/>
            </a:pPr>
            <a:r>
              <a:rPr lang="en-US" sz="2200" dirty="0" smtClean="0">
                <a:solidFill>
                  <a:schemeClr val="accent5">
                    <a:lumMod val="75000"/>
                  </a:schemeClr>
                </a:solidFill>
              </a:rPr>
              <a:t>Non-Investment income for the Preceding 12 Months</a:t>
            </a:r>
          </a:p>
          <a:p>
            <a:r>
              <a:rPr lang="en-US" sz="2200" dirty="0" smtClean="0">
                <a:solidFill>
                  <a:schemeClr val="accent5">
                    <a:lumMod val="75000"/>
                  </a:schemeClr>
                </a:solidFill>
              </a:rPr>
              <a:t>Part 2 – Liabilities outstanding on the Date of Filing</a:t>
            </a:r>
          </a:p>
          <a:p>
            <a:r>
              <a:rPr lang="en-US" sz="2200" dirty="0" smtClean="0">
                <a:solidFill>
                  <a:schemeClr val="accent5">
                    <a:lumMod val="75000"/>
                  </a:schemeClr>
                </a:solidFill>
              </a:rPr>
              <a:t>Part 3 – Positions held in the Preceding 12 Months</a:t>
            </a:r>
          </a:p>
          <a:p>
            <a:r>
              <a:rPr lang="en-US" sz="2200" dirty="0" smtClean="0">
                <a:solidFill>
                  <a:schemeClr val="accent5">
                    <a:lumMod val="75000"/>
                  </a:schemeClr>
                </a:solidFill>
              </a:rPr>
              <a:t>Part 4 – Agreement or Arrangement in place on the Date of     </a:t>
            </a:r>
          </a:p>
          <a:p>
            <a:pPr marL="0" indent="0">
              <a:buNone/>
            </a:pPr>
            <a:r>
              <a:rPr lang="en-US" sz="2200" dirty="0" smtClean="0">
                <a:solidFill>
                  <a:schemeClr val="accent5">
                    <a:lumMod val="75000"/>
                  </a:schemeClr>
                </a:solidFill>
              </a:rPr>
              <a:t>                  Filing</a:t>
            </a:r>
          </a:p>
          <a:p>
            <a:r>
              <a:rPr lang="en-US" sz="2200" dirty="0" smtClean="0">
                <a:solidFill>
                  <a:schemeClr val="accent5">
                    <a:lumMod val="75000"/>
                  </a:schemeClr>
                </a:solidFill>
              </a:rPr>
              <a:t>Part 5 – Not Required</a:t>
            </a:r>
          </a:p>
          <a:p>
            <a:endParaRPr lang="en-US" sz="2000" dirty="0">
              <a:solidFill>
                <a:schemeClr val="accent5">
                  <a:lumMod val="75000"/>
                </a:schemeClr>
              </a:solidFill>
            </a:endParaRPr>
          </a:p>
          <a:p>
            <a:pPr marL="0" indent="0">
              <a:buNone/>
            </a:pPr>
            <a:r>
              <a:rPr lang="en-US" sz="2400" dirty="0" smtClean="0">
                <a:solidFill>
                  <a:schemeClr val="accent5">
                    <a:lumMod val="75000"/>
                  </a:schemeClr>
                </a:solidFill>
              </a:rPr>
              <a:t>Annual Report:  Reporting Period is Unchanged</a:t>
            </a:r>
            <a:endParaRPr lang="en-US" sz="2400" dirty="0">
              <a:solidFill>
                <a:schemeClr val="accent5">
                  <a:lumMod val="75000"/>
                </a:schemeClr>
              </a:solidFill>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solidFill>
                  <a:srgbClr val="F5C040">
                    <a:lumMod val="75000"/>
                  </a:srgbClr>
                </a:solidFill>
              </a:rPr>
              <a:pPr/>
              <a:t>4</a:t>
            </a:fld>
            <a:endParaRPr lang="en-US" dirty="0">
              <a:solidFill>
                <a:srgbClr val="F5C040">
                  <a:lumMod val="75000"/>
                </a:srgbClr>
              </a:solidFill>
            </a:endParaRPr>
          </a:p>
        </p:txBody>
      </p:sp>
    </p:spTree>
    <p:extLst>
      <p:ext uri="{BB962C8B-B14F-4D97-AF65-F5344CB8AC3E}">
        <p14:creationId xmlns:p14="http://schemas.microsoft.com/office/powerpoint/2010/main" val="27528384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Reporting Income</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a:xfrm>
            <a:off x="457200" y="1600200"/>
            <a:ext cx="8458200" cy="5029200"/>
          </a:xfrm>
        </p:spPr>
        <p:txBody>
          <a:bodyPr>
            <a:normAutofit/>
          </a:bodyPr>
          <a:lstStyle/>
          <a:p>
            <a:pPr marL="0" indent="0">
              <a:spcAft>
                <a:spcPts val="600"/>
              </a:spcAft>
              <a:buNone/>
            </a:pPr>
            <a:r>
              <a:rPr lang="en-US" sz="4200" dirty="0" smtClean="0">
                <a:solidFill>
                  <a:schemeClr val="accent5">
                    <a:lumMod val="75000"/>
                  </a:schemeClr>
                </a:solidFill>
              </a:rPr>
              <a:t>Changes: </a:t>
            </a:r>
          </a:p>
          <a:p>
            <a:pPr marL="511175" lvl="1" indent="-511175">
              <a:spcAft>
                <a:spcPts val="600"/>
              </a:spcAft>
              <a:buFont typeface="Arial" panose="020B0604020202020204" pitchFamily="34" charset="0"/>
              <a:buChar char="•"/>
            </a:pPr>
            <a:r>
              <a:rPr lang="en-US" sz="3800" dirty="0" smtClean="0">
                <a:solidFill>
                  <a:schemeClr val="accent5">
                    <a:lumMod val="75000"/>
                  </a:schemeClr>
                </a:solidFill>
              </a:rPr>
              <a:t>Income </a:t>
            </a:r>
            <a:r>
              <a:rPr lang="en-US" sz="3800" dirty="0">
                <a:solidFill>
                  <a:schemeClr val="accent5">
                    <a:lumMod val="75000"/>
                  </a:schemeClr>
                </a:solidFill>
              </a:rPr>
              <a:t>threshold $1,000 for </a:t>
            </a:r>
            <a:r>
              <a:rPr lang="en-US" sz="3800" dirty="0" smtClean="0">
                <a:solidFill>
                  <a:schemeClr val="accent5">
                    <a:lumMod val="75000"/>
                  </a:schemeClr>
                </a:solidFill>
              </a:rPr>
              <a:t>all income types</a:t>
            </a:r>
          </a:p>
          <a:p>
            <a:pPr marL="349250" lvl="1" indent="-349250">
              <a:spcAft>
                <a:spcPts val="600"/>
              </a:spcAft>
              <a:buFont typeface="Arial" panose="020B0604020202020204" pitchFamily="34" charset="0"/>
              <a:buChar char="•"/>
              <a:tabLst>
                <a:tab pos="511175" algn="l"/>
              </a:tabLst>
            </a:pPr>
            <a:r>
              <a:rPr lang="en-US" sz="3800" dirty="0" smtClean="0">
                <a:solidFill>
                  <a:schemeClr val="accent5">
                    <a:lumMod val="75000"/>
                  </a:schemeClr>
                </a:solidFill>
              </a:rPr>
              <a:t> Investment </a:t>
            </a:r>
            <a:r>
              <a:rPr lang="en-US" sz="3800" dirty="0">
                <a:solidFill>
                  <a:schemeClr val="accent5">
                    <a:lumMod val="75000"/>
                  </a:schemeClr>
                </a:solidFill>
              </a:rPr>
              <a:t>income excluded for </a:t>
            </a:r>
            <a:r>
              <a:rPr lang="en-US" sz="3800" dirty="0" smtClean="0">
                <a:solidFill>
                  <a:schemeClr val="accent5">
                    <a:lumMod val="75000"/>
                  </a:schemeClr>
                </a:solidFill>
              </a:rPr>
              <a:t>	New Entrants</a:t>
            </a:r>
          </a:p>
          <a:p>
            <a:pPr marL="349250" lvl="1" indent="-349250">
              <a:spcAft>
                <a:spcPts val="600"/>
              </a:spcAft>
              <a:buFont typeface="Arial" panose="020B0604020202020204" pitchFamily="34" charset="0"/>
              <a:buChar char="•"/>
            </a:pPr>
            <a:r>
              <a:rPr lang="en-US" sz="3800" dirty="0" smtClean="0">
                <a:solidFill>
                  <a:schemeClr val="accent5">
                    <a:lumMod val="75000"/>
                  </a:schemeClr>
                </a:solidFill>
              </a:rPr>
              <a:t> Income </a:t>
            </a:r>
            <a:r>
              <a:rPr lang="en-US" sz="3800" dirty="0">
                <a:solidFill>
                  <a:schemeClr val="accent5">
                    <a:lumMod val="75000"/>
                  </a:schemeClr>
                </a:solidFill>
              </a:rPr>
              <a:t>reported when received </a:t>
            </a:r>
            <a:endParaRPr lang="en-US" sz="3800" dirty="0" smtClean="0">
              <a:solidFill>
                <a:schemeClr val="accent5">
                  <a:lumMod val="75000"/>
                </a:schemeClr>
              </a:solidFill>
            </a:endParaRPr>
          </a:p>
          <a:p>
            <a:pPr marL="457200" lvl="1" indent="0">
              <a:spcAft>
                <a:spcPts val="600"/>
              </a:spcAft>
              <a:buNone/>
            </a:pPr>
            <a:endParaRPr lang="en-US" dirty="0" smtClean="0">
              <a:solidFill>
                <a:schemeClr val="accent5">
                  <a:lumMod val="75000"/>
                </a:schemeClr>
              </a:solidFill>
            </a:endParaRPr>
          </a:p>
          <a:p>
            <a:pPr>
              <a:spcAft>
                <a:spcPts val="600"/>
              </a:spcAft>
            </a:pPr>
            <a:endParaRPr lang="en-US" dirty="0" smtClean="0">
              <a:solidFill>
                <a:schemeClr val="accent5">
                  <a:lumMod val="75000"/>
                </a:schemeClr>
              </a:solidFill>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t>5</a:t>
            </a:fld>
            <a:endParaRPr lang="en-US" dirty="0"/>
          </a:p>
        </p:txBody>
      </p:sp>
    </p:spTree>
    <p:extLst>
      <p:ext uri="{BB962C8B-B14F-4D97-AF65-F5344CB8AC3E}">
        <p14:creationId xmlns:p14="http://schemas.microsoft.com/office/powerpoint/2010/main" val="360109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Receipt of Income</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a:xfrm>
            <a:off x="457200" y="1600200"/>
            <a:ext cx="8458200" cy="4800600"/>
          </a:xfrm>
        </p:spPr>
        <p:txBody>
          <a:bodyPr>
            <a:normAutofit/>
          </a:bodyPr>
          <a:lstStyle/>
          <a:p>
            <a:pPr>
              <a:spcAft>
                <a:spcPts val="600"/>
              </a:spcAft>
            </a:pPr>
            <a:r>
              <a:rPr lang="en-US" sz="2800" dirty="0" smtClean="0">
                <a:solidFill>
                  <a:schemeClr val="accent5">
                    <a:lumMod val="75000"/>
                  </a:schemeClr>
                </a:solidFill>
              </a:rPr>
              <a:t>A </a:t>
            </a:r>
            <a:r>
              <a:rPr lang="en-US" sz="2800" dirty="0">
                <a:solidFill>
                  <a:schemeClr val="accent5">
                    <a:lumMod val="75000"/>
                  </a:schemeClr>
                </a:solidFill>
              </a:rPr>
              <a:t>filer has received income when the filer has the right to exercise control over the income, regardless of whether the filer has taken actual </a:t>
            </a:r>
            <a:r>
              <a:rPr lang="en-US" sz="2800" dirty="0" smtClean="0">
                <a:solidFill>
                  <a:schemeClr val="accent5">
                    <a:lumMod val="75000"/>
                  </a:schemeClr>
                </a:solidFill>
              </a:rPr>
              <a:t>possession </a:t>
            </a:r>
            <a:endParaRPr lang="en-US" sz="2800" dirty="0">
              <a:solidFill>
                <a:schemeClr val="accent5">
                  <a:lumMod val="75000"/>
                </a:schemeClr>
              </a:solidFill>
            </a:endParaRPr>
          </a:p>
          <a:p>
            <a:pPr>
              <a:spcAft>
                <a:spcPts val="600"/>
              </a:spcAft>
            </a:pPr>
            <a:r>
              <a:rPr lang="en-US" sz="2800" dirty="0" smtClean="0">
                <a:solidFill>
                  <a:schemeClr val="accent5">
                    <a:lumMod val="75000"/>
                  </a:schemeClr>
                </a:solidFill>
              </a:rPr>
              <a:t>Generally, income is received when it would be received using federal income tax principles</a:t>
            </a:r>
          </a:p>
          <a:p>
            <a:pPr>
              <a:spcAft>
                <a:spcPts val="600"/>
              </a:spcAft>
            </a:pPr>
            <a:r>
              <a:rPr lang="en-US" sz="2800" dirty="0" smtClean="0">
                <a:solidFill>
                  <a:schemeClr val="accent5">
                    <a:lumMod val="75000"/>
                  </a:schemeClr>
                </a:solidFill>
              </a:rPr>
              <a:t>Note, though, that tax-exempt income is still reportable if received</a:t>
            </a:r>
          </a:p>
          <a:p>
            <a:pPr lvl="1">
              <a:spcAft>
                <a:spcPts val="600"/>
              </a:spcAft>
            </a:pPr>
            <a:endParaRPr lang="en-US" dirty="0" smtClean="0">
              <a:solidFill>
                <a:schemeClr val="accent5">
                  <a:lumMod val="75000"/>
                </a:schemeClr>
              </a:solidFill>
            </a:endParaRPr>
          </a:p>
          <a:p>
            <a:pPr>
              <a:spcAft>
                <a:spcPts val="600"/>
              </a:spcAft>
            </a:pPr>
            <a:endParaRPr lang="en-US" dirty="0" smtClean="0">
              <a:solidFill>
                <a:schemeClr val="accent5">
                  <a:lumMod val="75000"/>
                </a:schemeClr>
              </a:solidFill>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t>6</a:t>
            </a:fld>
            <a:endParaRPr lang="en-US"/>
          </a:p>
        </p:txBody>
      </p:sp>
    </p:spTree>
    <p:extLst>
      <p:ext uri="{BB962C8B-B14F-4D97-AF65-F5344CB8AC3E}">
        <p14:creationId xmlns:p14="http://schemas.microsoft.com/office/powerpoint/2010/main" val="26442415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Examples: General</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a:xfrm>
            <a:off x="304800" y="1600200"/>
            <a:ext cx="8382000" cy="4800600"/>
          </a:xfrm>
        </p:spPr>
        <p:txBody>
          <a:bodyPr>
            <a:normAutofit fontScale="85000" lnSpcReduction="20000"/>
          </a:bodyPr>
          <a:lstStyle/>
          <a:p>
            <a:pPr>
              <a:spcAft>
                <a:spcPts val="600"/>
              </a:spcAft>
            </a:pPr>
            <a:r>
              <a:rPr lang="en-US" sz="3300" dirty="0">
                <a:solidFill>
                  <a:schemeClr val="accent5">
                    <a:lumMod val="75000"/>
                  </a:schemeClr>
                </a:solidFill>
              </a:rPr>
              <a:t>A filer has received dividends on a stock held even if the dividends are </a:t>
            </a:r>
            <a:r>
              <a:rPr lang="en-US" sz="3300" dirty="0" smtClean="0">
                <a:solidFill>
                  <a:schemeClr val="accent5">
                    <a:lumMod val="75000"/>
                  </a:schemeClr>
                </a:solidFill>
              </a:rPr>
              <a:t>reinvested</a:t>
            </a:r>
          </a:p>
          <a:p>
            <a:pPr>
              <a:spcAft>
                <a:spcPts val="600"/>
              </a:spcAft>
            </a:pPr>
            <a:r>
              <a:rPr lang="en-US" sz="3300" dirty="0">
                <a:solidFill>
                  <a:schemeClr val="accent5">
                    <a:lumMod val="75000"/>
                  </a:schemeClr>
                </a:solidFill>
              </a:rPr>
              <a:t>A filer has received a payment for services that has been delivered in the form of a check even though the filer has not cashed the </a:t>
            </a:r>
            <a:r>
              <a:rPr lang="en-US" sz="3300" dirty="0" smtClean="0">
                <a:solidFill>
                  <a:schemeClr val="accent5">
                    <a:lumMod val="75000"/>
                  </a:schemeClr>
                </a:solidFill>
              </a:rPr>
              <a:t>check</a:t>
            </a:r>
          </a:p>
          <a:p>
            <a:pPr>
              <a:spcAft>
                <a:spcPts val="600"/>
              </a:spcAft>
            </a:pPr>
            <a:r>
              <a:rPr lang="en-US" sz="3300" dirty="0">
                <a:solidFill>
                  <a:schemeClr val="accent5">
                    <a:lumMod val="75000"/>
                  </a:schemeClr>
                </a:solidFill>
              </a:rPr>
              <a:t>A </a:t>
            </a:r>
            <a:r>
              <a:rPr lang="en-US" sz="3300" dirty="0" smtClean="0">
                <a:solidFill>
                  <a:schemeClr val="accent5">
                    <a:lumMod val="75000"/>
                  </a:schemeClr>
                </a:solidFill>
              </a:rPr>
              <a:t>filer has received his or her share of income </a:t>
            </a:r>
            <a:r>
              <a:rPr lang="en-US" sz="3300" dirty="0">
                <a:solidFill>
                  <a:schemeClr val="accent5">
                    <a:lumMod val="75000"/>
                  </a:schemeClr>
                </a:solidFill>
              </a:rPr>
              <a:t>from </a:t>
            </a:r>
            <a:r>
              <a:rPr lang="en-US" sz="3300" dirty="0" smtClean="0">
                <a:solidFill>
                  <a:schemeClr val="accent5">
                    <a:lumMod val="75000"/>
                  </a:schemeClr>
                </a:solidFill>
              </a:rPr>
              <a:t>a partnership or LLC even </a:t>
            </a:r>
            <a:r>
              <a:rPr lang="en-US" sz="3300" dirty="0">
                <a:solidFill>
                  <a:schemeClr val="accent5">
                    <a:lumMod val="75000"/>
                  </a:schemeClr>
                </a:solidFill>
              </a:rPr>
              <a:t>if </a:t>
            </a:r>
            <a:r>
              <a:rPr lang="en-US" sz="3300" dirty="0" smtClean="0">
                <a:solidFill>
                  <a:schemeClr val="accent5">
                    <a:lumMod val="75000"/>
                  </a:schemeClr>
                </a:solidFill>
              </a:rPr>
              <a:t>all the profit </a:t>
            </a:r>
            <a:r>
              <a:rPr lang="en-US" sz="3300" dirty="0">
                <a:solidFill>
                  <a:schemeClr val="accent5">
                    <a:lumMod val="75000"/>
                  </a:schemeClr>
                </a:solidFill>
              </a:rPr>
              <a:t>during the reporting period was reinvested into the </a:t>
            </a:r>
            <a:r>
              <a:rPr lang="en-US" sz="3300" dirty="0" smtClean="0">
                <a:solidFill>
                  <a:schemeClr val="accent5">
                    <a:lumMod val="75000"/>
                  </a:schemeClr>
                </a:solidFill>
              </a:rPr>
              <a:t>business</a:t>
            </a:r>
          </a:p>
          <a:p>
            <a:pPr>
              <a:spcAft>
                <a:spcPts val="600"/>
              </a:spcAft>
            </a:pPr>
            <a:r>
              <a:rPr lang="en-US" sz="3300" dirty="0" smtClean="0">
                <a:solidFill>
                  <a:schemeClr val="accent5">
                    <a:lumMod val="75000"/>
                  </a:schemeClr>
                </a:solidFill>
              </a:rPr>
              <a:t>A filer has received interest income from a municipal bond even if the interest is tax-exempt</a:t>
            </a:r>
          </a:p>
          <a:p>
            <a:pPr>
              <a:spcAft>
                <a:spcPts val="600"/>
              </a:spcAft>
            </a:pPr>
            <a:endParaRPr lang="en-US" dirty="0" smtClean="0">
              <a:solidFill>
                <a:schemeClr val="accent5">
                  <a:lumMod val="75000"/>
                </a:schemeClr>
              </a:solidFill>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t>7</a:t>
            </a:fld>
            <a:endParaRPr lang="en-US"/>
          </a:p>
        </p:txBody>
      </p:sp>
    </p:spTree>
    <p:extLst>
      <p:ext uri="{BB962C8B-B14F-4D97-AF65-F5344CB8AC3E}">
        <p14:creationId xmlns:p14="http://schemas.microsoft.com/office/powerpoint/2010/main" val="10963025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Tax-Deferred Interests</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a:xfrm>
            <a:off x="457200" y="1600200"/>
            <a:ext cx="8458200" cy="4800600"/>
          </a:xfrm>
        </p:spPr>
        <p:txBody>
          <a:bodyPr>
            <a:normAutofit/>
          </a:bodyPr>
          <a:lstStyle/>
          <a:p>
            <a:pPr lvl="1">
              <a:spcAft>
                <a:spcPts val="600"/>
              </a:spcAft>
              <a:buFont typeface="Arial" panose="020B0604020202020204" pitchFamily="34" charset="0"/>
              <a:buChar char="•"/>
            </a:pPr>
            <a:r>
              <a:rPr lang="en-US" sz="4400" dirty="0" smtClean="0">
                <a:solidFill>
                  <a:schemeClr val="accent5">
                    <a:lumMod val="75000"/>
                  </a:schemeClr>
                </a:solidFill>
              </a:rPr>
              <a:t>Do not report income as it accrues within an IRA account  or 401(k) plan (e.g., dividends or capital gains)</a:t>
            </a:r>
          </a:p>
          <a:p>
            <a:pPr lvl="1">
              <a:spcAft>
                <a:spcPts val="600"/>
              </a:spcAft>
              <a:buFont typeface="Arial" panose="020B0604020202020204" pitchFamily="34" charset="0"/>
              <a:buChar char="•"/>
            </a:pPr>
            <a:r>
              <a:rPr lang="en-US" sz="4400" dirty="0" smtClean="0">
                <a:solidFill>
                  <a:schemeClr val="accent5">
                    <a:lumMod val="75000"/>
                  </a:schemeClr>
                </a:solidFill>
              </a:rPr>
              <a:t>Report the distribution from the account or plan</a:t>
            </a:r>
          </a:p>
          <a:p>
            <a:pPr marL="0" indent="0">
              <a:spcAft>
                <a:spcPts val="600"/>
              </a:spcAft>
              <a:buNone/>
            </a:pPr>
            <a:endParaRPr lang="en-US" dirty="0">
              <a:solidFill>
                <a:schemeClr val="accent5">
                  <a:lumMod val="75000"/>
                </a:schemeClr>
              </a:solidFill>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t>8</a:t>
            </a:fld>
            <a:endParaRPr lang="en-US"/>
          </a:p>
        </p:txBody>
      </p:sp>
    </p:spTree>
    <p:extLst>
      <p:ext uri="{BB962C8B-B14F-4D97-AF65-F5344CB8AC3E}">
        <p14:creationId xmlns:p14="http://schemas.microsoft.com/office/powerpoint/2010/main" val="36485870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noAutofit/>
          </a:bodyPr>
          <a:lstStyle/>
          <a:p>
            <a:r>
              <a:rPr lang="en-US" b="1" u="sng" dirty="0" smtClean="0">
                <a:solidFill>
                  <a:schemeClr val="accent5">
                    <a:lumMod val="75000"/>
                  </a:schemeClr>
                </a:solidFill>
                <a:effectLst>
                  <a:outerShdw blurRad="38100" dist="38100" dir="2700000" algn="tl">
                    <a:srgbClr val="000000">
                      <a:alpha val="43137"/>
                    </a:srgbClr>
                  </a:outerShdw>
                </a:effectLst>
              </a:rPr>
              <a:t>IRAs, 529s and  </a:t>
            </a:r>
            <a:br>
              <a:rPr lang="en-US" b="1" u="sng" dirty="0" smtClean="0">
                <a:solidFill>
                  <a:schemeClr val="accent5">
                    <a:lumMod val="75000"/>
                  </a:schemeClr>
                </a:solidFill>
                <a:effectLst>
                  <a:outerShdw blurRad="38100" dist="38100" dir="2700000" algn="tl">
                    <a:srgbClr val="000000">
                      <a:alpha val="43137"/>
                    </a:srgbClr>
                  </a:outerShdw>
                </a:effectLst>
              </a:rPr>
            </a:br>
            <a:r>
              <a:rPr lang="en-US" b="1" u="sng" dirty="0" smtClean="0">
                <a:solidFill>
                  <a:schemeClr val="accent5">
                    <a:lumMod val="75000"/>
                  </a:schemeClr>
                </a:solidFill>
                <a:effectLst>
                  <a:outerShdw blurRad="38100" dist="38100" dir="2700000" algn="tl">
                    <a:srgbClr val="000000">
                      <a:alpha val="43137"/>
                    </a:srgbClr>
                  </a:outerShdw>
                </a:effectLst>
              </a:rPr>
              <a:t>Defined Contribution Plans</a:t>
            </a:r>
            <a:endParaRPr lang="en-US" b="1" u="sng" dirty="0">
              <a:solidFill>
                <a:schemeClr val="accent5">
                  <a:lumMod val="75000"/>
                </a:schemeClr>
              </a:solidFill>
              <a:effectLst>
                <a:outerShdw blurRad="38100" dist="38100" dir="2700000" algn="tl">
                  <a:srgbClr val="000000">
                    <a:alpha val="43137"/>
                  </a:srgbClr>
                </a:outerShdw>
              </a:effectLst>
            </a:endParaRPr>
          </a:p>
        </p:txBody>
      </p:sp>
      <p:sp>
        <p:nvSpPr>
          <p:cNvPr id="10" name="Content Placeholder 9"/>
          <p:cNvSpPr>
            <a:spLocks noGrp="1"/>
          </p:cNvSpPr>
          <p:nvPr>
            <p:ph idx="1"/>
          </p:nvPr>
        </p:nvSpPr>
        <p:spPr>
          <a:xfrm>
            <a:off x="457200" y="1752600"/>
            <a:ext cx="8229600" cy="4876800"/>
          </a:xfrm>
        </p:spPr>
        <p:txBody>
          <a:bodyPr>
            <a:normAutofit/>
          </a:bodyPr>
          <a:lstStyle/>
          <a:p>
            <a:pPr lvl="1">
              <a:spcAft>
                <a:spcPts val="600"/>
              </a:spcAft>
              <a:buFont typeface="Arial" panose="020B0604020202020204" pitchFamily="34" charset="0"/>
              <a:buChar char="•"/>
            </a:pPr>
            <a:r>
              <a:rPr lang="en-US" sz="3600" dirty="0" smtClean="0">
                <a:solidFill>
                  <a:schemeClr val="accent5">
                    <a:lumMod val="75000"/>
                  </a:schemeClr>
                </a:solidFill>
              </a:rPr>
              <a:t>Each </a:t>
            </a:r>
            <a:r>
              <a:rPr lang="en-US" sz="3600" dirty="0">
                <a:solidFill>
                  <a:schemeClr val="accent5">
                    <a:lumMod val="75000"/>
                  </a:schemeClr>
                </a:solidFill>
              </a:rPr>
              <a:t>underlying asset that ended the reporting period with value &gt;$</a:t>
            </a:r>
            <a:r>
              <a:rPr lang="en-US" sz="3600" dirty="0" smtClean="0">
                <a:solidFill>
                  <a:schemeClr val="accent5">
                    <a:lumMod val="75000"/>
                  </a:schemeClr>
                </a:solidFill>
              </a:rPr>
              <a:t>1,000</a:t>
            </a:r>
          </a:p>
          <a:p>
            <a:pPr lvl="1">
              <a:spcAft>
                <a:spcPts val="600"/>
              </a:spcAft>
              <a:buFont typeface="Arial" panose="020B0604020202020204" pitchFamily="34" charset="0"/>
              <a:buChar char="•"/>
            </a:pPr>
            <a:r>
              <a:rPr lang="en-US" sz="3600" dirty="0" smtClean="0">
                <a:solidFill>
                  <a:schemeClr val="accent5">
                    <a:lumMod val="75000"/>
                  </a:schemeClr>
                </a:solidFill>
              </a:rPr>
              <a:t>(Annual filers) Each plan/account from which &gt;$1,000 of distributed income was received during reporting period</a:t>
            </a:r>
          </a:p>
          <a:p>
            <a:pPr lvl="1">
              <a:spcAft>
                <a:spcPts val="600"/>
              </a:spcAft>
            </a:pPr>
            <a:endParaRPr lang="en-US" sz="3600" dirty="0">
              <a:solidFill>
                <a:schemeClr val="accent5">
                  <a:lumMod val="75000"/>
                </a:schemeClr>
              </a:solidFill>
            </a:endParaRPr>
          </a:p>
        </p:txBody>
      </p:sp>
      <p:sp>
        <p:nvSpPr>
          <p:cNvPr id="2" name="Slide Number Placeholder 1"/>
          <p:cNvSpPr>
            <a:spLocks noGrp="1"/>
          </p:cNvSpPr>
          <p:nvPr>
            <p:ph type="sldNum" sz="quarter" idx="12"/>
          </p:nvPr>
        </p:nvSpPr>
        <p:spPr/>
        <p:txBody>
          <a:bodyPr/>
          <a:lstStyle/>
          <a:p>
            <a:fld id="{8FA4CD6A-B4EE-4500-B6C5-5C978BDE7030}" type="slidenum">
              <a:rPr lang="en-US" smtClean="0"/>
              <a:t>9</a:t>
            </a:fld>
            <a:endParaRPr lang="en-US"/>
          </a:p>
        </p:txBody>
      </p:sp>
    </p:spTree>
    <p:extLst>
      <p:ext uri="{BB962C8B-B14F-4D97-AF65-F5344CB8AC3E}">
        <p14:creationId xmlns:p14="http://schemas.microsoft.com/office/powerpoint/2010/main" val="42584324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Office Theme">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1279</TotalTime>
  <Words>1347</Words>
  <Application>Microsoft Office PowerPoint</Application>
  <PresentationFormat>On-screen Show (4:3)</PresentationFormat>
  <Paragraphs>233</Paragraphs>
  <Slides>29</Slides>
  <Notes>29</Notes>
  <HiddenSlides>0</HiddenSlides>
  <MMClips>0</MMClips>
  <ScaleCrop>false</ScaleCrop>
  <HeadingPairs>
    <vt:vector size="4" baseType="variant">
      <vt:variant>
        <vt:lpstr>Theme</vt:lpstr>
      </vt:variant>
      <vt:variant>
        <vt:i4>5</vt:i4>
      </vt:variant>
      <vt:variant>
        <vt:lpstr>Slide Titles</vt:lpstr>
      </vt:variant>
      <vt:variant>
        <vt:i4>29</vt:i4>
      </vt:variant>
    </vt:vector>
  </HeadingPairs>
  <TitlesOfParts>
    <vt:vector size="34" baseType="lpstr">
      <vt:lpstr>Office Theme</vt:lpstr>
      <vt:lpstr>1_Office Theme</vt:lpstr>
      <vt:lpstr>2_Office Theme</vt:lpstr>
      <vt:lpstr>3_Office Theme</vt:lpstr>
      <vt:lpstr>4_Office Theme</vt:lpstr>
      <vt:lpstr>Changes to Confidential Financial Disclosure</vt:lpstr>
      <vt:lpstr>Effective Date: January 1, 2019</vt:lpstr>
      <vt:lpstr>Highlights</vt:lpstr>
      <vt:lpstr>Reporting Periods</vt:lpstr>
      <vt:lpstr>Reporting Income</vt:lpstr>
      <vt:lpstr>Receipt of Income</vt:lpstr>
      <vt:lpstr>Examples: General</vt:lpstr>
      <vt:lpstr>Tax-Deferred Interests</vt:lpstr>
      <vt:lpstr>IRAs, 529s and   Defined Contribution Plans</vt:lpstr>
      <vt:lpstr>Examples: IRA, 529 and Defined Contribution</vt:lpstr>
      <vt:lpstr>Investment Funds</vt:lpstr>
      <vt:lpstr>Example: Non-EIF Investment Fund</vt:lpstr>
      <vt:lpstr>Example: Non-EIF Investment Fund</vt:lpstr>
      <vt:lpstr>Valuing Assets </vt:lpstr>
      <vt:lpstr>Diversified Funds in Employee Benefit Plans</vt:lpstr>
      <vt:lpstr>Example: Employee Benefit Plan Exemption</vt:lpstr>
      <vt:lpstr>“Widely diversified” Criterion  With Respect to EIFs</vt:lpstr>
      <vt:lpstr>Virtual Currency</vt:lpstr>
      <vt:lpstr>Example:  Virtual Currency</vt:lpstr>
      <vt:lpstr>Irrevocable Trusts</vt:lpstr>
      <vt:lpstr>Reporting of Defined Contribution Plans on Part IV</vt:lpstr>
      <vt:lpstr>Gifts: Annual Filers Previous Rule</vt:lpstr>
      <vt:lpstr>Gifts: Annual Filers New Rule</vt:lpstr>
      <vt:lpstr>Gifts: Market Value of Ticket</vt:lpstr>
      <vt:lpstr>Gifts: Aggregation Example</vt:lpstr>
      <vt:lpstr>Review and Certification</vt:lpstr>
      <vt:lpstr>Programmatic Changes</vt:lpstr>
      <vt:lpstr>QUESTIONS? </vt:lpstr>
      <vt:lpstr>THANK YOU</vt:lpstr>
    </vt:vector>
  </TitlesOfParts>
  <Company>US Office of Government Ethics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Changes to Confidential Financial Disclosure</dc:title>
  <dc:creator>Heather A. Jones</dc:creator>
  <cp:lastModifiedBy>Patrick Shepherd</cp:lastModifiedBy>
  <cp:revision>92</cp:revision>
  <dcterms:created xsi:type="dcterms:W3CDTF">2018-10-11T18:08:04Z</dcterms:created>
  <dcterms:modified xsi:type="dcterms:W3CDTF">2018-12-06T14:58:46Z</dcterms:modified>
</cp:coreProperties>
</file>