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7" r:id="rId2"/>
    <p:sldId id="259" r:id="rId3"/>
    <p:sldId id="345" r:id="rId4"/>
    <p:sldId id="364" r:id="rId5"/>
    <p:sldId id="261" r:id="rId6"/>
    <p:sldId id="258" r:id="rId7"/>
    <p:sldId id="346" r:id="rId8"/>
    <p:sldId id="366" r:id="rId9"/>
    <p:sldId id="262" r:id="rId10"/>
    <p:sldId id="264" r:id="rId11"/>
    <p:sldId id="367" r:id="rId12"/>
    <p:sldId id="368" r:id="rId13"/>
    <p:sldId id="267" r:id="rId14"/>
    <p:sldId id="268" r:id="rId15"/>
    <p:sldId id="269" r:id="rId16"/>
    <p:sldId id="272" r:id="rId17"/>
    <p:sldId id="328" r:id="rId18"/>
    <p:sldId id="371" r:id="rId19"/>
    <p:sldId id="273" r:id="rId20"/>
    <p:sldId id="370" r:id="rId21"/>
    <p:sldId id="354" r:id="rId22"/>
    <p:sldId id="355" r:id="rId23"/>
    <p:sldId id="357" r:id="rId24"/>
    <p:sldId id="356" r:id="rId25"/>
    <p:sldId id="369" r:id="rId26"/>
    <p:sldId id="333" r:id="rId27"/>
    <p:sldId id="330" r:id="rId28"/>
    <p:sldId id="321" r:id="rId29"/>
    <p:sldId id="322" r:id="rId30"/>
    <p:sldId id="327" r:id="rId31"/>
    <p:sldId id="334" r:id="rId32"/>
    <p:sldId id="336" r:id="rId33"/>
    <p:sldId id="335" r:id="rId34"/>
    <p:sldId id="359" r:id="rId35"/>
    <p:sldId id="361" r:id="rId36"/>
    <p:sldId id="360" r:id="rId37"/>
    <p:sldId id="300"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J. Lightfoot" initials="PJL" lastIdx="22" clrIdx="0">
    <p:extLst>
      <p:ext uri="{19B8F6BF-5375-455C-9EA6-DF929625EA0E}">
        <p15:presenceInfo xmlns:p15="http://schemas.microsoft.com/office/powerpoint/2012/main" userId="S-1-5-21-108753355-3561907369-2268869943-4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FFFFFF"/>
    <a:srgbClr val="FBDB91"/>
    <a:srgbClr val="3AA3D2"/>
    <a:srgbClr val="FA4844"/>
    <a:srgbClr val="F9A48D"/>
    <a:srgbClr val="01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0572" autoAdjust="0"/>
  </p:normalViewPr>
  <p:slideViewPr>
    <p:cSldViewPr>
      <p:cViewPr varScale="1">
        <p:scale>
          <a:sx n="143" d="100"/>
          <a:sy n="143" d="100"/>
        </p:scale>
        <p:origin x="2148" y="84"/>
      </p:cViewPr>
      <p:guideLst>
        <p:guide orient="horz" pos="2160"/>
        <p:guide pos="2880"/>
      </p:guideLst>
    </p:cSldViewPr>
  </p:slideViewPr>
  <p:outlineViewPr>
    <p:cViewPr>
      <p:scale>
        <a:sx n="33" d="100"/>
        <a:sy n="33" d="100"/>
      </p:scale>
      <p:origin x="0" y="-136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https://usogegov-my.sharepoint.com/personal/cjswartz_oge_gov/Documents/Desktop/Disciplinary%20Actions%20Taken%20in%20Part%20on%20Basis%20of%20SOC%20Violations.%202014-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dirty="0"/>
              <a:t>Disciplinary actions</a:t>
            </a:r>
            <a:r>
              <a:rPr lang="en-US" sz="2000" b="0" baseline="0" dirty="0"/>
              <a:t> taken on basis of SOC violation, 2014-2023 </a:t>
            </a:r>
            <a:endParaRPr lang="en-US" sz="2000" b="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'[Disciplinary Actions Taken in Part on Basis of SOC Violations. 2014-2023.xlsx]Sheet1'!$B$1</c:f>
              <c:strCache>
                <c:ptCount val="1"/>
                <c:pt idx="0">
                  <c:v>2014</c:v>
                </c:pt>
              </c:strCache>
            </c:strRef>
          </c:tx>
          <c:spPr>
            <a:solidFill>
              <a:schemeClr val="accent6"/>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2014-2023.xlsx]Sheet1'!$B$2:$B$10</c:f>
              <c:numCache>
                <c:formatCode>General</c:formatCode>
                <c:ptCount val="9"/>
              </c:numCache>
            </c:numRef>
          </c:val>
          <c:extLst>
            <c:ext xmlns:c16="http://schemas.microsoft.com/office/drawing/2014/chart" uri="{C3380CC4-5D6E-409C-BE32-E72D297353CC}">
              <c16:uniqueId val="{00000000-9A97-43C0-BFF1-8BE497D69D1B}"/>
            </c:ext>
          </c:extLst>
        </c:ser>
        <c:ser>
          <c:idx val="1"/>
          <c:order val="1"/>
          <c:tx>
            <c:strRef>
              <c:f>'[Disciplinary Actions Taken in Part on Basis of SOC Violations. 2014-2023.xlsx]Sheet1'!$C$1</c:f>
              <c:strCache>
                <c:ptCount val="1"/>
                <c:pt idx="0">
                  <c:v>2015</c:v>
                </c:pt>
              </c:strCache>
            </c:strRef>
          </c:tx>
          <c:spPr>
            <a:solidFill>
              <a:schemeClr val="accent5"/>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2014-2023.xlsx]Sheet1'!$C$2:$C$10</c:f>
              <c:numCache>
                <c:formatCode>General</c:formatCode>
                <c:ptCount val="9"/>
                <c:pt idx="0">
                  <c:v>439</c:v>
                </c:pt>
                <c:pt idx="1">
                  <c:v>18</c:v>
                </c:pt>
                <c:pt idx="2">
                  <c:v>9</c:v>
                </c:pt>
                <c:pt idx="3">
                  <c:v>38</c:v>
                </c:pt>
                <c:pt idx="4">
                  <c:v>24</c:v>
                </c:pt>
                <c:pt idx="5">
                  <c:v>1</c:v>
                </c:pt>
                <c:pt idx="6">
                  <c:v>948</c:v>
                </c:pt>
                <c:pt idx="7">
                  <c:v>33</c:v>
                </c:pt>
              </c:numCache>
            </c:numRef>
          </c:val>
          <c:extLst>
            <c:ext xmlns:c16="http://schemas.microsoft.com/office/drawing/2014/chart" uri="{C3380CC4-5D6E-409C-BE32-E72D297353CC}">
              <c16:uniqueId val="{00000001-9A97-43C0-BFF1-8BE497D69D1B}"/>
            </c:ext>
          </c:extLst>
        </c:ser>
        <c:ser>
          <c:idx val="2"/>
          <c:order val="2"/>
          <c:tx>
            <c:strRef>
              <c:f>'[Disciplinary Actions Taken in Part on Basis of SOC Violations. 2014-2023.xlsx]Sheet1'!$D$1</c:f>
              <c:strCache>
                <c:ptCount val="1"/>
                <c:pt idx="0">
                  <c:v>2016</c:v>
                </c:pt>
              </c:strCache>
            </c:strRef>
          </c:tx>
          <c:spPr>
            <a:solidFill>
              <a:schemeClr val="accent4"/>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2014-2023.xlsx]Sheet1'!$D$2:$D$10</c:f>
              <c:numCache>
                <c:formatCode>General</c:formatCode>
                <c:ptCount val="9"/>
                <c:pt idx="0">
                  <c:v>571</c:v>
                </c:pt>
                <c:pt idx="1">
                  <c:v>31</c:v>
                </c:pt>
                <c:pt idx="2">
                  <c:v>13</c:v>
                </c:pt>
                <c:pt idx="3">
                  <c:v>6</c:v>
                </c:pt>
                <c:pt idx="4">
                  <c:v>22</c:v>
                </c:pt>
                <c:pt idx="5">
                  <c:v>5</c:v>
                </c:pt>
                <c:pt idx="6">
                  <c:v>665</c:v>
                </c:pt>
                <c:pt idx="7">
                  <c:v>60</c:v>
                </c:pt>
              </c:numCache>
            </c:numRef>
          </c:val>
          <c:extLst>
            <c:ext xmlns:c16="http://schemas.microsoft.com/office/drawing/2014/chart" uri="{C3380CC4-5D6E-409C-BE32-E72D297353CC}">
              <c16:uniqueId val="{00000002-9A97-43C0-BFF1-8BE497D69D1B}"/>
            </c:ext>
          </c:extLst>
        </c:ser>
        <c:ser>
          <c:idx val="3"/>
          <c:order val="3"/>
          <c:tx>
            <c:strRef>
              <c:f>'[Disciplinary Actions Taken in Part on Basis of SOC Violations. 2014-2023.xlsx]Sheet1'!$E$1</c:f>
              <c:strCache>
                <c:ptCount val="1"/>
                <c:pt idx="0">
                  <c:v>2017</c:v>
                </c:pt>
              </c:strCache>
            </c:strRef>
          </c:tx>
          <c:spPr>
            <a:solidFill>
              <a:schemeClr val="accent6">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2014-2023.xlsx]Sheet1'!$E$2:$E$10</c:f>
              <c:numCache>
                <c:formatCode>General</c:formatCode>
                <c:ptCount val="9"/>
                <c:pt idx="0">
                  <c:v>301</c:v>
                </c:pt>
                <c:pt idx="1">
                  <c:v>28</c:v>
                </c:pt>
                <c:pt idx="2">
                  <c:v>10</c:v>
                </c:pt>
                <c:pt idx="3">
                  <c:v>35</c:v>
                </c:pt>
                <c:pt idx="4">
                  <c:v>45</c:v>
                </c:pt>
                <c:pt idx="5">
                  <c:v>10</c:v>
                </c:pt>
                <c:pt idx="6">
                  <c:v>683</c:v>
                </c:pt>
                <c:pt idx="7">
                  <c:v>145</c:v>
                </c:pt>
              </c:numCache>
            </c:numRef>
          </c:val>
          <c:extLst>
            <c:ext xmlns:c16="http://schemas.microsoft.com/office/drawing/2014/chart" uri="{C3380CC4-5D6E-409C-BE32-E72D297353CC}">
              <c16:uniqueId val="{00000003-9A97-43C0-BFF1-8BE497D69D1B}"/>
            </c:ext>
          </c:extLst>
        </c:ser>
        <c:ser>
          <c:idx val="4"/>
          <c:order val="4"/>
          <c:tx>
            <c:strRef>
              <c:f>'[Disciplinary Actions Taken in Part on Basis of SOC Violations. 2014-2023.xlsx]Sheet1'!$F$1</c:f>
              <c:strCache>
                <c:ptCount val="1"/>
                <c:pt idx="0">
                  <c:v>2018</c:v>
                </c:pt>
              </c:strCache>
            </c:strRef>
          </c:tx>
          <c:spPr>
            <a:solidFill>
              <a:schemeClr val="accent5">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2014-2023.xlsx]Sheet1'!$F$2:$F$10</c:f>
              <c:numCache>
                <c:formatCode>General</c:formatCode>
                <c:ptCount val="9"/>
                <c:pt idx="0">
                  <c:v>384</c:v>
                </c:pt>
                <c:pt idx="1">
                  <c:v>23</c:v>
                </c:pt>
                <c:pt idx="2">
                  <c:v>4</c:v>
                </c:pt>
                <c:pt idx="3">
                  <c:v>19</c:v>
                </c:pt>
                <c:pt idx="4">
                  <c:v>24</c:v>
                </c:pt>
                <c:pt idx="5">
                  <c:v>12</c:v>
                </c:pt>
                <c:pt idx="6">
                  <c:v>623</c:v>
                </c:pt>
                <c:pt idx="7">
                  <c:v>85</c:v>
                </c:pt>
              </c:numCache>
            </c:numRef>
          </c:val>
          <c:extLst>
            <c:ext xmlns:c16="http://schemas.microsoft.com/office/drawing/2014/chart" uri="{C3380CC4-5D6E-409C-BE32-E72D297353CC}">
              <c16:uniqueId val="{00000004-9A97-43C0-BFF1-8BE497D69D1B}"/>
            </c:ext>
          </c:extLst>
        </c:ser>
        <c:ser>
          <c:idx val="5"/>
          <c:order val="5"/>
          <c:tx>
            <c:strRef>
              <c:f>'[Disciplinary Actions Taken in Part on Basis of SOC Violations. 2014-2023.xlsx]Sheet1'!$G$1</c:f>
              <c:strCache>
                <c:ptCount val="1"/>
                <c:pt idx="0">
                  <c:v>2019</c:v>
                </c:pt>
              </c:strCache>
            </c:strRef>
          </c:tx>
          <c:spPr>
            <a:solidFill>
              <a:schemeClr val="accent4">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2014-2023.xlsx]Sheet1'!$G$2:$G$10</c:f>
              <c:numCache>
                <c:formatCode>General</c:formatCode>
                <c:ptCount val="9"/>
                <c:pt idx="0">
                  <c:v>211</c:v>
                </c:pt>
                <c:pt idx="1">
                  <c:v>26</c:v>
                </c:pt>
                <c:pt idx="2">
                  <c:v>3</c:v>
                </c:pt>
                <c:pt idx="3">
                  <c:v>14</c:v>
                </c:pt>
                <c:pt idx="4">
                  <c:v>30</c:v>
                </c:pt>
                <c:pt idx="5">
                  <c:v>4</c:v>
                </c:pt>
                <c:pt idx="6">
                  <c:v>578</c:v>
                </c:pt>
                <c:pt idx="7">
                  <c:v>75</c:v>
                </c:pt>
                <c:pt idx="8">
                  <c:v>94</c:v>
                </c:pt>
              </c:numCache>
            </c:numRef>
          </c:val>
          <c:extLst>
            <c:ext xmlns:c16="http://schemas.microsoft.com/office/drawing/2014/chart" uri="{C3380CC4-5D6E-409C-BE32-E72D297353CC}">
              <c16:uniqueId val="{00000005-9A97-43C0-BFF1-8BE497D69D1B}"/>
            </c:ext>
          </c:extLst>
        </c:ser>
        <c:ser>
          <c:idx val="6"/>
          <c:order val="6"/>
          <c:tx>
            <c:strRef>
              <c:f>'[Disciplinary Actions Taken in Part on Basis of SOC Violations. 2014-2023.xlsx]Sheet1'!$H$1</c:f>
              <c:strCache>
                <c:ptCount val="1"/>
                <c:pt idx="0">
                  <c:v>2020</c:v>
                </c:pt>
              </c:strCache>
            </c:strRef>
          </c:tx>
          <c:spPr>
            <a:solidFill>
              <a:schemeClr val="accent6">
                <a:lumMod val="80000"/>
                <a:lumOff val="2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2014-2023.xlsx]Sheet1'!$H$2:$H$10</c:f>
              <c:numCache>
                <c:formatCode>General</c:formatCode>
                <c:ptCount val="9"/>
                <c:pt idx="0">
                  <c:v>278</c:v>
                </c:pt>
                <c:pt idx="1">
                  <c:v>12</c:v>
                </c:pt>
                <c:pt idx="2">
                  <c:v>3</c:v>
                </c:pt>
                <c:pt idx="3">
                  <c:v>9</c:v>
                </c:pt>
                <c:pt idx="4">
                  <c:v>12</c:v>
                </c:pt>
                <c:pt idx="5">
                  <c:v>2</c:v>
                </c:pt>
                <c:pt idx="6">
                  <c:v>414</c:v>
                </c:pt>
                <c:pt idx="7">
                  <c:v>27</c:v>
                </c:pt>
                <c:pt idx="8">
                  <c:v>13</c:v>
                </c:pt>
              </c:numCache>
            </c:numRef>
          </c:val>
          <c:extLst>
            <c:ext xmlns:c16="http://schemas.microsoft.com/office/drawing/2014/chart" uri="{C3380CC4-5D6E-409C-BE32-E72D297353CC}">
              <c16:uniqueId val="{00000006-9A97-43C0-BFF1-8BE497D69D1B}"/>
            </c:ext>
          </c:extLst>
        </c:ser>
        <c:ser>
          <c:idx val="7"/>
          <c:order val="7"/>
          <c:tx>
            <c:strRef>
              <c:f>'[Disciplinary Actions Taken in Part on Basis of SOC Violations. 2014-2023.xlsx]Sheet1'!$I$1</c:f>
              <c:strCache>
                <c:ptCount val="1"/>
                <c:pt idx="0">
                  <c:v>2021</c:v>
                </c:pt>
              </c:strCache>
            </c:strRef>
          </c:tx>
          <c:spPr>
            <a:solidFill>
              <a:schemeClr val="accent5">
                <a:lumMod val="80000"/>
                <a:lumOff val="2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2014-2023.xlsx]Sheet1'!$I$2:$I$10</c:f>
              <c:numCache>
                <c:formatCode>General</c:formatCode>
                <c:ptCount val="9"/>
                <c:pt idx="0">
                  <c:v>180</c:v>
                </c:pt>
                <c:pt idx="1">
                  <c:v>14</c:v>
                </c:pt>
                <c:pt idx="2">
                  <c:v>7</c:v>
                </c:pt>
                <c:pt idx="3">
                  <c:v>13</c:v>
                </c:pt>
                <c:pt idx="4">
                  <c:v>33</c:v>
                </c:pt>
                <c:pt idx="5">
                  <c:v>10</c:v>
                </c:pt>
                <c:pt idx="6">
                  <c:v>291</c:v>
                </c:pt>
                <c:pt idx="7">
                  <c:v>41</c:v>
                </c:pt>
                <c:pt idx="8">
                  <c:v>63</c:v>
                </c:pt>
              </c:numCache>
            </c:numRef>
          </c:val>
          <c:extLst>
            <c:ext xmlns:c16="http://schemas.microsoft.com/office/drawing/2014/chart" uri="{C3380CC4-5D6E-409C-BE32-E72D297353CC}">
              <c16:uniqueId val="{00000007-9A97-43C0-BFF1-8BE497D69D1B}"/>
            </c:ext>
          </c:extLst>
        </c:ser>
        <c:ser>
          <c:idx val="8"/>
          <c:order val="8"/>
          <c:tx>
            <c:strRef>
              <c:f>'[Disciplinary Actions Taken in Part on Basis of SOC Violations. 2014-2023.xlsx]Sheet1'!$J$1</c:f>
              <c:strCache>
                <c:ptCount val="1"/>
                <c:pt idx="0">
                  <c:v>2022</c:v>
                </c:pt>
              </c:strCache>
            </c:strRef>
          </c:tx>
          <c:spPr>
            <a:solidFill>
              <a:schemeClr val="accent4">
                <a:lumMod val="80000"/>
                <a:lumOff val="2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2014-2023.xlsx]Sheet1'!$J$2:$J$10</c:f>
              <c:numCache>
                <c:formatCode>General</c:formatCode>
                <c:ptCount val="9"/>
                <c:pt idx="0">
                  <c:v>108</c:v>
                </c:pt>
                <c:pt idx="1">
                  <c:v>9</c:v>
                </c:pt>
                <c:pt idx="2">
                  <c:v>3</c:v>
                </c:pt>
                <c:pt idx="3">
                  <c:v>17</c:v>
                </c:pt>
                <c:pt idx="4">
                  <c:v>27</c:v>
                </c:pt>
                <c:pt idx="5">
                  <c:v>31</c:v>
                </c:pt>
                <c:pt idx="6">
                  <c:v>431</c:v>
                </c:pt>
                <c:pt idx="7">
                  <c:v>42</c:v>
                </c:pt>
                <c:pt idx="8">
                  <c:v>20</c:v>
                </c:pt>
              </c:numCache>
            </c:numRef>
          </c:val>
          <c:extLst>
            <c:ext xmlns:c16="http://schemas.microsoft.com/office/drawing/2014/chart" uri="{C3380CC4-5D6E-409C-BE32-E72D297353CC}">
              <c16:uniqueId val="{00000008-9A97-43C0-BFF1-8BE497D69D1B}"/>
            </c:ext>
          </c:extLst>
        </c:ser>
        <c:ser>
          <c:idx val="9"/>
          <c:order val="9"/>
          <c:tx>
            <c:strRef>
              <c:f>'[Disciplinary Actions Taken in Part on Basis of SOC Violations. 2014-2023.xlsx]Sheet1'!$K$1</c:f>
              <c:strCache>
                <c:ptCount val="1"/>
                <c:pt idx="0">
                  <c:v>2023</c:v>
                </c:pt>
              </c:strCache>
            </c:strRef>
          </c:tx>
          <c:spPr>
            <a:solidFill>
              <a:schemeClr val="accent6">
                <a:lumMod val="8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2014-2023.xlsx]Sheet1'!$K$2:$K$10</c:f>
              <c:numCache>
                <c:formatCode>General</c:formatCode>
                <c:ptCount val="9"/>
                <c:pt idx="0">
                  <c:v>107</c:v>
                </c:pt>
                <c:pt idx="1">
                  <c:v>17</c:v>
                </c:pt>
                <c:pt idx="2">
                  <c:v>4</c:v>
                </c:pt>
                <c:pt idx="3">
                  <c:v>8</c:v>
                </c:pt>
                <c:pt idx="4">
                  <c:v>27</c:v>
                </c:pt>
                <c:pt idx="5">
                  <c:v>10</c:v>
                </c:pt>
                <c:pt idx="6">
                  <c:v>270</c:v>
                </c:pt>
                <c:pt idx="7">
                  <c:v>65</c:v>
                </c:pt>
                <c:pt idx="8">
                  <c:v>117</c:v>
                </c:pt>
              </c:numCache>
            </c:numRef>
          </c:val>
          <c:extLst>
            <c:ext xmlns:c16="http://schemas.microsoft.com/office/drawing/2014/chart" uri="{C3380CC4-5D6E-409C-BE32-E72D297353CC}">
              <c16:uniqueId val="{00000009-9A97-43C0-BFF1-8BE497D69D1B}"/>
            </c:ext>
          </c:extLst>
        </c:ser>
        <c:dLbls>
          <c:showLegendKey val="0"/>
          <c:showVal val="0"/>
          <c:showCatName val="0"/>
          <c:showSerName val="0"/>
          <c:showPercent val="0"/>
          <c:showBubbleSize val="0"/>
        </c:dLbls>
        <c:gapWidth val="219"/>
        <c:overlap val="-27"/>
        <c:axId val="1630155616"/>
        <c:axId val="1630150816"/>
      </c:barChart>
      <c:catAx>
        <c:axId val="163015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30150816"/>
        <c:crosses val="autoZero"/>
        <c:auto val="1"/>
        <c:lblAlgn val="ctr"/>
        <c:lblOffset val="100"/>
        <c:noMultiLvlLbl val="0"/>
      </c:catAx>
      <c:valAx>
        <c:axId val="16301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30155616"/>
        <c:crosses val="autoZero"/>
        <c:crossBetween val="between"/>
      </c:valAx>
      <c:spPr>
        <a:noFill/>
        <a:ln>
          <a:noFill/>
        </a:ln>
        <a:effectLst/>
      </c:spPr>
    </c:plotArea>
    <c:legend>
      <c:legendPos val="b"/>
      <c:layout>
        <c:manualLayout>
          <c:xMode val="edge"/>
          <c:yMode val="edge"/>
          <c:x val="0.05"/>
          <c:y val="0.91513171371871194"/>
          <c:w val="0.9"/>
          <c:h val="5.64130017284424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CA358E-424B-4970-901B-8BFDD7FCDC77}" type="datetimeFigureOut">
              <a:rPr lang="en-US" smtClean="0"/>
              <a:pPr/>
              <a:t>4/1/2025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213F2-B6C2-44BC-BCE4-B94422697985}" type="slidenum">
              <a:rPr lang="en-US" smtClean="0"/>
              <a:pPr/>
              <a:t>‹#›</a:t>
            </a:fld>
            <a:endParaRPr lang="en-US"/>
          </a:p>
        </p:txBody>
      </p:sp>
    </p:spTree>
    <p:extLst>
      <p:ext uri="{BB962C8B-B14F-4D97-AF65-F5344CB8AC3E}">
        <p14:creationId xmlns:p14="http://schemas.microsoft.com/office/powerpoint/2010/main" val="1400918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5482A-9A82-49BF-AB9D-EFF379C44262}" type="datetimeFigureOut">
              <a:rPr lang="en-US" smtClean="0"/>
              <a:pPr/>
              <a:t>4/1/2025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C860F-1504-4CE4-B63C-1AB14CDAF948}" type="slidenum">
              <a:rPr lang="en-US" smtClean="0"/>
              <a:pPr/>
              <a:t>‹#›</a:t>
            </a:fld>
            <a:endParaRPr lang="en-US"/>
          </a:p>
        </p:txBody>
      </p:sp>
    </p:spTree>
    <p:extLst>
      <p:ext uri="{BB962C8B-B14F-4D97-AF65-F5344CB8AC3E}">
        <p14:creationId xmlns:p14="http://schemas.microsoft.com/office/powerpoint/2010/main" val="15658770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C860F-1504-4CE4-B63C-1AB14CDAF948}" type="slidenum">
              <a:rPr lang="en-US" smtClean="0"/>
              <a:pPr/>
              <a:t>1</a:t>
            </a:fld>
            <a:endParaRPr lang="en-US"/>
          </a:p>
        </p:txBody>
      </p:sp>
    </p:spTree>
    <p:extLst>
      <p:ext uri="{BB962C8B-B14F-4D97-AF65-F5344CB8AC3E}">
        <p14:creationId xmlns:p14="http://schemas.microsoft.com/office/powerpoint/2010/main" val="139440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29</a:t>
            </a:fld>
            <a:endParaRPr lang="en-US"/>
          </a:p>
        </p:txBody>
      </p:sp>
    </p:spTree>
    <p:extLst>
      <p:ext uri="{BB962C8B-B14F-4D97-AF65-F5344CB8AC3E}">
        <p14:creationId xmlns:p14="http://schemas.microsoft.com/office/powerpoint/2010/main" val="1889132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30</a:t>
            </a:fld>
            <a:endParaRPr lang="en-US"/>
          </a:p>
        </p:txBody>
      </p:sp>
    </p:spTree>
    <p:extLst>
      <p:ext uri="{BB962C8B-B14F-4D97-AF65-F5344CB8AC3E}">
        <p14:creationId xmlns:p14="http://schemas.microsoft.com/office/powerpoint/2010/main" val="144546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C860F-1504-4CE4-B63C-1AB14CDAF948}" type="slidenum">
              <a:rPr lang="en-US" smtClean="0"/>
              <a:pPr/>
              <a:t>33</a:t>
            </a:fld>
            <a:endParaRPr lang="en-US"/>
          </a:p>
        </p:txBody>
      </p:sp>
    </p:spTree>
    <p:extLst>
      <p:ext uri="{BB962C8B-B14F-4D97-AF65-F5344CB8AC3E}">
        <p14:creationId xmlns:p14="http://schemas.microsoft.com/office/powerpoint/2010/main" val="5357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37</a:t>
            </a:fld>
            <a:endParaRPr lang="en-US"/>
          </a:p>
        </p:txBody>
      </p:sp>
    </p:spTree>
    <p:extLst>
      <p:ext uri="{BB962C8B-B14F-4D97-AF65-F5344CB8AC3E}">
        <p14:creationId xmlns:p14="http://schemas.microsoft.com/office/powerpoint/2010/main" val="241409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2E530-6FA0-3A90-664A-35E3673A7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9CD75-013C-A71B-CB09-F7253079C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44AD6-9710-90E2-74A9-D2221510CCAE}"/>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C5970FB0-D454-7EBC-C2B9-2A0D49851C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71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6323-4060-6093-33DA-7147930C3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57F15-A168-4DA6-9325-CABC364A5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287B9-9C5C-695D-7862-9D4AEB1CB14D}"/>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C26ACC1-F523-C23A-FB04-50B15D5632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62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C860F-1504-4CE4-B63C-1AB14CDAF948}" type="slidenum">
              <a:rPr lang="en-US" smtClean="0"/>
              <a:pPr/>
              <a:t>13</a:t>
            </a:fld>
            <a:endParaRPr lang="en-US"/>
          </a:p>
        </p:txBody>
      </p:sp>
    </p:spTree>
    <p:extLst>
      <p:ext uri="{BB962C8B-B14F-4D97-AF65-F5344CB8AC3E}">
        <p14:creationId xmlns:p14="http://schemas.microsoft.com/office/powerpoint/2010/main" val="407920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C860F-1504-4CE4-B63C-1AB14CDAF948}" type="slidenum">
              <a:rPr lang="en-US" smtClean="0"/>
              <a:pPr/>
              <a:t>14</a:t>
            </a:fld>
            <a:endParaRPr lang="en-US"/>
          </a:p>
        </p:txBody>
      </p:sp>
    </p:spTree>
    <p:extLst>
      <p:ext uri="{BB962C8B-B14F-4D97-AF65-F5344CB8AC3E}">
        <p14:creationId xmlns:p14="http://schemas.microsoft.com/office/powerpoint/2010/main" val="171946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C860F-1504-4CE4-B63C-1AB14CDAF948}" type="slidenum">
              <a:rPr lang="en-US" smtClean="0"/>
              <a:pPr/>
              <a:t>15</a:t>
            </a:fld>
            <a:endParaRPr lang="en-US"/>
          </a:p>
        </p:txBody>
      </p:sp>
    </p:spTree>
    <p:extLst>
      <p:ext uri="{BB962C8B-B14F-4D97-AF65-F5344CB8AC3E}">
        <p14:creationId xmlns:p14="http://schemas.microsoft.com/office/powerpoint/2010/main" val="2324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C860F-1504-4CE4-B63C-1AB14CDAF948}" type="slidenum">
              <a:rPr lang="en-US" smtClean="0"/>
              <a:pPr/>
              <a:t>16</a:t>
            </a:fld>
            <a:endParaRPr lang="en-US"/>
          </a:p>
        </p:txBody>
      </p:sp>
    </p:spTree>
    <p:extLst>
      <p:ext uri="{BB962C8B-B14F-4D97-AF65-F5344CB8AC3E}">
        <p14:creationId xmlns:p14="http://schemas.microsoft.com/office/powerpoint/2010/main" val="96453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89A9A-A7E0-C8CF-0126-E16CF21EA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B36C3-94D5-EE2F-C53E-9D95E0FF3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F1BE8-A865-92D3-BD67-6C44A9921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744A6E-95C9-0825-6903-49D89FA53E9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3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28</a:t>
            </a:fld>
            <a:endParaRPr lang="en-US"/>
          </a:p>
        </p:txBody>
      </p:sp>
    </p:spTree>
    <p:extLst>
      <p:ext uri="{BB962C8B-B14F-4D97-AF65-F5344CB8AC3E}">
        <p14:creationId xmlns:p14="http://schemas.microsoft.com/office/powerpoint/2010/main" val="212499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470025"/>
          </a:xfrm>
        </p:spPr>
        <p:txBody>
          <a:bodyPr/>
          <a:lstStyle>
            <a:lvl1pPr>
              <a:defRPr>
                <a:latin typeface="Lucida Sans" pitchFamily="34" charset="0"/>
                <a:cs typeface="Lucida Sans"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838200"/>
          </a:xfrm>
        </p:spPr>
        <p:txBody>
          <a:bodyPr/>
          <a:lstStyle>
            <a:lvl1pPr marL="0" indent="0" algn="ctr">
              <a:buNone/>
              <a:defRPr>
                <a:solidFill>
                  <a:schemeClr val="tx1">
                    <a:tint val="75000"/>
                  </a:schemeClr>
                </a:solidFill>
                <a:latin typeface="Lucida Sans" pitchFamily="34" charset="0"/>
                <a:cs typeface="Lucida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E102-17FB-453D-B65D-F7940B9C3CDC}" type="slidenum">
              <a:rPr lang="en-US" smtClean="0"/>
              <a:pPr/>
              <a:t>‹#›</a:t>
            </a:fld>
            <a:endParaRPr lang="en-US"/>
          </a:p>
        </p:txBody>
      </p:sp>
      <p:pic>
        <p:nvPicPr>
          <p:cNvPr id="7" name="Picture 6" descr="OGE_rgb.jpg"/>
          <p:cNvPicPr>
            <a:picLocks noChangeAspect="1"/>
          </p:cNvPicPr>
          <p:nvPr userDrawn="1"/>
        </p:nvPicPr>
        <p:blipFill>
          <a:blip r:embed="rId2" cstate="print"/>
          <a:stretch>
            <a:fillRect/>
          </a:stretch>
        </p:blipFill>
        <p:spPr>
          <a:xfrm>
            <a:off x="2275368" y="381000"/>
            <a:ext cx="4593265" cy="2438400"/>
          </a:xfrm>
          <a:prstGeom prst="rect">
            <a:avLst/>
          </a:prstGeom>
          <a:ln cmpd="dbl">
            <a:solidFill>
              <a:srgbClr val="FFFFFF"/>
            </a:solidFill>
          </a:ln>
        </p:spPr>
      </p:pic>
      <p:sp>
        <p:nvSpPr>
          <p:cNvPr id="11" name="Rectangle 10"/>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E102-17FB-453D-B65D-F7940B9C3CDC}" type="slidenum">
              <a:rPr lang="en-US" smtClean="0"/>
              <a:pPr/>
              <a:t>‹#›</a:t>
            </a:fld>
            <a:endParaRPr lang="en-US"/>
          </a:p>
        </p:txBody>
      </p:sp>
      <p:grpSp>
        <p:nvGrpSpPr>
          <p:cNvPr id="14" name="Group 13"/>
          <p:cNvGrpSpPr/>
          <p:nvPr userDrawn="1"/>
        </p:nvGrpSpPr>
        <p:grpSpPr>
          <a:xfrm>
            <a:off x="152400" y="1295400"/>
            <a:ext cx="8839200" cy="381000"/>
            <a:chOff x="152400" y="1295400"/>
            <a:chExt cx="8839200" cy="381000"/>
          </a:xfrm>
        </p:grpSpPr>
        <p:cxnSp>
          <p:nvCxnSpPr>
            <p:cNvPr id="8" name="Straight Connector 7"/>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5-Point Star 8"/>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E102-17FB-453D-B65D-F7940B9C3CDC}" type="slidenum">
              <a:rPr lang="en-US" smtClean="0"/>
              <a:pPr/>
              <a:t>‹#›</a:t>
            </a:fld>
            <a:endParaRPr lang="en-US"/>
          </a:p>
        </p:txBody>
      </p:sp>
      <p:sp>
        <p:nvSpPr>
          <p:cNvPr id="12" name="Rectangle 11"/>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52400" y="1295400"/>
            <a:ext cx="8839200" cy="381000"/>
            <a:chOff x="152400" y="1295400"/>
            <a:chExt cx="8839200" cy="381000"/>
          </a:xfrm>
        </p:grpSpPr>
        <p:cxnSp>
          <p:nvCxnSpPr>
            <p:cNvPr id="14" name="Straight Connector 13"/>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5-Point Star 14"/>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19399"/>
            <a:ext cx="4041775"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CE102-17FB-453D-B65D-F7940B9C3CDC}" type="slidenum">
              <a:rPr lang="en-US" smtClean="0"/>
              <a:pPr/>
              <a:t>‹#›</a:t>
            </a:fld>
            <a:endParaRPr lang="en-US"/>
          </a:p>
        </p:txBody>
      </p:sp>
      <p:sp>
        <p:nvSpPr>
          <p:cNvPr id="14" name="Rectangle 13"/>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152400" y="1295400"/>
            <a:ext cx="8839200" cy="381000"/>
            <a:chOff x="152400" y="1295400"/>
            <a:chExt cx="8839200" cy="381000"/>
          </a:xfrm>
        </p:grpSpPr>
        <p:cxnSp>
          <p:nvCxnSpPr>
            <p:cNvPr id="16" name="Straight Connector 15"/>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5-Point Star 16"/>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CE102-17FB-453D-B65D-F7940B9C3CDC}" type="slidenum">
              <a:rPr lang="en-US" smtClean="0"/>
              <a:pPr/>
              <a:t>‹#›</a:t>
            </a:fld>
            <a:endParaRPr lang="en-US"/>
          </a:p>
        </p:txBody>
      </p:sp>
      <p:sp>
        <p:nvSpPr>
          <p:cNvPr id="10" name="Rectangle 9"/>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52400" y="1295400"/>
            <a:ext cx="8839200" cy="381000"/>
            <a:chOff x="152400" y="1295400"/>
            <a:chExt cx="8839200" cy="381000"/>
          </a:xfrm>
        </p:grpSpPr>
        <p:cxnSp>
          <p:nvCxnSpPr>
            <p:cNvPr id="12" name="Straight Connector 11"/>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5-Point Star 12"/>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CE102-17FB-453D-B65D-F7940B9C3CDC}" type="slidenum">
              <a:rPr lang="en-US" smtClean="0"/>
              <a:pPr/>
              <a:t>‹#›</a:t>
            </a:fld>
            <a:endParaRPr lang="en-US"/>
          </a:p>
        </p:txBody>
      </p:sp>
      <p:sp>
        <p:nvSpPr>
          <p:cNvPr id="5" name="Rectangle 4"/>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CE102-17FB-453D-B65D-F7940B9C3C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p:hf hdr="0" ftr="0" dt="0"/>
  <p:txStyles>
    <p:titleStyle>
      <a:lvl1pPr algn="ctr" defTabSz="914400" rtl="0" eaLnBrk="1" latinLnBrk="0" hangingPunct="1">
        <a:spcBef>
          <a:spcPct val="0"/>
        </a:spcBef>
        <a:buNone/>
        <a:defRPr sz="4400" kern="1200">
          <a:solidFill>
            <a:schemeClr val="tx1"/>
          </a:solidFill>
          <a:latin typeface="Lucida Sans" pitchFamily="34" charset="0"/>
          <a:ea typeface="+mj-ea"/>
          <a:cs typeface="Lucida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Lucida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Lucida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Lucida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domainpictures.net/view-image.php?image=52330"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821977" y="3124200"/>
            <a:ext cx="7772400" cy="1470025"/>
          </a:xfrm>
        </p:spPr>
        <p:txBody>
          <a:bodyPr>
            <a:normAutofit fontScale="90000"/>
          </a:bodyPr>
          <a:lstStyle/>
          <a:p>
            <a:r>
              <a:rPr lang="en-US" sz="4800" b="1" dirty="0"/>
              <a:t>How OGE and the Ethics Community Support the Office of Inspector General</a:t>
            </a:r>
          </a:p>
        </p:txBody>
      </p:sp>
      <p:sp>
        <p:nvSpPr>
          <p:cNvPr id="7" name="Subtitle 6"/>
          <p:cNvSpPr>
            <a:spLocks noGrp="1"/>
          </p:cNvSpPr>
          <p:nvPr>
            <p:ph type="subTitle" idx="1"/>
          </p:nvPr>
        </p:nvSpPr>
        <p:spPr>
          <a:xfrm>
            <a:off x="936277" y="4953000"/>
            <a:ext cx="7543800" cy="838200"/>
          </a:xfrm>
        </p:spPr>
        <p:txBody>
          <a:bodyPr>
            <a:noAutofit/>
          </a:bodyPr>
          <a:lstStyle/>
          <a:p>
            <a:r>
              <a:rPr lang="en-US" sz="2400" b="1" dirty="0"/>
              <a:t>Fed</a:t>
            </a:r>
            <a:r>
              <a:rPr lang="en-US" sz="2400" b="1" dirty="0">
                <a:solidFill>
                  <a:srgbClr val="FBDB91"/>
                </a:solidFill>
              </a:rPr>
              <a:t>eral </a:t>
            </a:r>
            <a:r>
              <a:rPr lang="en-US" sz="2400" b="1" dirty="0"/>
              <a:t>COI, Impartiality, and Misuse of Position Investigations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14425"/>
            <a:ext cx="8229600" cy="1143000"/>
          </a:xfrm>
        </p:spPr>
        <p:txBody>
          <a:bodyPr/>
          <a:lstStyle/>
          <a:p>
            <a:pPr algn="l"/>
            <a:r>
              <a:rPr lang="en-US" dirty="0"/>
              <a:t>Ethics Documents 4</a:t>
            </a:r>
          </a:p>
        </p:txBody>
      </p:sp>
      <p:sp>
        <p:nvSpPr>
          <p:cNvPr id="3" name="Content Placeholder 2"/>
          <p:cNvSpPr>
            <a:spLocks noGrp="1"/>
          </p:cNvSpPr>
          <p:nvPr>
            <p:ph idx="1"/>
          </p:nvPr>
        </p:nvSpPr>
        <p:spPr>
          <a:xfrm>
            <a:off x="152400" y="1600200"/>
            <a:ext cx="8839199" cy="4144963"/>
          </a:xfrm>
        </p:spPr>
        <p:txBody>
          <a:bodyPr/>
          <a:lstStyle/>
          <a:p>
            <a:pPr algn="ctr">
              <a:buNone/>
            </a:pPr>
            <a:r>
              <a:rPr lang="en-US" dirty="0"/>
              <a:t>Ethics Agreements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10</a:t>
            </a:fld>
            <a:endParaRPr lang="en-US"/>
          </a:p>
        </p:txBody>
      </p:sp>
      <p:pic>
        <p:nvPicPr>
          <p:cNvPr id="2050" name="Picture 2" descr="This is a model ethics agreement."/>
          <p:cNvPicPr>
            <a:picLocks noChangeAspect="1" noChangeArrowheads="1"/>
          </p:cNvPicPr>
          <p:nvPr/>
        </p:nvPicPr>
        <p:blipFill>
          <a:blip r:embed="rId2" cstate="print"/>
          <a:srcRect/>
          <a:stretch>
            <a:fillRect/>
          </a:stretch>
        </p:blipFill>
        <p:spPr bwMode="auto">
          <a:xfrm>
            <a:off x="548077" y="2164976"/>
            <a:ext cx="8047843" cy="4556499"/>
          </a:xfrm>
          <a:prstGeom prst="rect">
            <a:avLst/>
          </a:prstGeom>
          <a:noFill/>
          <a:ln w="9525">
            <a:noFill/>
            <a:miter lim="800000"/>
            <a:headEnd/>
            <a:tailEnd/>
          </a:ln>
        </p:spPr>
      </p:pic>
      <p:sp>
        <p:nvSpPr>
          <p:cNvPr id="4" name="Title 1">
            <a:extLst>
              <a:ext uri="{FF2B5EF4-FFF2-40B4-BE49-F238E27FC236}">
                <a16:creationId xmlns:a16="http://schemas.microsoft.com/office/drawing/2014/main" id="{64250B4D-145E-0F52-4793-A13263585A0F}"/>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56BB71A-C4B9-185A-428A-628CE8D63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36F97-E453-65AC-4436-5AA750A441F5}"/>
              </a:ext>
            </a:extLst>
          </p:cNvPr>
          <p:cNvSpPr>
            <a:spLocks noGrp="1"/>
          </p:cNvSpPr>
          <p:nvPr>
            <p:ph type="title"/>
          </p:nvPr>
        </p:nvSpPr>
        <p:spPr>
          <a:xfrm>
            <a:off x="0" y="-1143000"/>
            <a:ext cx="9144000" cy="1143000"/>
          </a:xfrm>
        </p:spPr>
        <p:txBody>
          <a:bodyPr/>
          <a:lstStyle/>
          <a:p>
            <a:pPr algn="l"/>
            <a:r>
              <a:rPr lang="en-US" dirty="0"/>
              <a:t>Ethics Documents 5</a:t>
            </a:r>
          </a:p>
        </p:txBody>
      </p:sp>
      <p:sp>
        <p:nvSpPr>
          <p:cNvPr id="3" name="Content Placeholder 2">
            <a:extLst>
              <a:ext uri="{FF2B5EF4-FFF2-40B4-BE49-F238E27FC236}">
                <a16:creationId xmlns:a16="http://schemas.microsoft.com/office/drawing/2014/main" id="{F8D406F7-15F3-961A-71F5-70967D453C70}"/>
              </a:ext>
            </a:extLst>
          </p:cNvPr>
          <p:cNvSpPr>
            <a:spLocks noGrp="1"/>
          </p:cNvSpPr>
          <p:nvPr>
            <p:ph idx="1"/>
          </p:nvPr>
        </p:nvSpPr>
        <p:spPr>
          <a:xfrm>
            <a:off x="457200" y="1676400"/>
            <a:ext cx="8229600" cy="4144963"/>
          </a:xfrm>
        </p:spPr>
        <p:txBody>
          <a:bodyPr/>
          <a:lstStyle/>
          <a:p>
            <a:pPr algn="ctr">
              <a:buNone/>
            </a:pPr>
            <a:r>
              <a:rPr lang="en-US" dirty="0"/>
              <a:t>Ethics Pledge</a:t>
            </a:r>
          </a:p>
        </p:txBody>
      </p:sp>
      <p:pic>
        <p:nvPicPr>
          <p:cNvPr id="3074" name="Picture 2" descr="This is an example of an ethics pledge.">
            <a:extLst>
              <a:ext uri="{FF2B5EF4-FFF2-40B4-BE49-F238E27FC236}">
                <a16:creationId xmlns:a16="http://schemas.microsoft.com/office/drawing/2014/main" id="{7BC004D4-639F-D229-650C-D06D49CFC1D0}"/>
              </a:ext>
            </a:extLst>
          </p:cNvPr>
          <p:cNvPicPr>
            <a:picLocks noChangeAspect="1" noChangeArrowheads="1"/>
          </p:cNvPicPr>
          <p:nvPr/>
        </p:nvPicPr>
        <p:blipFill>
          <a:blip r:embed="rId3" cstate="print"/>
          <a:srcRect/>
          <a:stretch>
            <a:fillRect/>
          </a:stretch>
        </p:blipFill>
        <p:spPr bwMode="auto">
          <a:xfrm>
            <a:off x="614362" y="2279650"/>
            <a:ext cx="7915275" cy="407670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62F6EBA8-0D06-3C5C-5940-2AF46B19483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sp>
        <p:nvSpPr>
          <p:cNvPr id="4" name="Title 1">
            <a:extLst>
              <a:ext uri="{FF2B5EF4-FFF2-40B4-BE49-F238E27FC236}">
                <a16:creationId xmlns:a16="http://schemas.microsoft.com/office/drawing/2014/main" id="{1CFFB88D-81A1-CC05-A46E-8C3FF53FD3D4}"/>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extLst>
      <p:ext uri="{BB962C8B-B14F-4D97-AF65-F5344CB8AC3E}">
        <p14:creationId xmlns:p14="http://schemas.microsoft.com/office/powerpoint/2010/main" val="93339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C046E47-BD9A-7DA4-D944-B4DAFFCBF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E5798-5009-EE58-663B-7FCFD285D429}"/>
              </a:ext>
            </a:extLst>
          </p:cNvPr>
          <p:cNvSpPr>
            <a:spLocks noGrp="1"/>
          </p:cNvSpPr>
          <p:nvPr>
            <p:ph type="title"/>
          </p:nvPr>
        </p:nvSpPr>
        <p:spPr>
          <a:xfrm>
            <a:off x="-9525" y="-1143000"/>
            <a:ext cx="8229600" cy="1143000"/>
          </a:xfrm>
        </p:spPr>
        <p:txBody>
          <a:bodyPr/>
          <a:lstStyle/>
          <a:p>
            <a:pPr algn="l"/>
            <a:r>
              <a:rPr lang="en-US" dirty="0"/>
              <a:t>Ethics Documents 6</a:t>
            </a:r>
          </a:p>
        </p:txBody>
      </p:sp>
      <p:sp>
        <p:nvSpPr>
          <p:cNvPr id="3" name="Content Placeholder 2">
            <a:extLst>
              <a:ext uri="{FF2B5EF4-FFF2-40B4-BE49-F238E27FC236}">
                <a16:creationId xmlns:a16="http://schemas.microsoft.com/office/drawing/2014/main" id="{8AE8934C-B157-FE6A-3297-9583731553EC}"/>
              </a:ext>
            </a:extLst>
          </p:cNvPr>
          <p:cNvSpPr>
            <a:spLocks noGrp="1"/>
          </p:cNvSpPr>
          <p:nvPr>
            <p:ph idx="1"/>
          </p:nvPr>
        </p:nvSpPr>
        <p:spPr>
          <a:xfrm>
            <a:off x="457200" y="1676400"/>
            <a:ext cx="8229600" cy="4144963"/>
          </a:xfrm>
        </p:spPr>
        <p:txBody>
          <a:bodyPr/>
          <a:lstStyle/>
          <a:p>
            <a:pPr algn="ctr">
              <a:buNone/>
            </a:pPr>
            <a:r>
              <a:rPr lang="en-US" dirty="0"/>
              <a:t>Ethics Pledge</a:t>
            </a:r>
          </a:p>
        </p:txBody>
      </p:sp>
      <p:sp>
        <p:nvSpPr>
          <p:cNvPr id="6" name="Slide Number Placeholder 5">
            <a:extLst>
              <a:ext uri="{FF2B5EF4-FFF2-40B4-BE49-F238E27FC236}">
                <a16:creationId xmlns:a16="http://schemas.microsoft.com/office/drawing/2014/main" id="{8E0F676A-42A3-4A8A-541F-2D34E00D8D7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pic>
        <p:nvPicPr>
          <p:cNvPr id="1027" name="Picture 3" descr="This is an example of an Executive Order implementing an ethics pledge.">
            <a:extLst>
              <a:ext uri="{FF2B5EF4-FFF2-40B4-BE49-F238E27FC236}">
                <a16:creationId xmlns:a16="http://schemas.microsoft.com/office/drawing/2014/main" id="{01F92961-51AC-4175-CEFF-93F6821D4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4" y="2225675"/>
            <a:ext cx="807884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8037B385-B953-2EF4-84E6-068ADF486F83}"/>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extLst>
      <p:ext uri="{BB962C8B-B14F-4D97-AF65-F5344CB8AC3E}">
        <p14:creationId xmlns:p14="http://schemas.microsoft.com/office/powerpoint/2010/main" val="65324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7</a:t>
            </a:r>
          </a:p>
        </p:txBody>
      </p:sp>
      <p:sp>
        <p:nvSpPr>
          <p:cNvPr id="3" name="Content Placeholder 2"/>
          <p:cNvSpPr>
            <a:spLocks noGrp="1"/>
          </p:cNvSpPr>
          <p:nvPr>
            <p:ph idx="1"/>
          </p:nvPr>
        </p:nvSpPr>
        <p:spPr>
          <a:xfrm>
            <a:off x="461608" y="1752600"/>
            <a:ext cx="8229600" cy="4144963"/>
          </a:xfrm>
        </p:spPr>
        <p:txBody>
          <a:bodyPr/>
          <a:lstStyle/>
          <a:p>
            <a:pPr algn="ctr">
              <a:buNone/>
            </a:pPr>
            <a:r>
              <a:rPr lang="en-US" dirty="0"/>
              <a:t>Outside Activity Prior Approval Forms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13</a:t>
            </a:fld>
            <a:endParaRPr lang="en-US"/>
          </a:p>
        </p:txBody>
      </p:sp>
      <p:pic>
        <p:nvPicPr>
          <p:cNvPr id="4098" name="Picture 2" descr="This is an example of an agency's outside activity prior approval form."/>
          <p:cNvPicPr>
            <a:picLocks noChangeAspect="1" noChangeArrowheads="1"/>
          </p:cNvPicPr>
          <p:nvPr/>
        </p:nvPicPr>
        <p:blipFill>
          <a:blip r:embed="rId3" cstate="print"/>
          <a:srcRect/>
          <a:stretch>
            <a:fillRect/>
          </a:stretch>
        </p:blipFill>
        <p:spPr bwMode="auto">
          <a:xfrm>
            <a:off x="1371600" y="2514600"/>
            <a:ext cx="6410325" cy="3800475"/>
          </a:xfrm>
          <a:prstGeom prst="rect">
            <a:avLst/>
          </a:prstGeom>
          <a:noFill/>
          <a:ln w="9525">
            <a:noFill/>
            <a:miter lim="800000"/>
            <a:headEnd/>
            <a:tailEnd/>
          </a:ln>
        </p:spPr>
      </p:pic>
      <p:sp>
        <p:nvSpPr>
          <p:cNvPr id="4" name="Title 1">
            <a:extLst>
              <a:ext uri="{FF2B5EF4-FFF2-40B4-BE49-F238E27FC236}">
                <a16:creationId xmlns:a16="http://schemas.microsoft.com/office/drawing/2014/main" id="{E047EB04-3C30-B744-F10F-8154B4D20C01}"/>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 y="-1143000"/>
            <a:ext cx="8229600" cy="1143000"/>
          </a:xfrm>
        </p:spPr>
        <p:txBody>
          <a:bodyPr/>
          <a:lstStyle/>
          <a:p>
            <a:pPr algn="l"/>
            <a:r>
              <a:rPr lang="en-US" dirty="0"/>
              <a:t>Ethics Documents 8</a:t>
            </a:r>
          </a:p>
        </p:txBody>
      </p:sp>
      <p:sp>
        <p:nvSpPr>
          <p:cNvPr id="3" name="Content Placeholder 2"/>
          <p:cNvSpPr>
            <a:spLocks noGrp="1"/>
          </p:cNvSpPr>
          <p:nvPr>
            <p:ph idx="1"/>
          </p:nvPr>
        </p:nvSpPr>
        <p:spPr>
          <a:xfrm>
            <a:off x="461608" y="1725320"/>
            <a:ext cx="8229600" cy="4144963"/>
          </a:xfrm>
        </p:spPr>
        <p:txBody>
          <a:bodyPr/>
          <a:lstStyle/>
          <a:p>
            <a:pPr algn="ctr">
              <a:buNone/>
            </a:pPr>
            <a:r>
              <a:rPr lang="en-US" dirty="0"/>
              <a:t>Conflict of Interest Waivers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14</a:t>
            </a:fld>
            <a:endParaRPr lang="en-US"/>
          </a:p>
        </p:txBody>
      </p:sp>
      <p:pic>
        <p:nvPicPr>
          <p:cNvPr id="5122" name="Picture 2" descr="This is a sample 208(b)(1) waiver."/>
          <p:cNvPicPr>
            <a:picLocks noChangeAspect="1" noChangeArrowheads="1"/>
          </p:cNvPicPr>
          <p:nvPr/>
        </p:nvPicPr>
        <p:blipFill>
          <a:blip r:embed="rId3" cstate="print"/>
          <a:srcRect/>
          <a:stretch>
            <a:fillRect/>
          </a:stretch>
        </p:blipFill>
        <p:spPr bwMode="auto">
          <a:xfrm>
            <a:off x="1338262" y="2362200"/>
            <a:ext cx="6467475" cy="3962400"/>
          </a:xfrm>
          <a:prstGeom prst="rect">
            <a:avLst/>
          </a:prstGeom>
          <a:noFill/>
          <a:ln w="9525">
            <a:noFill/>
            <a:miter lim="800000"/>
            <a:headEnd/>
            <a:tailEnd/>
          </a:ln>
        </p:spPr>
      </p:pic>
      <p:sp>
        <p:nvSpPr>
          <p:cNvPr id="4" name="Title 1">
            <a:extLst>
              <a:ext uri="{FF2B5EF4-FFF2-40B4-BE49-F238E27FC236}">
                <a16:creationId xmlns:a16="http://schemas.microsoft.com/office/drawing/2014/main" id="{C739A253-E258-12A7-E65C-FC3231101C91}"/>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9</a:t>
            </a:r>
          </a:p>
        </p:txBody>
      </p:sp>
      <p:sp>
        <p:nvSpPr>
          <p:cNvPr id="3" name="Content Placeholder 2"/>
          <p:cNvSpPr>
            <a:spLocks noGrp="1"/>
          </p:cNvSpPr>
          <p:nvPr>
            <p:ph idx="1"/>
          </p:nvPr>
        </p:nvSpPr>
        <p:spPr>
          <a:xfrm>
            <a:off x="461608" y="1763216"/>
            <a:ext cx="8229600" cy="4144963"/>
          </a:xfrm>
        </p:spPr>
        <p:txBody>
          <a:bodyPr/>
          <a:lstStyle/>
          <a:p>
            <a:pPr algn="ctr">
              <a:buNone/>
            </a:pPr>
            <a:r>
              <a:rPr lang="en-US" dirty="0"/>
              <a:t>Training Files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15</a:t>
            </a:fld>
            <a:endParaRPr lang="en-US"/>
          </a:p>
        </p:txBody>
      </p:sp>
      <p:pic>
        <p:nvPicPr>
          <p:cNvPr id="9" name="Picture 8" descr="Participants in a training."/>
          <p:cNvPicPr>
            <a:picLocks noChangeAspect="1"/>
          </p:cNvPicPr>
          <p:nvPr/>
        </p:nvPicPr>
        <p:blipFill>
          <a:blip r:embed="rId3" cstate="print"/>
          <a:stretch>
            <a:fillRect/>
          </a:stretch>
        </p:blipFill>
        <p:spPr>
          <a:xfrm>
            <a:off x="2214167" y="2514600"/>
            <a:ext cx="5101033" cy="3961613"/>
          </a:xfrm>
          <a:prstGeom prst="rect">
            <a:avLst/>
          </a:prstGeom>
        </p:spPr>
      </p:pic>
      <p:sp>
        <p:nvSpPr>
          <p:cNvPr id="4" name="Title 1">
            <a:extLst>
              <a:ext uri="{FF2B5EF4-FFF2-40B4-BE49-F238E27FC236}">
                <a16:creationId xmlns:a16="http://schemas.microsoft.com/office/drawing/2014/main" id="{7B31CED5-1AB2-DDE0-207A-9E64A0BDCD4E}"/>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10</a:t>
            </a:r>
          </a:p>
        </p:txBody>
      </p:sp>
      <p:sp>
        <p:nvSpPr>
          <p:cNvPr id="3" name="Content Placeholder 2"/>
          <p:cNvSpPr>
            <a:spLocks noGrp="1"/>
          </p:cNvSpPr>
          <p:nvPr>
            <p:ph idx="1"/>
          </p:nvPr>
        </p:nvSpPr>
        <p:spPr>
          <a:xfrm>
            <a:off x="457200" y="1763216"/>
            <a:ext cx="8229600" cy="4144963"/>
          </a:xfrm>
        </p:spPr>
        <p:txBody>
          <a:bodyPr/>
          <a:lstStyle/>
          <a:p>
            <a:pPr algn="ctr">
              <a:buNone/>
            </a:pPr>
            <a:r>
              <a:rPr lang="en-US" dirty="0"/>
              <a:t>Advice Files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16</a:t>
            </a:fld>
            <a:endParaRPr lang="en-US"/>
          </a:p>
        </p:txBody>
      </p:sp>
      <p:sp>
        <p:nvSpPr>
          <p:cNvPr id="4" name="Title 1">
            <a:extLst>
              <a:ext uri="{FF2B5EF4-FFF2-40B4-BE49-F238E27FC236}">
                <a16:creationId xmlns:a16="http://schemas.microsoft.com/office/drawing/2014/main" id="{4E832441-6B31-4602-0E98-7CF63F8B9C4E}"/>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pic>
        <p:nvPicPr>
          <p:cNvPr id="8" name="Picture 7" descr="A group of men posing for a photo on a golf course in Scotland. Among these men are Jack Abramoff, the lobbyist who pleaded guilty to corruption charges, and politician Ralph Reed.">
            <a:extLst>
              <a:ext uri="{FF2B5EF4-FFF2-40B4-BE49-F238E27FC236}">
                <a16:creationId xmlns:a16="http://schemas.microsoft.com/office/drawing/2014/main" id="{1AA11F63-FFA8-615F-90E0-6311355BC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733" y="2438400"/>
            <a:ext cx="5438534" cy="39644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17</a:t>
            </a:fld>
            <a:endParaRPr lang="en-US"/>
          </a:p>
        </p:txBody>
      </p:sp>
      <p:sp>
        <p:nvSpPr>
          <p:cNvPr id="2" name="Title 1"/>
          <p:cNvSpPr>
            <a:spLocks noGrp="1"/>
          </p:cNvSpPr>
          <p:nvPr>
            <p:ph type="title" idx="4294967295"/>
          </p:nvPr>
        </p:nvSpPr>
        <p:spPr>
          <a:xfrm>
            <a:off x="455720" y="2362200"/>
            <a:ext cx="8229600" cy="1143000"/>
          </a:xfrm>
        </p:spPr>
        <p:txBody>
          <a:bodyPr>
            <a:normAutofit fontScale="90000"/>
          </a:bodyPr>
          <a:lstStyle/>
          <a:p>
            <a:r>
              <a:rPr lang="en-US" dirty="0"/>
              <a:t>Investigating Financial Conflict of Interest and Impartiality Allegations  </a:t>
            </a:r>
          </a:p>
        </p:txBody>
      </p:sp>
    </p:spTree>
    <p:extLst>
      <p:ext uri="{BB962C8B-B14F-4D97-AF65-F5344CB8AC3E}">
        <p14:creationId xmlns:p14="http://schemas.microsoft.com/office/powerpoint/2010/main" val="209556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8BBF6D3-7D47-0C6A-E752-A127358EE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E7466-7024-603A-406F-5F6B2880530E}"/>
              </a:ext>
            </a:extLst>
          </p:cNvPr>
          <p:cNvSpPr>
            <a:spLocks noGrp="1"/>
          </p:cNvSpPr>
          <p:nvPr>
            <p:ph type="title"/>
          </p:nvPr>
        </p:nvSpPr>
        <p:spPr>
          <a:xfrm>
            <a:off x="457200" y="153585"/>
            <a:ext cx="8229600" cy="1143000"/>
          </a:xfrm>
        </p:spPr>
        <p:txBody>
          <a:bodyPr>
            <a:normAutofit fontScale="90000"/>
          </a:bodyPr>
          <a:lstStyle/>
          <a:p>
            <a:r>
              <a:rPr lang="en-US" dirty="0"/>
              <a:t>Financial Conflict and Impartiality Rules</a:t>
            </a:r>
          </a:p>
        </p:txBody>
      </p:sp>
      <p:sp>
        <p:nvSpPr>
          <p:cNvPr id="4" name="Slide Number Placeholder 3">
            <a:extLst>
              <a:ext uri="{FF2B5EF4-FFF2-40B4-BE49-F238E27FC236}">
                <a16:creationId xmlns:a16="http://schemas.microsoft.com/office/drawing/2014/main" id="{B6F80EF2-034E-8BB8-A630-0FF5F9B237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9D17A232-E027-E7CA-7555-0EEFC4A7BD73}"/>
              </a:ext>
            </a:extLst>
          </p:cNvPr>
          <p:cNvGraphicFramePr>
            <a:graphicFrameLocks noGrp="1"/>
          </p:cNvGraphicFramePr>
          <p:nvPr>
            <p:extLst>
              <p:ext uri="{D42A27DB-BD31-4B8C-83A1-F6EECF244321}">
                <p14:modId xmlns:p14="http://schemas.microsoft.com/office/powerpoint/2010/main" val="450556638"/>
              </p:ext>
            </p:extLst>
          </p:nvPr>
        </p:nvGraphicFramePr>
        <p:xfrm>
          <a:off x="514350" y="1752600"/>
          <a:ext cx="8115300" cy="4892675"/>
        </p:xfrm>
        <a:graphic>
          <a:graphicData uri="http://schemas.openxmlformats.org/drawingml/2006/table">
            <a:tbl>
              <a:tblPr firstRow="1" bandRow="1">
                <a:tableStyleId>{5C22544A-7EE6-4342-B048-85BDC9FD1C3A}</a:tableStyleId>
              </a:tblPr>
              <a:tblGrid>
                <a:gridCol w="4681904">
                  <a:extLst>
                    <a:ext uri="{9D8B030D-6E8A-4147-A177-3AD203B41FA5}">
                      <a16:colId xmlns:a16="http://schemas.microsoft.com/office/drawing/2014/main" val="2604341885"/>
                    </a:ext>
                  </a:extLst>
                </a:gridCol>
                <a:gridCol w="3433396">
                  <a:extLst>
                    <a:ext uri="{9D8B030D-6E8A-4147-A177-3AD203B41FA5}">
                      <a16:colId xmlns:a16="http://schemas.microsoft.com/office/drawing/2014/main" val="163110442"/>
                    </a:ext>
                  </a:extLst>
                </a:gridCol>
              </a:tblGrid>
              <a:tr h="603974">
                <a:tc>
                  <a:txBody>
                    <a:bodyPr/>
                    <a:lstStyle/>
                    <a:p>
                      <a:pPr algn="ctr"/>
                      <a:r>
                        <a:rPr lang="en-US" sz="2300" b="1" dirty="0">
                          <a:solidFill>
                            <a:srgbClr val="004B8D"/>
                          </a:solidFill>
                        </a:rPr>
                        <a:t>Law</a:t>
                      </a:r>
                    </a:p>
                  </a:txBody>
                  <a:tcPr anchor="ctr">
                    <a:solidFill>
                      <a:srgbClr val="FFFFFF"/>
                    </a:solidFill>
                  </a:tcPr>
                </a:tc>
                <a:tc>
                  <a:txBody>
                    <a:bodyPr/>
                    <a:lstStyle/>
                    <a:p>
                      <a:pPr algn="ctr"/>
                      <a:r>
                        <a:rPr lang="en-US" sz="2300" b="1" dirty="0">
                          <a:solidFill>
                            <a:srgbClr val="004B8D"/>
                          </a:solidFill>
                        </a:rPr>
                        <a:t>Source</a:t>
                      </a:r>
                    </a:p>
                  </a:txBody>
                  <a:tcPr anchor="ctr">
                    <a:solidFill>
                      <a:srgbClr val="FFFFFF"/>
                    </a:solidFill>
                  </a:tcPr>
                </a:tc>
                <a:extLst>
                  <a:ext uri="{0D108BD9-81ED-4DB2-BD59-A6C34878D82A}">
                    <a16:rowId xmlns:a16="http://schemas.microsoft.com/office/drawing/2014/main" val="1278260689"/>
                  </a:ext>
                </a:extLst>
              </a:tr>
              <a:tr h="1224488">
                <a:tc>
                  <a:txBody>
                    <a:bodyPr/>
                    <a:lstStyle/>
                    <a:p>
                      <a:r>
                        <a:rPr lang="en-US" dirty="0">
                          <a:solidFill>
                            <a:schemeClr val="bg1"/>
                          </a:solidFill>
                        </a:rPr>
                        <a:t>18 U.S.C. 208 (Financial Conflicts)</a:t>
                      </a:r>
                    </a:p>
                    <a:p>
                      <a:r>
                        <a:rPr lang="en-US" dirty="0">
                          <a:solidFill>
                            <a:schemeClr val="bg1"/>
                          </a:solidFill>
                        </a:rPr>
                        <a:t>-5 CFR 2640 (implementing regulation)</a:t>
                      </a:r>
                    </a:p>
                    <a:p>
                      <a:r>
                        <a:rPr lang="en-US" dirty="0">
                          <a:solidFill>
                            <a:schemeClr val="bg1"/>
                          </a:solidFill>
                        </a:rPr>
                        <a:t>-5 CFR 2635.402 (implementing regulation)</a:t>
                      </a:r>
                    </a:p>
                    <a:p>
                      <a:endParaRPr lang="en-US" dirty="0">
                        <a:solidFill>
                          <a:schemeClr val="bg1"/>
                        </a:solidFill>
                      </a:endParaRPr>
                    </a:p>
                  </a:txBody>
                  <a:tcPr>
                    <a:solidFill>
                      <a:schemeClr val="accent5">
                        <a:lumMod val="20000"/>
                        <a:lumOff val="80000"/>
                      </a:schemeClr>
                    </a:solidFill>
                  </a:tcPr>
                </a:tc>
                <a:tc>
                  <a:txBody>
                    <a:bodyPr/>
                    <a:lstStyle/>
                    <a:p>
                      <a:r>
                        <a:rPr lang="en-US" dirty="0">
                          <a:solidFill>
                            <a:schemeClr val="bg1"/>
                          </a:solidFill>
                        </a:rPr>
                        <a:t>Criminal Law</a:t>
                      </a:r>
                    </a:p>
                  </a:txBody>
                  <a:tcPr>
                    <a:solidFill>
                      <a:schemeClr val="accent5">
                        <a:lumMod val="20000"/>
                        <a:lumOff val="80000"/>
                      </a:schemeClr>
                    </a:solidFill>
                  </a:tcPr>
                </a:tc>
                <a:extLst>
                  <a:ext uri="{0D108BD9-81ED-4DB2-BD59-A6C34878D82A}">
                    <a16:rowId xmlns:a16="http://schemas.microsoft.com/office/drawing/2014/main" val="3059815598"/>
                  </a:ext>
                </a:extLst>
              </a:tr>
              <a:tr h="1509937">
                <a:tc>
                  <a:txBody>
                    <a:bodyPr/>
                    <a:lstStyle/>
                    <a:p>
                      <a:r>
                        <a:rPr lang="en-US" dirty="0">
                          <a:solidFill>
                            <a:schemeClr val="bg1"/>
                          </a:solidFill>
                        </a:rPr>
                        <a:t>5 C.F.R. 2635.101 (Principles related to impartiality and misuse)</a:t>
                      </a:r>
                    </a:p>
                  </a:txBody>
                  <a:tcPr>
                    <a:solidFill>
                      <a:schemeClr val="accent4">
                        <a:lumMod val="20000"/>
                        <a:lumOff val="80000"/>
                      </a:schemeClr>
                    </a:solidFill>
                  </a:tcPr>
                </a:tc>
                <a:tc>
                  <a:txBody>
                    <a:bodyPr/>
                    <a:lstStyle/>
                    <a:p>
                      <a:r>
                        <a:rPr lang="en-US" dirty="0">
                          <a:solidFill>
                            <a:schemeClr val="bg1"/>
                          </a:solidFill>
                        </a:rPr>
                        <a:t>Principles of Ethical Conduct </a:t>
                      </a:r>
                    </a:p>
                    <a:p>
                      <a:r>
                        <a:rPr lang="en-US" dirty="0">
                          <a:solidFill>
                            <a:schemeClr val="bg1"/>
                          </a:solidFill>
                        </a:rPr>
                        <a:t>(Executive Ord. 12674)</a:t>
                      </a:r>
                    </a:p>
                  </a:txBody>
                  <a:tcPr>
                    <a:solidFill>
                      <a:schemeClr val="accent4">
                        <a:lumMod val="20000"/>
                        <a:lumOff val="80000"/>
                      </a:schemeClr>
                    </a:solidFill>
                  </a:tcPr>
                </a:tc>
                <a:extLst>
                  <a:ext uri="{0D108BD9-81ED-4DB2-BD59-A6C34878D82A}">
                    <a16:rowId xmlns:a16="http://schemas.microsoft.com/office/drawing/2014/main" val="930803749"/>
                  </a:ext>
                </a:extLst>
              </a:tr>
              <a:tr h="941913">
                <a:tc>
                  <a:txBody>
                    <a:bodyPr/>
                    <a:lstStyle/>
                    <a:p>
                      <a:r>
                        <a:rPr lang="en-US" b="0" dirty="0">
                          <a:solidFill>
                            <a:schemeClr val="bg1"/>
                          </a:solidFill>
                          <a:effectLst/>
                        </a:rPr>
                        <a:t>5 C.F.R. 2635.502 (Avoidance of Appearance of COI)</a:t>
                      </a:r>
                    </a:p>
                  </a:txBody>
                  <a:tcPr>
                    <a:solidFill>
                      <a:schemeClr val="accent3">
                        <a:lumMod val="40000"/>
                        <a:lumOff val="60000"/>
                      </a:schemeClr>
                    </a:solidFill>
                  </a:tcPr>
                </a:tc>
                <a:tc>
                  <a:txBody>
                    <a:bodyPr/>
                    <a:lstStyle/>
                    <a:p>
                      <a:r>
                        <a:rPr lang="en-US" b="0" dirty="0">
                          <a:solidFill>
                            <a:schemeClr val="bg1"/>
                          </a:solidFill>
                          <a:effectLst/>
                        </a:rPr>
                        <a:t>Standards of Ethical Conduct </a:t>
                      </a:r>
                    </a:p>
                    <a:p>
                      <a:r>
                        <a:rPr lang="en-US" b="0" dirty="0">
                          <a:solidFill>
                            <a:schemeClr val="bg1"/>
                          </a:solidFill>
                          <a:effectLst/>
                        </a:rPr>
                        <a:t>(5 C.F.R. part 2635)</a:t>
                      </a:r>
                    </a:p>
                    <a:p>
                      <a:endParaRPr lang="en-US" b="0" dirty="0">
                        <a:solidFill>
                          <a:schemeClr val="bg1"/>
                        </a:solidFill>
                        <a:effectLst/>
                      </a:endParaRPr>
                    </a:p>
                  </a:txBody>
                  <a:tcPr>
                    <a:solidFill>
                      <a:schemeClr val="accent3">
                        <a:lumMod val="40000"/>
                        <a:lumOff val="60000"/>
                      </a:schemeClr>
                    </a:solidFill>
                  </a:tcPr>
                </a:tc>
                <a:extLst>
                  <a:ext uri="{0D108BD9-81ED-4DB2-BD59-A6C34878D82A}">
                    <a16:rowId xmlns:a16="http://schemas.microsoft.com/office/drawing/2014/main" val="2400986132"/>
                  </a:ext>
                </a:extLst>
              </a:tr>
              <a:tr h="612363">
                <a:tc>
                  <a:txBody>
                    <a:bodyPr/>
                    <a:lstStyle/>
                    <a:p>
                      <a:r>
                        <a:rPr lang="en-US" b="0" dirty="0">
                          <a:solidFill>
                            <a:schemeClr val="bg1"/>
                          </a:solidFill>
                          <a:effectLst/>
                        </a:rPr>
                        <a:t>5 C.F.R. 2635.702 (Misuse of Position)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effectLst/>
                        </a:rPr>
                        <a:t>Standards of Ethical Conduct </a:t>
                      </a:r>
                    </a:p>
                  </a:txBody>
                  <a:tcPr>
                    <a:solidFill>
                      <a:schemeClr val="accent3">
                        <a:lumMod val="40000"/>
                        <a:lumOff val="60000"/>
                      </a:schemeClr>
                    </a:solidFill>
                  </a:tcPr>
                </a:tc>
                <a:extLst>
                  <a:ext uri="{0D108BD9-81ED-4DB2-BD59-A6C34878D82A}">
                    <a16:rowId xmlns:a16="http://schemas.microsoft.com/office/drawing/2014/main" val="933746223"/>
                  </a:ext>
                </a:extLst>
              </a:tr>
            </a:tbl>
          </a:graphicData>
        </a:graphic>
      </p:graphicFrame>
    </p:spTree>
    <p:extLst>
      <p:ext uri="{BB962C8B-B14F-4D97-AF65-F5344CB8AC3E}">
        <p14:creationId xmlns:p14="http://schemas.microsoft.com/office/powerpoint/2010/main" val="24324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a:t>18 U.S.C. 208</a:t>
            </a:r>
          </a:p>
        </p:txBody>
      </p:sp>
      <p:sp>
        <p:nvSpPr>
          <p:cNvPr id="3" name="Content Placeholder 2"/>
          <p:cNvSpPr>
            <a:spLocks noGrp="1"/>
          </p:cNvSpPr>
          <p:nvPr>
            <p:ph sz="half" idx="1"/>
          </p:nvPr>
        </p:nvSpPr>
        <p:spPr>
          <a:xfrm>
            <a:off x="457200" y="1981200"/>
            <a:ext cx="4038600" cy="4144963"/>
          </a:xfrm>
        </p:spPr>
        <p:txBody>
          <a:bodyPr>
            <a:normAutofit/>
          </a:bodyPr>
          <a:lstStyle/>
          <a:p>
            <a:pPr marL="0" indent="0">
              <a:buNone/>
            </a:pPr>
            <a:r>
              <a:rPr lang="en-US" sz="2400" dirty="0"/>
              <a:t>An officer or employee may not participate personally and substantially in a particular matter in which, to the employee’s knowledge, they have a financial interest*</a:t>
            </a:r>
          </a:p>
          <a:p>
            <a:pPr marL="0" indent="0">
              <a:spcBef>
                <a:spcPts val="3000"/>
              </a:spcBef>
              <a:buNone/>
            </a:pPr>
            <a:r>
              <a:rPr lang="en-US" sz="2400" dirty="0"/>
              <a:t>*Including those imputed to the employee.</a:t>
            </a:r>
          </a:p>
        </p:txBody>
      </p:sp>
      <p:pic>
        <p:nvPicPr>
          <p:cNvPr id="10" name="Picture 9" descr="Hands holding up signs with arrows pointing in different directions. One sign says, &quot;Conflict,&quot; and the other, &quot;Interest.&quot;">
            <a:extLst>
              <a:ext uri="{FF2B5EF4-FFF2-40B4-BE49-F238E27FC236}">
                <a16:creationId xmlns:a16="http://schemas.microsoft.com/office/drawing/2014/main" id="{90517B9D-3538-4065-F7E1-7D986E42CA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2034381"/>
            <a:ext cx="4038600" cy="4038600"/>
          </a:xfrm>
          <a:prstGeom prst="rect">
            <a:avLst/>
          </a:prstGeom>
          <a:noFill/>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A3CE102-17FB-453D-B65D-F7940B9C3CDC}" type="slidenum">
              <a:rPr lang="en-US" smtClean="0"/>
              <a:pPr>
                <a:spcAft>
                  <a:spcPts val="600"/>
                </a:spcAft>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sz="6000" dirty="0"/>
              <a:t>OGE</a:t>
            </a:r>
          </a:p>
        </p:txBody>
      </p:sp>
      <p:sp>
        <p:nvSpPr>
          <p:cNvPr id="3" name="Content Placeholder 2"/>
          <p:cNvSpPr>
            <a:spLocks noGrp="1"/>
          </p:cNvSpPr>
          <p:nvPr>
            <p:ph idx="1"/>
          </p:nvPr>
        </p:nvSpPr>
        <p:spPr>
          <a:xfrm>
            <a:off x="457200" y="1752600"/>
            <a:ext cx="8229600" cy="4144963"/>
          </a:xfrm>
        </p:spPr>
        <p:txBody>
          <a:bodyPr/>
          <a:lstStyle/>
          <a:p>
            <a:pPr algn="ctr">
              <a:buNone/>
            </a:pPr>
            <a:r>
              <a:rPr lang="en-US" sz="3600" b="1" dirty="0"/>
              <a:t>Who We Are &amp; How We Can Help</a:t>
            </a:r>
            <a:endParaRPr lang="en-US" dirty="0"/>
          </a:p>
          <a:p>
            <a:pPr marL="1314450" lvl="2" indent="-514350">
              <a:spcBef>
                <a:spcPts val="1800"/>
              </a:spcBef>
              <a:buFont typeface="+mj-lt"/>
              <a:buAutoNum type="arabicPeriod"/>
            </a:pPr>
            <a:r>
              <a:rPr lang="en-US" sz="3200" dirty="0"/>
              <a:t>Focus of Presentation</a:t>
            </a:r>
          </a:p>
          <a:p>
            <a:pPr marL="1314450" lvl="2" indent="-514350">
              <a:buFont typeface="+mj-lt"/>
              <a:buAutoNum type="arabicPeriod"/>
            </a:pPr>
            <a:r>
              <a:rPr lang="en-US" sz="3200" dirty="0"/>
              <a:t>OGE in General</a:t>
            </a:r>
          </a:p>
          <a:p>
            <a:pPr marL="1314450" lvl="2" indent="-514350">
              <a:buFont typeface="+mj-lt"/>
              <a:buAutoNum type="arabicPeriod"/>
            </a:pPr>
            <a:r>
              <a:rPr lang="en-US" sz="3200" dirty="0"/>
              <a:t>Primary Prevention Role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801C9E2-F67F-95BA-8214-A58EDB5C7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E0E33-7D6D-C113-F3AE-6915226B3255}"/>
              </a:ext>
            </a:extLst>
          </p:cNvPr>
          <p:cNvSpPr>
            <a:spLocks noGrp="1"/>
          </p:cNvSpPr>
          <p:nvPr>
            <p:ph type="title"/>
          </p:nvPr>
        </p:nvSpPr>
        <p:spPr>
          <a:xfrm>
            <a:off x="0" y="-1143000"/>
            <a:ext cx="8229600" cy="1143000"/>
          </a:xfrm>
        </p:spPr>
        <p:txBody>
          <a:bodyPr/>
          <a:lstStyle/>
          <a:p>
            <a:pPr algn="l"/>
            <a:r>
              <a:rPr lang="en-US" dirty="0"/>
              <a:t>18 U.S.C. 208 Cont.</a:t>
            </a:r>
          </a:p>
        </p:txBody>
      </p:sp>
      <p:sp>
        <p:nvSpPr>
          <p:cNvPr id="4" name="Slide Number Placeholder 3">
            <a:extLst>
              <a:ext uri="{FF2B5EF4-FFF2-40B4-BE49-F238E27FC236}">
                <a16:creationId xmlns:a16="http://schemas.microsoft.com/office/drawing/2014/main" id="{0001E5ED-8595-D780-ACD4-597D6B285D1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sp>
        <p:nvSpPr>
          <p:cNvPr id="3" name="Title 1">
            <a:extLst>
              <a:ext uri="{FF2B5EF4-FFF2-40B4-BE49-F238E27FC236}">
                <a16:creationId xmlns:a16="http://schemas.microsoft.com/office/drawing/2014/main" id="{1D6D9CCB-E80C-6DB5-106A-38848FD62CDD}"/>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F9CD3D"/>
                </a:solidFill>
                <a:effectLst/>
                <a:uLnTx/>
                <a:uFillTx/>
                <a:latin typeface="Lucida Sans" pitchFamily="34" charset="0"/>
                <a:ea typeface="+mj-ea"/>
              </a:rPr>
              <a:t>18 U.S.C. 208</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grpSp>
        <p:nvGrpSpPr>
          <p:cNvPr id="19" name="Group 18" descr="This chart shows the three questions to be asked when analyzing a potential conflict of interest. 1. Is there a particular matter? If yes, go to the next question. If no, the employee may participate. 2. Is the employee's participation personal and substantial? If yes, proceed to the next question. If no, the employee may participate. 3. Does the employee have a disqualifying financial interest? If no, the employee may participate. If yes, participation is prohibited unless an exemption applies.">
            <a:extLst>
              <a:ext uri="{FF2B5EF4-FFF2-40B4-BE49-F238E27FC236}">
                <a16:creationId xmlns:a16="http://schemas.microsoft.com/office/drawing/2014/main" id="{BBBC2C16-AF55-DA31-3CCF-947C81DE1604}"/>
              </a:ext>
            </a:extLst>
          </p:cNvPr>
          <p:cNvGrpSpPr/>
          <p:nvPr/>
        </p:nvGrpSpPr>
        <p:grpSpPr>
          <a:xfrm>
            <a:off x="457200" y="1981931"/>
            <a:ext cx="8229600" cy="4342669"/>
            <a:chOff x="457200" y="1981931"/>
            <a:chExt cx="8229600" cy="4342669"/>
          </a:xfrm>
        </p:grpSpPr>
        <p:sp>
          <p:nvSpPr>
            <p:cNvPr id="10" name="Freeform: Shape 9">
              <a:extLst>
                <a:ext uri="{FF2B5EF4-FFF2-40B4-BE49-F238E27FC236}">
                  <a16:creationId xmlns:a16="http://schemas.microsoft.com/office/drawing/2014/main" id="{068D0219-5073-FC2A-3000-DBD3A0072A28}"/>
                </a:ext>
              </a:extLst>
            </p:cNvPr>
            <p:cNvSpPr/>
            <p:nvPr/>
          </p:nvSpPr>
          <p:spPr>
            <a:xfrm>
              <a:off x="457200" y="5079177"/>
              <a:ext cx="8229600" cy="1245423"/>
            </a:xfrm>
            <a:custGeom>
              <a:avLst/>
              <a:gdLst>
                <a:gd name="connsiteX0" fmla="*/ 0 w 8229600"/>
                <a:gd name="connsiteY0" fmla="*/ 0 h 1024097"/>
                <a:gd name="connsiteX1" fmla="*/ 8229600 w 8229600"/>
                <a:gd name="connsiteY1" fmla="*/ 0 h 1024097"/>
                <a:gd name="connsiteX2" fmla="*/ 8229600 w 8229600"/>
                <a:gd name="connsiteY2" fmla="*/ 1024097 h 1024097"/>
                <a:gd name="connsiteX3" fmla="*/ 0 w 8229600"/>
                <a:gd name="connsiteY3" fmla="*/ 1024097 h 1024097"/>
                <a:gd name="connsiteX4" fmla="*/ 0 w 8229600"/>
                <a:gd name="connsiteY4" fmla="*/ 0 h 102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4097">
                  <a:moveTo>
                    <a:pt x="0" y="0"/>
                  </a:moveTo>
                  <a:lnTo>
                    <a:pt x="8229600" y="0"/>
                  </a:lnTo>
                  <a:lnTo>
                    <a:pt x="8229600" y="1024097"/>
                  </a:lnTo>
                  <a:lnTo>
                    <a:pt x="0" y="1024097"/>
                  </a:lnTo>
                  <a:lnTo>
                    <a:pt x="0" y="0"/>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6" rIns="163576" bIns="634661" numCol="1" spcCol="1270" anchor="t" anchorCtr="0">
              <a:noAutofit/>
            </a:bodyPr>
            <a:lstStyle/>
            <a:p>
              <a:pPr marL="0" lvl="0" indent="0" algn="ctr" defTabSz="1022350">
                <a:lnSpc>
                  <a:spcPct val="90000"/>
                </a:lnSpc>
                <a:spcBef>
                  <a:spcPct val="0"/>
                </a:spcBef>
                <a:spcAft>
                  <a:spcPct val="35000"/>
                </a:spcAft>
                <a:buNone/>
              </a:pPr>
              <a:r>
                <a:rPr lang="en-US" sz="2300" kern="1200" dirty="0"/>
                <a:t>3. Does the employee have a </a:t>
              </a:r>
              <a:r>
                <a:rPr lang="en-US" sz="2300" b="1" i="1" u="sng" kern="1200" dirty="0"/>
                <a:t>disqualifying financial interest</a:t>
              </a:r>
              <a:r>
                <a:rPr lang="en-US" sz="2300" kern="1200" dirty="0"/>
                <a:t> ?</a:t>
              </a:r>
            </a:p>
          </p:txBody>
        </p:sp>
        <p:sp>
          <p:nvSpPr>
            <p:cNvPr id="11" name="Freeform: Shape 10">
              <a:extLst>
                <a:ext uri="{FF2B5EF4-FFF2-40B4-BE49-F238E27FC236}">
                  <a16:creationId xmlns:a16="http://schemas.microsoft.com/office/drawing/2014/main" id="{D302ED74-8C46-1CE2-FBA9-961CBD042FB7}"/>
                </a:ext>
              </a:extLst>
            </p:cNvPr>
            <p:cNvSpPr/>
            <p:nvPr/>
          </p:nvSpPr>
          <p:spPr>
            <a:xfrm>
              <a:off x="457200" y="5607924"/>
              <a:ext cx="4114799" cy="716676"/>
            </a:xfrm>
            <a:custGeom>
              <a:avLst/>
              <a:gdLst>
                <a:gd name="connsiteX0" fmla="*/ 0 w 4114799"/>
                <a:gd name="connsiteY0" fmla="*/ 0 h 471084"/>
                <a:gd name="connsiteX1" fmla="*/ 4114799 w 4114799"/>
                <a:gd name="connsiteY1" fmla="*/ 0 h 471084"/>
                <a:gd name="connsiteX2" fmla="*/ 4114799 w 4114799"/>
                <a:gd name="connsiteY2" fmla="*/ 471084 h 471084"/>
                <a:gd name="connsiteX3" fmla="*/ 0 w 4114799"/>
                <a:gd name="connsiteY3" fmla="*/ 471084 h 471084"/>
                <a:gd name="connsiteX4" fmla="*/ 0 w 4114799"/>
                <a:gd name="connsiteY4" fmla="*/ 0 h 47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1084">
                  <a:moveTo>
                    <a:pt x="0" y="0"/>
                  </a:moveTo>
                  <a:lnTo>
                    <a:pt x="4114799" y="0"/>
                  </a:lnTo>
                  <a:lnTo>
                    <a:pt x="4114799" y="471084"/>
                  </a:lnTo>
                  <a:lnTo>
                    <a:pt x="0" y="471084"/>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kern="1200" dirty="0">
                  <a:solidFill>
                    <a:srgbClr val="004B8D"/>
                  </a:solidFill>
                </a:rPr>
                <a:t>If NO, employee may participate.</a:t>
              </a:r>
              <a:endParaRPr lang="en-US" kern="1200" dirty="0"/>
            </a:p>
          </p:txBody>
        </p:sp>
        <p:sp>
          <p:nvSpPr>
            <p:cNvPr id="12" name="Freeform: Shape 11">
              <a:extLst>
                <a:ext uri="{FF2B5EF4-FFF2-40B4-BE49-F238E27FC236}">
                  <a16:creationId xmlns:a16="http://schemas.microsoft.com/office/drawing/2014/main" id="{235F7552-1033-57A1-E841-F3B210E20DDB}"/>
                </a:ext>
              </a:extLst>
            </p:cNvPr>
            <p:cNvSpPr/>
            <p:nvPr/>
          </p:nvSpPr>
          <p:spPr>
            <a:xfrm>
              <a:off x="4572000" y="5607924"/>
              <a:ext cx="4114799" cy="716676"/>
            </a:xfrm>
            <a:custGeom>
              <a:avLst/>
              <a:gdLst>
                <a:gd name="connsiteX0" fmla="*/ 0 w 4114799"/>
                <a:gd name="connsiteY0" fmla="*/ 0 h 471084"/>
                <a:gd name="connsiteX1" fmla="*/ 4114799 w 4114799"/>
                <a:gd name="connsiteY1" fmla="*/ 0 h 471084"/>
                <a:gd name="connsiteX2" fmla="*/ 4114799 w 4114799"/>
                <a:gd name="connsiteY2" fmla="*/ 471084 h 471084"/>
                <a:gd name="connsiteX3" fmla="*/ 0 w 4114799"/>
                <a:gd name="connsiteY3" fmla="*/ 471084 h 471084"/>
                <a:gd name="connsiteX4" fmla="*/ 0 w 4114799"/>
                <a:gd name="connsiteY4" fmla="*/ 0 h 47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1084">
                  <a:moveTo>
                    <a:pt x="0" y="0"/>
                  </a:moveTo>
                  <a:lnTo>
                    <a:pt x="4114799" y="0"/>
                  </a:lnTo>
                  <a:lnTo>
                    <a:pt x="4114799" y="471084"/>
                  </a:lnTo>
                  <a:lnTo>
                    <a:pt x="0" y="471084"/>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kern="1200" dirty="0">
                  <a:solidFill>
                    <a:srgbClr val="004B8D"/>
                  </a:solidFill>
                </a:rPr>
                <a:t>If YES, participation is prohibited unless an exemption applies.</a:t>
              </a:r>
            </a:p>
          </p:txBody>
        </p:sp>
        <p:sp>
          <p:nvSpPr>
            <p:cNvPr id="13" name="Freeform: Shape 12">
              <a:extLst>
                <a:ext uri="{FF2B5EF4-FFF2-40B4-BE49-F238E27FC236}">
                  <a16:creationId xmlns:a16="http://schemas.microsoft.com/office/drawing/2014/main" id="{20C6C341-F4B0-C7EC-65D9-223DF47E50A4}"/>
                </a:ext>
              </a:extLst>
            </p:cNvPr>
            <p:cNvSpPr/>
            <p:nvPr/>
          </p:nvSpPr>
          <p:spPr>
            <a:xfrm>
              <a:off x="457200" y="3530554"/>
              <a:ext cx="8229600" cy="1563875"/>
            </a:xfrm>
            <a:custGeom>
              <a:avLst/>
              <a:gdLst>
                <a:gd name="connsiteX0" fmla="*/ 0 w 8229600"/>
                <a:gd name="connsiteY0" fmla="*/ 551634 h 1575061"/>
                <a:gd name="connsiteX1" fmla="*/ 3917917 w 8229600"/>
                <a:gd name="connsiteY1" fmla="*/ 551634 h 1575061"/>
                <a:gd name="connsiteX2" fmla="*/ 3917917 w 8229600"/>
                <a:gd name="connsiteY2" fmla="*/ 393765 h 1575061"/>
                <a:gd name="connsiteX3" fmla="*/ 3721035 w 8229600"/>
                <a:gd name="connsiteY3" fmla="*/ 393765 h 1575061"/>
                <a:gd name="connsiteX4" fmla="*/ 4114800 w 8229600"/>
                <a:gd name="connsiteY4" fmla="*/ 0 h 1575061"/>
                <a:gd name="connsiteX5" fmla="*/ 4508565 w 8229600"/>
                <a:gd name="connsiteY5" fmla="*/ 393765 h 1575061"/>
                <a:gd name="connsiteX6" fmla="*/ 4311683 w 8229600"/>
                <a:gd name="connsiteY6" fmla="*/ 393765 h 1575061"/>
                <a:gd name="connsiteX7" fmla="*/ 4311683 w 8229600"/>
                <a:gd name="connsiteY7" fmla="*/ 551634 h 1575061"/>
                <a:gd name="connsiteX8" fmla="*/ 8229600 w 8229600"/>
                <a:gd name="connsiteY8" fmla="*/ 551634 h 1575061"/>
                <a:gd name="connsiteX9" fmla="*/ 8229600 w 8229600"/>
                <a:gd name="connsiteY9" fmla="*/ 1575061 h 1575061"/>
                <a:gd name="connsiteX10" fmla="*/ 0 w 8229600"/>
                <a:gd name="connsiteY10" fmla="*/ 1575061 h 1575061"/>
                <a:gd name="connsiteX11" fmla="*/ 0 w 8229600"/>
                <a:gd name="connsiteY11" fmla="*/ 551634 h 157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575061">
                  <a:moveTo>
                    <a:pt x="8229600" y="1023427"/>
                  </a:moveTo>
                  <a:lnTo>
                    <a:pt x="4311683" y="1023427"/>
                  </a:lnTo>
                  <a:lnTo>
                    <a:pt x="4311683" y="1181296"/>
                  </a:lnTo>
                  <a:lnTo>
                    <a:pt x="4508565" y="1181296"/>
                  </a:lnTo>
                  <a:lnTo>
                    <a:pt x="4114800" y="1575060"/>
                  </a:lnTo>
                  <a:lnTo>
                    <a:pt x="3721035" y="1181296"/>
                  </a:lnTo>
                  <a:lnTo>
                    <a:pt x="3917917" y="1181296"/>
                  </a:lnTo>
                  <a:lnTo>
                    <a:pt x="3917917" y="1023427"/>
                  </a:lnTo>
                  <a:lnTo>
                    <a:pt x="0" y="1023427"/>
                  </a:lnTo>
                  <a:lnTo>
                    <a:pt x="0" y="1"/>
                  </a:lnTo>
                  <a:lnTo>
                    <a:pt x="8229600" y="1"/>
                  </a:lnTo>
                  <a:lnTo>
                    <a:pt x="8229600" y="1023427"/>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6" rIns="163576" bIns="1185792" numCol="1" spcCol="1270" anchor="ctr" anchorCtr="0">
              <a:noAutofit/>
            </a:bodyPr>
            <a:lstStyle/>
            <a:p>
              <a:pPr marL="0" lvl="0" indent="0" algn="ctr" defTabSz="1022350">
                <a:lnSpc>
                  <a:spcPct val="90000"/>
                </a:lnSpc>
                <a:spcBef>
                  <a:spcPct val="0"/>
                </a:spcBef>
                <a:spcAft>
                  <a:spcPct val="35000"/>
                </a:spcAft>
                <a:buNone/>
              </a:pPr>
              <a:r>
                <a:rPr lang="en-US" sz="2300" kern="1200" dirty="0"/>
                <a:t>2. Is the employee’s participation </a:t>
              </a:r>
              <a:r>
                <a:rPr lang="en-US" sz="2300" b="1" i="1" u="sng" kern="1200" dirty="0"/>
                <a:t>personal and substantial</a:t>
              </a:r>
              <a:r>
                <a:rPr lang="en-US" sz="2300" b="1" i="1" u="none" kern="1200" dirty="0"/>
                <a:t> </a:t>
              </a:r>
              <a:r>
                <a:rPr lang="en-US" sz="2300" kern="1200" dirty="0"/>
                <a:t>?</a:t>
              </a:r>
            </a:p>
          </p:txBody>
        </p:sp>
        <p:sp>
          <p:nvSpPr>
            <p:cNvPr id="14" name="Freeform: Shape 13">
              <a:extLst>
                <a:ext uri="{FF2B5EF4-FFF2-40B4-BE49-F238E27FC236}">
                  <a16:creationId xmlns:a16="http://schemas.microsoft.com/office/drawing/2014/main" id="{8C336559-3EBE-6D0D-43FB-30AF6EFAF41E}"/>
                </a:ext>
              </a:extLst>
            </p:cNvPr>
            <p:cNvSpPr/>
            <p:nvPr/>
          </p:nvSpPr>
          <p:spPr>
            <a:xfrm>
              <a:off x="457200" y="4079474"/>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kern="1200" dirty="0">
                  <a:solidFill>
                    <a:srgbClr val="004B8D"/>
                  </a:solidFill>
                </a:rPr>
                <a:t>If YES, go to #3.</a:t>
              </a:r>
              <a:endParaRPr lang="en-US" kern="1200" dirty="0"/>
            </a:p>
          </p:txBody>
        </p:sp>
        <p:sp>
          <p:nvSpPr>
            <p:cNvPr id="15" name="Freeform: Shape 14">
              <a:extLst>
                <a:ext uri="{FF2B5EF4-FFF2-40B4-BE49-F238E27FC236}">
                  <a16:creationId xmlns:a16="http://schemas.microsoft.com/office/drawing/2014/main" id="{2DC50AF5-1B9C-F212-8232-00199C158709}"/>
                </a:ext>
              </a:extLst>
            </p:cNvPr>
            <p:cNvSpPr/>
            <p:nvPr/>
          </p:nvSpPr>
          <p:spPr>
            <a:xfrm>
              <a:off x="4572000" y="4079474"/>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kern="1200" dirty="0">
                  <a:solidFill>
                    <a:srgbClr val="004B8D"/>
                  </a:solidFill>
                </a:rPr>
                <a:t>If NO, employee may participate.</a:t>
              </a:r>
              <a:endParaRPr lang="en-US" kern="1200" dirty="0"/>
            </a:p>
          </p:txBody>
        </p:sp>
        <p:sp>
          <p:nvSpPr>
            <p:cNvPr id="16" name="Freeform: Shape 15">
              <a:extLst>
                <a:ext uri="{FF2B5EF4-FFF2-40B4-BE49-F238E27FC236}">
                  <a16:creationId xmlns:a16="http://schemas.microsoft.com/office/drawing/2014/main" id="{BDB2D326-F5F0-09E3-4EAA-552CBF6F01DE}"/>
                </a:ext>
              </a:extLst>
            </p:cNvPr>
            <p:cNvSpPr/>
            <p:nvPr/>
          </p:nvSpPr>
          <p:spPr>
            <a:xfrm>
              <a:off x="457200" y="1981931"/>
              <a:ext cx="8229600" cy="1563876"/>
            </a:xfrm>
            <a:custGeom>
              <a:avLst/>
              <a:gdLst>
                <a:gd name="connsiteX0" fmla="*/ 0 w 8229600"/>
                <a:gd name="connsiteY0" fmla="*/ 551634 h 1575061"/>
                <a:gd name="connsiteX1" fmla="*/ 3917917 w 8229600"/>
                <a:gd name="connsiteY1" fmla="*/ 551634 h 1575061"/>
                <a:gd name="connsiteX2" fmla="*/ 3917917 w 8229600"/>
                <a:gd name="connsiteY2" fmla="*/ 393765 h 1575061"/>
                <a:gd name="connsiteX3" fmla="*/ 3721035 w 8229600"/>
                <a:gd name="connsiteY3" fmla="*/ 393765 h 1575061"/>
                <a:gd name="connsiteX4" fmla="*/ 4114800 w 8229600"/>
                <a:gd name="connsiteY4" fmla="*/ 0 h 1575061"/>
                <a:gd name="connsiteX5" fmla="*/ 4508565 w 8229600"/>
                <a:gd name="connsiteY5" fmla="*/ 393765 h 1575061"/>
                <a:gd name="connsiteX6" fmla="*/ 4311683 w 8229600"/>
                <a:gd name="connsiteY6" fmla="*/ 393765 h 1575061"/>
                <a:gd name="connsiteX7" fmla="*/ 4311683 w 8229600"/>
                <a:gd name="connsiteY7" fmla="*/ 551634 h 1575061"/>
                <a:gd name="connsiteX8" fmla="*/ 8229600 w 8229600"/>
                <a:gd name="connsiteY8" fmla="*/ 551634 h 1575061"/>
                <a:gd name="connsiteX9" fmla="*/ 8229600 w 8229600"/>
                <a:gd name="connsiteY9" fmla="*/ 1575061 h 1575061"/>
                <a:gd name="connsiteX10" fmla="*/ 0 w 8229600"/>
                <a:gd name="connsiteY10" fmla="*/ 1575061 h 1575061"/>
                <a:gd name="connsiteX11" fmla="*/ 0 w 8229600"/>
                <a:gd name="connsiteY11" fmla="*/ 551634 h 157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575061">
                  <a:moveTo>
                    <a:pt x="8229600" y="1023427"/>
                  </a:moveTo>
                  <a:lnTo>
                    <a:pt x="4311683" y="1023427"/>
                  </a:lnTo>
                  <a:lnTo>
                    <a:pt x="4311683" y="1181296"/>
                  </a:lnTo>
                  <a:lnTo>
                    <a:pt x="4508565" y="1181296"/>
                  </a:lnTo>
                  <a:lnTo>
                    <a:pt x="4114800" y="1575060"/>
                  </a:lnTo>
                  <a:lnTo>
                    <a:pt x="3721035" y="1181296"/>
                  </a:lnTo>
                  <a:lnTo>
                    <a:pt x="3917917" y="1181296"/>
                  </a:lnTo>
                  <a:lnTo>
                    <a:pt x="3917917" y="1023427"/>
                  </a:lnTo>
                  <a:lnTo>
                    <a:pt x="0" y="1023427"/>
                  </a:lnTo>
                  <a:lnTo>
                    <a:pt x="0" y="1"/>
                  </a:lnTo>
                  <a:lnTo>
                    <a:pt x="8229600" y="1"/>
                  </a:lnTo>
                  <a:lnTo>
                    <a:pt x="8229600" y="1023427"/>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7" rIns="163576" bIns="1185792" numCol="1" spcCol="1270" anchor="ctr" anchorCtr="0">
              <a:noAutofit/>
            </a:bodyPr>
            <a:lstStyle/>
            <a:p>
              <a:pPr marL="0" lvl="0" indent="0" algn="ctr" defTabSz="1022350">
                <a:lnSpc>
                  <a:spcPct val="90000"/>
                </a:lnSpc>
                <a:spcBef>
                  <a:spcPct val="0"/>
                </a:spcBef>
                <a:spcAft>
                  <a:spcPct val="35000"/>
                </a:spcAft>
                <a:buNone/>
              </a:pPr>
              <a:r>
                <a:rPr lang="en-US" sz="2300" kern="1200" dirty="0"/>
                <a:t>1. Is there a </a:t>
              </a:r>
              <a:r>
                <a:rPr lang="en-US" sz="2300" b="1" i="1" u="sng" kern="1200" dirty="0"/>
                <a:t>particular matter</a:t>
              </a:r>
              <a:r>
                <a:rPr lang="en-US" sz="2300" b="1" i="1" u="none" kern="1200" dirty="0"/>
                <a:t> </a:t>
              </a:r>
              <a:r>
                <a:rPr lang="en-US" sz="2300" kern="1200" dirty="0"/>
                <a:t>?</a:t>
              </a:r>
            </a:p>
          </p:txBody>
        </p:sp>
        <p:sp>
          <p:nvSpPr>
            <p:cNvPr id="17" name="Freeform: Shape 16">
              <a:extLst>
                <a:ext uri="{FF2B5EF4-FFF2-40B4-BE49-F238E27FC236}">
                  <a16:creationId xmlns:a16="http://schemas.microsoft.com/office/drawing/2014/main" id="{7540DA75-ED13-14E8-CACF-97C7E3103029}"/>
                </a:ext>
              </a:extLst>
            </p:cNvPr>
            <p:cNvSpPr/>
            <p:nvPr/>
          </p:nvSpPr>
          <p:spPr>
            <a:xfrm>
              <a:off x="457200" y="2530852"/>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kern="1200" dirty="0">
                  <a:solidFill>
                    <a:srgbClr val="004B8D"/>
                  </a:solidFill>
                </a:rPr>
                <a:t>If YES, go to #2.</a:t>
              </a:r>
            </a:p>
          </p:txBody>
        </p:sp>
        <p:sp>
          <p:nvSpPr>
            <p:cNvPr id="18" name="Freeform: Shape 17">
              <a:extLst>
                <a:ext uri="{FF2B5EF4-FFF2-40B4-BE49-F238E27FC236}">
                  <a16:creationId xmlns:a16="http://schemas.microsoft.com/office/drawing/2014/main" id="{CD66B11D-1956-915B-76D7-BFC7C44AC89C}"/>
                </a:ext>
              </a:extLst>
            </p:cNvPr>
            <p:cNvSpPr/>
            <p:nvPr/>
          </p:nvSpPr>
          <p:spPr>
            <a:xfrm>
              <a:off x="4572000" y="2530852"/>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kern="1200" dirty="0">
                  <a:solidFill>
                    <a:srgbClr val="004B8D"/>
                  </a:solidFill>
                </a:rPr>
                <a:t>If NO, employee may participate.</a:t>
              </a:r>
            </a:p>
          </p:txBody>
        </p:sp>
      </p:grpSp>
    </p:spTree>
    <p:extLst>
      <p:ext uri="{BB962C8B-B14F-4D97-AF65-F5344CB8AC3E}">
        <p14:creationId xmlns:p14="http://schemas.microsoft.com/office/powerpoint/2010/main" val="34604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328B-76C6-A5BE-FB69-84FB470CEADB}"/>
              </a:ext>
            </a:extLst>
          </p:cNvPr>
          <p:cNvSpPr>
            <a:spLocks noGrp="1"/>
          </p:cNvSpPr>
          <p:nvPr>
            <p:ph type="title"/>
          </p:nvPr>
        </p:nvSpPr>
        <p:spPr/>
        <p:txBody>
          <a:bodyPr/>
          <a:lstStyle/>
          <a:p>
            <a:r>
              <a:rPr lang="en-US" dirty="0"/>
              <a:t>Waivers &amp; Exceptions</a:t>
            </a:r>
          </a:p>
        </p:txBody>
      </p:sp>
      <p:sp>
        <p:nvSpPr>
          <p:cNvPr id="3" name="Content Placeholder 2">
            <a:extLst>
              <a:ext uri="{FF2B5EF4-FFF2-40B4-BE49-F238E27FC236}">
                <a16:creationId xmlns:a16="http://schemas.microsoft.com/office/drawing/2014/main" id="{5A1B4AFE-9174-6C0E-2DC9-CE95596F3FCC}"/>
              </a:ext>
            </a:extLst>
          </p:cNvPr>
          <p:cNvSpPr>
            <a:spLocks noGrp="1"/>
          </p:cNvSpPr>
          <p:nvPr>
            <p:ph idx="1"/>
          </p:nvPr>
        </p:nvSpPr>
        <p:spPr>
          <a:xfrm>
            <a:off x="457200" y="1981200"/>
            <a:ext cx="8229600" cy="4602162"/>
          </a:xfrm>
        </p:spPr>
        <p:txBody>
          <a:bodyPr>
            <a:normAutofit fontScale="92500" lnSpcReduction="20000"/>
          </a:bodyPr>
          <a:lstStyle/>
          <a:p>
            <a:pPr>
              <a:lnSpc>
                <a:spcPct val="110000"/>
              </a:lnSpc>
              <a:spcBef>
                <a:spcPts val="1200"/>
              </a:spcBef>
              <a:spcAft>
                <a:spcPts val="1200"/>
              </a:spcAft>
            </a:pPr>
            <a:r>
              <a:rPr lang="en-US" dirty="0"/>
              <a:t>18 U.S.C. 208(b)(1), (3): Individual Waivers. On file with agency. </a:t>
            </a:r>
          </a:p>
          <a:p>
            <a:pPr>
              <a:lnSpc>
                <a:spcPct val="110000"/>
              </a:lnSpc>
              <a:spcBef>
                <a:spcPts val="1200"/>
              </a:spcBef>
              <a:spcAft>
                <a:spcPts val="1200"/>
              </a:spcAft>
            </a:pPr>
            <a:r>
              <a:rPr lang="en-US" dirty="0"/>
              <a:t>18 U.S.C. 208(b)(2): OGE regulations excluding certain interests. Exceptions at found in 5 CFR 2640 subpart B.</a:t>
            </a:r>
          </a:p>
          <a:p>
            <a:pPr marL="0" indent="0">
              <a:lnSpc>
                <a:spcPct val="120000"/>
              </a:lnSpc>
              <a:spcBef>
                <a:spcPts val="2400"/>
              </a:spcBef>
              <a:buNone/>
            </a:pPr>
            <a:r>
              <a:rPr lang="en-US" dirty="0"/>
              <a:t>Exceptions commonly used: Mutual Funds; small stock holdings; employee benefit plans </a:t>
            </a:r>
          </a:p>
        </p:txBody>
      </p:sp>
      <p:sp>
        <p:nvSpPr>
          <p:cNvPr id="4" name="Slide Number Placeholder 3">
            <a:extLst>
              <a:ext uri="{FF2B5EF4-FFF2-40B4-BE49-F238E27FC236}">
                <a16:creationId xmlns:a16="http://schemas.microsoft.com/office/drawing/2014/main" id="{3B1E2631-D394-198A-06B7-273ADF06BD37}"/>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21</a:t>
            </a:fld>
            <a:endParaRPr lang="en-US"/>
          </a:p>
        </p:txBody>
      </p:sp>
    </p:spTree>
    <p:extLst>
      <p:ext uri="{BB962C8B-B14F-4D97-AF65-F5344CB8AC3E}">
        <p14:creationId xmlns:p14="http://schemas.microsoft.com/office/powerpoint/2010/main" val="299042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Ethical Conduct </a:t>
            </a:r>
          </a:p>
        </p:txBody>
      </p:sp>
      <p:sp>
        <p:nvSpPr>
          <p:cNvPr id="3" name="Content Placeholder 2"/>
          <p:cNvSpPr>
            <a:spLocks noGrp="1"/>
          </p:cNvSpPr>
          <p:nvPr>
            <p:ph idx="1"/>
          </p:nvPr>
        </p:nvSpPr>
        <p:spPr/>
        <p:txBody>
          <a:bodyPr/>
          <a:lstStyle/>
          <a:p>
            <a:pPr marL="0" indent="0" algn="ctr">
              <a:spcBef>
                <a:spcPts val="2400"/>
              </a:spcBef>
              <a:spcAft>
                <a:spcPts val="2400"/>
              </a:spcAft>
              <a:buNone/>
            </a:pPr>
            <a:r>
              <a:rPr lang="en-US" dirty="0"/>
              <a:t>Exec. Ord. 12674</a:t>
            </a:r>
          </a:p>
          <a:p>
            <a:pPr marL="0" indent="0" algn="ctr">
              <a:spcBef>
                <a:spcPts val="2400"/>
              </a:spcBef>
              <a:spcAft>
                <a:spcPts val="2400"/>
              </a:spcAft>
              <a:buNone/>
            </a:pPr>
            <a:r>
              <a:rPr lang="en-US" dirty="0"/>
              <a:t>5 C.F.R. 2635.101</a:t>
            </a:r>
          </a:p>
          <a:p>
            <a:pPr marL="0" indent="0" algn="ctr">
              <a:spcBef>
                <a:spcPts val="2400"/>
              </a:spcBef>
              <a:spcAft>
                <a:spcPts val="2400"/>
              </a:spcAft>
              <a:buNone/>
            </a:pPr>
            <a:r>
              <a:rPr lang="en-US" dirty="0"/>
              <a:t>Subpart 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22</a:t>
            </a:fld>
            <a:endParaRPr lang="en-US"/>
          </a:p>
        </p:txBody>
      </p:sp>
    </p:spTree>
    <p:extLst>
      <p:ext uri="{BB962C8B-B14F-4D97-AF65-F5344CB8AC3E}">
        <p14:creationId xmlns:p14="http://schemas.microsoft.com/office/powerpoint/2010/main" val="343945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F272-36FB-FFFA-951E-781D52146D8A}"/>
              </a:ext>
            </a:extLst>
          </p:cNvPr>
          <p:cNvSpPr>
            <a:spLocks noGrp="1"/>
          </p:cNvSpPr>
          <p:nvPr>
            <p:ph type="title"/>
          </p:nvPr>
        </p:nvSpPr>
        <p:spPr>
          <a:xfrm>
            <a:off x="457200" y="185449"/>
            <a:ext cx="8229600" cy="1143000"/>
          </a:xfrm>
        </p:spPr>
        <p:txBody>
          <a:bodyPr>
            <a:normAutofit fontScale="90000"/>
          </a:bodyPr>
          <a:lstStyle/>
          <a:p>
            <a:r>
              <a:rPr lang="en-US" dirty="0"/>
              <a:t>Principles of Conduct Related to Impartiality  </a:t>
            </a:r>
          </a:p>
        </p:txBody>
      </p:sp>
      <p:sp>
        <p:nvSpPr>
          <p:cNvPr id="3" name="Content Placeholder 2">
            <a:extLst>
              <a:ext uri="{FF2B5EF4-FFF2-40B4-BE49-F238E27FC236}">
                <a16:creationId xmlns:a16="http://schemas.microsoft.com/office/drawing/2014/main" id="{FE34D4DA-356D-370B-8890-09529440D488}"/>
              </a:ext>
            </a:extLst>
          </p:cNvPr>
          <p:cNvSpPr>
            <a:spLocks noGrp="1"/>
          </p:cNvSpPr>
          <p:nvPr>
            <p:ph idx="1"/>
          </p:nvPr>
        </p:nvSpPr>
        <p:spPr>
          <a:xfrm>
            <a:off x="457200" y="1752600"/>
            <a:ext cx="8229600" cy="4144963"/>
          </a:xfrm>
        </p:spPr>
        <p:txBody>
          <a:bodyPr>
            <a:noAutofit/>
          </a:bodyPr>
          <a:lstStyle/>
          <a:p>
            <a:pPr marL="0" indent="0">
              <a:spcBef>
                <a:spcPts val="1200"/>
              </a:spcBef>
              <a:spcAft>
                <a:spcPts val="1200"/>
              </a:spcAft>
              <a:buNone/>
            </a:pPr>
            <a:r>
              <a:rPr lang="en-US" sz="2000" dirty="0"/>
              <a:t>Principles 7, 8, and 14 most related to impartial service.</a:t>
            </a:r>
          </a:p>
          <a:p>
            <a:pPr marL="0" indent="0">
              <a:spcBef>
                <a:spcPts val="600"/>
              </a:spcBef>
              <a:spcAft>
                <a:spcPts val="600"/>
              </a:spcAft>
              <a:buNone/>
            </a:pPr>
            <a:r>
              <a:rPr lang="en-US" sz="2000" dirty="0"/>
              <a:t>***</a:t>
            </a:r>
          </a:p>
          <a:p>
            <a:pPr marL="0" indent="0">
              <a:spcBef>
                <a:spcPts val="1200"/>
              </a:spcBef>
              <a:spcAft>
                <a:spcPts val="1200"/>
              </a:spcAft>
              <a:buNone/>
            </a:pPr>
            <a:r>
              <a:rPr lang="en-US" sz="2000" dirty="0"/>
              <a:t>(7) Employees shall not use public office for private gain.</a:t>
            </a:r>
          </a:p>
          <a:p>
            <a:pPr marL="0" indent="0">
              <a:spcBef>
                <a:spcPts val="1200"/>
              </a:spcBef>
              <a:spcAft>
                <a:spcPts val="1200"/>
              </a:spcAft>
              <a:buNone/>
            </a:pPr>
            <a:r>
              <a:rPr lang="en-US" sz="2000" dirty="0"/>
              <a:t>(8) Employees shall act impartially and not give preferential treatment to any private organization or individual.</a:t>
            </a:r>
          </a:p>
          <a:p>
            <a:pPr marL="0" indent="0">
              <a:spcBef>
                <a:spcPts val="600"/>
              </a:spcBef>
              <a:spcAft>
                <a:spcPts val="600"/>
              </a:spcAft>
              <a:buNone/>
            </a:pPr>
            <a:r>
              <a:rPr lang="en-US" sz="2000" dirty="0"/>
              <a:t>***</a:t>
            </a:r>
          </a:p>
          <a:p>
            <a:pPr marL="0" indent="0">
              <a:spcBef>
                <a:spcPts val="1200"/>
              </a:spcBef>
              <a:spcAft>
                <a:spcPts val="1200"/>
              </a:spcAft>
              <a:buNone/>
            </a:pPr>
            <a:r>
              <a:rPr lang="en-US" sz="2000" dirty="0"/>
              <a:t>(14) Employees shall endeavor to avoid any actions creating the appearance that they are violating the law or the ethical standards set forth in this part. Whether particular circumstances create an appearance that the law or these standards have been violated shall be determined from the perspective of a reasonable person with knowledge of the relevant facts.</a:t>
            </a:r>
          </a:p>
        </p:txBody>
      </p:sp>
      <p:sp>
        <p:nvSpPr>
          <p:cNvPr id="4" name="Slide Number Placeholder 3">
            <a:extLst>
              <a:ext uri="{FF2B5EF4-FFF2-40B4-BE49-F238E27FC236}">
                <a16:creationId xmlns:a16="http://schemas.microsoft.com/office/drawing/2014/main" id="{2DD64DBD-7FB6-3373-CB32-9E4BEF0636A0}"/>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23</a:t>
            </a:fld>
            <a:endParaRPr lang="en-US"/>
          </a:p>
        </p:txBody>
      </p:sp>
    </p:spTree>
    <p:extLst>
      <p:ext uri="{BB962C8B-B14F-4D97-AF65-F5344CB8AC3E}">
        <p14:creationId xmlns:p14="http://schemas.microsoft.com/office/powerpoint/2010/main" val="157358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9A71-E8E4-ABB8-47F4-6BFC191F2739}"/>
              </a:ext>
            </a:extLst>
          </p:cNvPr>
          <p:cNvSpPr>
            <a:spLocks noGrp="1"/>
          </p:cNvSpPr>
          <p:nvPr>
            <p:ph type="title"/>
          </p:nvPr>
        </p:nvSpPr>
        <p:spPr/>
        <p:txBody>
          <a:bodyPr/>
          <a:lstStyle/>
          <a:p>
            <a:r>
              <a:rPr lang="en-US" dirty="0"/>
              <a:t>Principles</a:t>
            </a:r>
            <a:r>
              <a:rPr lang="en-US" baseline="0" dirty="0"/>
              <a:t> –</a:t>
            </a:r>
            <a:r>
              <a:rPr lang="en-US" dirty="0"/>
              <a:t> Enforceability </a:t>
            </a:r>
          </a:p>
        </p:txBody>
      </p:sp>
      <p:sp>
        <p:nvSpPr>
          <p:cNvPr id="3" name="Content Placeholder 2">
            <a:extLst>
              <a:ext uri="{FF2B5EF4-FFF2-40B4-BE49-F238E27FC236}">
                <a16:creationId xmlns:a16="http://schemas.microsoft.com/office/drawing/2014/main" id="{29AC002B-CFEF-F82B-EBDE-877173C3821B}"/>
              </a:ext>
            </a:extLst>
          </p:cNvPr>
          <p:cNvSpPr>
            <a:spLocks noGrp="1"/>
          </p:cNvSpPr>
          <p:nvPr>
            <p:ph idx="1"/>
          </p:nvPr>
        </p:nvSpPr>
        <p:spPr/>
        <p:txBody>
          <a:bodyPr>
            <a:normAutofit/>
          </a:bodyPr>
          <a:lstStyle/>
          <a:p>
            <a:pPr marL="0" indent="0">
              <a:buNone/>
            </a:pPr>
            <a:r>
              <a:rPr lang="en-US" dirty="0"/>
              <a:t>“Where a situation is not covered by the standards . . . employees shall apply the principles set forth in this section in determining whether their conduct is proper.” 5 C.F.R. 2635.101(b)</a:t>
            </a:r>
          </a:p>
        </p:txBody>
      </p:sp>
      <p:sp>
        <p:nvSpPr>
          <p:cNvPr id="4" name="Slide Number Placeholder 3">
            <a:extLst>
              <a:ext uri="{FF2B5EF4-FFF2-40B4-BE49-F238E27FC236}">
                <a16:creationId xmlns:a16="http://schemas.microsoft.com/office/drawing/2014/main" id="{C33EC903-4336-FBBC-5167-108323312736}"/>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24</a:t>
            </a:fld>
            <a:endParaRPr lang="en-US"/>
          </a:p>
        </p:txBody>
      </p:sp>
    </p:spTree>
    <p:extLst>
      <p:ext uri="{BB962C8B-B14F-4D97-AF65-F5344CB8AC3E}">
        <p14:creationId xmlns:p14="http://schemas.microsoft.com/office/powerpoint/2010/main" val="25659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20BFADF-C19B-2FE9-9CCE-E532E999B51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8B93A7-2CA4-FE4F-FE7C-CD115AB727D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sp>
        <p:nvSpPr>
          <p:cNvPr id="2" name="Title 1">
            <a:extLst>
              <a:ext uri="{FF2B5EF4-FFF2-40B4-BE49-F238E27FC236}">
                <a16:creationId xmlns:a16="http://schemas.microsoft.com/office/drawing/2014/main" id="{5D2CE432-9D16-06A6-B6EB-37A2D65AA1A5}"/>
              </a:ext>
            </a:extLst>
          </p:cNvPr>
          <p:cNvSpPr>
            <a:spLocks noGrp="1"/>
          </p:cNvSpPr>
          <p:nvPr>
            <p:ph type="title" idx="4294967295"/>
          </p:nvPr>
        </p:nvSpPr>
        <p:spPr>
          <a:xfrm>
            <a:off x="-9525" y="-1219200"/>
            <a:ext cx="9163050" cy="1143000"/>
          </a:xfrm>
        </p:spPr>
        <p:txBody>
          <a:bodyPr>
            <a:normAutofit fontScale="90000"/>
          </a:bodyPr>
          <a:lstStyle/>
          <a:p>
            <a:pPr algn="l"/>
            <a:r>
              <a:rPr lang="en-US" dirty="0"/>
              <a:t>Disciplinary Actions Taken on Basis of SOC Violation Bar Graph</a:t>
            </a:r>
          </a:p>
        </p:txBody>
      </p:sp>
      <p:graphicFrame>
        <p:nvGraphicFramePr>
          <p:cNvPr id="5" name="Chart 4" descr="This bar graph shows the number of disciplinary actions taken on the basis of a Standards of Conduct violation between the years 2014 and 2023. Most disciplinary actions appear to have been taken for an employee's misuse of position. The second most disciplinary acctions appear to have been taken for violations of the General Principles of Ethical Conduct.">
            <a:extLst>
              <a:ext uri="{FF2B5EF4-FFF2-40B4-BE49-F238E27FC236}">
                <a16:creationId xmlns:a16="http://schemas.microsoft.com/office/drawing/2014/main" id="{FCDB89FD-35A2-9C5D-572A-92FEF8DAC297}"/>
              </a:ext>
            </a:extLst>
          </p:cNvPr>
          <p:cNvGraphicFramePr>
            <a:graphicFrameLocks/>
          </p:cNvGraphicFramePr>
          <p:nvPr>
            <p:extLst>
              <p:ext uri="{D42A27DB-BD31-4B8C-83A1-F6EECF244321}">
                <p14:modId xmlns:p14="http://schemas.microsoft.com/office/powerpoint/2010/main" val="2536412879"/>
              </p:ext>
            </p:extLst>
          </p:nvPr>
        </p:nvGraphicFramePr>
        <p:xfrm>
          <a:off x="381000" y="228600"/>
          <a:ext cx="83820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77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Impartiality</a:t>
            </a:r>
          </a:p>
        </p:txBody>
      </p:sp>
      <p:sp>
        <p:nvSpPr>
          <p:cNvPr id="3" name="Content Placeholder 2"/>
          <p:cNvSpPr>
            <a:spLocks noGrp="1"/>
          </p:cNvSpPr>
          <p:nvPr>
            <p:ph idx="1"/>
          </p:nvPr>
        </p:nvSpPr>
        <p:spPr/>
        <p:txBody>
          <a:bodyPr/>
          <a:lstStyle/>
          <a:p>
            <a:pPr marL="0" indent="0" algn="ctr">
              <a:spcBef>
                <a:spcPts val="2400"/>
              </a:spcBef>
              <a:spcAft>
                <a:spcPts val="2400"/>
              </a:spcAft>
              <a:buNone/>
            </a:pPr>
            <a:r>
              <a:rPr lang="en-US" dirty="0"/>
              <a:t>5 C.F.R. 2635.502</a:t>
            </a:r>
          </a:p>
          <a:p>
            <a:pPr marL="0" indent="0" algn="ctr">
              <a:spcBef>
                <a:spcPts val="2400"/>
              </a:spcBef>
              <a:spcAft>
                <a:spcPts val="2400"/>
              </a:spcAft>
              <a:buNone/>
            </a:pPr>
            <a:r>
              <a:rPr lang="en-US" dirty="0"/>
              <a:t>Subpart 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26</a:t>
            </a:fld>
            <a:endParaRPr lang="en-US"/>
          </a:p>
        </p:txBody>
      </p:sp>
    </p:spTree>
    <p:extLst>
      <p:ext uri="{BB962C8B-B14F-4D97-AF65-F5344CB8AC3E}">
        <p14:creationId xmlns:p14="http://schemas.microsoft.com/office/powerpoint/2010/main" val="54120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143000"/>
          </a:xfrm>
        </p:spPr>
        <p:txBody>
          <a:bodyPr>
            <a:normAutofit fontScale="90000"/>
          </a:bodyPr>
          <a:lstStyle/>
          <a:p>
            <a:r>
              <a:rPr lang="en-US" dirty="0"/>
              <a:t>2635.101(b)(8) &amp; (14): Underlying Obligation</a:t>
            </a:r>
          </a:p>
        </p:txBody>
      </p:sp>
      <p:sp>
        <p:nvSpPr>
          <p:cNvPr id="3" name="Content Placeholder 2"/>
          <p:cNvSpPr>
            <a:spLocks noGrp="1"/>
          </p:cNvSpPr>
          <p:nvPr>
            <p:ph idx="1"/>
          </p:nvPr>
        </p:nvSpPr>
        <p:spPr>
          <a:xfrm>
            <a:off x="457200" y="1981200"/>
            <a:ext cx="8229600" cy="4602162"/>
          </a:xfrm>
        </p:spPr>
        <p:txBody>
          <a:bodyPr>
            <a:normAutofit fontScale="85000" lnSpcReduction="20000"/>
          </a:bodyPr>
          <a:lstStyle/>
          <a:p>
            <a:pPr marL="0" indent="0">
              <a:lnSpc>
                <a:spcPct val="120000"/>
              </a:lnSpc>
              <a:spcBef>
                <a:spcPts val="1200"/>
              </a:spcBef>
              <a:spcAft>
                <a:spcPts val="1200"/>
              </a:spcAft>
              <a:buNone/>
            </a:pPr>
            <a:r>
              <a:rPr lang="en-US" dirty="0"/>
              <a:t>“Employees shall act impartially and not give preferential treatment to any private organization or individual.”</a:t>
            </a:r>
          </a:p>
          <a:p>
            <a:pPr marL="0" indent="0">
              <a:lnSpc>
                <a:spcPct val="120000"/>
              </a:lnSpc>
              <a:spcBef>
                <a:spcPts val="1200"/>
              </a:spcBef>
              <a:spcAft>
                <a:spcPts val="1200"/>
              </a:spcAft>
              <a:buNone/>
            </a:pPr>
            <a:r>
              <a:rPr lang="en-US" sz="3200" dirty="0"/>
              <a:t>“Employees shall endeavor to avoid any actions creating the appearance that they are violating the law or the ethical standards set forth in this part.”</a:t>
            </a:r>
            <a:endParaRPr lang="en-US" dirty="0"/>
          </a:p>
          <a:p>
            <a:pPr marL="0" indent="0">
              <a:lnSpc>
                <a:spcPct val="120000"/>
              </a:lnSpc>
              <a:spcBef>
                <a:spcPts val="1200"/>
              </a:spcBef>
              <a:spcAft>
                <a:spcPts val="1200"/>
              </a:spcAft>
              <a:buNone/>
            </a:pPr>
            <a:r>
              <a:rPr lang="en-US" u="sng" dirty="0"/>
              <a:t>Question</a:t>
            </a:r>
            <a:r>
              <a:rPr lang="en-US" dirty="0"/>
              <a:t>: How do we prevent folks from being partial or providing preferential treatment?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27</a:t>
            </a:fld>
            <a:endParaRPr lang="en-US"/>
          </a:p>
        </p:txBody>
      </p:sp>
    </p:spTree>
    <p:extLst>
      <p:ext uri="{BB962C8B-B14F-4D97-AF65-F5344CB8AC3E}">
        <p14:creationId xmlns:p14="http://schemas.microsoft.com/office/powerpoint/2010/main" val="2372070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1822"/>
            <a:ext cx="8229600" cy="1143000"/>
          </a:xfrm>
        </p:spPr>
        <p:txBody>
          <a:bodyPr>
            <a:normAutofit fontScale="90000"/>
          </a:bodyPr>
          <a:lstStyle/>
          <a:p>
            <a:r>
              <a:rPr lang="en-US" dirty="0"/>
              <a:t>2635.502: Avoiding Appearance of Impartiality </a:t>
            </a:r>
          </a:p>
        </p:txBody>
      </p:sp>
      <p:sp>
        <p:nvSpPr>
          <p:cNvPr id="3" name="Content Placeholder 2"/>
          <p:cNvSpPr>
            <a:spLocks noGrp="1"/>
          </p:cNvSpPr>
          <p:nvPr>
            <p:ph idx="1"/>
          </p:nvPr>
        </p:nvSpPr>
        <p:spPr>
          <a:xfrm>
            <a:off x="457200" y="1981200"/>
            <a:ext cx="8229600" cy="4495800"/>
          </a:xfrm>
        </p:spPr>
        <p:txBody>
          <a:bodyPr>
            <a:normAutofit/>
          </a:bodyPr>
          <a:lstStyle/>
          <a:p>
            <a:pPr marL="0" indent="0">
              <a:spcBef>
                <a:spcPts val="1200"/>
              </a:spcBef>
              <a:spcAft>
                <a:spcPts val="1200"/>
              </a:spcAft>
              <a:buNone/>
            </a:pPr>
            <a:r>
              <a:rPr lang="en-US" u="sng" dirty="0"/>
              <a:t>Answer</a:t>
            </a:r>
            <a:r>
              <a:rPr lang="en-US" dirty="0"/>
              <a:t>: Require employees to think about whether their involvement is appropriate when certain persons are involved in a government matter. </a:t>
            </a:r>
          </a:p>
          <a:p>
            <a:pPr marL="0" indent="0">
              <a:spcBef>
                <a:spcPts val="3000"/>
              </a:spcBef>
              <a:spcAft>
                <a:spcPts val="1200"/>
              </a:spcAft>
              <a:buNone/>
            </a:pPr>
            <a:r>
              <a:rPr lang="en-US" u="sng" dirty="0"/>
              <a:t>Purpose</a:t>
            </a:r>
            <a:r>
              <a:rPr lang="en-US" dirty="0"/>
              <a:t>: Help employees on the </a:t>
            </a:r>
            <a:r>
              <a:rPr lang="en-US" i="1" dirty="0"/>
              <a:t>front end </a:t>
            </a:r>
            <a:r>
              <a:rPr lang="en-US" dirty="0"/>
              <a:t>avoid situations in which there could appear to be a conflict of interest.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28</a:t>
            </a:fld>
            <a:endParaRPr lang="en-US"/>
          </a:p>
        </p:txBody>
      </p:sp>
    </p:spTree>
    <p:extLst>
      <p:ext uri="{BB962C8B-B14F-4D97-AF65-F5344CB8AC3E}">
        <p14:creationId xmlns:p14="http://schemas.microsoft.com/office/powerpoint/2010/main" val="163969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29</a:t>
            </a:fld>
            <a:endParaRPr lang="en-US"/>
          </a:p>
        </p:txBody>
      </p:sp>
      <p:sp>
        <p:nvSpPr>
          <p:cNvPr id="2" name="Title 1">
            <a:extLst>
              <a:ext uri="{FF2B5EF4-FFF2-40B4-BE49-F238E27FC236}">
                <a16:creationId xmlns:a16="http://schemas.microsoft.com/office/drawing/2014/main" id="{8D676B0F-B6C2-312A-02FF-F9EB7573D6C9}"/>
              </a:ext>
            </a:extLst>
          </p:cNvPr>
          <p:cNvSpPr>
            <a:spLocks noGrp="1"/>
          </p:cNvSpPr>
          <p:nvPr>
            <p:ph type="title" idx="4294967295"/>
          </p:nvPr>
        </p:nvSpPr>
        <p:spPr>
          <a:xfrm>
            <a:off x="457200" y="-116105"/>
            <a:ext cx="8229600" cy="1143000"/>
          </a:xfrm>
        </p:spPr>
        <p:txBody>
          <a:bodyPr>
            <a:normAutofit/>
          </a:bodyPr>
          <a:lstStyle/>
          <a:p>
            <a:r>
              <a:rPr lang="en-US" sz="3600" dirty="0"/>
              <a:t>Required Process Under .502(a)</a:t>
            </a:r>
          </a:p>
        </p:txBody>
      </p:sp>
      <p:sp>
        <p:nvSpPr>
          <p:cNvPr id="37" name="Rectangle 36" descr="The first part of the analysis involves...">
            <a:extLst>
              <a:ext uri="{C183D7F6-B498-43B3-948B-1728B52AA6E4}">
                <adec:decorative xmlns:adec="http://schemas.microsoft.com/office/drawing/2017/decorative" val="0"/>
              </a:ext>
            </a:extLst>
          </p:cNvPr>
          <p:cNvSpPr/>
          <p:nvPr/>
        </p:nvSpPr>
        <p:spPr>
          <a:xfrm>
            <a:off x="457200" y="895350"/>
            <a:ext cx="8298070" cy="1829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93845" y="1362855"/>
            <a:ext cx="952505" cy="446276"/>
          </a:xfrm>
          <a:prstGeom prst="rect">
            <a:avLst/>
          </a:prstGeom>
          <a:noFill/>
        </p:spPr>
        <p:txBody>
          <a:bodyPr wrap="none" rtlCol="0">
            <a:spAutoFit/>
          </a:bodyPr>
          <a:lstStyle/>
          <a:p>
            <a:r>
              <a:rPr lang="en-US" sz="2300" dirty="0"/>
              <a:t>502(a)</a:t>
            </a:r>
          </a:p>
        </p:txBody>
      </p:sp>
      <p:sp>
        <p:nvSpPr>
          <p:cNvPr id="30" name="Rectangle 29"/>
          <p:cNvSpPr/>
          <p:nvPr/>
        </p:nvSpPr>
        <p:spPr>
          <a:xfrm>
            <a:off x="2766149" y="1045618"/>
            <a:ext cx="2885148" cy="641557"/>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i="1" u="sng" dirty="0"/>
              <a:t>If</a:t>
            </a:r>
            <a:r>
              <a:rPr lang="en-US" sz="1200" i="1" dirty="0"/>
              <a:t> </a:t>
            </a:r>
            <a:r>
              <a:rPr lang="en-US" sz="1200" dirty="0"/>
              <a:t>employee is asked to participate in a </a:t>
            </a:r>
            <a:endParaRPr lang="en-US" sz="1200" i="1" dirty="0"/>
          </a:p>
          <a:p>
            <a:pPr algn="ctr"/>
            <a:r>
              <a:rPr lang="en-US" sz="1200" dirty="0"/>
              <a:t>particular matter involving specific parties  </a:t>
            </a:r>
          </a:p>
        </p:txBody>
      </p:sp>
      <p:sp>
        <p:nvSpPr>
          <p:cNvPr id="31" name="Rectangle 30"/>
          <p:cNvSpPr/>
          <p:nvPr/>
        </p:nvSpPr>
        <p:spPr>
          <a:xfrm>
            <a:off x="1190112" y="1809131"/>
            <a:ext cx="3000887" cy="718195"/>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That the employee knows is likely to have a direct and predictable effect on the financial interests of a household member</a:t>
            </a:r>
          </a:p>
        </p:txBody>
      </p:sp>
      <p:sp>
        <p:nvSpPr>
          <p:cNvPr id="32" name="Rectangle 31"/>
          <p:cNvSpPr/>
          <p:nvPr/>
        </p:nvSpPr>
        <p:spPr>
          <a:xfrm>
            <a:off x="4382634" y="1816809"/>
            <a:ext cx="3237366" cy="710518"/>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In which the employee knows a person with whom the employee has a “covered relationship” is or represents a party to the matter </a:t>
            </a:r>
          </a:p>
        </p:txBody>
      </p:sp>
      <p:sp>
        <p:nvSpPr>
          <p:cNvPr id="38" name="Rectangle 37" descr="The second part of the analysis involves...">
            <a:extLst>
              <a:ext uri="{C183D7F6-B498-43B3-948B-1728B52AA6E4}">
                <adec:decorative xmlns:adec="http://schemas.microsoft.com/office/drawing/2017/decorative" val="0"/>
              </a:ext>
            </a:extLst>
          </p:cNvPr>
          <p:cNvSpPr/>
          <p:nvPr/>
        </p:nvSpPr>
        <p:spPr>
          <a:xfrm>
            <a:off x="457200" y="2724717"/>
            <a:ext cx="8298070" cy="785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91850" y="2892451"/>
            <a:ext cx="952505" cy="446276"/>
          </a:xfrm>
          <a:prstGeom prst="rect">
            <a:avLst/>
          </a:prstGeom>
          <a:noFill/>
        </p:spPr>
        <p:txBody>
          <a:bodyPr wrap="none" rtlCol="0">
            <a:spAutoFit/>
          </a:bodyPr>
          <a:lstStyle/>
          <a:p>
            <a:r>
              <a:rPr lang="en-US" sz="2300" dirty="0"/>
              <a:t>502(a)</a:t>
            </a:r>
          </a:p>
        </p:txBody>
      </p:sp>
      <p:sp>
        <p:nvSpPr>
          <p:cNvPr id="33" name="Rectangle 32"/>
          <p:cNvSpPr/>
          <p:nvPr/>
        </p:nvSpPr>
        <p:spPr>
          <a:xfrm>
            <a:off x="2829852" y="2778920"/>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i="1" u="sng" dirty="0"/>
              <a:t>And</a:t>
            </a:r>
            <a:r>
              <a:rPr lang="en-US" sz="1200" i="1" dirty="0"/>
              <a:t> </a:t>
            </a:r>
            <a:r>
              <a:rPr lang="en-US" sz="1200" dirty="0"/>
              <a:t>the employee determines a reasonable person would question </a:t>
            </a:r>
            <a:r>
              <a:rPr lang="en-US" sz="1200"/>
              <a:t>the employee’s </a:t>
            </a:r>
            <a:r>
              <a:rPr lang="en-US" sz="1200" dirty="0"/>
              <a:t>impartiality</a:t>
            </a:r>
            <a:endParaRPr lang="en-US" sz="1200" i="1" dirty="0"/>
          </a:p>
        </p:txBody>
      </p:sp>
      <p:sp>
        <p:nvSpPr>
          <p:cNvPr id="41" name="Rectangle 40" descr="The third part of the analysis involves...">
            <a:extLst>
              <a:ext uri="{C183D7F6-B498-43B3-948B-1728B52AA6E4}">
                <adec:decorative xmlns:adec="http://schemas.microsoft.com/office/drawing/2017/decorative" val="0"/>
              </a:ext>
            </a:extLst>
          </p:cNvPr>
          <p:cNvSpPr/>
          <p:nvPr/>
        </p:nvSpPr>
        <p:spPr>
          <a:xfrm>
            <a:off x="457200" y="3510666"/>
            <a:ext cx="8298070" cy="907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1424" y="3723544"/>
            <a:ext cx="936475" cy="446276"/>
          </a:xfrm>
          <a:prstGeom prst="rect">
            <a:avLst/>
          </a:prstGeom>
          <a:noFill/>
        </p:spPr>
        <p:txBody>
          <a:bodyPr wrap="none" rtlCol="0">
            <a:spAutoFit/>
          </a:bodyPr>
          <a:lstStyle/>
          <a:p>
            <a:r>
              <a:rPr lang="en-US" sz="2300"/>
              <a:t>502(c)</a:t>
            </a:r>
            <a:endParaRPr lang="en-US" sz="2300" dirty="0"/>
          </a:p>
        </p:txBody>
      </p:sp>
      <p:sp>
        <p:nvSpPr>
          <p:cNvPr id="36" name="Rectangle 35"/>
          <p:cNvSpPr/>
          <p:nvPr/>
        </p:nvSpPr>
        <p:spPr>
          <a:xfrm>
            <a:off x="5761505" y="3581810"/>
            <a:ext cx="2925295" cy="761590"/>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i="1" u="sng" dirty="0"/>
              <a:t>Or</a:t>
            </a:r>
            <a:r>
              <a:rPr lang="en-US" sz="1200" b="1" i="1" dirty="0"/>
              <a:t> </a:t>
            </a:r>
            <a:r>
              <a:rPr lang="en-US" sz="1200" dirty="0"/>
              <a:t>an agency designee with independent information of the facts determines a reasonable person would question the employee’s impartiality </a:t>
            </a:r>
          </a:p>
        </p:txBody>
      </p:sp>
      <p:sp>
        <p:nvSpPr>
          <p:cNvPr id="39" name="Rectangle 38" descr="The fourth part of the analysis involves...">
            <a:extLst>
              <a:ext uri="{C183D7F6-B498-43B3-948B-1728B52AA6E4}">
                <adec:decorative xmlns:adec="http://schemas.microsoft.com/office/drawing/2017/decorative" val="0"/>
              </a:ext>
            </a:extLst>
          </p:cNvPr>
          <p:cNvSpPr/>
          <p:nvPr/>
        </p:nvSpPr>
        <p:spPr>
          <a:xfrm>
            <a:off x="457200" y="4426251"/>
            <a:ext cx="8298070" cy="927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91850" y="4641614"/>
            <a:ext cx="958917" cy="446276"/>
          </a:xfrm>
          <a:prstGeom prst="rect">
            <a:avLst/>
          </a:prstGeom>
          <a:noFill/>
        </p:spPr>
        <p:txBody>
          <a:bodyPr wrap="none" rtlCol="0">
            <a:spAutoFit/>
          </a:bodyPr>
          <a:lstStyle/>
          <a:p>
            <a:r>
              <a:rPr lang="en-US" sz="2300" dirty="0"/>
              <a:t>502(e)</a:t>
            </a:r>
          </a:p>
        </p:txBody>
      </p:sp>
      <p:sp>
        <p:nvSpPr>
          <p:cNvPr id="34" name="Rectangle 33"/>
          <p:cNvSpPr/>
          <p:nvPr/>
        </p:nvSpPr>
        <p:spPr>
          <a:xfrm>
            <a:off x="2829852" y="4554084"/>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i="1" u="sng" dirty="0"/>
              <a:t>Then</a:t>
            </a:r>
            <a:r>
              <a:rPr lang="en-US" sz="1200" i="1" dirty="0"/>
              <a:t> </a:t>
            </a:r>
            <a:r>
              <a:rPr lang="en-US" sz="1200" dirty="0"/>
              <a:t>the employee must recuse from the particular matter</a:t>
            </a:r>
            <a:endParaRPr lang="en-US" sz="1200" i="1" dirty="0"/>
          </a:p>
        </p:txBody>
      </p:sp>
      <p:sp>
        <p:nvSpPr>
          <p:cNvPr id="40" name="Rectangle 39" descr="The fifth part of the analysis involves...">
            <a:extLst>
              <a:ext uri="{C183D7F6-B498-43B3-948B-1728B52AA6E4}">
                <adec:decorative xmlns:adec="http://schemas.microsoft.com/office/drawing/2017/decorative" val="0"/>
              </a:ext>
            </a:extLst>
          </p:cNvPr>
          <p:cNvSpPr/>
          <p:nvPr/>
        </p:nvSpPr>
        <p:spPr>
          <a:xfrm>
            <a:off x="457200" y="5353586"/>
            <a:ext cx="8298070" cy="1002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81423" y="5640991"/>
            <a:ext cx="966931" cy="446276"/>
          </a:xfrm>
          <a:prstGeom prst="rect">
            <a:avLst/>
          </a:prstGeom>
          <a:noFill/>
        </p:spPr>
        <p:txBody>
          <a:bodyPr wrap="none" rtlCol="0">
            <a:spAutoFit/>
          </a:bodyPr>
          <a:lstStyle/>
          <a:p>
            <a:r>
              <a:rPr lang="en-US" sz="2300" dirty="0"/>
              <a:t>502(d)</a:t>
            </a:r>
          </a:p>
        </p:txBody>
      </p:sp>
      <p:sp>
        <p:nvSpPr>
          <p:cNvPr id="35" name="Rectangle 34"/>
          <p:cNvSpPr/>
          <p:nvPr/>
        </p:nvSpPr>
        <p:spPr>
          <a:xfrm>
            <a:off x="2829852" y="5502645"/>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i="1" u="sng" dirty="0"/>
              <a:t>Unless</a:t>
            </a:r>
            <a:r>
              <a:rPr lang="en-US" sz="1200" i="1" dirty="0"/>
              <a:t> </a:t>
            </a:r>
            <a:r>
              <a:rPr lang="en-US" sz="1200" dirty="0"/>
              <a:t>authorized to participate by an agency designee </a:t>
            </a:r>
            <a:endParaRPr lang="en-US" sz="1200" i="1" dirty="0"/>
          </a:p>
        </p:txBody>
      </p:sp>
    </p:spTree>
    <p:extLst>
      <p:ext uri="{BB962C8B-B14F-4D97-AF65-F5344CB8AC3E}">
        <p14:creationId xmlns:p14="http://schemas.microsoft.com/office/powerpoint/2010/main" val="128708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 y="-1006475"/>
            <a:ext cx="9163050" cy="1143000"/>
          </a:xfrm>
        </p:spPr>
        <p:txBody>
          <a:bodyPr>
            <a:noAutofit/>
          </a:bodyPr>
          <a:lstStyle/>
          <a:p>
            <a:pPr algn="l"/>
            <a:r>
              <a:rPr lang="en-US" dirty="0"/>
              <a:t>How OGE Helps Investigators 1 </a:t>
            </a:r>
          </a:p>
        </p:txBody>
      </p:sp>
      <p:sp>
        <p:nvSpPr>
          <p:cNvPr id="3" name="Content Placeholder 2"/>
          <p:cNvSpPr>
            <a:spLocks noGrp="1"/>
          </p:cNvSpPr>
          <p:nvPr>
            <p:ph idx="1"/>
          </p:nvPr>
        </p:nvSpPr>
        <p:spPr>
          <a:xfrm>
            <a:off x="457200" y="1752600"/>
            <a:ext cx="3886200" cy="4144963"/>
          </a:xfrm>
        </p:spPr>
        <p:txBody>
          <a:bodyPr>
            <a:noAutofit/>
          </a:bodyPr>
          <a:lstStyle/>
          <a:p>
            <a:pPr marL="342900" indent="-342900">
              <a:spcBef>
                <a:spcPts val="1800"/>
              </a:spcBef>
              <a:spcAft>
                <a:spcPts val="1800"/>
              </a:spcAft>
            </a:pPr>
            <a:r>
              <a:rPr lang="en-US" dirty="0"/>
              <a:t>Big picture</a:t>
            </a:r>
          </a:p>
          <a:p>
            <a:pPr marL="342900" indent="-342900">
              <a:spcBef>
                <a:spcPts val="1800"/>
              </a:spcBef>
              <a:spcAft>
                <a:spcPts val="1800"/>
              </a:spcAft>
            </a:pPr>
            <a:r>
              <a:rPr lang="en-US" dirty="0"/>
              <a:t>OGE is an independent agency</a:t>
            </a:r>
          </a:p>
          <a:p>
            <a:pPr marL="342900" indent="-342900">
              <a:spcBef>
                <a:spcPts val="1800"/>
              </a:spcBef>
              <a:spcAft>
                <a:spcPts val="1800"/>
              </a:spcAft>
            </a:pPr>
            <a:r>
              <a:rPr lang="en-US" dirty="0"/>
              <a:t>Involvement in criminal referral process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9CD3D">
                    <a:tint val="75000"/>
                  </a:srgbClr>
                </a:solidFill>
              </a:rPr>
              <a:pPr/>
              <a:t>3</a:t>
            </a:fld>
            <a:endParaRPr lang="en-US" dirty="0">
              <a:solidFill>
                <a:srgbClr val="F9CD3D">
                  <a:tint val="75000"/>
                </a:srgbClr>
              </a:solidFill>
            </a:endParaRPr>
          </a:p>
        </p:txBody>
      </p:sp>
      <p:pic>
        <p:nvPicPr>
          <p:cNvPr id="5" name="Picture 4" descr="Person holding binoculars up to their eyes."/>
          <p:cNvPicPr>
            <a:picLocks noChangeAspect="1"/>
          </p:cNvPicPr>
          <p:nvPr/>
        </p:nvPicPr>
        <p:blipFill>
          <a:blip r:embed="rId2" cstate="print"/>
          <a:srcRect l="17120" r="5716" b="168"/>
          <a:stretch>
            <a:fillRect/>
          </a:stretch>
        </p:blipFill>
        <p:spPr>
          <a:xfrm>
            <a:off x="4343400" y="1981200"/>
            <a:ext cx="4114800" cy="3200400"/>
          </a:xfrm>
          <a:prstGeom prst="rect">
            <a:avLst/>
          </a:prstGeom>
        </p:spPr>
      </p:pic>
      <p:sp>
        <p:nvSpPr>
          <p:cNvPr id="6" name="Title 1">
            <a:extLst>
              <a:ext uri="{FF2B5EF4-FFF2-40B4-BE49-F238E27FC236}">
                <a16:creationId xmlns:a16="http://schemas.microsoft.com/office/drawing/2014/main" id="{60600C15-A282-029F-EA54-5C0B7B0B625C}"/>
              </a:ext>
              <a:ext uri="{C183D7F6-B498-43B3-948B-1728B52AA6E4}">
                <adec:decorative xmlns:adec="http://schemas.microsoft.com/office/drawing/2017/decorative" val="1"/>
              </a:ext>
            </a:extLst>
          </p:cNvPr>
          <p:cNvSpPr txBox="1">
            <a:spLocks/>
          </p:cNvSpPr>
          <p:nvPr/>
        </p:nvSpPr>
        <p:spPr>
          <a:xfrm>
            <a:off x="457200" y="2587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How OGE Helps Investigators </a:t>
            </a:r>
          </a:p>
        </p:txBody>
      </p:sp>
    </p:spTree>
    <p:extLst>
      <p:ext uri="{BB962C8B-B14F-4D97-AF65-F5344CB8AC3E}">
        <p14:creationId xmlns:p14="http://schemas.microsoft.com/office/powerpoint/2010/main" val="362970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Instances</a:t>
            </a:r>
          </a:p>
        </p:txBody>
      </p:sp>
      <p:sp>
        <p:nvSpPr>
          <p:cNvPr id="3" name="Content Placeholder 2"/>
          <p:cNvSpPr>
            <a:spLocks noGrp="1"/>
          </p:cNvSpPr>
          <p:nvPr>
            <p:ph idx="1"/>
          </p:nvPr>
        </p:nvSpPr>
        <p:spPr>
          <a:xfrm>
            <a:off x="457200" y="1981200"/>
            <a:ext cx="8229600" cy="4602162"/>
          </a:xfrm>
        </p:spPr>
        <p:txBody>
          <a:bodyPr>
            <a:normAutofit fontScale="77500" lnSpcReduction="20000"/>
          </a:bodyPr>
          <a:lstStyle/>
          <a:p>
            <a:pPr marL="0" indent="0">
              <a:lnSpc>
                <a:spcPct val="120000"/>
              </a:lnSpc>
              <a:spcBef>
                <a:spcPts val="1200"/>
              </a:spcBef>
              <a:spcAft>
                <a:spcPts val="1200"/>
              </a:spcAft>
              <a:buNone/>
            </a:pPr>
            <a:r>
              <a:rPr lang="en-US" dirty="0"/>
              <a:t>2635.502(a)(2): An employee may look to the reasonable person test in any situation not covered by the general prohibition.  </a:t>
            </a:r>
          </a:p>
          <a:p>
            <a:pPr marL="0" indent="0">
              <a:lnSpc>
                <a:spcPct val="120000"/>
              </a:lnSpc>
              <a:spcBef>
                <a:spcPts val="1200"/>
              </a:spcBef>
              <a:spcAft>
                <a:spcPts val="1200"/>
              </a:spcAft>
              <a:buNone/>
            </a:pPr>
            <a:r>
              <a:rPr lang="en-US" dirty="0"/>
              <a:t>Not applying the test in these cases is not, however, an ethical lapse. See OGE 01 x 8 (discussing romantic relationship: “even if it were now determined, in hindsight, that a reasonable person with knowledge of the circumstances would have questioned the attorney's impartiality, we cannot say that she violated the impartiality rule.”)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30</a:t>
            </a:fld>
            <a:endParaRPr lang="en-US"/>
          </a:p>
        </p:txBody>
      </p:sp>
    </p:spTree>
    <p:extLst>
      <p:ext uri="{BB962C8B-B14F-4D97-AF65-F5344CB8AC3E}">
        <p14:creationId xmlns:p14="http://schemas.microsoft.com/office/powerpoint/2010/main" val="4014247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Position</a:t>
            </a:r>
          </a:p>
        </p:txBody>
      </p:sp>
      <p:sp>
        <p:nvSpPr>
          <p:cNvPr id="3" name="Content Placeholder 2"/>
          <p:cNvSpPr>
            <a:spLocks noGrp="1"/>
          </p:cNvSpPr>
          <p:nvPr>
            <p:ph idx="1"/>
          </p:nvPr>
        </p:nvSpPr>
        <p:spPr/>
        <p:txBody>
          <a:bodyPr/>
          <a:lstStyle/>
          <a:p>
            <a:pPr marL="0" indent="0" algn="ctr">
              <a:spcBef>
                <a:spcPts val="3000"/>
              </a:spcBef>
              <a:spcAft>
                <a:spcPts val="3000"/>
              </a:spcAft>
              <a:buNone/>
            </a:pPr>
            <a:r>
              <a:rPr lang="en-US" dirty="0"/>
              <a:t>5 C.F.R. 2635.702</a:t>
            </a:r>
          </a:p>
          <a:p>
            <a:pPr marL="0" indent="0" algn="ctr">
              <a:spcBef>
                <a:spcPts val="3000"/>
              </a:spcBef>
              <a:spcAft>
                <a:spcPts val="3000"/>
              </a:spcAft>
              <a:buNone/>
            </a:pPr>
            <a:r>
              <a:rPr lang="en-US" dirty="0"/>
              <a:t>Subpart G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31</a:t>
            </a:fld>
            <a:endParaRPr lang="en-US"/>
          </a:p>
        </p:txBody>
      </p:sp>
    </p:spTree>
    <p:extLst>
      <p:ext uri="{BB962C8B-B14F-4D97-AF65-F5344CB8AC3E}">
        <p14:creationId xmlns:p14="http://schemas.microsoft.com/office/powerpoint/2010/main" val="351886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143000"/>
          </a:xfrm>
        </p:spPr>
        <p:txBody>
          <a:bodyPr>
            <a:normAutofit fontScale="90000"/>
          </a:bodyPr>
          <a:lstStyle/>
          <a:p>
            <a:r>
              <a:rPr lang="en-US" dirty="0"/>
              <a:t>2635.101(b)(7): Underlying Obligation</a:t>
            </a:r>
          </a:p>
        </p:txBody>
      </p:sp>
      <p:sp>
        <p:nvSpPr>
          <p:cNvPr id="3" name="Content Placeholder 2"/>
          <p:cNvSpPr>
            <a:spLocks noGrp="1"/>
          </p:cNvSpPr>
          <p:nvPr>
            <p:ph idx="1"/>
          </p:nvPr>
        </p:nvSpPr>
        <p:spPr>
          <a:xfrm>
            <a:off x="457200" y="1981200"/>
            <a:ext cx="8229600" cy="4602162"/>
          </a:xfrm>
        </p:spPr>
        <p:txBody>
          <a:bodyPr>
            <a:normAutofit/>
          </a:bodyPr>
          <a:lstStyle/>
          <a:p>
            <a:pPr marL="0" indent="0">
              <a:spcBef>
                <a:spcPts val="1200"/>
              </a:spcBef>
              <a:spcAft>
                <a:spcPts val="1200"/>
              </a:spcAft>
              <a:buNone/>
            </a:pPr>
            <a:r>
              <a:rPr lang="en-US" dirty="0"/>
              <a:t>“Employees shall not use public office for private gain.”</a:t>
            </a:r>
          </a:p>
          <a:p>
            <a:pPr marL="0" indent="0">
              <a:spcBef>
                <a:spcPts val="1200"/>
              </a:spcBef>
              <a:spcAft>
                <a:spcPts val="1200"/>
              </a:spcAft>
              <a:buNone/>
            </a:pPr>
            <a:r>
              <a:rPr lang="en-US" dirty="0"/>
              <a:t>Private Gain: Often financial gain, but not so limited. Benefits need not be pecuniary in nature. See </a:t>
            </a:r>
            <a:r>
              <a:rPr lang="en-US" u="sng" dirty="0"/>
              <a:t>OGE LA-11-06 </a:t>
            </a:r>
            <a:r>
              <a:rPr lang="en-US" dirty="0"/>
              <a:t>(discussing the use of office to induce person to vote for employee in non-partisan election).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32</a:t>
            </a:fld>
            <a:endParaRPr lang="en-US"/>
          </a:p>
        </p:txBody>
      </p:sp>
    </p:spTree>
    <p:extLst>
      <p:ext uri="{BB962C8B-B14F-4D97-AF65-F5344CB8AC3E}">
        <p14:creationId xmlns:p14="http://schemas.microsoft.com/office/powerpoint/2010/main" val="2435221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859"/>
            <a:ext cx="8229600" cy="1143000"/>
          </a:xfrm>
        </p:spPr>
        <p:txBody>
          <a:bodyPr>
            <a:normAutofit fontScale="90000"/>
          </a:bodyPr>
          <a:lstStyle/>
          <a:p>
            <a:r>
              <a:rPr lang="en-US" dirty="0"/>
              <a:t>Misuse of Position</a:t>
            </a:r>
            <a:br>
              <a:rPr lang="en-US" dirty="0"/>
            </a:br>
            <a:r>
              <a:rPr lang="en-US" dirty="0"/>
              <a:t>5 C.F.R. 2635 Subpart G</a:t>
            </a:r>
          </a:p>
        </p:txBody>
      </p:sp>
      <p:sp>
        <p:nvSpPr>
          <p:cNvPr id="3" name="Content Placeholder 2"/>
          <p:cNvSpPr>
            <a:spLocks noGrp="1"/>
          </p:cNvSpPr>
          <p:nvPr>
            <p:ph idx="1"/>
          </p:nvPr>
        </p:nvSpPr>
        <p:spPr>
          <a:xfrm>
            <a:off x="457200" y="1981200"/>
            <a:ext cx="8229600" cy="4602162"/>
          </a:xfrm>
        </p:spPr>
        <p:txBody>
          <a:bodyPr>
            <a:normAutofit fontScale="77500" lnSpcReduction="20000"/>
          </a:bodyPr>
          <a:lstStyle/>
          <a:p>
            <a:pPr>
              <a:lnSpc>
                <a:spcPct val="120000"/>
              </a:lnSpc>
              <a:spcBef>
                <a:spcPts val="600"/>
              </a:spcBef>
              <a:spcAft>
                <a:spcPts val="600"/>
              </a:spcAft>
            </a:pPr>
            <a:r>
              <a:rPr lang="en-US" b="1" dirty="0"/>
              <a:t>.702: Misuse of Public Office for Private Gain</a:t>
            </a:r>
          </a:p>
          <a:p>
            <a:pPr lvl="1">
              <a:lnSpc>
                <a:spcPct val="120000"/>
              </a:lnSpc>
              <a:spcBef>
                <a:spcPts val="600"/>
              </a:spcBef>
              <a:spcAft>
                <a:spcPts val="600"/>
              </a:spcAft>
              <a:buFontTx/>
              <a:buChar char="-"/>
            </a:pPr>
            <a:r>
              <a:rPr lang="en-US" dirty="0"/>
              <a:t>Coercion or Inducement of Benefits</a:t>
            </a:r>
          </a:p>
          <a:p>
            <a:pPr lvl="1">
              <a:lnSpc>
                <a:spcPct val="120000"/>
              </a:lnSpc>
              <a:spcBef>
                <a:spcPts val="600"/>
              </a:spcBef>
              <a:spcAft>
                <a:spcPts val="600"/>
              </a:spcAft>
              <a:buFontTx/>
              <a:buChar char="-"/>
            </a:pPr>
            <a:r>
              <a:rPr lang="en-US" dirty="0"/>
              <a:t>Appearance of Government Sanction</a:t>
            </a:r>
          </a:p>
          <a:p>
            <a:pPr lvl="1">
              <a:lnSpc>
                <a:spcPct val="120000"/>
              </a:lnSpc>
              <a:spcBef>
                <a:spcPts val="600"/>
              </a:spcBef>
              <a:spcAft>
                <a:spcPts val="600"/>
              </a:spcAft>
              <a:buFontTx/>
              <a:buChar char="-"/>
            </a:pPr>
            <a:r>
              <a:rPr lang="en-US" dirty="0"/>
              <a:t>Endorsement of Private Products/Services</a:t>
            </a:r>
          </a:p>
          <a:p>
            <a:pPr lvl="1">
              <a:lnSpc>
                <a:spcPct val="120000"/>
              </a:lnSpc>
              <a:spcBef>
                <a:spcPts val="600"/>
              </a:spcBef>
              <a:spcAft>
                <a:spcPts val="600"/>
              </a:spcAft>
              <a:buFontTx/>
              <a:buChar char="-"/>
            </a:pPr>
            <a:r>
              <a:rPr lang="en-US" dirty="0"/>
              <a:t>Appearance of Misuse of Position</a:t>
            </a:r>
          </a:p>
          <a:p>
            <a:pPr>
              <a:lnSpc>
                <a:spcPct val="120000"/>
              </a:lnSpc>
              <a:spcBef>
                <a:spcPts val="600"/>
              </a:spcBef>
              <a:spcAft>
                <a:spcPts val="600"/>
              </a:spcAft>
            </a:pPr>
            <a:r>
              <a:rPr lang="en-US" dirty="0"/>
              <a:t>.703: Misuse of Nonpublic Information</a:t>
            </a:r>
          </a:p>
          <a:p>
            <a:pPr>
              <a:lnSpc>
                <a:spcPct val="120000"/>
              </a:lnSpc>
              <a:spcBef>
                <a:spcPts val="600"/>
              </a:spcBef>
              <a:spcAft>
                <a:spcPts val="600"/>
              </a:spcAft>
            </a:pPr>
            <a:r>
              <a:rPr lang="en-US" dirty="0"/>
              <a:t>.704: Misuse of Government Property</a:t>
            </a:r>
          </a:p>
          <a:p>
            <a:pPr>
              <a:lnSpc>
                <a:spcPct val="120000"/>
              </a:lnSpc>
              <a:spcBef>
                <a:spcPts val="600"/>
              </a:spcBef>
              <a:spcAft>
                <a:spcPts val="600"/>
              </a:spcAft>
            </a:pPr>
            <a:r>
              <a:rPr lang="en-US" dirty="0"/>
              <a:t>.705: Misuse of Official Time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33</a:t>
            </a:fld>
            <a:endParaRPr lang="en-US"/>
          </a:p>
        </p:txBody>
      </p:sp>
    </p:spTree>
    <p:extLst>
      <p:ext uri="{BB962C8B-B14F-4D97-AF65-F5344CB8AC3E}">
        <p14:creationId xmlns:p14="http://schemas.microsoft.com/office/powerpoint/2010/main" val="258352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414D-9B66-F7D0-CEB2-34D022720E67}"/>
              </a:ext>
            </a:extLst>
          </p:cNvPr>
          <p:cNvSpPr>
            <a:spLocks noGrp="1"/>
          </p:cNvSpPr>
          <p:nvPr>
            <p:ph type="title"/>
          </p:nvPr>
        </p:nvSpPr>
        <p:spPr>
          <a:xfrm>
            <a:off x="0" y="-1104900"/>
            <a:ext cx="8229600" cy="1143000"/>
          </a:xfrm>
        </p:spPr>
        <p:txBody>
          <a:bodyPr/>
          <a:lstStyle/>
          <a:p>
            <a:pPr algn="l"/>
            <a:r>
              <a:rPr lang="en-US" dirty="0"/>
              <a:t>Case Study Part 1</a:t>
            </a:r>
          </a:p>
        </p:txBody>
      </p:sp>
      <p:sp>
        <p:nvSpPr>
          <p:cNvPr id="3" name="Content Placeholder 2">
            <a:extLst>
              <a:ext uri="{FF2B5EF4-FFF2-40B4-BE49-F238E27FC236}">
                <a16:creationId xmlns:a16="http://schemas.microsoft.com/office/drawing/2014/main" id="{56E3BBB7-8EA3-9BAB-37B1-CB400306998D}"/>
              </a:ext>
            </a:extLst>
          </p:cNvPr>
          <p:cNvSpPr>
            <a:spLocks noGrp="1"/>
          </p:cNvSpPr>
          <p:nvPr>
            <p:ph idx="1"/>
          </p:nvPr>
        </p:nvSpPr>
        <p:spPr>
          <a:xfrm>
            <a:off x="457200" y="1752600"/>
            <a:ext cx="8229600" cy="4603750"/>
          </a:xfrm>
          <a:solidFill>
            <a:srgbClr val="FFFFFF"/>
          </a:solidFill>
        </p:spPr>
        <p:txBody>
          <a:bodyPr>
            <a:normAutofit/>
          </a:bodyPr>
          <a:lstStyle/>
          <a:p>
            <a:pPr marL="0" marR="0" indent="0">
              <a:lnSpc>
                <a:spcPct val="100000"/>
              </a:lnSpc>
              <a:spcBef>
                <a:spcPts val="1200"/>
              </a:spcBef>
              <a:spcAft>
                <a:spcPts val="1200"/>
              </a:spcAft>
              <a:buNone/>
            </a:pPr>
            <a:r>
              <a:rPr lang="en-US" sz="1800" dirty="0">
                <a:solidFill>
                  <a:schemeClr val="bg1"/>
                </a:solidFill>
                <a:effectLst/>
                <a:latin typeface="+mn-lt"/>
                <a:ea typeface="Aptos" panose="020B0004020202020204" pitchFamily="34" charset="0"/>
              </a:rPr>
              <a:t>Jessica is the Executive Director for the Forest Health Protection Biological Control of Invasive Forest Pests Program (Program). The program aims to protect and improve the health of America’s rural, wildland, and urban forests from invasive forest pests. </a:t>
            </a:r>
          </a:p>
          <a:p>
            <a:pPr marL="0" marR="0" indent="0">
              <a:lnSpc>
                <a:spcPct val="100000"/>
              </a:lnSpc>
              <a:spcBef>
                <a:spcPts val="1200"/>
              </a:spcBef>
              <a:spcAft>
                <a:spcPts val="1200"/>
              </a:spcAft>
              <a:buNone/>
            </a:pPr>
            <a:r>
              <a:rPr lang="en-US" sz="1800" dirty="0">
                <a:solidFill>
                  <a:schemeClr val="bg1"/>
                </a:solidFill>
                <a:effectLst/>
                <a:latin typeface="+mn-lt"/>
                <a:ea typeface="Aptos" panose="020B0004020202020204" pitchFamily="34" charset="0"/>
              </a:rPr>
              <a:t>Jessica’s office recently prepared a funding opportunity announcement that would provide successful grantees with funds to develop technologies to prevent and track invasive species. </a:t>
            </a:r>
          </a:p>
          <a:p>
            <a:pPr marL="0" marR="0" indent="0">
              <a:lnSpc>
                <a:spcPct val="100000"/>
              </a:lnSpc>
              <a:spcBef>
                <a:spcPts val="1200"/>
              </a:spcBef>
              <a:spcAft>
                <a:spcPts val="1200"/>
              </a:spcAft>
              <a:buNone/>
            </a:pPr>
            <a:r>
              <a:rPr lang="en-US" sz="1800" dirty="0">
                <a:solidFill>
                  <a:schemeClr val="bg1"/>
                </a:solidFill>
                <a:effectLst/>
                <a:latin typeface="+mn-lt"/>
                <a:ea typeface="Aptos" panose="020B0004020202020204" pitchFamily="34" charset="0"/>
              </a:rPr>
              <a:t>There is a finite amount of funds available, and Jessica’s team plans to choose only three grantees out of the fifteen organizations </a:t>
            </a:r>
            <a:r>
              <a:rPr lang="en-US" sz="1800" dirty="0">
                <a:solidFill>
                  <a:schemeClr val="bg1"/>
                </a:solidFill>
                <a:latin typeface="+mn-lt"/>
                <a:ea typeface="Aptos" panose="020B0004020202020204" pitchFamily="34" charset="0"/>
              </a:rPr>
              <a:t>that </a:t>
            </a:r>
            <a:r>
              <a:rPr lang="en-US" sz="1800" dirty="0">
                <a:solidFill>
                  <a:schemeClr val="bg1"/>
                </a:solidFill>
                <a:effectLst/>
                <a:latin typeface="+mn-lt"/>
                <a:ea typeface="Aptos" panose="020B0004020202020204" pitchFamily="34" charset="0"/>
              </a:rPr>
              <a:t>appl</a:t>
            </a:r>
            <a:r>
              <a:rPr lang="en-US" sz="1800" dirty="0">
                <a:solidFill>
                  <a:schemeClr val="bg1"/>
                </a:solidFill>
                <a:latin typeface="+mn-lt"/>
                <a:ea typeface="Aptos" panose="020B0004020202020204" pitchFamily="34" charset="0"/>
              </a:rPr>
              <a:t>ied</a:t>
            </a:r>
            <a:r>
              <a:rPr lang="en-US" sz="1800" dirty="0">
                <a:solidFill>
                  <a:schemeClr val="bg1"/>
                </a:solidFill>
                <a:effectLst/>
                <a:latin typeface="+mn-lt"/>
                <a:ea typeface="Aptos" panose="020B0004020202020204" pitchFamily="34" charset="0"/>
              </a:rPr>
              <a:t>.</a:t>
            </a:r>
          </a:p>
          <a:p>
            <a:pPr marL="0" marR="0" indent="0">
              <a:lnSpc>
                <a:spcPct val="100000"/>
              </a:lnSpc>
              <a:spcBef>
                <a:spcPts val="1200"/>
              </a:spcBef>
              <a:spcAft>
                <a:spcPts val="1200"/>
              </a:spcAft>
              <a:buNone/>
            </a:pPr>
            <a:r>
              <a:rPr lang="en-US" sz="1800" dirty="0">
                <a:solidFill>
                  <a:schemeClr val="bg1"/>
                </a:solidFill>
                <a:effectLst/>
                <a:latin typeface="+mn-lt"/>
                <a:ea typeface="Aptos" panose="020B0004020202020204" pitchFamily="34" charset="0"/>
              </a:rPr>
              <a:t>A month after the grantee selection, your office is contacted by a whistleblower who is concerned about Jessica’s involvement. They believe she may have a conflict of interest. </a:t>
            </a:r>
            <a:endParaRPr lang="en-US" sz="1800" u="sng" dirty="0">
              <a:solidFill>
                <a:schemeClr val="bg1"/>
              </a:solidFill>
              <a:effectLst/>
              <a:latin typeface="+mn-lt"/>
              <a:ea typeface="Aptos" panose="020B0004020202020204" pitchFamily="34" charset="0"/>
            </a:endParaRPr>
          </a:p>
          <a:p>
            <a:pPr marL="342900" marR="0" lvl="0" indent="-342900">
              <a:lnSpc>
                <a:spcPct val="100000"/>
              </a:lnSpc>
              <a:spcBef>
                <a:spcPts val="1200"/>
              </a:spcBef>
              <a:spcAft>
                <a:spcPts val="1200"/>
              </a:spcAft>
              <a:buFont typeface="+mj-lt"/>
              <a:buAutoNum type="arabicPeriod"/>
            </a:pPr>
            <a:r>
              <a:rPr lang="en-US" sz="1800" i="1" dirty="0">
                <a:solidFill>
                  <a:schemeClr val="bg1"/>
                </a:solidFill>
                <a:effectLst/>
                <a:latin typeface="+mn-lt"/>
                <a:ea typeface="Aptos" panose="020B0004020202020204" pitchFamily="34" charset="0"/>
              </a:rPr>
              <a:t>What ethics documents do you want to look for as you begin your review? </a:t>
            </a:r>
          </a:p>
        </p:txBody>
      </p:sp>
      <p:sp>
        <p:nvSpPr>
          <p:cNvPr id="4" name="Slide Number Placeholder 3">
            <a:extLst>
              <a:ext uri="{FF2B5EF4-FFF2-40B4-BE49-F238E27FC236}">
                <a16:creationId xmlns:a16="http://schemas.microsoft.com/office/drawing/2014/main" id="{31815AF0-4AEE-52AD-8BB0-FF1BD00942C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34</a:t>
            </a:fld>
            <a:endParaRPr lang="en-US"/>
          </a:p>
        </p:txBody>
      </p:sp>
      <p:sp>
        <p:nvSpPr>
          <p:cNvPr id="5" name="Title 1">
            <a:extLst>
              <a:ext uri="{FF2B5EF4-FFF2-40B4-BE49-F238E27FC236}">
                <a16:creationId xmlns:a16="http://schemas.microsoft.com/office/drawing/2014/main" id="{FC1F4DB3-0BEC-F053-99BE-459F7FAAFE1F}"/>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dirty="0"/>
              <a:t>Case Study</a:t>
            </a:r>
            <a:endParaRPr lang="en-US" dirty="0"/>
          </a:p>
        </p:txBody>
      </p:sp>
    </p:spTree>
    <p:extLst>
      <p:ext uri="{BB962C8B-B14F-4D97-AF65-F5344CB8AC3E}">
        <p14:creationId xmlns:p14="http://schemas.microsoft.com/office/powerpoint/2010/main" val="4001082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70E1-7D3F-5963-E09F-1504B7E1D0BF}"/>
              </a:ext>
            </a:extLst>
          </p:cNvPr>
          <p:cNvSpPr>
            <a:spLocks noGrp="1"/>
          </p:cNvSpPr>
          <p:nvPr>
            <p:ph type="title"/>
          </p:nvPr>
        </p:nvSpPr>
        <p:spPr>
          <a:xfrm>
            <a:off x="0" y="-1143000"/>
            <a:ext cx="8229600" cy="1143000"/>
          </a:xfrm>
        </p:spPr>
        <p:txBody>
          <a:bodyPr/>
          <a:lstStyle/>
          <a:p>
            <a:pPr algn="l"/>
            <a:r>
              <a:rPr lang="en-US" dirty="0"/>
              <a:t>Case Study Part</a:t>
            </a:r>
            <a:r>
              <a:rPr lang="en-US" baseline="0" dirty="0"/>
              <a:t> 2</a:t>
            </a:r>
            <a:endParaRPr lang="en-US" dirty="0"/>
          </a:p>
        </p:txBody>
      </p:sp>
      <p:sp>
        <p:nvSpPr>
          <p:cNvPr id="3" name="Content Placeholder 2">
            <a:extLst>
              <a:ext uri="{FF2B5EF4-FFF2-40B4-BE49-F238E27FC236}">
                <a16:creationId xmlns:a16="http://schemas.microsoft.com/office/drawing/2014/main" id="{2847E8E6-87B4-C148-DAB2-6FCE0D7DF065}"/>
              </a:ext>
            </a:extLst>
          </p:cNvPr>
          <p:cNvSpPr>
            <a:spLocks noGrp="1"/>
          </p:cNvSpPr>
          <p:nvPr>
            <p:ph idx="1"/>
          </p:nvPr>
        </p:nvSpPr>
        <p:spPr>
          <a:xfrm>
            <a:off x="457200" y="2133600"/>
            <a:ext cx="8229600" cy="3429000"/>
          </a:xfrm>
          <a:solidFill>
            <a:srgbClr val="FFFFFF"/>
          </a:solidFill>
        </p:spPr>
        <p:txBody>
          <a:bodyPr>
            <a:normAutofit/>
          </a:bodyPr>
          <a:lstStyle/>
          <a:p>
            <a:pPr marL="0" marR="0" indent="0">
              <a:lnSpc>
                <a:spcPct val="100000"/>
              </a:lnSpc>
              <a:spcBef>
                <a:spcPts val="1200"/>
              </a:spcBef>
              <a:spcAft>
                <a:spcPts val="1200"/>
              </a:spcAft>
              <a:buNone/>
            </a:pPr>
            <a:r>
              <a:rPr lang="en-US" sz="2800" dirty="0">
                <a:solidFill>
                  <a:schemeClr val="bg1"/>
                </a:solidFill>
                <a:effectLst/>
                <a:latin typeface="+mn-lt"/>
                <a:ea typeface="Aptos" panose="020B0004020202020204" pitchFamily="34" charset="0"/>
              </a:rPr>
              <a:t>After reviewing Jessica’s ethics documents, you are aware that her husband owns stock in one of the companies that responded to the funding opportunity announcement. </a:t>
            </a:r>
          </a:p>
          <a:p>
            <a:pPr marL="342900" marR="0" lvl="0" indent="-342900">
              <a:lnSpc>
                <a:spcPct val="100000"/>
              </a:lnSpc>
              <a:spcBef>
                <a:spcPts val="1200"/>
              </a:spcBef>
              <a:spcAft>
                <a:spcPts val="1200"/>
              </a:spcAft>
              <a:buFont typeface="+mj-lt"/>
              <a:buAutoNum type="arabicPeriod"/>
            </a:pPr>
            <a:r>
              <a:rPr lang="en-US" sz="2800" i="1" dirty="0">
                <a:solidFill>
                  <a:schemeClr val="bg1"/>
                </a:solidFill>
                <a:effectLst/>
                <a:latin typeface="+mn-lt"/>
                <a:ea typeface="Aptos" panose="020B0004020202020204" pitchFamily="34" charset="0"/>
              </a:rPr>
              <a:t>What laws should you be concerned about? </a:t>
            </a:r>
          </a:p>
          <a:p>
            <a:pPr marL="342900" marR="0" lvl="0" indent="-342900">
              <a:lnSpc>
                <a:spcPct val="100000"/>
              </a:lnSpc>
              <a:spcBef>
                <a:spcPts val="1200"/>
              </a:spcBef>
              <a:spcAft>
                <a:spcPts val="1200"/>
              </a:spcAft>
              <a:buFont typeface="+mj-lt"/>
              <a:buAutoNum type="arabicPeriod"/>
            </a:pPr>
            <a:r>
              <a:rPr lang="en-US" sz="2800" i="1" dirty="0">
                <a:solidFill>
                  <a:schemeClr val="bg1"/>
                </a:solidFill>
                <a:effectLst/>
                <a:latin typeface="+mn-lt"/>
                <a:ea typeface="Aptos" panose="020B0004020202020204" pitchFamily="34" charset="0"/>
              </a:rPr>
              <a:t>What additional questions do you need to ask?</a:t>
            </a:r>
          </a:p>
        </p:txBody>
      </p:sp>
      <p:sp>
        <p:nvSpPr>
          <p:cNvPr id="4" name="Slide Number Placeholder 3">
            <a:extLst>
              <a:ext uri="{FF2B5EF4-FFF2-40B4-BE49-F238E27FC236}">
                <a16:creationId xmlns:a16="http://schemas.microsoft.com/office/drawing/2014/main" id="{6EADB39A-2FB8-9A7F-A2BA-0F1310592B4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35</a:t>
            </a:fld>
            <a:endParaRPr lang="en-US"/>
          </a:p>
        </p:txBody>
      </p:sp>
      <p:sp>
        <p:nvSpPr>
          <p:cNvPr id="5" name="Title 1">
            <a:extLst>
              <a:ext uri="{FF2B5EF4-FFF2-40B4-BE49-F238E27FC236}">
                <a16:creationId xmlns:a16="http://schemas.microsoft.com/office/drawing/2014/main" id="{A97DFD35-52BF-FAF0-A047-7934CB9FFAAF}"/>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dirty="0"/>
              <a:t>Case Study</a:t>
            </a:r>
            <a:endParaRPr lang="en-US" dirty="0"/>
          </a:p>
        </p:txBody>
      </p:sp>
    </p:spTree>
    <p:extLst>
      <p:ext uri="{BB962C8B-B14F-4D97-AF65-F5344CB8AC3E}">
        <p14:creationId xmlns:p14="http://schemas.microsoft.com/office/powerpoint/2010/main" val="3527231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34E6-C5D5-B6F4-0A42-46A90E2AA086}"/>
              </a:ext>
            </a:extLst>
          </p:cNvPr>
          <p:cNvSpPr>
            <a:spLocks noGrp="1"/>
          </p:cNvSpPr>
          <p:nvPr>
            <p:ph type="title"/>
          </p:nvPr>
        </p:nvSpPr>
        <p:spPr>
          <a:xfrm>
            <a:off x="0" y="-1143000"/>
            <a:ext cx="8229600" cy="1143000"/>
          </a:xfrm>
        </p:spPr>
        <p:txBody>
          <a:bodyPr/>
          <a:lstStyle/>
          <a:p>
            <a:pPr algn="l"/>
            <a:r>
              <a:rPr lang="en-US" dirty="0"/>
              <a:t>Case Study Part 3</a:t>
            </a:r>
          </a:p>
        </p:txBody>
      </p:sp>
      <p:sp>
        <p:nvSpPr>
          <p:cNvPr id="3" name="Content Placeholder 2">
            <a:extLst>
              <a:ext uri="{FF2B5EF4-FFF2-40B4-BE49-F238E27FC236}">
                <a16:creationId xmlns:a16="http://schemas.microsoft.com/office/drawing/2014/main" id="{F23CD75D-55E8-078B-CBE5-65C6AE10DC70}"/>
              </a:ext>
            </a:extLst>
          </p:cNvPr>
          <p:cNvSpPr>
            <a:spLocks noGrp="1"/>
          </p:cNvSpPr>
          <p:nvPr>
            <p:ph idx="1"/>
          </p:nvPr>
        </p:nvSpPr>
        <p:spPr>
          <a:xfrm>
            <a:off x="457200" y="1981201"/>
            <a:ext cx="8229600" cy="3505200"/>
          </a:xfrm>
          <a:solidFill>
            <a:srgbClr val="FFFFFF"/>
          </a:solidFill>
        </p:spPr>
        <p:txBody>
          <a:bodyPr/>
          <a:lstStyle/>
          <a:p>
            <a:pPr marL="0" marR="0" indent="0">
              <a:lnSpc>
                <a:spcPct val="100000"/>
              </a:lnSpc>
              <a:spcBef>
                <a:spcPts val="1200"/>
              </a:spcBef>
              <a:spcAft>
                <a:spcPts val="1200"/>
              </a:spcAft>
              <a:buNone/>
            </a:pPr>
            <a:r>
              <a:rPr lang="en-US" sz="2400" dirty="0">
                <a:solidFill>
                  <a:schemeClr val="bg1"/>
                </a:solidFill>
                <a:effectLst/>
                <a:latin typeface="+mn-lt"/>
                <a:ea typeface="Aptos" panose="020B0004020202020204" pitchFamily="34" charset="0"/>
              </a:rPr>
              <a:t>During your interview with a witness, you learn that one of the grantees has been renting a room from Jessica and staying in her house. The witness also states that Jessica was overheard talking about how the grantee was always late with rent payment and that they really needed to get a handle on their finances. </a:t>
            </a:r>
          </a:p>
          <a:p>
            <a:pPr marL="342900" marR="0" lvl="0" indent="-342900">
              <a:lnSpc>
                <a:spcPct val="100000"/>
              </a:lnSpc>
              <a:spcBef>
                <a:spcPts val="1200"/>
              </a:spcBef>
              <a:spcAft>
                <a:spcPts val="1200"/>
              </a:spcAft>
              <a:buFont typeface="+mj-lt"/>
              <a:buAutoNum type="arabicPeriod"/>
            </a:pPr>
            <a:r>
              <a:rPr lang="en-US" sz="2400" i="1" dirty="0">
                <a:solidFill>
                  <a:schemeClr val="bg1"/>
                </a:solidFill>
                <a:effectLst/>
                <a:latin typeface="+mn-lt"/>
                <a:ea typeface="Aptos" panose="020B0004020202020204" pitchFamily="34" charset="0"/>
              </a:rPr>
              <a:t>What laws should you be concerned about? </a:t>
            </a:r>
          </a:p>
          <a:p>
            <a:pPr marL="342900" marR="0" lvl="0" indent="-342900">
              <a:lnSpc>
                <a:spcPct val="100000"/>
              </a:lnSpc>
              <a:spcBef>
                <a:spcPts val="1200"/>
              </a:spcBef>
              <a:spcAft>
                <a:spcPts val="1200"/>
              </a:spcAft>
              <a:buFont typeface="+mj-lt"/>
              <a:buAutoNum type="arabicPeriod"/>
            </a:pPr>
            <a:r>
              <a:rPr lang="en-US" sz="2400" i="1" dirty="0">
                <a:solidFill>
                  <a:schemeClr val="bg1"/>
                </a:solidFill>
                <a:effectLst/>
                <a:latin typeface="+mn-lt"/>
                <a:ea typeface="Aptos" panose="020B0004020202020204" pitchFamily="34" charset="0"/>
              </a:rPr>
              <a:t>What additional questions do you need to ask?</a:t>
            </a:r>
          </a:p>
        </p:txBody>
      </p:sp>
      <p:sp>
        <p:nvSpPr>
          <p:cNvPr id="4" name="Slide Number Placeholder 3">
            <a:extLst>
              <a:ext uri="{FF2B5EF4-FFF2-40B4-BE49-F238E27FC236}">
                <a16:creationId xmlns:a16="http://schemas.microsoft.com/office/drawing/2014/main" id="{499A8C91-9726-0051-C922-4B411DED580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36</a:t>
            </a:fld>
            <a:endParaRPr lang="en-US"/>
          </a:p>
        </p:txBody>
      </p:sp>
      <p:sp>
        <p:nvSpPr>
          <p:cNvPr id="5" name="Title 1">
            <a:extLst>
              <a:ext uri="{FF2B5EF4-FFF2-40B4-BE49-F238E27FC236}">
                <a16:creationId xmlns:a16="http://schemas.microsoft.com/office/drawing/2014/main" id="{42795299-F911-41F6-BE78-EE9B3B98ECBC}"/>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dirty="0"/>
              <a:t>Case Study</a:t>
            </a:r>
            <a:endParaRPr lang="en-US" dirty="0"/>
          </a:p>
        </p:txBody>
      </p:sp>
    </p:spTree>
    <p:extLst>
      <p:ext uri="{BB962C8B-B14F-4D97-AF65-F5344CB8AC3E}">
        <p14:creationId xmlns:p14="http://schemas.microsoft.com/office/powerpoint/2010/main" val="264222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1470025"/>
            <a:ext cx="8382000" cy="1470025"/>
          </a:xfrm>
        </p:spPr>
        <p:txBody>
          <a:bodyPr>
            <a:normAutofit/>
          </a:bodyPr>
          <a:lstStyle/>
          <a:p>
            <a:pPr algn="l"/>
            <a:r>
              <a:rPr lang="en-US" b="1" dirty="0"/>
              <a:t>Contact Information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37</a:t>
            </a:fld>
            <a:endParaRPr lang="en-US" dirty="0"/>
          </a:p>
        </p:txBody>
      </p:sp>
      <p:sp>
        <p:nvSpPr>
          <p:cNvPr id="2" name="Subtitle 1">
            <a:extLst>
              <a:ext uri="{FF2B5EF4-FFF2-40B4-BE49-F238E27FC236}">
                <a16:creationId xmlns:a16="http://schemas.microsoft.com/office/drawing/2014/main" id="{5A014320-451B-6CE4-FD22-D84EBF6AF547}"/>
              </a:ext>
            </a:extLst>
          </p:cNvPr>
          <p:cNvSpPr>
            <a:spLocks noGrp="1"/>
          </p:cNvSpPr>
          <p:nvPr>
            <p:ph type="subTitle" idx="1"/>
          </p:nvPr>
        </p:nvSpPr>
        <p:spPr>
          <a:xfrm>
            <a:off x="1371600" y="3429000"/>
            <a:ext cx="6400800" cy="3048000"/>
          </a:xfrm>
        </p:spPr>
        <p:txBody>
          <a:bodyPr>
            <a:noAutofit/>
          </a:bodyPr>
          <a:lstStyle/>
          <a:p>
            <a:pPr lvl="0">
              <a:spcBef>
                <a:spcPts val="1200"/>
              </a:spcBef>
            </a:pPr>
            <a:r>
              <a:rPr lang="en-US" sz="2000" b="1" dirty="0">
                <a:solidFill>
                  <a:schemeClr val="tx1"/>
                </a:solidFill>
              </a:rPr>
              <a:t>Seth Jaffe</a:t>
            </a:r>
            <a:br>
              <a:rPr lang="en-US" sz="2000" b="1" dirty="0">
                <a:solidFill>
                  <a:schemeClr val="tx1"/>
                </a:solidFill>
              </a:rPr>
            </a:br>
            <a:r>
              <a:rPr lang="en-US" sz="2000" dirty="0">
                <a:solidFill>
                  <a:schemeClr val="tx1"/>
                </a:solidFill>
              </a:rPr>
              <a:t>Chief, Ethics Law and Policy Branch</a:t>
            </a:r>
            <a:br>
              <a:rPr lang="en-US" sz="2000" dirty="0">
                <a:solidFill>
                  <a:schemeClr val="tx1"/>
                </a:solidFill>
              </a:rPr>
            </a:br>
            <a:r>
              <a:rPr lang="en-US" sz="2000" dirty="0">
                <a:solidFill>
                  <a:schemeClr val="tx1"/>
                </a:solidFill>
              </a:rPr>
              <a:t>202-482-9303</a:t>
            </a:r>
          </a:p>
          <a:p>
            <a:pPr lvl="0">
              <a:spcBef>
                <a:spcPts val="1800"/>
              </a:spcBef>
            </a:pPr>
            <a:r>
              <a:rPr lang="en-US" sz="2000" b="1" dirty="0">
                <a:solidFill>
                  <a:schemeClr val="tx1"/>
                </a:solidFill>
              </a:rPr>
              <a:t>Maura Leary</a:t>
            </a:r>
            <a:br>
              <a:rPr lang="en-US" sz="2000" b="1" dirty="0">
                <a:solidFill>
                  <a:schemeClr val="tx1"/>
                </a:solidFill>
              </a:rPr>
            </a:br>
            <a:r>
              <a:rPr lang="en-US" sz="2000" dirty="0">
                <a:solidFill>
                  <a:schemeClr val="tx1"/>
                </a:solidFill>
              </a:rPr>
              <a:t>Associate Counsel</a:t>
            </a:r>
            <a:br>
              <a:rPr lang="en-US" sz="2000" dirty="0">
                <a:solidFill>
                  <a:schemeClr val="tx1"/>
                </a:solidFill>
              </a:rPr>
            </a:br>
            <a:r>
              <a:rPr lang="en-US" sz="2000" dirty="0">
                <a:solidFill>
                  <a:schemeClr val="tx1"/>
                </a:solidFill>
              </a:rPr>
              <a:t>202-482-9266</a:t>
            </a:r>
          </a:p>
          <a:p>
            <a:pPr lvl="0">
              <a:lnSpc>
                <a:spcPct val="120000"/>
              </a:lnSpc>
              <a:spcBef>
                <a:spcPts val="1200"/>
              </a:spcBef>
            </a:pPr>
            <a:r>
              <a:rPr lang="en-US" sz="2000" dirty="0">
                <a:solidFill>
                  <a:schemeClr val="tx1"/>
                </a:solidFill>
              </a:rPr>
              <a:t>www.oge.gov </a:t>
            </a:r>
            <a:br>
              <a:rPr lang="en-US" sz="2000" b="1" dirty="0">
                <a:solidFill>
                  <a:schemeClr val="tx1"/>
                </a:solidFill>
              </a:rPr>
            </a:br>
            <a:br>
              <a:rPr lang="en-US" sz="2000" b="1" dirty="0"/>
            </a:br>
            <a:endParaRPr lang="en-US" sz="2000" b="1" dirty="0"/>
          </a:p>
        </p:txBody>
      </p:sp>
    </p:spTree>
    <p:extLst>
      <p:ext uri="{BB962C8B-B14F-4D97-AF65-F5344CB8AC3E}">
        <p14:creationId xmlns:p14="http://schemas.microsoft.com/office/powerpoint/2010/main" val="420651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92D92EC-4AC8-968C-501E-3638A86B7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F1766-2307-ABB7-2D09-D9F355806B4D}"/>
              </a:ext>
            </a:extLst>
          </p:cNvPr>
          <p:cNvSpPr>
            <a:spLocks noGrp="1"/>
          </p:cNvSpPr>
          <p:nvPr>
            <p:ph type="title"/>
          </p:nvPr>
        </p:nvSpPr>
        <p:spPr>
          <a:xfrm>
            <a:off x="0" y="-1143000"/>
            <a:ext cx="9144000" cy="1143000"/>
          </a:xfrm>
        </p:spPr>
        <p:txBody>
          <a:bodyPr>
            <a:noAutofit/>
          </a:bodyPr>
          <a:lstStyle/>
          <a:p>
            <a:pPr algn="l"/>
            <a:r>
              <a:rPr lang="en-US" dirty="0"/>
              <a:t>How OGE Helps Investigators 2 </a:t>
            </a:r>
          </a:p>
        </p:txBody>
      </p:sp>
      <p:sp>
        <p:nvSpPr>
          <p:cNvPr id="4" name="Slide Number Placeholder 3">
            <a:extLst>
              <a:ext uri="{FF2B5EF4-FFF2-40B4-BE49-F238E27FC236}">
                <a16:creationId xmlns:a16="http://schemas.microsoft.com/office/drawing/2014/main" id="{DBCEAB1D-9D00-CCC9-36A1-501C5B3D294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9CD3D">
                  <a:tint val="75000"/>
                </a:srgbClr>
              </a:solidFill>
              <a:effectLst/>
              <a:uLnTx/>
              <a:uFillTx/>
              <a:latin typeface="Calibri"/>
              <a:ea typeface="+mn-ea"/>
              <a:cs typeface="+mn-cs"/>
            </a:endParaRPr>
          </a:p>
        </p:txBody>
      </p:sp>
      <p:pic>
        <p:nvPicPr>
          <p:cNvPr id="8" name="Picture 4" descr="This is Part 1 of OGE Form 202 &quot;Notification of Conflict of Interest Referral.&quot; ">
            <a:extLst>
              <a:ext uri="{FF2B5EF4-FFF2-40B4-BE49-F238E27FC236}">
                <a16:creationId xmlns:a16="http://schemas.microsoft.com/office/drawing/2014/main" id="{0CB99ECA-DD69-8451-6D90-E09746150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A90ABF8F-363A-90CA-FCB9-9C89C1E4BE2F}"/>
              </a:ext>
              <a:ext uri="{C183D7F6-B498-43B3-948B-1728B52AA6E4}">
                <adec:decorative xmlns:adec="http://schemas.microsoft.com/office/drawing/2017/decorative" val="1"/>
              </a:ext>
            </a:extLst>
          </p:cNvPr>
          <p:cNvSpPr txBox="1">
            <a:spLocks/>
          </p:cNvSpPr>
          <p:nvPr/>
        </p:nvSpPr>
        <p:spPr>
          <a:xfrm>
            <a:off x="457200" y="2587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How OGE Helps Investigators </a:t>
            </a:r>
          </a:p>
        </p:txBody>
      </p:sp>
    </p:spTree>
    <p:extLst>
      <p:ext uri="{BB962C8B-B14F-4D97-AF65-F5344CB8AC3E}">
        <p14:creationId xmlns:p14="http://schemas.microsoft.com/office/powerpoint/2010/main" val="92295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 y="-1143000"/>
            <a:ext cx="9124950" cy="1143000"/>
          </a:xfrm>
        </p:spPr>
        <p:txBody>
          <a:bodyPr>
            <a:noAutofit/>
          </a:bodyPr>
          <a:lstStyle/>
          <a:p>
            <a:pPr algn="l"/>
            <a:r>
              <a:rPr lang="en-US" dirty="0"/>
              <a:t>How OGE Helps Investigators 3 </a:t>
            </a:r>
          </a:p>
        </p:txBody>
      </p:sp>
      <p:sp>
        <p:nvSpPr>
          <p:cNvPr id="3" name="Content Placeholder 2"/>
          <p:cNvSpPr>
            <a:spLocks noGrp="1"/>
          </p:cNvSpPr>
          <p:nvPr>
            <p:ph idx="1"/>
          </p:nvPr>
        </p:nvSpPr>
        <p:spPr>
          <a:xfrm>
            <a:off x="457200" y="1752600"/>
            <a:ext cx="8229600" cy="4144963"/>
          </a:xfrm>
        </p:spPr>
        <p:txBody>
          <a:bodyPr>
            <a:normAutofit/>
          </a:bodyPr>
          <a:lstStyle/>
          <a:p>
            <a:pPr>
              <a:buNone/>
            </a:pPr>
            <a:r>
              <a:rPr lang="en-US" sz="4000" dirty="0"/>
              <a:t>Assistance in Understanding:</a:t>
            </a:r>
            <a:endParaRPr lang="en-US" sz="1400" dirty="0"/>
          </a:p>
          <a:p>
            <a:pPr marL="342900" indent="-342900" algn="l">
              <a:spcBef>
                <a:spcPts val="1800"/>
              </a:spcBef>
              <a:spcAft>
                <a:spcPts val="1800"/>
              </a:spcAft>
            </a:pPr>
            <a:r>
              <a:rPr lang="en-US" dirty="0"/>
              <a:t>Criminal COI Laws</a:t>
            </a:r>
          </a:p>
          <a:p>
            <a:pPr marL="342900" indent="-342900" algn="l">
              <a:spcBef>
                <a:spcPts val="1800"/>
              </a:spcBef>
              <a:spcAft>
                <a:spcPts val="1800"/>
              </a:spcAft>
            </a:pPr>
            <a:r>
              <a:rPr lang="en-US" dirty="0"/>
              <a:t>Standards of Conduct</a:t>
            </a:r>
          </a:p>
          <a:p>
            <a:pPr marL="342900" indent="-342900" algn="l">
              <a:spcBef>
                <a:spcPts val="1800"/>
              </a:spcBef>
              <a:spcAft>
                <a:spcPts val="1800"/>
              </a:spcAft>
            </a:pPr>
            <a:r>
              <a:rPr lang="en-US" dirty="0"/>
              <a:t>Ethics Documents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5</a:t>
            </a:fld>
            <a:endParaRPr lang="en-US"/>
          </a:p>
        </p:txBody>
      </p:sp>
      <p:pic>
        <p:nvPicPr>
          <p:cNvPr id="13" name="Picture 12" descr="Sharpened pencils of various lengths."/>
          <p:cNvPicPr>
            <a:picLocks noChangeAspect="1"/>
          </p:cNvPicPr>
          <p:nvPr/>
        </p:nvPicPr>
        <p:blipFill>
          <a:blip r:embed="rId2" cstate="print"/>
          <a:stretch>
            <a:fillRect/>
          </a:stretch>
        </p:blipFill>
        <p:spPr>
          <a:xfrm>
            <a:off x="5410200" y="2590800"/>
            <a:ext cx="3200400" cy="3200400"/>
          </a:xfrm>
          <a:prstGeom prst="rect">
            <a:avLst/>
          </a:prstGeom>
        </p:spPr>
      </p:pic>
      <p:sp>
        <p:nvSpPr>
          <p:cNvPr id="5" name="Title 1">
            <a:extLst>
              <a:ext uri="{FF2B5EF4-FFF2-40B4-BE49-F238E27FC236}">
                <a16:creationId xmlns:a16="http://schemas.microsoft.com/office/drawing/2014/main" id="{B96E6A0A-D9B8-FD0F-D72A-B5BAAAA80B86}"/>
              </a:ext>
              <a:ext uri="{C183D7F6-B498-43B3-948B-1728B52AA6E4}">
                <adec:decorative xmlns:adec="http://schemas.microsoft.com/office/drawing/2017/decorative" val="1"/>
              </a:ext>
            </a:extLst>
          </p:cNvPr>
          <p:cNvSpPr txBox="1">
            <a:spLocks/>
          </p:cNvSpPr>
          <p:nvPr/>
        </p:nvSpPr>
        <p:spPr>
          <a:xfrm>
            <a:off x="457200" y="2587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How OGE Helps Investigators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Documents To Know</a:t>
            </a:r>
          </a:p>
        </p:txBody>
      </p:sp>
      <p:sp>
        <p:nvSpPr>
          <p:cNvPr id="3" name="Content Placeholder 2"/>
          <p:cNvSpPr>
            <a:spLocks noGrp="1"/>
          </p:cNvSpPr>
          <p:nvPr>
            <p:ph idx="1"/>
          </p:nvPr>
        </p:nvSpPr>
        <p:spPr>
          <a:xfrm>
            <a:off x="304800" y="1981200"/>
            <a:ext cx="8534400" cy="4648200"/>
          </a:xfrm>
        </p:spPr>
        <p:txBody>
          <a:bodyPr>
            <a:normAutofit fontScale="85000" lnSpcReduction="20000"/>
          </a:bodyPr>
          <a:lstStyle/>
          <a:p>
            <a:pPr>
              <a:lnSpc>
                <a:spcPct val="110000"/>
              </a:lnSpc>
              <a:spcBef>
                <a:spcPts val="600"/>
              </a:spcBef>
              <a:spcAft>
                <a:spcPts val="600"/>
              </a:spcAft>
            </a:pPr>
            <a:r>
              <a:rPr lang="en-US" dirty="0"/>
              <a:t>Public Financial Disclosure Reports (OGE 278)</a:t>
            </a:r>
          </a:p>
          <a:p>
            <a:pPr>
              <a:lnSpc>
                <a:spcPct val="110000"/>
              </a:lnSpc>
              <a:spcBef>
                <a:spcPts val="600"/>
              </a:spcBef>
              <a:spcAft>
                <a:spcPts val="600"/>
              </a:spcAft>
            </a:pPr>
            <a:r>
              <a:rPr lang="en-US" dirty="0"/>
              <a:t>Confidential Financial Disclosure Reports</a:t>
            </a:r>
          </a:p>
          <a:p>
            <a:pPr>
              <a:lnSpc>
                <a:spcPct val="110000"/>
              </a:lnSpc>
              <a:spcBef>
                <a:spcPts val="600"/>
              </a:spcBef>
              <a:spcAft>
                <a:spcPts val="600"/>
              </a:spcAft>
              <a:buNone/>
            </a:pPr>
            <a:r>
              <a:rPr lang="en-US" dirty="0"/>
              <a:t>	(OGE 450, alternatives)</a:t>
            </a:r>
          </a:p>
          <a:p>
            <a:pPr>
              <a:lnSpc>
                <a:spcPct val="110000"/>
              </a:lnSpc>
              <a:spcBef>
                <a:spcPts val="600"/>
              </a:spcBef>
              <a:spcAft>
                <a:spcPts val="600"/>
              </a:spcAft>
            </a:pPr>
            <a:r>
              <a:rPr lang="en-US" dirty="0"/>
              <a:t>Ethics Agreements</a:t>
            </a:r>
          </a:p>
          <a:p>
            <a:pPr>
              <a:lnSpc>
                <a:spcPct val="110000"/>
              </a:lnSpc>
              <a:spcBef>
                <a:spcPts val="600"/>
              </a:spcBef>
              <a:spcAft>
                <a:spcPts val="600"/>
              </a:spcAft>
            </a:pPr>
            <a:r>
              <a:rPr lang="en-US" dirty="0"/>
              <a:t>Ethics Pledge </a:t>
            </a:r>
          </a:p>
          <a:p>
            <a:pPr>
              <a:lnSpc>
                <a:spcPct val="110000"/>
              </a:lnSpc>
              <a:spcBef>
                <a:spcPts val="600"/>
              </a:spcBef>
              <a:spcAft>
                <a:spcPts val="600"/>
              </a:spcAft>
            </a:pPr>
            <a:r>
              <a:rPr lang="en-US" dirty="0"/>
              <a:t>Outside Activity Prior Approval Forms</a:t>
            </a:r>
          </a:p>
          <a:p>
            <a:pPr>
              <a:lnSpc>
                <a:spcPct val="110000"/>
              </a:lnSpc>
              <a:spcBef>
                <a:spcPts val="600"/>
              </a:spcBef>
              <a:spcAft>
                <a:spcPts val="600"/>
              </a:spcAft>
            </a:pPr>
            <a:r>
              <a:rPr lang="en-US" dirty="0"/>
              <a:t>Conflict of Interest Waivers</a:t>
            </a:r>
          </a:p>
          <a:p>
            <a:pPr>
              <a:lnSpc>
                <a:spcPct val="110000"/>
              </a:lnSpc>
              <a:spcBef>
                <a:spcPts val="600"/>
              </a:spcBef>
              <a:spcAft>
                <a:spcPts val="600"/>
              </a:spcAft>
            </a:pPr>
            <a:r>
              <a:rPr lang="en-US" dirty="0"/>
              <a:t>Training Files</a:t>
            </a:r>
          </a:p>
          <a:p>
            <a:pPr>
              <a:lnSpc>
                <a:spcPct val="110000"/>
              </a:lnSpc>
              <a:spcBef>
                <a:spcPts val="600"/>
              </a:spcBef>
              <a:spcAft>
                <a:spcPts val="600"/>
              </a:spcAft>
            </a:pPr>
            <a:r>
              <a:rPr lang="en-US" dirty="0"/>
              <a:t>Advice Files &amp; Opinion Letters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33475"/>
            <a:ext cx="9144000" cy="1143000"/>
          </a:xfrm>
        </p:spPr>
        <p:txBody>
          <a:bodyPr>
            <a:normAutofit/>
          </a:bodyPr>
          <a:lstStyle/>
          <a:p>
            <a:pPr algn="l"/>
            <a:r>
              <a:rPr lang="en-US" sz="4900" dirty="0"/>
              <a:t>Ethics Documents 1</a:t>
            </a:r>
            <a:endParaRPr lang="en-US" dirty="0"/>
          </a:p>
        </p:txBody>
      </p:sp>
      <p:sp>
        <p:nvSpPr>
          <p:cNvPr id="3" name="Content Placeholder 2">
            <a:extLst>
              <a:ext uri="{FF2B5EF4-FFF2-40B4-BE49-F238E27FC236}">
                <a16:creationId xmlns:a16="http://schemas.microsoft.com/office/drawing/2014/main" id="{810E9551-DBF2-EF78-A1F7-BF14882226E3}"/>
              </a:ext>
            </a:extLst>
          </p:cNvPr>
          <p:cNvSpPr>
            <a:spLocks noGrp="1"/>
          </p:cNvSpPr>
          <p:nvPr>
            <p:ph idx="1"/>
          </p:nvPr>
        </p:nvSpPr>
        <p:spPr>
          <a:xfrm>
            <a:off x="457200" y="1752600"/>
            <a:ext cx="8229600" cy="4144963"/>
          </a:xfrm>
        </p:spPr>
        <p:txBody>
          <a:bodyPr>
            <a:normAutofit/>
          </a:bodyPr>
          <a:lstStyle/>
          <a:p>
            <a:pPr marL="0" lvl="0" indent="0" algn="ctr">
              <a:buNone/>
            </a:pPr>
            <a:r>
              <a:rPr lang="en-US" dirty="0"/>
              <a:t>Public Financial Disclosure Reports </a:t>
            </a:r>
            <a:br>
              <a:rPr lang="en-US" dirty="0"/>
            </a:br>
            <a:r>
              <a:rPr lang="en-US" dirty="0"/>
              <a:t>(OGE 278)</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9CD3D">
                    <a:tint val="75000"/>
                  </a:srgbClr>
                </a:solidFill>
              </a:rPr>
              <a:pPr/>
              <a:t>7</a:t>
            </a:fld>
            <a:endParaRPr lang="en-US">
              <a:solidFill>
                <a:srgbClr val="F9CD3D">
                  <a:tint val="75000"/>
                </a:srgbClr>
              </a:solidFill>
            </a:endParaRPr>
          </a:p>
        </p:txBody>
      </p:sp>
      <p:pic>
        <p:nvPicPr>
          <p:cNvPr id="1027" name="Picture 3" descr="This is OGE Form 278 &quot;Executive Branch Personnel Public Financial Disclosure Report.&quot;"/>
          <p:cNvPicPr>
            <a:picLocks noChangeAspect="1" noChangeArrowheads="1"/>
          </p:cNvPicPr>
          <p:nvPr/>
        </p:nvPicPr>
        <p:blipFill>
          <a:blip r:embed="rId2" cstate="print"/>
          <a:srcRect/>
          <a:stretch>
            <a:fillRect/>
          </a:stretch>
        </p:blipFill>
        <p:spPr bwMode="auto">
          <a:xfrm>
            <a:off x="530865" y="2790453"/>
            <a:ext cx="8082269" cy="3911055"/>
          </a:xfrm>
          <a:prstGeom prst="rect">
            <a:avLst/>
          </a:prstGeom>
          <a:noFill/>
          <a:ln w="9525">
            <a:noFill/>
            <a:miter lim="800000"/>
            <a:headEnd/>
            <a:tailEnd/>
          </a:ln>
        </p:spPr>
      </p:pic>
      <p:sp>
        <p:nvSpPr>
          <p:cNvPr id="5" name="Title 1">
            <a:extLst>
              <a:ext uri="{FF2B5EF4-FFF2-40B4-BE49-F238E27FC236}">
                <a16:creationId xmlns:a16="http://schemas.microsoft.com/office/drawing/2014/main" id="{618D3CD4-2B10-A1CC-96B9-2DB52330FFE3}"/>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extLst>
      <p:ext uri="{BB962C8B-B14F-4D97-AF65-F5344CB8AC3E}">
        <p14:creationId xmlns:p14="http://schemas.microsoft.com/office/powerpoint/2010/main" val="350693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82B8855-F895-9450-A1BD-E2D608FC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802D6-6597-7CA5-914B-667DC5C7608F}"/>
              </a:ext>
            </a:extLst>
          </p:cNvPr>
          <p:cNvSpPr>
            <a:spLocks noGrp="1"/>
          </p:cNvSpPr>
          <p:nvPr>
            <p:ph type="title"/>
          </p:nvPr>
        </p:nvSpPr>
        <p:spPr>
          <a:xfrm>
            <a:off x="0" y="-1143000"/>
            <a:ext cx="9144000" cy="1143000"/>
          </a:xfrm>
        </p:spPr>
        <p:txBody>
          <a:bodyPr>
            <a:normAutofit/>
          </a:bodyPr>
          <a:lstStyle/>
          <a:p>
            <a:pPr algn="l"/>
            <a:r>
              <a:rPr lang="en-US" sz="4900" dirty="0"/>
              <a:t>Ethics Documents 2</a:t>
            </a:r>
            <a:endParaRPr lang="en-US" dirty="0"/>
          </a:p>
        </p:txBody>
      </p:sp>
      <p:sp>
        <p:nvSpPr>
          <p:cNvPr id="4" name="Slide Number Placeholder 3">
            <a:extLst>
              <a:ext uri="{FF2B5EF4-FFF2-40B4-BE49-F238E27FC236}">
                <a16:creationId xmlns:a16="http://schemas.microsoft.com/office/drawing/2014/main" id="{33ACE52C-5B82-5167-D76C-6EE92AD4593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9CD3D">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9CD3D">
                  <a:tint val="75000"/>
                </a:srgb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DF43094-C4CD-97AE-29AE-6D29B999C232}"/>
              </a:ext>
            </a:extLst>
          </p:cNvPr>
          <p:cNvSpPr>
            <a:spLocks noGrp="1"/>
          </p:cNvSpPr>
          <p:nvPr>
            <p:ph idx="1"/>
          </p:nvPr>
        </p:nvSpPr>
        <p:spPr>
          <a:xfrm>
            <a:off x="457200" y="1676400"/>
            <a:ext cx="8229600" cy="1143000"/>
          </a:xfrm>
        </p:spPr>
        <p:txBody>
          <a:bodyPr>
            <a:normAutofit/>
          </a:bodyPr>
          <a:lstStyle/>
          <a:p>
            <a:pPr marL="0" lvl="0" indent="0" algn="ctr">
              <a:buNone/>
            </a:pPr>
            <a:r>
              <a:rPr lang="en-US" dirty="0"/>
              <a:t>Public Financial Disclosure Reports </a:t>
            </a:r>
            <a:br>
              <a:rPr lang="en-US" dirty="0"/>
            </a:br>
            <a:r>
              <a:rPr lang="en-US" dirty="0"/>
              <a:t>(OGE 278)</a:t>
            </a:r>
          </a:p>
        </p:txBody>
      </p:sp>
      <p:pic>
        <p:nvPicPr>
          <p:cNvPr id="2050" name="Picture 2" descr="This is a sample summary page of a New Entrant Report, containing the filer's information and electronic signature, as well as the electronic signature of the certificying ageny ethics official.">
            <a:extLst>
              <a:ext uri="{FF2B5EF4-FFF2-40B4-BE49-F238E27FC236}">
                <a16:creationId xmlns:a16="http://schemas.microsoft.com/office/drawing/2014/main" id="{3C6EE821-0EEB-CC7C-08E1-06742BD00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01" y="2758684"/>
            <a:ext cx="8119798"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02916AC1-212C-3FFC-2C33-89C0A5AE156D}"/>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extLst>
      <p:ext uri="{BB962C8B-B14F-4D97-AF65-F5344CB8AC3E}">
        <p14:creationId xmlns:p14="http://schemas.microsoft.com/office/powerpoint/2010/main" val="188393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3</a:t>
            </a:r>
          </a:p>
        </p:txBody>
      </p:sp>
      <p:sp>
        <p:nvSpPr>
          <p:cNvPr id="3" name="Content Placeholder 2"/>
          <p:cNvSpPr>
            <a:spLocks noGrp="1"/>
          </p:cNvSpPr>
          <p:nvPr>
            <p:ph idx="1"/>
          </p:nvPr>
        </p:nvSpPr>
        <p:spPr>
          <a:xfrm>
            <a:off x="457200" y="1763216"/>
            <a:ext cx="8229600" cy="4144963"/>
          </a:xfrm>
        </p:spPr>
        <p:txBody>
          <a:bodyPr/>
          <a:lstStyle/>
          <a:p>
            <a:pPr algn="ctr">
              <a:buNone/>
            </a:pPr>
            <a:r>
              <a:rPr lang="en-US" dirty="0"/>
              <a:t>Confidential Financial Disclosure Reports (OGE 450)</a:t>
            </a:r>
          </a:p>
        </p:txBody>
      </p:sp>
      <p:pic>
        <p:nvPicPr>
          <p:cNvPr id="1026" name="Picture 2" descr="This is OGE Form 450 &quot;Confidential Financial Disclosure Report.&quot;"/>
          <p:cNvPicPr>
            <a:picLocks noChangeAspect="1" noChangeArrowheads="1"/>
          </p:cNvPicPr>
          <p:nvPr/>
        </p:nvPicPr>
        <p:blipFill>
          <a:blip r:embed="rId2" cstate="print"/>
          <a:srcRect/>
          <a:stretch>
            <a:fillRect/>
          </a:stretch>
        </p:blipFill>
        <p:spPr bwMode="auto">
          <a:xfrm>
            <a:off x="812006" y="2819400"/>
            <a:ext cx="7519987" cy="3924572"/>
          </a:xfrm>
          <a:prstGeom prst="rect">
            <a:avLst/>
          </a:prstGeom>
          <a:noFill/>
          <a:ln w="9525">
            <a:noFill/>
            <a:miter lim="800000"/>
            <a:headEnd/>
            <a:tailEnd/>
          </a:ln>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9</a:t>
            </a:fld>
            <a:endParaRPr lang="en-US"/>
          </a:p>
        </p:txBody>
      </p:sp>
      <p:sp>
        <p:nvSpPr>
          <p:cNvPr id="4" name="Title 1">
            <a:extLst>
              <a:ext uri="{FF2B5EF4-FFF2-40B4-BE49-F238E27FC236}">
                <a16:creationId xmlns:a16="http://schemas.microsoft.com/office/drawing/2014/main" id="{B226A105-562B-6757-4D50-82E07883D1C6}"/>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sz="4900"/>
              <a:t>Ethics Documents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62&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Template blue">
  <a:themeElements>
    <a:clrScheme name="Custom 10">
      <a:dk1>
        <a:srgbClr val="F9CD3D"/>
      </a:dk1>
      <a:lt1>
        <a:srgbClr val="004B8D"/>
      </a:lt1>
      <a:dk2>
        <a:srgbClr val="F9CD3D"/>
      </a:dk2>
      <a:lt2>
        <a:srgbClr val="004B8D"/>
      </a:lt2>
      <a:accent1>
        <a:srgbClr val="004B8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blue</Template>
  <TotalTime>3667</TotalTime>
  <Words>1604</Words>
  <Application>Microsoft Office PowerPoint</Application>
  <PresentationFormat>On-screen Show (4:3)</PresentationFormat>
  <Paragraphs>222</Paragraphs>
  <Slides>37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Lucida Sans</vt:lpstr>
      <vt:lpstr>Template blue</vt:lpstr>
      <vt:lpstr>How OGE and the Ethics Community Support the Office of Inspector General</vt:lpstr>
      <vt:lpstr>OGE</vt:lpstr>
      <vt:lpstr>How OGE Helps Investigators 1 </vt:lpstr>
      <vt:lpstr>How OGE Helps Investigators 2 </vt:lpstr>
      <vt:lpstr>How OGE Helps Investigators 3 </vt:lpstr>
      <vt:lpstr>Ethics Documents To Know</vt:lpstr>
      <vt:lpstr>Ethics Documents 1</vt:lpstr>
      <vt:lpstr>Ethics Documents 2</vt:lpstr>
      <vt:lpstr>Ethics Documents 3</vt:lpstr>
      <vt:lpstr>Ethics Documents 4</vt:lpstr>
      <vt:lpstr>Ethics Documents 5</vt:lpstr>
      <vt:lpstr>Ethics Documents 6</vt:lpstr>
      <vt:lpstr>Ethics Documents 7</vt:lpstr>
      <vt:lpstr>Ethics Documents 8</vt:lpstr>
      <vt:lpstr>Ethics Documents 9</vt:lpstr>
      <vt:lpstr>Ethics Documents 10</vt:lpstr>
      <vt:lpstr>Investigating Financial Conflict of Interest and Impartiality Allegations  </vt:lpstr>
      <vt:lpstr>Financial Conflict and Impartiality Rules</vt:lpstr>
      <vt:lpstr>18 U.S.C. 208</vt:lpstr>
      <vt:lpstr>18 U.S.C. 208 Cont.</vt:lpstr>
      <vt:lpstr>Waivers &amp; Exceptions</vt:lpstr>
      <vt:lpstr>Principles of Ethical Conduct </vt:lpstr>
      <vt:lpstr>Principles of Conduct Related to Impartiality  </vt:lpstr>
      <vt:lpstr>Principles – Enforceability </vt:lpstr>
      <vt:lpstr>Disciplinary Actions Taken on Basis of SOC Violation Bar Graph</vt:lpstr>
      <vt:lpstr>Impartiality</vt:lpstr>
      <vt:lpstr>2635.101(b)(8) &amp; (14): Underlying Obligation</vt:lpstr>
      <vt:lpstr>2635.502: Avoiding Appearance of Impartiality </vt:lpstr>
      <vt:lpstr>Required Process Under .502(a)</vt:lpstr>
      <vt:lpstr>Other Instances</vt:lpstr>
      <vt:lpstr>Misuse of Position</vt:lpstr>
      <vt:lpstr>2635.101(b)(7): Underlying Obligation</vt:lpstr>
      <vt:lpstr>Misuse of Position 5 C.F.R. 2635 Subpart G</vt:lpstr>
      <vt:lpstr>Case Study Part 1</vt:lpstr>
      <vt:lpstr>Case Study Part 2</vt:lpstr>
      <vt:lpstr>Case Study Part 3</vt:lpstr>
      <vt:lpstr>Contact Information</vt:lpstr>
    </vt:vector>
  </TitlesOfParts>
  <Company>US Office of Government Ethics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acgeorge</dc:creator>
  <cp:lastModifiedBy>Megan Kunkle</cp:lastModifiedBy>
  <cp:revision>232</cp:revision>
  <dcterms:created xsi:type="dcterms:W3CDTF">2012-03-05T01:46:58Z</dcterms:created>
  <dcterms:modified xsi:type="dcterms:W3CDTF">2025-04-01T14:31:55Z</dcterms:modified>
</cp:coreProperties>
</file>