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22"/>
  </p:notesMasterIdLst>
  <p:sldIdLst>
    <p:sldId id="310" r:id="rId2"/>
    <p:sldId id="269" r:id="rId3"/>
    <p:sldId id="273" r:id="rId4"/>
    <p:sldId id="274" r:id="rId5"/>
    <p:sldId id="275" r:id="rId6"/>
    <p:sldId id="276" r:id="rId7"/>
    <p:sldId id="277" r:id="rId8"/>
    <p:sldId id="279" r:id="rId9"/>
    <p:sldId id="278" r:id="rId10"/>
    <p:sldId id="292" r:id="rId11"/>
    <p:sldId id="282" r:id="rId12"/>
    <p:sldId id="284" r:id="rId13"/>
    <p:sldId id="311" r:id="rId14"/>
    <p:sldId id="313" r:id="rId15"/>
    <p:sldId id="314" r:id="rId16"/>
    <p:sldId id="315" r:id="rId17"/>
    <p:sldId id="316" r:id="rId18"/>
    <p:sldId id="317" r:id="rId19"/>
    <p:sldId id="319" r:id="rId20"/>
    <p:sldId id="327" r:id="rId21"/>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9931"/>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15" autoAdjust="0"/>
    <p:restoredTop sz="69694" autoAdjust="0"/>
  </p:normalViewPr>
  <p:slideViewPr>
    <p:cSldViewPr snapToGrid="0" snapToObjects="1">
      <p:cViewPr varScale="1">
        <p:scale>
          <a:sx n="27" d="100"/>
          <a:sy n="27" d="100"/>
        </p:scale>
        <p:origin x="1746" y="42"/>
      </p:cViewPr>
      <p:guideLst>
        <p:guide orient="horz" pos="2160"/>
        <p:guide pos="2880"/>
      </p:guideLst>
    </p:cSldViewPr>
  </p:slideViewPr>
  <p:notesTextViewPr>
    <p:cViewPr>
      <p:scale>
        <a:sx n="3" d="2"/>
        <a:sy n="3" d="2"/>
      </p:scale>
      <p:origin x="0" y="0"/>
    </p:cViewPr>
  </p:notesTextViewPr>
  <p:notesViewPr>
    <p:cSldViewPr snapToGrid="0" snapToObjects="1">
      <p:cViewPr varScale="1">
        <p:scale>
          <a:sx n="53" d="100"/>
          <a:sy n="53" d="100"/>
        </p:scale>
        <p:origin x="2624" y="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E4BB6EC-5109-4645-9171-27AEFCB396DB}" type="datetimeFigureOut">
              <a:rPr lang="en-US" smtClean="0"/>
              <a:t>3/28/2023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1F4E4E0-FB0F-460B-9C38-679CCB1618C4}" type="slidenum">
              <a:rPr lang="en-US" smtClean="0"/>
              <a:t>‹#›</a:t>
            </a:fld>
            <a:endParaRPr lang="en-US"/>
          </a:p>
        </p:txBody>
      </p:sp>
    </p:spTree>
    <p:extLst>
      <p:ext uri="{BB962C8B-B14F-4D97-AF65-F5344CB8AC3E}">
        <p14:creationId xmlns:p14="http://schemas.microsoft.com/office/powerpoint/2010/main" val="552930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F4E4E0-FB0F-460B-9C38-679CCB1618C4}" type="slidenum">
              <a:rPr lang="en-US" smtClean="0"/>
              <a:t>1</a:t>
            </a:fld>
            <a:endParaRPr lang="en-US"/>
          </a:p>
        </p:txBody>
      </p:sp>
    </p:spTree>
    <p:extLst>
      <p:ext uri="{BB962C8B-B14F-4D97-AF65-F5344CB8AC3E}">
        <p14:creationId xmlns:p14="http://schemas.microsoft.com/office/powerpoint/2010/main" val="18138293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F4E4E0-FB0F-460B-9C38-679CCB1618C4}" type="slidenum">
              <a:rPr lang="en-US" smtClean="0"/>
              <a:t>10</a:t>
            </a:fld>
            <a:endParaRPr lang="en-US"/>
          </a:p>
        </p:txBody>
      </p:sp>
    </p:spTree>
    <p:extLst>
      <p:ext uri="{BB962C8B-B14F-4D97-AF65-F5344CB8AC3E}">
        <p14:creationId xmlns:p14="http://schemas.microsoft.com/office/powerpoint/2010/main" val="19011875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25972910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36869047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t>13</a:t>
            </a:fld>
            <a:endParaRPr lang="en-US"/>
          </a:p>
        </p:txBody>
      </p:sp>
    </p:spTree>
    <p:extLst>
      <p:ext uri="{BB962C8B-B14F-4D97-AF65-F5344CB8AC3E}">
        <p14:creationId xmlns:p14="http://schemas.microsoft.com/office/powerpoint/2010/main" val="762165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t>14</a:t>
            </a:fld>
            <a:endParaRPr lang="en-US"/>
          </a:p>
        </p:txBody>
      </p:sp>
    </p:spTree>
    <p:extLst>
      <p:ext uri="{BB962C8B-B14F-4D97-AF65-F5344CB8AC3E}">
        <p14:creationId xmlns:p14="http://schemas.microsoft.com/office/powerpoint/2010/main" val="28235140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t>15</a:t>
            </a:fld>
            <a:endParaRPr lang="en-US"/>
          </a:p>
        </p:txBody>
      </p:sp>
    </p:spTree>
    <p:extLst>
      <p:ext uri="{BB962C8B-B14F-4D97-AF65-F5344CB8AC3E}">
        <p14:creationId xmlns:p14="http://schemas.microsoft.com/office/powerpoint/2010/main" val="2200301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t>16</a:t>
            </a:fld>
            <a:endParaRPr lang="en-US"/>
          </a:p>
        </p:txBody>
      </p:sp>
    </p:spTree>
    <p:extLst>
      <p:ext uri="{BB962C8B-B14F-4D97-AF65-F5344CB8AC3E}">
        <p14:creationId xmlns:p14="http://schemas.microsoft.com/office/powerpoint/2010/main" val="2200301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t>17</a:t>
            </a:fld>
            <a:endParaRPr lang="en-US"/>
          </a:p>
        </p:txBody>
      </p:sp>
    </p:spTree>
    <p:extLst>
      <p:ext uri="{BB962C8B-B14F-4D97-AF65-F5344CB8AC3E}">
        <p14:creationId xmlns:p14="http://schemas.microsoft.com/office/powerpoint/2010/main" val="36884484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t>18</a:t>
            </a:fld>
            <a:endParaRPr lang="en-US"/>
          </a:p>
        </p:txBody>
      </p:sp>
    </p:spTree>
    <p:extLst>
      <p:ext uri="{BB962C8B-B14F-4D97-AF65-F5344CB8AC3E}">
        <p14:creationId xmlns:p14="http://schemas.microsoft.com/office/powerpoint/2010/main" val="38596421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t>19</a:t>
            </a:fld>
            <a:endParaRPr lang="en-US"/>
          </a:p>
        </p:txBody>
      </p:sp>
    </p:spTree>
    <p:extLst>
      <p:ext uri="{BB962C8B-B14F-4D97-AF65-F5344CB8AC3E}">
        <p14:creationId xmlns:p14="http://schemas.microsoft.com/office/powerpoint/2010/main" val="1498750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28272361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F4E4E0-FB0F-460B-9C38-679CCB1618C4}" type="slidenum">
              <a:rPr lang="en-US" smtClean="0"/>
              <a:t>20</a:t>
            </a:fld>
            <a:endParaRPr lang="en-US"/>
          </a:p>
        </p:txBody>
      </p:sp>
    </p:spTree>
    <p:extLst>
      <p:ext uri="{BB962C8B-B14F-4D97-AF65-F5344CB8AC3E}">
        <p14:creationId xmlns:p14="http://schemas.microsoft.com/office/powerpoint/2010/main" val="998339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1936702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39742739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27196519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1790359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21458178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7693853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257243-0781-40A6-89B9-33DAB1D8CD49}"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38576360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smtClean="0"/>
              <a:t>3/28/2023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2578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smtClean="0"/>
              <a:t>3/28/2023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36743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smtClean="0"/>
              <a:t>3/28/2023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5420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smtClean="0"/>
              <a:t>3/28/2023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spTree>
    <p:extLst>
      <p:ext uri="{BB962C8B-B14F-4D97-AF65-F5344CB8AC3E}">
        <p14:creationId xmlns:p14="http://schemas.microsoft.com/office/powerpoint/2010/main" val="2098533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smtClean="0"/>
              <a:t>3/28/2023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4415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smtClean="0"/>
              <a:t>3/28/2023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58662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smtClean="0"/>
              <a:t>3/28/2023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1250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smtClean="0"/>
              <a:t>3/28/2023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73715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smtClean="0"/>
              <a:t>3/28/2023</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09226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32ABBEA6-7C60-4B02-AE87-00D78D8422AF}" type="datetimeFigureOut">
              <a:rPr lang="en-US" smtClean="0"/>
              <a:t>3/28/2023</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63541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smtClean="0"/>
              <a:t>3/28/2023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55084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smtClean="0"/>
              <a:t>3/28/2023</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286617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hyperlink" Target="mailto:Lfrancis@oge.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p:cNvPicPr>
          <p:nvPr/>
        </p:nvPicPr>
        <p:blipFill>
          <a:blip r:embed="rId3">
            <a:extLst>
              <a:ext uri="{28A0092B-C50C-407E-A947-70E740481C1C}">
                <a14:useLocalDpi xmlns:a14="http://schemas.microsoft.com/office/drawing/2010/main" val="0"/>
              </a:ext>
            </a:extLst>
          </a:blip>
          <a:stretch>
            <a:fillRect/>
          </a:stretch>
        </p:blipFill>
        <p:spPr>
          <a:xfrm>
            <a:off x="566150" y="1080928"/>
            <a:ext cx="8078374" cy="3098070"/>
          </a:xfrm>
          <a:prstGeom prst="rect">
            <a:avLst/>
          </a:prstGeom>
        </p:spPr>
      </p:pic>
      <p:sp>
        <p:nvSpPr>
          <p:cNvPr id="8" name="TextBox 7"/>
          <p:cNvSpPr txBox="1"/>
          <p:nvPr/>
        </p:nvSpPr>
        <p:spPr>
          <a:xfrm>
            <a:off x="914400" y="4248150"/>
            <a:ext cx="7381875" cy="300082"/>
          </a:xfrm>
          <a:prstGeom prst="rect">
            <a:avLst/>
          </a:prstGeom>
          <a:noFill/>
        </p:spPr>
        <p:txBody>
          <a:bodyPr wrap="square" rtlCol="0">
            <a:spAutoFit/>
          </a:bodyPr>
          <a:lstStyle/>
          <a:p>
            <a:endParaRPr lang="en-US" sz="1350"/>
          </a:p>
        </p:txBody>
      </p:sp>
      <p:sp>
        <p:nvSpPr>
          <p:cNvPr id="10" name="TextBox 9"/>
          <p:cNvSpPr txBox="1"/>
          <p:nvPr/>
        </p:nvSpPr>
        <p:spPr>
          <a:xfrm>
            <a:off x="901148" y="4482856"/>
            <a:ext cx="7381875" cy="707886"/>
          </a:xfrm>
          <a:prstGeom prst="rect">
            <a:avLst/>
          </a:prstGeom>
          <a:noFill/>
        </p:spPr>
        <p:txBody>
          <a:bodyPr wrap="square" rtlCol="0">
            <a:spAutoFit/>
          </a:bodyPr>
          <a:lstStyle/>
          <a:p>
            <a:pPr algn="ctr"/>
            <a:r>
              <a:rPr lang="en-US" sz="2000" b="1" dirty="0"/>
              <a:t>Receipt of Payments Prior to—and During—Government Service: </a:t>
            </a:r>
            <a:endParaRPr lang="en-US" sz="2000" b="1" dirty="0" smtClean="0"/>
          </a:p>
          <a:p>
            <a:pPr algn="ctr"/>
            <a:r>
              <a:rPr lang="en-US" sz="2000" b="1" dirty="0" smtClean="0"/>
              <a:t>5 </a:t>
            </a:r>
            <a:r>
              <a:rPr lang="en-US" sz="2000" b="1" dirty="0"/>
              <a:t>C.F.R. § 2635.503 and 18 U.S.C. § 209</a:t>
            </a:r>
          </a:p>
        </p:txBody>
      </p:sp>
    </p:spTree>
    <p:extLst>
      <p:ext uri="{BB962C8B-B14F-4D97-AF65-F5344CB8AC3E}">
        <p14:creationId xmlns:p14="http://schemas.microsoft.com/office/powerpoint/2010/main" val="33504861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Concerns</a:t>
            </a:r>
            <a:endParaRPr lang="en-US" dirty="0"/>
          </a:p>
        </p:txBody>
      </p:sp>
      <p:sp>
        <p:nvSpPr>
          <p:cNvPr id="3" name="Content Placeholder 2"/>
          <p:cNvSpPr>
            <a:spLocks noGrp="1"/>
          </p:cNvSpPr>
          <p:nvPr>
            <p:ph idx="1"/>
          </p:nvPr>
        </p:nvSpPr>
        <p:spPr>
          <a:xfrm>
            <a:off x="822959" y="1976360"/>
            <a:ext cx="7543801" cy="4023360"/>
          </a:xfrm>
        </p:spPr>
        <p:txBody>
          <a:bodyPr/>
          <a:lstStyle/>
          <a:p>
            <a:pPr>
              <a:buFont typeface="+mj-lt"/>
              <a:buAutoNum type="arabicPeriod"/>
            </a:pPr>
            <a:r>
              <a:rPr lang="en-US" dirty="0" smtClean="0"/>
              <a:t> Payment</a:t>
            </a:r>
          </a:p>
          <a:p>
            <a:pPr>
              <a:buFont typeface="+mj-lt"/>
              <a:buAutoNum type="arabicPeriod"/>
            </a:pPr>
            <a:r>
              <a:rPr lang="en-US" dirty="0" smtClean="0"/>
              <a:t> To a government employee</a:t>
            </a:r>
          </a:p>
          <a:p>
            <a:pPr>
              <a:buFont typeface="+mj-lt"/>
              <a:buAutoNum type="arabicPeriod"/>
            </a:pPr>
            <a:r>
              <a:rPr lang="en-US" dirty="0" smtClean="0"/>
              <a:t> From someone who has business before the employee’s agency and</a:t>
            </a:r>
          </a:p>
          <a:p>
            <a:pPr>
              <a:buFont typeface="+mj-lt"/>
              <a:buAutoNum type="arabicPeriod"/>
            </a:pPr>
            <a:r>
              <a:rPr lang="en-US" dirty="0" smtClean="0"/>
              <a:t> The payment was not made as part of some established policy</a:t>
            </a:r>
          </a:p>
        </p:txBody>
      </p:sp>
    </p:spTree>
    <p:extLst>
      <p:ext uri="{BB962C8B-B14F-4D97-AF65-F5344CB8AC3E}">
        <p14:creationId xmlns:p14="http://schemas.microsoft.com/office/powerpoint/2010/main" val="39823950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4904" y="286604"/>
            <a:ext cx="7543800" cy="1450757"/>
          </a:xfrm>
        </p:spPr>
        <p:txBody>
          <a:bodyPr/>
          <a:lstStyle/>
          <a:p>
            <a:r>
              <a:rPr lang="en-US" dirty="0" smtClean="0"/>
              <a:t>Exceptions</a:t>
            </a:r>
            <a:endParaRPr lang="en-US" dirty="0"/>
          </a:p>
        </p:txBody>
      </p:sp>
      <p:sp>
        <p:nvSpPr>
          <p:cNvPr id="3" name="Content Placeholder 2"/>
          <p:cNvSpPr>
            <a:spLocks noGrp="1"/>
          </p:cNvSpPr>
          <p:nvPr>
            <p:ph idx="1"/>
          </p:nvPr>
        </p:nvSpPr>
        <p:spPr>
          <a:xfrm>
            <a:off x="478971" y="1845734"/>
            <a:ext cx="8229600" cy="4023360"/>
          </a:xfrm>
        </p:spPr>
        <p:txBody>
          <a:bodyPr>
            <a:normAutofit fontScale="92500" lnSpcReduction="10000"/>
          </a:bodyPr>
          <a:lstStyle/>
          <a:p>
            <a:pPr>
              <a:buAutoNum type="alphaLcParenBoth"/>
            </a:pPr>
            <a:r>
              <a:rPr lang="en-US" dirty="0" smtClean="0"/>
              <a:t> Payments from state or local governments</a:t>
            </a:r>
          </a:p>
          <a:p>
            <a:pPr>
              <a:buAutoNum type="alphaLcParenBoth"/>
            </a:pPr>
            <a:r>
              <a:rPr lang="en-US" dirty="0"/>
              <a:t> </a:t>
            </a:r>
            <a:r>
              <a:rPr lang="en-US" dirty="0" smtClean="0"/>
              <a:t>Employee pension or benefit plans</a:t>
            </a:r>
          </a:p>
          <a:p>
            <a:pPr>
              <a:buAutoNum type="alphaLcParenBoth"/>
            </a:pPr>
            <a:r>
              <a:rPr lang="en-US" dirty="0" smtClean="0"/>
              <a:t> Special Government Employees (SGEs) or uncompensated employees</a:t>
            </a:r>
          </a:p>
          <a:p>
            <a:pPr>
              <a:buAutoNum type="alphaLcParenBoth"/>
            </a:pPr>
            <a:r>
              <a:rPr lang="en-US" dirty="0" smtClean="0"/>
              <a:t> Contributions under the Government Employees Training Act  </a:t>
            </a:r>
            <a:br>
              <a:rPr lang="en-US" dirty="0" smtClean="0"/>
            </a:br>
            <a:r>
              <a:rPr lang="en-US" dirty="0" smtClean="0"/>
              <a:t>    (5 </a:t>
            </a:r>
            <a:r>
              <a:rPr lang="en-US" dirty="0"/>
              <a:t>U.S.C. </a:t>
            </a:r>
            <a:r>
              <a:rPr lang="en-US" dirty="0" smtClean="0"/>
              <a:t>§ 4111)</a:t>
            </a:r>
          </a:p>
          <a:p>
            <a:pPr>
              <a:buAutoNum type="alphaLcParenBoth"/>
            </a:pPr>
            <a:r>
              <a:rPr lang="en-US" dirty="0" smtClean="0"/>
              <a:t> Executive exchange or fellowship programs</a:t>
            </a:r>
          </a:p>
          <a:p>
            <a:pPr>
              <a:buAutoNum type="alphaLcParenBoth"/>
            </a:pPr>
            <a:r>
              <a:rPr lang="en-US" dirty="0" smtClean="0"/>
              <a:t> Persons injured during the commission of certain offenses</a:t>
            </a:r>
            <a:endParaRPr lang="en-US" dirty="0"/>
          </a:p>
          <a:p>
            <a:pPr>
              <a:buAutoNum type="alphaLcParenBoth"/>
            </a:pPr>
            <a:r>
              <a:rPr lang="en-US" dirty="0" smtClean="0"/>
              <a:t> Private sector employees assigned to an agency as part of the IT Exchange Program (5 U.S.C</a:t>
            </a:r>
            <a:r>
              <a:rPr lang="en-US" dirty="0"/>
              <a:t>. § 3701</a:t>
            </a:r>
            <a:r>
              <a:rPr lang="en-US" dirty="0" smtClean="0"/>
              <a:t>, </a:t>
            </a:r>
            <a:r>
              <a:rPr lang="en-US" i="1" dirty="0" smtClean="0"/>
              <a:t>et seq</a:t>
            </a:r>
            <a:r>
              <a:rPr lang="en-US" dirty="0" smtClean="0"/>
              <a:t>.)</a:t>
            </a:r>
          </a:p>
          <a:p>
            <a:pPr>
              <a:buAutoNum type="alphaLcParenBoth"/>
            </a:pPr>
            <a:r>
              <a:rPr lang="en-US" dirty="0" smtClean="0"/>
              <a:t> Pay to members of the reserve components of the armed forces called to active duty that would have been paid in absence of call to active duty</a:t>
            </a:r>
            <a:endParaRPr lang="en-US" dirty="0"/>
          </a:p>
        </p:txBody>
      </p:sp>
    </p:spTree>
    <p:extLst>
      <p:ext uri="{BB962C8B-B14F-4D97-AF65-F5344CB8AC3E}">
        <p14:creationId xmlns:p14="http://schemas.microsoft.com/office/powerpoint/2010/main" val="37049012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15632"/>
            <a:ext cx="7543800" cy="1450757"/>
          </a:xfrm>
        </p:spPr>
        <p:txBody>
          <a:bodyPr/>
          <a:lstStyle/>
          <a:p>
            <a:r>
              <a:rPr lang="en-US" dirty="0" smtClean="0"/>
              <a:t>Guidance</a:t>
            </a:r>
            <a:endParaRPr lang="en-US" dirty="0"/>
          </a:p>
        </p:txBody>
      </p:sp>
      <p:sp>
        <p:nvSpPr>
          <p:cNvPr id="5" name="Content Placeholder 4"/>
          <p:cNvSpPr>
            <a:spLocks noGrp="1"/>
          </p:cNvSpPr>
          <p:nvPr>
            <p:ph sz="half" idx="1"/>
          </p:nvPr>
        </p:nvSpPr>
        <p:spPr>
          <a:xfrm>
            <a:off x="3545114" y="2208646"/>
            <a:ext cx="5486400" cy="3598566"/>
          </a:xfrm>
        </p:spPr>
        <p:txBody>
          <a:bodyPr>
            <a:normAutofit/>
          </a:bodyPr>
          <a:lstStyle/>
          <a:p>
            <a:pPr marL="457200" indent="-457200">
              <a:buFont typeface="Arial" panose="020B0604020202020204" pitchFamily="34" charset="0"/>
              <a:buChar char="•"/>
            </a:pPr>
            <a:r>
              <a:rPr lang="en-US" dirty="0" smtClean="0"/>
              <a:t>DO-02-016 / Informal Advisory Opinion 02 x 4 remain OGE’s most thorough guidance on this statute</a:t>
            </a:r>
          </a:p>
          <a:p>
            <a:pPr marL="457200" indent="-457200">
              <a:buFont typeface="Arial" panose="020B0604020202020204" pitchFamily="34" charset="0"/>
              <a:buChar char="•"/>
            </a:pPr>
            <a:r>
              <a:rPr lang="en-US" dirty="0" smtClean="0"/>
              <a:t>Other OGE Legal Advisories</a:t>
            </a:r>
          </a:p>
          <a:p>
            <a:pPr marL="457200" indent="-457200">
              <a:buFont typeface="Arial" panose="020B0604020202020204" pitchFamily="34" charset="0"/>
              <a:buChar char="•"/>
            </a:pPr>
            <a:r>
              <a:rPr lang="en-US" dirty="0" smtClean="0"/>
              <a:t>Department of Justice OLC opinions</a:t>
            </a:r>
          </a:p>
          <a:p>
            <a:pPr marL="457200" indent="-457200">
              <a:buFont typeface="Arial" panose="020B0604020202020204" pitchFamily="34" charset="0"/>
              <a:buChar char="•"/>
            </a:pPr>
            <a:r>
              <a:rPr lang="en-US" dirty="0" smtClean="0"/>
              <a:t>Judicial opinions</a:t>
            </a:r>
          </a:p>
          <a:p>
            <a:pPr marL="457200" indent="-457200">
              <a:buFont typeface="Arial" panose="020B0604020202020204" pitchFamily="34" charset="0"/>
              <a:buChar char="•"/>
            </a:pPr>
            <a:r>
              <a:rPr lang="en-US" dirty="0" smtClean="0"/>
              <a:t>OGE Desk Officers</a:t>
            </a:r>
            <a:endParaRPr lang="en-US" dirty="0"/>
          </a:p>
        </p:txBody>
      </p:sp>
      <p:pic>
        <p:nvPicPr>
          <p:cNvPr id="7" name="Picture 6" descr="Screen Clipping"/>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349554" y="2064654"/>
            <a:ext cx="3003245" cy="3886551"/>
          </a:xfrm>
          <a:prstGeom prst="rect">
            <a:avLst/>
          </a:prstGeom>
          <a:ln>
            <a:solidFill>
              <a:schemeClr val="tx1"/>
            </a:solidFill>
          </a:ln>
        </p:spPr>
      </p:pic>
    </p:spTree>
    <p:extLst>
      <p:ext uri="{BB962C8B-B14F-4D97-AF65-F5344CB8AC3E}">
        <p14:creationId xmlns:p14="http://schemas.microsoft.com/office/powerpoint/2010/main" val="41854495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46504" y="3102429"/>
            <a:ext cx="5650992" cy="1207509"/>
          </a:xfrm>
        </p:spPr>
        <p:txBody>
          <a:bodyPr/>
          <a:lstStyle/>
          <a:p>
            <a:pPr algn="ctr"/>
            <a:r>
              <a:rPr lang="en-US" sz="4000" dirty="0" smtClean="0"/>
              <a:t>5 C.F.R. § 2635.503</a:t>
            </a:r>
            <a:endParaRPr lang="en-US" sz="4000" dirty="0"/>
          </a:p>
        </p:txBody>
      </p:sp>
      <p:sp>
        <p:nvSpPr>
          <p:cNvPr id="5" name="Text Placeholder 4"/>
          <p:cNvSpPr>
            <a:spLocks noGrp="1"/>
          </p:cNvSpPr>
          <p:nvPr>
            <p:ph type="body" idx="1"/>
          </p:nvPr>
        </p:nvSpPr>
        <p:spPr>
          <a:xfrm>
            <a:off x="1316736" y="4478673"/>
            <a:ext cx="6510528" cy="329184"/>
          </a:xfrm>
        </p:spPr>
        <p:txBody>
          <a:bodyPr>
            <a:noAutofit/>
          </a:bodyPr>
          <a:lstStyle/>
          <a:p>
            <a:pPr algn="ctr"/>
            <a:r>
              <a:rPr lang="en-US" sz="2400" cap="none" dirty="0" smtClean="0"/>
              <a:t>“Extraordinary Payments”</a:t>
            </a:r>
            <a:endParaRPr lang="en-US" sz="2400" cap="none" dirty="0"/>
          </a:p>
        </p:txBody>
      </p:sp>
    </p:spTree>
    <p:extLst>
      <p:ext uri="{BB962C8B-B14F-4D97-AF65-F5344CB8AC3E}">
        <p14:creationId xmlns:p14="http://schemas.microsoft.com/office/powerpoint/2010/main" val="25023058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Regulatory History</a:t>
            </a:r>
            <a:endParaRPr lang="en-US" dirty="0"/>
          </a:p>
        </p:txBody>
      </p:sp>
      <p:sp>
        <p:nvSpPr>
          <p:cNvPr id="3" name="Content Placeholder 2"/>
          <p:cNvSpPr>
            <a:spLocks noGrp="1"/>
          </p:cNvSpPr>
          <p:nvPr>
            <p:ph idx="1"/>
          </p:nvPr>
        </p:nvSpPr>
        <p:spPr/>
        <p:txBody>
          <a:bodyPr>
            <a:normAutofit/>
          </a:bodyPr>
          <a:lstStyle/>
          <a:p>
            <a:pPr marL="0" indent="0"/>
            <a:r>
              <a:rPr lang="en-US" sz="2400" b="0" dirty="0" smtClean="0"/>
              <a:t>An </a:t>
            </a:r>
            <a:r>
              <a:rPr lang="en-US" sz="2400" b="0" dirty="0"/>
              <a:t>extraordinary payment from a former employer received prior to beginning Federal service raises a legitimate concern, and thus an appearance, that the employee may not act impartially in particular matters to which the former employer is a party or represents a party. </a:t>
            </a:r>
            <a:r>
              <a:rPr lang="en-US" sz="2400" b="0" dirty="0" smtClean="0"/>
              <a:t>The disqualification </a:t>
            </a:r>
            <a:r>
              <a:rPr lang="en-US" sz="2400" b="0" dirty="0"/>
              <a:t>requirement that would be imposed by </a:t>
            </a:r>
            <a:r>
              <a:rPr lang="en-US" sz="2400" b="0" dirty="0" smtClean="0"/>
              <a:t>        § 2635.503 </a:t>
            </a:r>
            <a:r>
              <a:rPr lang="en-US" sz="2400" b="0" dirty="0"/>
              <a:t>is intended to address those appearance issues</a:t>
            </a:r>
            <a:r>
              <a:rPr lang="en-US" sz="2400" b="0" dirty="0" smtClean="0"/>
              <a:t>.  56 FR 33778</a:t>
            </a:r>
            <a:endParaRPr lang="en-US" sz="2400" dirty="0"/>
          </a:p>
        </p:txBody>
      </p:sp>
    </p:spTree>
    <p:extLst>
      <p:ext uri="{BB962C8B-B14F-4D97-AF65-F5344CB8AC3E}">
        <p14:creationId xmlns:p14="http://schemas.microsoft.com/office/powerpoint/2010/main" val="2266926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Who is covered by 2635.503?</a:t>
            </a:r>
            <a:endParaRPr lang="en-US" dirty="0"/>
          </a:p>
        </p:txBody>
      </p:sp>
      <p:sp>
        <p:nvSpPr>
          <p:cNvPr id="3" name="Content Placeholder 2"/>
          <p:cNvSpPr>
            <a:spLocks noGrp="1"/>
          </p:cNvSpPr>
          <p:nvPr>
            <p:ph idx="1"/>
          </p:nvPr>
        </p:nvSpPr>
        <p:spPr>
          <a:xfrm>
            <a:off x="822960" y="1869870"/>
            <a:ext cx="7520940" cy="3776172"/>
          </a:xfrm>
        </p:spPr>
        <p:txBody>
          <a:bodyPr>
            <a:normAutofit lnSpcReduction="10000"/>
          </a:bodyPr>
          <a:lstStyle/>
          <a:p>
            <a:pPr marL="0" indent="0"/>
            <a:r>
              <a:rPr lang="en-US" sz="2400" i="1" dirty="0" smtClean="0"/>
              <a:t>Any individual who, prior to entering government,</a:t>
            </a:r>
            <a:r>
              <a:rPr lang="en-US" sz="2400" dirty="0" smtClean="0"/>
              <a:t>—</a:t>
            </a:r>
          </a:p>
          <a:p>
            <a:pPr marL="457200" indent="-457200">
              <a:buAutoNum type="arabicPeriod"/>
            </a:pPr>
            <a:r>
              <a:rPr lang="en-US" sz="2400" dirty="0" smtClean="0"/>
              <a:t>Receives any item or thing of value worth more than $10,000;</a:t>
            </a:r>
          </a:p>
          <a:p>
            <a:pPr marL="457200" indent="-457200">
              <a:buAutoNum type="arabicPeriod"/>
            </a:pPr>
            <a:r>
              <a:rPr lang="en-US" sz="2400" dirty="0" smtClean="0"/>
              <a:t>That is being provided on the basis of a determination made </a:t>
            </a:r>
            <a:r>
              <a:rPr lang="en-US" sz="2400" u="sng" dirty="0" smtClean="0"/>
              <a:t>after</a:t>
            </a:r>
            <a:r>
              <a:rPr lang="en-US" sz="2400" dirty="0" smtClean="0"/>
              <a:t> it became known to a former employer that the individual was being considered for or had accepted a Government position; and</a:t>
            </a:r>
          </a:p>
          <a:p>
            <a:pPr marL="457200" indent="-457200">
              <a:buAutoNum type="arabicPeriod"/>
            </a:pPr>
            <a:r>
              <a:rPr lang="en-US" sz="2400" dirty="0" smtClean="0"/>
              <a:t>Other than pursuant to the former employer’s established compensation, partnership, or benefits programs.</a:t>
            </a:r>
          </a:p>
          <a:p>
            <a:pPr marL="457200" indent="-457200">
              <a:buAutoNum type="arabicPeriod"/>
            </a:pPr>
            <a:endParaRPr lang="en-US" sz="2400" dirty="0" smtClean="0"/>
          </a:p>
          <a:p>
            <a:pPr marL="457200" indent="-457200">
              <a:buAutoNum type="arabicPeriod"/>
            </a:pPr>
            <a:endParaRPr lang="en-US" sz="2400" dirty="0" smtClean="0"/>
          </a:p>
        </p:txBody>
      </p:sp>
    </p:spTree>
    <p:extLst>
      <p:ext uri="{BB962C8B-B14F-4D97-AF65-F5344CB8AC3E}">
        <p14:creationId xmlns:p14="http://schemas.microsoft.com/office/powerpoint/2010/main" val="5051633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a:t>
            </a:r>
            <a:r>
              <a:rPr lang="en-US" dirty="0" err="1" smtClean="0"/>
              <a:t>Con’t</a:t>
            </a:r>
            <a:r>
              <a:rPr lang="en-US" dirty="0" smtClean="0"/>
              <a:t>:  “Established” Program</a:t>
            </a:r>
            <a:endParaRPr lang="en-US" dirty="0"/>
          </a:p>
        </p:txBody>
      </p:sp>
      <p:sp>
        <p:nvSpPr>
          <p:cNvPr id="3" name="Content Placeholder 2"/>
          <p:cNvSpPr>
            <a:spLocks noGrp="1"/>
          </p:cNvSpPr>
          <p:nvPr>
            <p:ph idx="1"/>
          </p:nvPr>
        </p:nvSpPr>
        <p:spPr>
          <a:xfrm>
            <a:off x="822960" y="1434450"/>
            <a:ext cx="7520940" cy="3776172"/>
          </a:xfrm>
        </p:spPr>
        <p:txBody>
          <a:bodyPr>
            <a:normAutofit/>
          </a:bodyPr>
          <a:lstStyle/>
          <a:p>
            <a:pPr marL="0" indent="0"/>
            <a:endParaRPr lang="en-US" sz="2400" dirty="0" smtClean="0"/>
          </a:p>
          <a:p>
            <a:pPr marL="457200" indent="-457200">
              <a:buFont typeface="+mj-lt"/>
              <a:buAutoNum type="arabicPeriod" startAt="3"/>
            </a:pPr>
            <a:r>
              <a:rPr lang="en-US" sz="2400" dirty="0" smtClean="0"/>
              <a:t>Other than pursuant to the former employer’s </a:t>
            </a:r>
            <a:r>
              <a:rPr lang="en-US" sz="2400" u="sng" dirty="0" smtClean="0"/>
              <a:t>established</a:t>
            </a:r>
            <a:r>
              <a:rPr lang="en-US" sz="2400" dirty="0" smtClean="0"/>
              <a:t> compensation, partnership, or benefits programs</a:t>
            </a:r>
          </a:p>
          <a:p>
            <a:pPr marL="0" indent="0"/>
            <a:endParaRPr lang="en-US" sz="2400" u="sng" dirty="0" smtClean="0"/>
          </a:p>
          <a:p>
            <a:pPr>
              <a:buFont typeface="Arial" panose="020B0604020202020204" pitchFamily="34" charset="0"/>
              <a:buChar char="•"/>
            </a:pPr>
            <a:r>
              <a:rPr lang="en-US" sz="2400" dirty="0" smtClean="0"/>
              <a:t>“</a:t>
            </a:r>
            <a:r>
              <a:rPr lang="en-US" sz="2400" u="sng" dirty="0" smtClean="0"/>
              <a:t>Established</a:t>
            </a:r>
            <a:r>
              <a:rPr lang="en-US" sz="2400" dirty="0" smtClean="0"/>
              <a:t>” means—</a:t>
            </a:r>
          </a:p>
          <a:p>
            <a:pPr lvl="2">
              <a:buFont typeface="Arial" panose="020B0604020202020204" pitchFamily="34" charset="0"/>
              <a:buChar char="•"/>
            </a:pPr>
            <a:r>
              <a:rPr lang="en-US" sz="2400" dirty="0" smtClean="0"/>
              <a:t>The program is in writing; or</a:t>
            </a:r>
          </a:p>
          <a:p>
            <a:pPr lvl="2">
              <a:buFont typeface="Arial" panose="020B0604020202020204" pitchFamily="34" charset="0"/>
              <a:buChar char="•"/>
            </a:pPr>
            <a:r>
              <a:rPr lang="en-US" sz="2400" dirty="0" smtClean="0"/>
              <a:t>There is a history of similar payments made to others not entering government.</a:t>
            </a:r>
          </a:p>
          <a:p>
            <a:pPr>
              <a:buFont typeface="Arial" panose="020B0604020202020204" pitchFamily="34" charset="0"/>
              <a:buChar char="•"/>
            </a:pPr>
            <a:endParaRPr lang="en-US" sz="2400" dirty="0" smtClean="0"/>
          </a:p>
          <a:p>
            <a:pPr marL="457200" indent="-457200">
              <a:buAutoNum type="arabicPeriod" startAt="3"/>
            </a:pPr>
            <a:endParaRPr lang="en-US" sz="2400" dirty="0" smtClean="0"/>
          </a:p>
        </p:txBody>
      </p:sp>
    </p:spTree>
    <p:extLst>
      <p:ext uri="{BB962C8B-B14F-4D97-AF65-F5344CB8AC3E}">
        <p14:creationId xmlns:p14="http://schemas.microsoft.com/office/powerpoint/2010/main" val="22739155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Prohibition:  What is the Coverage?</a:t>
            </a:r>
            <a:endParaRPr lang="en-US" dirty="0"/>
          </a:p>
        </p:txBody>
      </p:sp>
      <p:sp>
        <p:nvSpPr>
          <p:cNvPr id="3" name="Content Placeholder 2"/>
          <p:cNvSpPr>
            <a:spLocks noGrp="1"/>
          </p:cNvSpPr>
          <p:nvPr>
            <p:ph idx="1"/>
          </p:nvPr>
        </p:nvSpPr>
        <p:spPr>
          <a:xfrm>
            <a:off x="822959" y="1889276"/>
            <a:ext cx="7543801" cy="4023360"/>
          </a:xfrm>
        </p:spPr>
        <p:txBody>
          <a:bodyPr>
            <a:normAutofit/>
          </a:bodyPr>
          <a:lstStyle/>
          <a:p>
            <a:r>
              <a:rPr lang="en-US" sz="2400" dirty="0" smtClean="0"/>
              <a:t>An employee covered by 2635.503 shall not: </a:t>
            </a:r>
          </a:p>
          <a:p>
            <a:endParaRPr lang="en-US" sz="2400" dirty="0" smtClean="0"/>
          </a:p>
          <a:p>
            <a:pPr>
              <a:buFont typeface="Arial" panose="020B0604020202020204" pitchFamily="34" charset="0"/>
              <a:buChar char="•"/>
            </a:pPr>
            <a:r>
              <a:rPr lang="en-US" sz="2400" dirty="0" smtClean="0"/>
              <a:t> Participate in a particular matter in which the former employer is a party or represents a party; and</a:t>
            </a:r>
            <a:endParaRPr lang="en-US" sz="2400" dirty="0"/>
          </a:p>
          <a:p>
            <a:pPr>
              <a:buFont typeface="Arial" panose="020B0604020202020204" pitchFamily="34" charset="0"/>
              <a:buChar char="•"/>
            </a:pPr>
            <a:r>
              <a:rPr lang="en-US" sz="2400" dirty="0" smtClean="0"/>
              <a:t> The disqualification runs for two years from the date the payment is received by the employee. </a:t>
            </a:r>
            <a:endParaRPr lang="en-US" sz="2400" dirty="0"/>
          </a:p>
        </p:txBody>
      </p:sp>
    </p:spTree>
    <p:extLst>
      <p:ext uri="{BB962C8B-B14F-4D97-AF65-F5344CB8AC3E}">
        <p14:creationId xmlns:p14="http://schemas.microsoft.com/office/powerpoint/2010/main" val="38353811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Exception– Agency Determination	 	</a:t>
            </a:r>
            <a:endParaRPr lang="en-US" dirty="0"/>
          </a:p>
        </p:txBody>
      </p:sp>
      <p:sp>
        <p:nvSpPr>
          <p:cNvPr id="3" name="Content Placeholder 2"/>
          <p:cNvSpPr>
            <a:spLocks noGrp="1"/>
          </p:cNvSpPr>
          <p:nvPr>
            <p:ph idx="1"/>
          </p:nvPr>
        </p:nvSpPr>
        <p:spPr/>
        <p:txBody>
          <a:bodyPr>
            <a:normAutofit/>
          </a:bodyPr>
          <a:lstStyle/>
          <a:p>
            <a:r>
              <a:rPr lang="en-US" sz="2400" dirty="0" smtClean="0"/>
              <a:t>The requirement to recuse may be waived if:</a:t>
            </a:r>
          </a:p>
          <a:p>
            <a:pPr marL="457200" indent="-457200">
              <a:buFont typeface="Arial" panose="020B0604020202020204" pitchFamily="34" charset="0"/>
              <a:buChar char="•"/>
            </a:pPr>
            <a:r>
              <a:rPr lang="en-US" sz="2400" dirty="0"/>
              <a:t>T</a:t>
            </a:r>
            <a:r>
              <a:rPr lang="en-US" sz="2400" dirty="0" smtClean="0"/>
              <a:t>he head of an agency makes a finding</a:t>
            </a:r>
          </a:p>
          <a:p>
            <a:pPr marL="457200" indent="-457200">
              <a:buFont typeface="Arial" panose="020B0604020202020204" pitchFamily="34" charset="0"/>
              <a:buChar char="•"/>
            </a:pPr>
            <a:r>
              <a:rPr lang="en-US" sz="2400" dirty="0" smtClean="0"/>
              <a:t>In writing</a:t>
            </a:r>
          </a:p>
          <a:p>
            <a:pPr marL="457200" indent="-457200">
              <a:buFont typeface="Arial" panose="020B0604020202020204" pitchFamily="34" charset="0"/>
              <a:buChar char="•"/>
            </a:pPr>
            <a:r>
              <a:rPr lang="en-US" sz="2400" dirty="0" smtClean="0"/>
              <a:t>That the amount of the payment was not so substantial as to cause a reasonable person to question the employee’s ability to act impartially</a:t>
            </a:r>
            <a:endParaRPr lang="en-US" sz="2400" dirty="0"/>
          </a:p>
        </p:txBody>
      </p:sp>
    </p:spTree>
    <p:extLst>
      <p:ext uri="{BB962C8B-B14F-4D97-AF65-F5344CB8AC3E}">
        <p14:creationId xmlns:p14="http://schemas.microsoft.com/office/powerpoint/2010/main" val="10082063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for </a:t>
            </a:r>
            <a:r>
              <a:rPr lang="en-US" dirty="0"/>
              <a:t>a</a:t>
            </a:r>
            <a:r>
              <a:rPr lang="en-US" dirty="0" smtClean="0"/>
              <a:t> Hypothetical…</a:t>
            </a:r>
            <a:endParaRPr lang="en-US" dirty="0"/>
          </a:p>
        </p:txBody>
      </p:sp>
      <p:sp>
        <p:nvSpPr>
          <p:cNvPr id="3" name="Content Placeholder 2"/>
          <p:cNvSpPr>
            <a:spLocks noGrp="1"/>
          </p:cNvSpPr>
          <p:nvPr>
            <p:ph idx="1"/>
          </p:nvPr>
        </p:nvSpPr>
        <p:spPr/>
        <p:txBody>
          <a:bodyPr/>
          <a:lstStyle/>
          <a:p>
            <a:endParaRPr lang="en-US" dirty="0" smtClean="0"/>
          </a:p>
          <a:p>
            <a:r>
              <a:rPr lang="en-US" dirty="0" smtClean="0"/>
              <a:t>An </a:t>
            </a:r>
            <a:r>
              <a:rPr lang="en-US" dirty="0"/>
              <a:t>individual is </a:t>
            </a:r>
            <a:r>
              <a:rPr lang="en-US" dirty="0" smtClean="0"/>
              <a:t>soon entering </a:t>
            </a:r>
            <a:r>
              <a:rPr lang="en-US" dirty="0"/>
              <a:t>government service and her current employer has a policy of </a:t>
            </a:r>
            <a:r>
              <a:rPr lang="en-US" dirty="0" smtClean="0"/>
              <a:t>giving severance </a:t>
            </a:r>
            <a:r>
              <a:rPr lang="en-US" dirty="0"/>
              <a:t>payments to departing employees</a:t>
            </a:r>
            <a:r>
              <a:rPr lang="en-US" dirty="0" smtClean="0"/>
              <a:t>, with these payments being based </a:t>
            </a:r>
            <a:r>
              <a:rPr lang="en-US" dirty="0"/>
              <a:t>on a formula that factors in the years the employee spent with the company and the compensation </a:t>
            </a:r>
            <a:r>
              <a:rPr lang="en-US" dirty="0" smtClean="0"/>
              <a:t>the employee received in her </a:t>
            </a:r>
            <a:r>
              <a:rPr lang="en-US" dirty="0"/>
              <a:t>final year with the company.  The company will pay severance to any employee who goes </a:t>
            </a:r>
            <a:r>
              <a:rPr lang="en-US" dirty="0" smtClean="0"/>
              <a:t>on to </a:t>
            </a:r>
            <a:r>
              <a:rPr lang="en-US" dirty="0"/>
              <a:t>work for the federal government.  The employee is going to work for the Department of </a:t>
            </a:r>
            <a:r>
              <a:rPr lang="en-US" dirty="0" smtClean="0"/>
              <a:t>Homeland Security </a:t>
            </a:r>
            <a:r>
              <a:rPr lang="en-US" dirty="0"/>
              <a:t>(</a:t>
            </a:r>
            <a:r>
              <a:rPr lang="en-US" dirty="0" smtClean="0"/>
              <a:t>DHS), </a:t>
            </a:r>
            <a:r>
              <a:rPr lang="en-US" dirty="0"/>
              <a:t>and the approximate value of the payment is $60,000.  The current </a:t>
            </a:r>
            <a:r>
              <a:rPr lang="en-US" dirty="0" smtClean="0"/>
              <a:t>employer, a DHS contractor, </a:t>
            </a:r>
            <a:r>
              <a:rPr lang="en-US" dirty="0"/>
              <a:t>knows that the individual intends to work for the Executive Branch but does not know in which Department or </a:t>
            </a:r>
            <a:r>
              <a:rPr lang="en-US" dirty="0" smtClean="0"/>
              <a:t>Agency.</a:t>
            </a:r>
            <a:endParaRPr lang="en-US" dirty="0"/>
          </a:p>
        </p:txBody>
      </p:sp>
    </p:spTree>
    <p:extLst>
      <p:ext uri="{BB962C8B-B14F-4D97-AF65-F5344CB8AC3E}">
        <p14:creationId xmlns:p14="http://schemas.microsoft.com/office/powerpoint/2010/main" val="2680258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46504" y="3145980"/>
            <a:ext cx="5650992" cy="1207509"/>
          </a:xfrm>
        </p:spPr>
        <p:txBody>
          <a:bodyPr/>
          <a:lstStyle/>
          <a:p>
            <a:pPr algn="ctr"/>
            <a:r>
              <a:rPr lang="en-US" sz="4000" dirty="0" smtClean="0"/>
              <a:t>18 U.S.C. </a:t>
            </a:r>
            <a:r>
              <a:rPr lang="en-US" sz="4000" dirty="0"/>
              <a:t>§</a:t>
            </a:r>
            <a:r>
              <a:rPr lang="en-US" sz="4000" dirty="0" smtClean="0"/>
              <a:t> 209</a:t>
            </a:r>
            <a:endParaRPr lang="en-US" sz="4000" dirty="0"/>
          </a:p>
        </p:txBody>
      </p:sp>
      <p:sp>
        <p:nvSpPr>
          <p:cNvPr id="5" name="Text Placeholder 4"/>
          <p:cNvSpPr>
            <a:spLocks noGrp="1"/>
          </p:cNvSpPr>
          <p:nvPr>
            <p:ph type="body" idx="1"/>
          </p:nvPr>
        </p:nvSpPr>
        <p:spPr>
          <a:xfrm>
            <a:off x="1316736" y="4406112"/>
            <a:ext cx="6510528" cy="329184"/>
          </a:xfrm>
        </p:spPr>
        <p:txBody>
          <a:bodyPr>
            <a:noAutofit/>
          </a:bodyPr>
          <a:lstStyle/>
          <a:p>
            <a:pPr algn="ctr"/>
            <a:r>
              <a:rPr lang="en-US" sz="2400" cap="none" dirty="0" smtClean="0"/>
              <a:t>Supplementation of </a:t>
            </a:r>
          </a:p>
          <a:p>
            <a:pPr algn="ctr"/>
            <a:r>
              <a:rPr lang="en-US" sz="2400" cap="none" dirty="0" smtClean="0"/>
              <a:t>Salary</a:t>
            </a:r>
            <a:endParaRPr lang="en-US" sz="2400" cap="none" dirty="0"/>
          </a:p>
        </p:txBody>
      </p:sp>
    </p:spTree>
    <p:extLst>
      <p:ext uri="{BB962C8B-B14F-4D97-AF65-F5344CB8AC3E}">
        <p14:creationId xmlns:p14="http://schemas.microsoft.com/office/powerpoint/2010/main" val="5695766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81100" y="712110"/>
            <a:ext cx="6858000" cy="5143500"/>
          </a:xfrm>
          <a:prstGeom prst="rect">
            <a:avLst/>
          </a:prstGeom>
        </p:spPr>
      </p:pic>
      <p:sp>
        <p:nvSpPr>
          <p:cNvPr id="2" name="TextBox 1"/>
          <p:cNvSpPr txBox="1"/>
          <p:nvPr/>
        </p:nvSpPr>
        <p:spPr>
          <a:xfrm>
            <a:off x="899886" y="4688114"/>
            <a:ext cx="3710214" cy="1477328"/>
          </a:xfrm>
          <a:prstGeom prst="rect">
            <a:avLst/>
          </a:prstGeom>
          <a:noFill/>
        </p:spPr>
        <p:txBody>
          <a:bodyPr wrap="square" rtlCol="0">
            <a:spAutoFit/>
          </a:bodyPr>
          <a:lstStyle/>
          <a:p>
            <a:r>
              <a:rPr lang="en-US" dirty="0" smtClean="0"/>
              <a:t>Morris Barren</a:t>
            </a:r>
            <a:endParaRPr lang="en-US" dirty="0"/>
          </a:p>
          <a:p>
            <a:r>
              <a:rPr lang="en-US" dirty="0"/>
              <a:t>Assistant Counsel</a:t>
            </a:r>
          </a:p>
          <a:p>
            <a:r>
              <a:rPr lang="en-US" dirty="0" smtClean="0">
                <a:hlinkClick r:id="rId4"/>
              </a:rPr>
              <a:t>mbarren@oge.gov</a:t>
            </a:r>
            <a:endParaRPr lang="en-US" dirty="0"/>
          </a:p>
          <a:p>
            <a:r>
              <a:rPr lang="en-US" dirty="0" smtClean="0"/>
              <a:t>202-482-9266</a:t>
            </a:r>
          </a:p>
          <a:p>
            <a:endParaRPr lang="en-US" dirty="0" smtClean="0"/>
          </a:p>
        </p:txBody>
      </p:sp>
    </p:spTree>
    <p:extLst>
      <p:ext uri="{BB962C8B-B14F-4D97-AF65-F5344CB8AC3E}">
        <p14:creationId xmlns:p14="http://schemas.microsoft.com/office/powerpoint/2010/main" val="936163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Prohibition</a:t>
            </a:r>
            <a:endParaRPr lang="en-US" dirty="0"/>
          </a:p>
        </p:txBody>
      </p:sp>
      <p:sp>
        <p:nvSpPr>
          <p:cNvPr id="3" name="Content Placeholder 2"/>
          <p:cNvSpPr>
            <a:spLocks noGrp="1"/>
          </p:cNvSpPr>
          <p:nvPr>
            <p:ph idx="1"/>
          </p:nvPr>
        </p:nvSpPr>
        <p:spPr>
          <a:xfrm>
            <a:off x="1151346" y="1898898"/>
            <a:ext cx="7520940" cy="3579849"/>
          </a:xfrm>
        </p:spPr>
        <p:txBody>
          <a:bodyPr>
            <a:normAutofit fontScale="92500" lnSpcReduction="10000"/>
          </a:bodyPr>
          <a:lstStyle/>
          <a:p>
            <a:r>
              <a:rPr lang="en-US" dirty="0" smtClean="0"/>
              <a:t>Whoever receives any salary, or any contribution to or supplementation of salary, as compensation for his services as an officer or employee of the executive branch of the United States Government . . . from any source other than the Government of the United States . . . ; or</a:t>
            </a:r>
          </a:p>
          <a:p>
            <a:r>
              <a:rPr lang="en-US" dirty="0" smtClean="0"/>
              <a:t>Whoever, whether an individual, partnership, association, corporation, or other organization pays, makes any contribution to, or in any way supplements the salary of any such officer or employee under circumstances which would make its receipt a violation of this subsection—</a:t>
            </a:r>
          </a:p>
          <a:p>
            <a:r>
              <a:rPr lang="en-US" dirty="0" smtClean="0"/>
              <a:t>Shall be subject to the penalties set forth in section 216 of this title.</a:t>
            </a:r>
          </a:p>
          <a:p>
            <a:r>
              <a:rPr lang="en-US" dirty="0"/>
              <a:t>	</a:t>
            </a:r>
          </a:p>
          <a:p>
            <a:r>
              <a:rPr lang="en-US" dirty="0" smtClean="0"/>
              <a:t>	</a:t>
            </a:r>
            <a:r>
              <a:rPr lang="en-US" dirty="0" smtClean="0">
                <a:solidFill>
                  <a:schemeClr val="bg1">
                    <a:lumMod val="50000"/>
                  </a:schemeClr>
                </a:solidFill>
              </a:rPr>
              <a:t>18 </a:t>
            </a:r>
            <a:r>
              <a:rPr lang="en-US" dirty="0">
                <a:solidFill>
                  <a:schemeClr val="bg1">
                    <a:lumMod val="50000"/>
                  </a:schemeClr>
                </a:solidFill>
              </a:rPr>
              <a:t>U.S.C. § 209(a)</a:t>
            </a:r>
          </a:p>
        </p:txBody>
      </p:sp>
      <p:sp>
        <p:nvSpPr>
          <p:cNvPr id="4" name="Rectangle 3"/>
          <p:cNvSpPr/>
          <p:nvPr/>
        </p:nvSpPr>
        <p:spPr>
          <a:xfrm>
            <a:off x="21774" y="2133588"/>
            <a:ext cx="1143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US" dirty="0" smtClean="0">
                <a:solidFill>
                  <a:srgbClr val="FFFFFF"/>
                </a:solidFill>
              </a:rPr>
              <a:t>Payee</a:t>
            </a:r>
            <a:endParaRPr lang="en-US" dirty="0">
              <a:solidFill>
                <a:srgbClr val="FFFFFF"/>
              </a:solidFill>
            </a:endParaRPr>
          </a:p>
        </p:txBody>
      </p:sp>
      <p:sp>
        <p:nvSpPr>
          <p:cNvPr id="5" name="Rectangle 4"/>
          <p:cNvSpPr/>
          <p:nvPr/>
        </p:nvSpPr>
        <p:spPr>
          <a:xfrm>
            <a:off x="36288" y="3258444"/>
            <a:ext cx="1143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US" dirty="0" err="1" smtClean="0">
                <a:solidFill>
                  <a:srgbClr val="FFFFFF"/>
                </a:solidFill>
              </a:rPr>
              <a:t>Payor</a:t>
            </a:r>
            <a:endParaRPr lang="en-US" dirty="0">
              <a:solidFill>
                <a:srgbClr val="FFFFFF"/>
              </a:solidFill>
            </a:endParaRPr>
          </a:p>
        </p:txBody>
      </p:sp>
    </p:spTree>
    <p:extLst>
      <p:ext uri="{BB962C8B-B14F-4D97-AF65-F5344CB8AC3E}">
        <p14:creationId xmlns:p14="http://schemas.microsoft.com/office/powerpoint/2010/main" val="36302399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a:t>
            </a:r>
            <a:endParaRPr lang="en-US" dirty="0"/>
          </a:p>
        </p:txBody>
      </p:sp>
      <p:sp>
        <p:nvSpPr>
          <p:cNvPr id="3" name="Content Placeholder 2"/>
          <p:cNvSpPr>
            <a:spLocks noGrp="1"/>
          </p:cNvSpPr>
          <p:nvPr>
            <p:ph idx="1"/>
          </p:nvPr>
        </p:nvSpPr>
        <p:spPr/>
        <p:txBody>
          <a:bodyPr/>
          <a:lstStyle/>
          <a:p>
            <a:pPr marL="0" indent="0"/>
            <a:endParaRPr lang="en-US" dirty="0" smtClean="0"/>
          </a:p>
          <a:p>
            <a:pPr marL="0" indent="0"/>
            <a:r>
              <a:rPr lang="en-US" dirty="0" smtClean="0"/>
              <a:t>18 U.S.C. </a:t>
            </a:r>
            <a:r>
              <a:rPr lang="en-US" dirty="0"/>
              <a:t>§ </a:t>
            </a:r>
            <a:r>
              <a:rPr lang="en-US" dirty="0" smtClean="0"/>
              <a:t>209 prohibits:</a:t>
            </a:r>
          </a:p>
          <a:p>
            <a:pPr>
              <a:buAutoNum type="arabicParenBoth"/>
            </a:pPr>
            <a:r>
              <a:rPr lang="en-US" dirty="0" smtClean="0"/>
              <a:t> An officer or employee of the executive branch,</a:t>
            </a:r>
          </a:p>
          <a:p>
            <a:pPr>
              <a:buAutoNum type="arabicParenBoth"/>
            </a:pPr>
            <a:r>
              <a:rPr lang="en-US" dirty="0" smtClean="0"/>
              <a:t> from </a:t>
            </a:r>
            <a:r>
              <a:rPr lang="en-US" dirty="0"/>
              <a:t>receiving salary or any contribution to or supplementation of salary,</a:t>
            </a:r>
            <a:endParaRPr lang="en-US" dirty="0" smtClean="0"/>
          </a:p>
          <a:p>
            <a:pPr>
              <a:buFont typeface="Arial" pitchFamily="34" charset="0"/>
              <a:buAutoNum type="arabicParenBoth"/>
            </a:pPr>
            <a:r>
              <a:rPr lang="en-US" dirty="0" smtClean="0"/>
              <a:t> as </a:t>
            </a:r>
            <a:r>
              <a:rPr lang="en-US" dirty="0"/>
              <a:t>compensation for services as an employee of the United States</a:t>
            </a:r>
          </a:p>
          <a:p>
            <a:pPr>
              <a:buFont typeface="Arial" pitchFamily="34" charset="0"/>
              <a:buAutoNum type="arabicParenBoth"/>
            </a:pPr>
            <a:r>
              <a:rPr lang="en-US" dirty="0" smtClean="0"/>
              <a:t> from </a:t>
            </a:r>
            <a:r>
              <a:rPr lang="en-US" dirty="0"/>
              <a:t>any source other than the United States.</a:t>
            </a:r>
            <a:endParaRPr lang="en-US" dirty="0" smtClean="0"/>
          </a:p>
          <a:p>
            <a:pPr marL="0" indent="0"/>
            <a:endParaRPr lang="en-US" dirty="0"/>
          </a:p>
        </p:txBody>
      </p:sp>
    </p:spTree>
    <p:extLst>
      <p:ext uri="{BB962C8B-B14F-4D97-AF65-F5344CB8AC3E}">
        <p14:creationId xmlns:p14="http://schemas.microsoft.com/office/powerpoint/2010/main" val="40112002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505200" y="4038600"/>
            <a:ext cx="5212080" cy="1089427"/>
          </a:xfrm>
        </p:spPr>
        <p:txBody>
          <a:bodyPr/>
          <a:lstStyle/>
          <a:p>
            <a:pPr algn="ctr"/>
            <a:r>
              <a:rPr lang="en-US" sz="3600" dirty="0" smtClean="0">
                <a:solidFill>
                  <a:schemeClr val="tx1"/>
                </a:solidFill>
              </a:rPr>
              <a:t>Let’s </a:t>
            </a:r>
            <a:r>
              <a:rPr lang="en-US" dirty="0" smtClean="0">
                <a:solidFill>
                  <a:schemeClr val="tx1"/>
                </a:solidFill>
              </a:rPr>
              <a:t>take a closer look</a:t>
            </a:r>
            <a:r>
              <a:rPr lang="en-US" sz="3600" dirty="0" smtClean="0">
                <a:solidFill>
                  <a:schemeClr val="tx1"/>
                </a:solidFill>
              </a:rPr>
              <a:t>…</a:t>
            </a:r>
            <a:endParaRPr lang="en-US" sz="3600" dirty="0">
              <a:solidFill>
                <a:schemeClr val="tx1"/>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889427" y="1912069"/>
            <a:ext cx="2382230" cy="19385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71900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An officer or employee of the executive branch</a:t>
            </a:r>
            <a:endParaRPr lang="en-US" dirty="0"/>
          </a:p>
        </p:txBody>
      </p:sp>
      <p:sp>
        <p:nvSpPr>
          <p:cNvPr id="3" name="Content Placeholder 2"/>
          <p:cNvSpPr>
            <a:spLocks noGrp="1"/>
          </p:cNvSpPr>
          <p:nvPr>
            <p:ph idx="1"/>
          </p:nvPr>
        </p:nvSpPr>
        <p:spPr>
          <a:xfrm>
            <a:off x="822960" y="1897728"/>
            <a:ext cx="7520940" cy="4111186"/>
          </a:xfrm>
        </p:spPr>
        <p:txBody>
          <a:bodyPr>
            <a:normAutofit/>
          </a:bodyPr>
          <a:lstStyle/>
          <a:p>
            <a:pPr>
              <a:buFont typeface="Arial" panose="020B0604020202020204" pitchFamily="34" charset="0"/>
              <a:buChar char="•"/>
            </a:pPr>
            <a:r>
              <a:rPr lang="en-US" dirty="0" smtClean="0"/>
              <a:t> Must be an employee at the time the payment is made</a:t>
            </a:r>
          </a:p>
          <a:p>
            <a:pPr lvl="2">
              <a:buFont typeface="Arial" panose="020B0604020202020204" pitchFamily="34" charset="0"/>
              <a:buChar char="•"/>
            </a:pPr>
            <a:r>
              <a:rPr lang="en-US" sz="1600" i="1" dirty="0" smtClean="0"/>
              <a:t>Crandon v. United States</a:t>
            </a:r>
            <a:r>
              <a:rPr lang="en-US" sz="1600" dirty="0" smtClean="0"/>
              <a:t>, 494 U.S. 152 (1990)</a:t>
            </a:r>
          </a:p>
          <a:p>
            <a:pPr lvl="2">
              <a:buFont typeface="Arial" panose="020B0604020202020204" pitchFamily="34" charset="0"/>
              <a:buChar char="•"/>
            </a:pPr>
            <a:r>
              <a:rPr lang="en-US" sz="1600" i="1" dirty="0" smtClean="0"/>
              <a:t>See </a:t>
            </a:r>
            <a:r>
              <a:rPr lang="en-US" sz="1600" dirty="0" smtClean="0"/>
              <a:t>OGE Informal Advisory Opinion 91 x 2 </a:t>
            </a:r>
            <a:endParaRPr lang="en-US" sz="1600" i="1" dirty="0" smtClean="0"/>
          </a:p>
          <a:p>
            <a:pPr>
              <a:buFont typeface="Arial" panose="020B0604020202020204" pitchFamily="34" charset="0"/>
              <a:buChar char="•"/>
            </a:pPr>
            <a:r>
              <a:rPr lang="en-US" dirty="0" smtClean="0"/>
              <a:t> Includes Government-owned corporations</a:t>
            </a:r>
          </a:p>
          <a:p>
            <a:pPr lvl="2">
              <a:buFont typeface="Arial" panose="020B0604020202020204" pitchFamily="34" charset="0"/>
              <a:buChar char="•"/>
            </a:pPr>
            <a:r>
              <a:rPr lang="en-US" sz="1600" i="1" dirty="0" smtClean="0"/>
              <a:t>United States v. Morse</a:t>
            </a:r>
            <a:r>
              <a:rPr lang="en-US" sz="1600" dirty="0" smtClean="0"/>
              <a:t>, 292 F. 273 (S.D.N.Y. 1922)</a:t>
            </a:r>
          </a:p>
          <a:p>
            <a:pPr>
              <a:buFont typeface="Arial" panose="020B0604020202020204" pitchFamily="34" charset="0"/>
              <a:buChar char="•"/>
            </a:pPr>
            <a:r>
              <a:rPr lang="en-US" dirty="0" smtClean="0"/>
              <a:t> What about appointees who have not begun service?</a:t>
            </a:r>
          </a:p>
          <a:p>
            <a:pPr lvl="2">
              <a:buFont typeface="Arial" panose="020B0604020202020204" pitchFamily="34" charset="0"/>
              <a:buChar char="•"/>
            </a:pPr>
            <a:r>
              <a:rPr lang="en-US" sz="1600" dirty="0" smtClean="0"/>
              <a:t>26 Op. O.L.C. 32 (2002)</a:t>
            </a:r>
          </a:p>
          <a:p>
            <a:pPr lvl="3">
              <a:buFont typeface="Arial" panose="020B0604020202020204" pitchFamily="34" charset="0"/>
              <a:buChar char="•"/>
            </a:pPr>
            <a:r>
              <a:rPr lang="en-US" sz="1600" dirty="0" smtClean="0"/>
              <a:t>Conflicts of interest rules apply when the appointee begins the duties of his or her office, which is the same determination as the time when the official begins to accrue his or her salary.  </a:t>
            </a:r>
          </a:p>
          <a:p>
            <a:pPr lvl="3">
              <a:buFont typeface="Arial" panose="020B0604020202020204" pitchFamily="34" charset="0"/>
              <a:buChar char="•"/>
            </a:pPr>
            <a:r>
              <a:rPr lang="en-US" sz="1600" dirty="0" smtClean="0"/>
              <a:t>Based on the definitions of “officer” and “employee” in Title 5 of the United States Code.  </a:t>
            </a:r>
          </a:p>
          <a:p>
            <a:pPr lvl="2">
              <a:buFont typeface="Arial" panose="020B0604020202020204" pitchFamily="34" charset="0"/>
              <a:buChar char="•"/>
            </a:pPr>
            <a:r>
              <a:rPr lang="en-US" sz="1600" dirty="0" smtClean="0"/>
              <a:t>OGE Informal Advisory Opinion 02 x 3</a:t>
            </a:r>
          </a:p>
          <a:p>
            <a:pPr lvl="2">
              <a:buFont typeface="Arial" panose="020B0604020202020204" pitchFamily="34" charset="0"/>
              <a:buChar char="•"/>
            </a:pPr>
            <a:endParaRPr lang="en-US" dirty="0" smtClean="0"/>
          </a:p>
        </p:txBody>
      </p:sp>
    </p:spTree>
    <p:extLst>
      <p:ext uri="{BB962C8B-B14F-4D97-AF65-F5344CB8AC3E}">
        <p14:creationId xmlns:p14="http://schemas.microsoft.com/office/powerpoint/2010/main" val="11156257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22960" y="888264"/>
            <a:ext cx="7520940" cy="929640"/>
          </a:xfrm>
        </p:spPr>
        <p:txBody>
          <a:bodyPr>
            <a:normAutofit fontScale="90000"/>
          </a:bodyPr>
          <a:lstStyle/>
          <a:p>
            <a:r>
              <a:rPr lang="en-US" dirty="0" smtClean="0"/>
              <a:t>(2) From receiving salary </a:t>
            </a:r>
            <a:r>
              <a:rPr lang="en-US" dirty="0"/>
              <a:t>or any contribution to or supplementation of </a:t>
            </a:r>
            <a:r>
              <a:rPr lang="en-US" dirty="0" smtClean="0"/>
              <a:t>salary</a:t>
            </a:r>
            <a:endParaRPr lang="en-US" dirty="0"/>
          </a:p>
        </p:txBody>
      </p:sp>
      <p:sp>
        <p:nvSpPr>
          <p:cNvPr id="6" name="Content Placeholder 5"/>
          <p:cNvSpPr>
            <a:spLocks noGrp="1"/>
          </p:cNvSpPr>
          <p:nvPr>
            <p:ph idx="1"/>
          </p:nvPr>
        </p:nvSpPr>
        <p:spPr>
          <a:xfrm>
            <a:off x="822960" y="1959420"/>
            <a:ext cx="7520940" cy="3503649"/>
          </a:xfrm>
        </p:spPr>
        <p:txBody>
          <a:bodyPr/>
          <a:lstStyle/>
          <a:p>
            <a:pPr>
              <a:buFont typeface="Arial" panose="020B0604020202020204" pitchFamily="34" charset="0"/>
              <a:buChar char="•"/>
            </a:pPr>
            <a:r>
              <a:rPr lang="en-US" dirty="0" smtClean="0"/>
              <a:t> Anything of monetary value</a:t>
            </a:r>
          </a:p>
          <a:p>
            <a:pPr lvl="2">
              <a:buFont typeface="Arial" panose="020B0604020202020204" pitchFamily="34" charset="0"/>
              <a:buChar char="•"/>
            </a:pPr>
            <a:r>
              <a:rPr lang="en-US" sz="1600" dirty="0" smtClean="0"/>
              <a:t>Cash or in-kind payments</a:t>
            </a:r>
          </a:p>
          <a:p>
            <a:pPr>
              <a:buFont typeface="Arial" panose="020B0604020202020204" pitchFamily="34" charset="0"/>
              <a:buChar char="•"/>
            </a:pPr>
            <a:r>
              <a:rPr lang="en-US" dirty="0" smtClean="0"/>
              <a:t> Coverage extends to lump sum and periodic payments</a:t>
            </a:r>
          </a:p>
          <a:p>
            <a:pPr lvl="2">
              <a:buFont typeface="Arial" panose="020B0604020202020204" pitchFamily="34" charset="0"/>
              <a:buChar char="•"/>
            </a:pPr>
            <a:r>
              <a:rPr lang="en-US" sz="1600" i="1" dirty="0" smtClean="0"/>
              <a:t>United States v. Project on Gov’t Oversight</a:t>
            </a:r>
            <a:r>
              <a:rPr lang="en-US" sz="1600" dirty="0" smtClean="0"/>
              <a:t>, 616 F.3d 544 (D.C. Cir. 2010)</a:t>
            </a:r>
          </a:p>
        </p:txBody>
      </p:sp>
    </p:spTree>
    <p:extLst>
      <p:ext uri="{BB962C8B-B14F-4D97-AF65-F5344CB8AC3E}">
        <p14:creationId xmlns:p14="http://schemas.microsoft.com/office/powerpoint/2010/main" val="18096958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1313526"/>
            <a:ext cx="7520940" cy="548640"/>
          </a:xfrm>
        </p:spPr>
        <p:txBody>
          <a:bodyPr>
            <a:normAutofit fontScale="90000"/>
          </a:bodyPr>
          <a:lstStyle/>
          <a:p>
            <a:r>
              <a:rPr lang="en-US" dirty="0" smtClean="0"/>
              <a:t>(3) As compensation for services as an employee of the United States</a:t>
            </a:r>
            <a:endParaRPr lang="en-US" dirty="0"/>
          </a:p>
        </p:txBody>
      </p:sp>
      <p:sp>
        <p:nvSpPr>
          <p:cNvPr id="3" name="Content Placeholder 2"/>
          <p:cNvSpPr>
            <a:spLocks noGrp="1"/>
          </p:cNvSpPr>
          <p:nvPr>
            <p:ph idx="1"/>
          </p:nvPr>
        </p:nvSpPr>
        <p:spPr>
          <a:xfrm>
            <a:off x="822960" y="1986369"/>
            <a:ext cx="7520940" cy="3579849"/>
          </a:xfrm>
        </p:spPr>
        <p:txBody>
          <a:bodyPr>
            <a:normAutofit/>
          </a:bodyPr>
          <a:lstStyle/>
          <a:p>
            <a:pPr marL="0" indent="0"/>
            <a:r>
              <a:rPr lang="en-US" u="sng" dirty="0" smtClean="0"/>
              <a:t>INTENT OF THE PARTIES</a:t>
            </a:r>
          </a:p>
          <a:p>
            <a:pPr marL="285750" indent="-285750">
              <a:buFont typeface="Arial" panose="020B0604020202020204" pitchFamily="34" charset="0"/>
              <a:buChar char="•"/>
            </a:pPr>
            <a:r>
              <a:rPr lang="en-US" i="1" dirty="0" smtClean="0"/>
              <a:t>United </a:t>
            </a:r>
            <a:r>
              <a:rPr lang="en-US" i="1" dirty="0"/>
              <a:t>States v. Project on Gov’t Oversight</a:t>
            </a:r>
            <a:r>
              <a:rPr lang="en-US" dirty="0"/>
              <a:t>, 616 F.3d 544 (D.C. Cir. </a:t>
            </a:r>
            <a:r>
              <a:rPr lang="en-US" dirty="0" smtClean="0"/>
              <a:t>2010)</a:t>
            </a:r>
          </a:p>
          <a:p>
            <a:pPr marL="285750" indent="-285750">
              <a:buFont typeface="Arial" panose="020B0604020202020204" pitchFamily="34" charset="0"/>
              <a:buChar char="•"/>
            </a:pPr>
            <a:r>
              <a:rPr lang="en-US" dirty="0" smtClean="0"/>
              <a:t>Need </a:t>
            </a:r>
            <a:r>
              <a:rPr lang="en-US" dirty="0"/>
              <a:t>a direct linkage between the thing of value paid and the official services rendered by the </a:t>
            </a:r>
            <a:r>
              <a:rPr lang="en-US" dirty="0" smtClean="0"/>
              <a:t>employee </a:t>
            </a:r>
          </a:p>
          <a:p>
            <a:pPr lvl="3">
              <a:buFont typeface="Arial" panose="020B0604020202020204" pitchFamily="34" charset="0"/>
              <a:buChar char="•"/>
            </a:pPr>
            <a:r>
              <a:rPr lang="en-US" sz="1600" dirty="0" smtClean="0"/>
              <a:t>OGE Informal Advisory Opinion 81 x 31</a:t>
            </a:r>
          </a:p>
          <a:p>
            <a:pPr lvl="3">
              <a:buFont typeface="Arial" panose="020B0604020202020204" pitchFamily="34" charset="0"/>
              <a:buChar char="•"/>
            </a:pPr>
            <a:r>
              <a:rPr lang="en-US" sz="1600" dirty="0" smtClean="0"/>
              <a:t>24 Op. O.L.C. 170 (2000)</a:t>
            </a:r>
          </a:p>
        </p:txBody>
      </p:sp>
    </p:spTree>
    <p:extLst>
      <p:ext uri="{BB962C8B-B14F-4D97-AF65-F5344CB8AC3E}">
        <p14:creationId xmlns:p14="http://schemas.microsoft.com/office/powerpoint/2010/main" val="19273384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a:t>
            </a:r>
            <a:r>
              <a:rPr lang="en-US" dirty="0"/>
              <a:t>From any </a:t>
            </a:r>
            <a:r>
              <a:rPr lang="en-US" dirty="0" smtClean="0"/>
              <a:t>source other than the United States </a:t>
            </a:r>
            <a:endParaRPr lang="en-US" dirty="0"/>
          </a:p>
        </p:txBody>
      </p:sp>
      <p:sp>
        <p:nvSpPr>
          <p:cNvPr id="3" name="Content Placeholder 2"/>
          <p:cNvSpPr>
            <a:spLocks noGrp="1"/>
          </p:cNvSpPr>
          <p:nvPr>
            <p:ph idx="1"/>
          </p:nvPr>
        </p:nvSpPr>
        <p:spPr>
          <a:xfrm>
            <a:off x="822960" y="1888395"/>
            <a:ext cx="7520940" cy="3808449"/>
          </a:xfrm>
        </p:spPr>
        <p:txBody>
          <a:bodyPr>
            <a:normAutofit lnSpcReduction="10000"/>
          </a:bodyPr>
          <a:lstStyle/>
          <a:p>
            <a:pPr>
              <a:buFont typeface="Arial" panose="020B0604020202020204" pitchFamily="34" charset="0"/>
              <a:buChar char="•"/>
            </a:pPr>
            <a:r>
              <a:rPr lang="en-US" dirty="0" smtClean="0"/>
              <a:t> Source = any person or organization</a:t>
            </a:r>
          </a:p>
          <a:p>
            <a:pPr lvl="2">
              <a:buFont typeface="Arial" panose="020B0604020202020204" pitchFamily="34" charset="0"/>
              <a:buChar char="•"/>
            </a:pPr>
            <a:r>
              <a:rPr lang="en-US" sz="1600" dirty="0" smtClean="0"/>
              <a:t>for-profit and non-profit organizations</a:t>
            </a:r>
          </a:p>
          <a:p>
            <a:pPr lvl="2">
              <a:buFont typeface="Arial" panose="020B0604020202020204" pitchFamily="34" charset="0"/>
              <a:buChar char="•"/>
            </a:pPr>
            <a:r>
              <a:rPr lang="en-US" sz="1600" dirty="0" smtClean="0"/>
              <a:t>trade associations</a:t>
            </a:r>
          </a:p>
          <a:p>
            <a:pPr lvl="2">
              <a:buFont typeface="Arial" panose="020B0604020202020204" pitchFamily="34" charset="0"/>
              <a:buChar char="•"/>
            </a:pPr>
            <a:r>
              <a:rPr lang="en-US" sz="1600" dirty="0" smtClean="0"/>
              <a:t>corporations</a:t>
            </a:r>
          </a:p>
          <a:p>
            <a:pPr>
              <a:buFont typeface="Arial" panose="020B0604020202020204" pitchFamily="34" charset="0"/>
              <a:buChar char="•"/>
            </a:pPr>
            <a:r>
              <a:rPr lang="en-US" dirty="0" smtClean="0"/>
              <a:t> Compensation paid to an employee by the U.S. Government does not violate 209 even if the funds can be traced back to a private entity</a:t>
            </a:r>
          </a:p>
          <a:p>
            <a:pPr lvl="2">
              <a:buFont typeface="Arial" panose="020B0604020202020204" pitchFamily="34" charset="0"/>
              <a:buChar char="•"/>
            </a:pPr>
            <a:r>
              <a:rPr lang="en-US" sz="1600" dirty="0" smtClean="0"/>
              <a:t>Ex. Federal Technology Transfer Act (15 U.S.C</a:t>
            </a:r>
            <a:r>
              <a:rPr lang="en-US" sz="1600" dirty="0"/>
              <a:t>. </a:t>
            </a:r>
            <a:r>
              <a:rPr lang="en-US" sz="1600" dirty="0" smtClean="0"/>
              <a:t>§§ 3701-3717)</a:t>
            </a:r>
          </a:p>
          <a:p>
            <a:pPr lvl="3">
              <a:buFont typeface="Arial" panose="020B0604020202020204" pitchFamily="34" charset="0"/>
              <a:buChar char="•"/>
            </a:pPr>
            <a:r>
              <a:rPr lang="en-US" sz="1600" dirty="0" smtClean="0"/>
              <a:t>Government agencies are required to pay an employee/inventor a certain percentage of royalties that the agency receives from any licensing agreement for an invention.</a:t>
            </a:r>
          </a:p>
          <a:p>
            <a:pPr lvl="3">
              <a:buFont typeface="Arial" panose="020B0604020202020204" pitchFamily="34" charset="0"/>
              <a:buChar char="•"/>
            </a:pPr>
            <a:r>
              <a:rPr lang="en-US" sz="1600" dirty="0" smtClean="0"/>
              <a:t>Because these payments are paid to the employee by the Government, there is no violation of 209, even if the funds originated from others.</a:t>
            </a:r>
          </a:p>
          <a:p>
            <a:pPr lvl="3">
              <a:buFont typeface="Arial" panose="020B0604020202020204" pitchFamily="34" charset="0"/>
              <a:buChar char="•"/>
            </a:pPr>
            <a:r>
              <a:rPr lang="en-US" sz="1600" dirty="0" smtClean="0"/>
              <a:t>17 Op. O.L.C. 46 (1993)</a:t>
            </a:r>
          </a:p>
          <a:p>
            <a:pPr lvl="1">
              <a:buFont typeface="Arial" panose="020B0604020202020204" pitchFamily="34" charset="0"/>
              <a:buChar char="•"/>
            </a:pPr>
            <a:endParaRPr lang="en-US" dirty="0"/>
          </a:p>
        </p:txBody>
      </p:sp>
    </p:spTree>
    <p:extLst>
      <p:ext uri="{BB962C8B-B14F-4D97-AF65-F5344CB8AC3E}">
        <p14:creationId xmlns:p14="http://schemas.microsoft.com/office/powerpoint/2010/main" val="1843027048"/>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4736</TotalTime>
  <Words>1159</Words>
  <Application>Microsoft Office PowerPoint</Application>
  <PresentationFormat>On-screen Show (4:3)</PresentationFormat>
  <Paragraphs>126</Paragraphs>
  <Slides>20</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Retrospect</vt:lpstr>
      <vt:lpstr>PowerPoint Presentation</vt:lpstr>
      <vt:lpstr>18 U.S.C. § 209</vt:lpstr>
      <vt:lpstr>Prohibition</vt:lpstr>
      <vt:lpstr>Elements:</vt:lpstr>
      <vt:lpstr>Let’s take a closer look…</vt:lpstr>
      <vt:lpstr>(1) An officer or employee of the executive branch</vt:lpstr>
      <vt:lpstr>(2) From receiving salary or any contribution to or supplementation of salary</vt:lpstr>
      <vt:lpstr>(3) As compensation for services as an employee of the United States</vt:lpstr>
      <vt:lpstr>(4) From any source other than the United States </vt:lpstr>
      <vt:lpstr>Key Concerns</vt:lpstr>
      <vt:lpstr>Exceptions</vt:lpstr>
      <vt:lpstr>Guidance</vt:lpstr>
      <vt:lpstr>5 C.F.R. § 2635.503</vt:lpstr>
      <vt:lpstr>Regulatory History</vt:lpstr>
      <vt:lpstr>Elements:  Who is covered by 2635.503?</vt:lpstr>
      <vt:lpstr>Elements Con’t:  “Established” Program</vt:lpstr>
      <vt:lpstr>Prohibition:  What is the Coverage?</vt:lpstr>
      <vt:lpstr>Exception– Agency Determination   </vt:lpstr>
      <vt:lpstr>Time for a Hypothetical…</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Tiffany Fenix</dc:creator>
  <cp:lastModifiedBy>Michele Worthington</cp:lastModifiedBy>
  <cp:revision>105</cp:revision>
  <cp:lastPrinted>2016-02-26T16:53:17Z</cp:lastPrinted>
  <dcterms:created xsi:type="dcterms:W3CDTF">2016-02-01T15:07:14Z</dcterms:created>
  <dcterms:modified xsi:type="dcterms:W3CDTF">2023-03-28T17:07:10Z</dcterms:modified>
</cp:coreProperties>
</file>