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1"/>
  </p:notesMasterIdLst>
  <p:sldIdLst>
    <p:sldId id="310" r:id="rId2"/>
    <p:sldId id="319" r:id="rId3"/>
    <p:sldId id="269" r:id="rId4"/>
    <p:sldId id="274" r:id="rId5"/>
    <p:sldId id="311" r:id="rId6"/>
    <p:sldId id="328" r:id="rId7"/>
    <p:sldId id="314" r:id="rId8"/>
    <p:sldId id="315" r:id="rId9"/>
    <p:sldId id="327"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9931"/>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5" autoAdjust="0"/>
    <p:restoredTop sz="69694" autoAdjust="0"/>
  </p:normalViewPr>
  <p:slideViewPr>
    <p:cSldViewPr snapToGrid="0" snapToObjects="1">
      <p:cViewPr varScale="1">
        <p:scale>
          <a:sx n="53" d="100"/>
          <a:sy n="53" d="100"/>
        </p:scale>
        <p:origin x="1902" y="60"/>
      </p:cViewPr>
      <p:guideLst>
        <p:guide orient="horz" pos="2160"/>
        <p:guide pos="2880"/>
      </p:guideLst>
    </p:cSldViewPr>
  </p:slideViewPr>
  <p:notesTextViewPr>
    <p:cViewPr>
      <p:scale>
        <a:sx n="1" d="1"/>
        <a:sy n="1" d="1"/>
      </p:scale>
      <p:origin x="0" y="0"/>
    </p:cViewPr>
  </p:notesTextViewPr>
  <p:notesViewPr>
    <p:cSldViewPr snapToGrid="0" snapToObjects="1">
      <p:cViewPr varScale="1">
        <p:scale>
          <a:sx n="53" d="100"/>
          <a:sy n="53" d="100"/>
        </p:scale>
        <p:origin x="2624"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E4BB6EC-5109-4645-9171-27AEFCB396DB}" type="datetimeFigureOut">
              <a:rPr lang="en-US" smtClean="0"/>
              <a:t>4/4/2023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1F4E4E0-FB0F-460B-9C38-679CCB1618C4}" type="slidenum">
              <a:rPr lang="en-US" smtClean="0"/>
              <a:t>‹#›</a:t>
            </a:fld>
            <a:endParaRPr lang="en-US"/>
          </a:p>
        </p:txBody>
      </p:sp>
    </p:spTree>
    <p:extLst>
      <p:ext uri="{BB962C8B-B14F-4D97-AF65-F5344CB8AC3E}">
        <p14:creationId xmlns:p14="http://schemas.microsoft.com/office/powerpoint/2010/main" val="55293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4E4E0-FB0F-460B-9C38-679CCB1618C4}" type="slidenum">
              <a:rPr lang="en-US" smtClean="0"/>
              <a:t>1</a:t>
            </a:fld>
            <a:endParaRPr lang="en-US"/>
          </a:p>
        </p:txBody>
      </p:sp>
    </p:spTree>
    <p:extLst>
      <p:ext uri="{BB962C8B-B14F-4D97-AF65-F5344CB8AC3E}">
        <p14:creationId xmlns:p14="http://schemas.microsoft.com/office/powerpoint/2010/main" val="1813829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2</a:t>
            </a:fld>
            <a:endParaRPr lang="en-US"/>
          </a:p>
        </p:txBody>
      </p:sp>
    </p:spTree>
    <p:extLst>
      <p:ext uri="{BB962C8B-B14F-4D97-AF65-F5344CB8AC3E}">
        <p14:creationId xmlns:p14="http://schemas.microsoft.com/office/powerpoint/2010/main" val="1498750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827236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974273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5</a:t>
            </a:fld>
            <a:endParaRPr lang="en-US"/>
          </a:p>
        </p:txBody>
      </p:sp>
    </p:spTree>
    <p:extLst>
      <p:ext uri="{BB962C8B-B14F-4D97-AF65-F5344CB8AC3E}">
        <p14:creationId xmlns:p14="http://schemas.microsoft.com/office/powerpoint/2010/main" val="76216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6</a:t>
            </a:fld>
            <a:endParaRPr lang="en-US"/>
          </a:p>
        </p:txBody>
      </p:sp>
    </p:spTree>
    <p:extLst>
      <p:ext uri="{BB962C8B-B14F-4D97-AF65-F5344CB8AC3E}">
        <p14:creationId xmlns:p14="http://schemas.microsoft.com/office/powerpoint/2010/main" val="1282676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7</a:t>
            </a:fld>
            <a:endParaRPr lang="en-US"/>
          </a:p>
        </p:txBody>
      </p:sp>
    </p:spTree>
    <p:extLst>
      <p:ext uri="{BB962C8B-B14F-4D97-AF65-F5344CB8AC3E}">
        <p14:creationId xmlns:p14="http://schemas.microsoft.com/office/powerpoint/2010/main" val="220030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8</a:t>
            </a:fld>
            <a:endParaRPr lang="en-US"/>
          </a:p>
        </p:txBody>
      </p:sp>
    </p:spTree>
    <p:extLst>
      <p:ext uri="{BB962C8B-B14F-4D97-AF65-F5344CB8AC3E}">
        <p14:creationId xmlns:p14="http://schemas.microsoft.com/office/powerpoint/2010/main" val="220030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4E4E0-FB0F-460B-9C38-679CCB1618C4}" type="slidenum">
              <a:rPr lang="en-US" smtClean="0"/>
              <a:t>9</a:t>
            </a:fld>
            <a:endParaRPr lang="en-US"/>
          </a:p>
        </p:txBody>
      </p:sp>
    </p:spTree>
    <p:extLst>
      <p:ext uri="{BB962C8B-B14F-4D97-AF65-F5344CB8AC3E}">
        <p14:creationId xmlns:p14="http://schemas.microsoft.com/office/powerpoint/2010/main" val="99833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2578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36743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5420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098533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41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58662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4/4/2023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1250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4/4/2023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371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4/4/2023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0922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2ABBEA6-7C60-4B02-AE87-00D78D8422AF}" type="datetimeFigureOut">
              <a:rPr lang="en-US" smtClean="0"/>
              <a:t>4/4/2023</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6354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5508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4/4/2023</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86617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mailto:Lfrancis@oge.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p:cNvPicPr>
          <p:nvPr/>
        </p:nvPicPr>
        <p:blipFill>
          <a:blip r:embed="rId3">
            <a:extLst>
              <a:ext uri="{28A0092B-C50C-407E-A947-70E740481C1C}">
                <a14:useLocalDpi xmlns:a14="http://schemas.microsoft.com/office/drawing/2010/main" val="0"/>
              </a:ext>
            </a:extLst>
          </a:blip>
          <a:stretch>
            <a:fillRect/>
          </a:stretch>
        </p:blipFill>
        <p:spPr>
          <a:xfrm>
            <a:off x="566150" y="1080928"/>
            <a:ext cx="8078374" cy="3098070"/>
          </a:xfrm>
          <a:prstGeom prst="rect">
            <a:avLst/>
          </a:prstGeom>
        </p:spPr>
      </p:pic>
      <p:sp>
        <p:nvSpPr>
          <p:cNvPr id="8" name="TextBox 7"/>
          <p:cNvSpPr txBox="1"/>
          <p:nvPr/>
        </p:nvSpPr>
        <p:spPr>
          <a:xfrm>
            <a:off x="914400" y="4248150"/>
            <a:ext cx="7381875" cy="300082"/>
          </a:xfrm>
          <a:prstGeom prst="rect">
            <a:avLst/>
          </a:prstGeom>
          <a:noFill/>
        </p:spPr>
        <p:txBody>
          <a:bodyPr wrap="square" rtlCol="0">
            <a:spAutoFit/>
          </a:bodyPr>
          <a:lstStyle/>
          <a:p>
            <a:endParaRPr lang="en-US" sz="1350"/>
          </a:p>
        </p:txBody>
      </p:sp>
      <p:sp>
        <p:nvSpPr>
          <p:cNvPr id="10" name="TextBox 9"/>
          <p:cNvSpPr txBox="1"/>
          <p:nvPr/>
        </p:nvSpPr>
        <p:spPr>
          <a:xfrm>
            <a:off x="901148" y="4482856"/>
            <a:ext cx="7381875" cy="1508105"/>
          </a:xfrm>
          <a:prstGeom prst="rect">
            <a:avLst/>
          </a:prstGeom>
          <a:noFill/>
        </p:spPr>
        <p:txBody>
          <a:bodyPr wrap="square" rtlCol="0">
            <a:spAutoFit/>
          </a:bodyPr>
          <a:lstStyle/>
          <a:p>
            <a:pPr algn="ctr"/>
            <a:r>
              <a:rPr lang="en-US" sz="2000" b="1" dirty="0"/>
              <a:t>Receipt of Payments Prior to—and During—Government Service: </a:t>
            </a:r>
            <a:endParaRPr lang="en-US" sz="2000" b="1" dirty="0" smtClean="0"/>
          </a:p>
          <a:p>
            <a:pPr algn="ctr"/>
            <a:r>
              <a:rPr lang="en-US" sz="2000" b="1" dirty="0" smtClean="0"/>
              <a:t>5 </a:t>
            </a:r>
            <a:r>
              <a:rPr lang="en-US" sz="2000" b="1" dirty="0"/>
              <a:t>C.F.R. § 2635.503 and 18 U.S.C. § </a:t>
            </a:r>
            <a:r>
              <a:rPr lang="en-US" sz="2000" b="1" dirty="0" smtClean="0"/>
              <a:t>209</a:t>
            </a:r>
          </a:p>
          <a:p>
            <a:pPr algn="ctr"/>
            <a:endParaRPr lang="en-US" sz="2000" b="1" dirty="0"/>
          </a:p>
          <a:p>
            <a:pPr algn="ctr"/>
            <a:r>
              <a:rPr lang="en-US" sz="3200" b="1" dirty="0" smtClean="0"/>
              <a:t>Hypothetical Exercise</a:t>
            </a:r>
            <a:endParaRPr lang="en-US" sz="3200" b="1" dirty="0"/>
          </a:p>
        </p:txBody>
      </p:sp>
    </p:spTree>
    <p:extLst>
      <p:ext uri="{BB962C8B-B14F-4D97-AF65-F5344CB8AC3E}">
        <p14:creationId xmlns:p14="http://schemas.microsoft.com/office/powerpoint/2010/main" val="3350486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Hypothetical</a:t>
            </a:r>
            <a:endParaRPr lang="en-US" dirty="0"/>
          </a:p>
        </p:txBody>
      </p:sp>
      <p:sp>
        <p:nvSpPr>
          <p:cNvPr id="3" name="Content Placeholder 2"/>
          <p:cNvSpPr>
            <a:spLocks noGrp="1"/>
          </p:cNvSpPr>
          <p:nvPr>
            <p:ph idx="1"/>
          </p:nvPr>
        </p:nvSpPr>
        <p:spPr/>
        <p:txBody>
          <a:bodyPr/>
          <a:lstStyle/>
          <a:p>
            <a:endParaRPr lang="en-US" dirty="0" smtClean="0"/>
          </a:p>
          <a:p>
            <a:r>
              <a:rPr lang="en-US" dirty="0"/>
              <a:t>An individual is entering government service and her current employer has a policy of paying out severance payments to departing employees, based on a formula that factors in the years the employee spent with the company and the compensation of the employee’s final year with the company.  The company will pay severance to any employee who goes to work for the federal government.  The company employee is going to work for the Department of Defense (DoD), and the approximate value of the payment is $60,000.  The current employer knows that the individual intends to work for the Executive Branch but does not know in which Department or Agency.  Finally, the individual’s current employer is a DoD contractor</a:t>
            </a:r>
            <a:r>
              <a:rPr lang="en-US" dirty="0" smtClean="0"/>
              <a:t>.</a:t>
            </a:r>
            <a:endParaRPr lang="en-US" dirty="0"/>
          </a:p>
        </p:txBody>
      </p:sp>
    </p:spTree>
    <p:extLst>
      <p:ext uri="{BB962C8B-B14F-4D97-AF65-F5344CB8AC3E}">
        <p14:creationId xmlns:p14="http://schemas.microsoft.com/office/powerpoint/2010/main" val="2680258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46504" y="3145980"/>
            <a:ext cx="5650992" cy="1207509"/>
          </a:xfrm>
        </p:spPr>
        <p:txBody>
          <a:bodyPr/>
          <a:lstStyle/>
          <a:p>
            <a:pPr algn="ctr"/>
            <a:r>
              <a:rPr lang="en-US" sz="4000" dirty="0" smtClean="0"/>
              <a:t>18 U.S.C. </a:t>
            </a:r>
            <a:r>
              <a:rPr lang="en-US" sz="4000" dirty="0"/>
              <a:t>§</a:t>
            </a:r>
            <a:r>
              <a:rPr lang="en-US" sz="4000" dirty="0" smtClean="0"/>
              <a:t> 209</a:t>
            </a:r>
            <a:endParaRPr lang="en-US" sz="4000" dirty="0"/>
          </a:p>
        </p:txBody>
      </p:sp>
      <p:sp>
        <p:nvSpPr>
          <p:cNvPr id="5" name="Text Placeholder 4"/>
          <p:cNvSpPr>
            <a:spLocks noGrp="1"/>
          </p:cNvSpPr>
          <p:nvPr>
            <p:ph type="body" idx="1"/>
          </p:nvPr>
        </p:nvSpPr>
        <p:spPr>
          <a:xfrm>
            <a:off x="1316736" y="4406112"/>
            <a:ext cx="6510528" cy="329184"/>
          </a:xfrm>
        </p:spPr>
        <p:txBody>
          <a:bodyPr>
            <a:noAutofit/>
          </a:bodyPr>
          <a:lstStyle/>
          <a:p>
            <a:pPr algn="ctr"/>
            <a:r>
              <a:rPr lang="en-US" b="1" cap="none" dirty="0"/>
              <a:t>Supplementation </a:t>
            </a:r>
            <a:r>
              <a:rPr lang="en-US" b="1" cap="none" dirty="0" smtClean="0"/>
              <a:t>of Salary</a:t>
            </a:r>
            <a:endParaRPr lang="en-US" b="1" cap="none" dirty="0"/>
          </a:p>
          <a:p>
            <a:pPr algn="ctr"/>
            <a:r>
              <a:rPr lang="en-US" cap="none" dirty="0" smtClean="0"/>
              <a:t>Severance paid </a:t>
            </a:r>
            <a:r>
              <a:rPr lang="en-US" cap="none" dirty="0"/>
              <a:t>out in installments during the individual’s Government service</a:t>
            </a:r>
            <a:endParaRPr lang="en-US" sz="2400" cap="none" dirty="0" smtClean="0"/>
          </a:p>
        </p:txBody>
      </p:sp>
    </p:spTree>
    <p:extLst>
      <p:ext uri="{BB962C8B-B14F-4D97-AF65-F5344CB8AC3E}">
        <p14:creationId xmlns:p14="http://schemas.microsoft.com/office/powerpoint/2010/main" val="569576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a:t>
            </a:r>
            <a:endParaRPr lang="en-US" dirty="0"/>
          </a:p>
        </p:txBody>
      </p:sp>
      <p:sp>
        <p:nvSpPr>
          <p:cNvPr id="3" name="Content Placeholder 2"/>
          <p:cNvSpPr>
            <a:spLocks noGrp="1"/>
          </p:cNvSpPr>
          <p:nvPr>
            <p:ph idx="1"/>
          </p:nvPr>
        </p:nvSpPr>
        <p:spPr/>
        <p:txBody>
          <a:bodyPr/>
          <a:lstStyle/>
          <a:p>
            <a:pPr marL="0" indent="0"/>
            <a:endParaRPr lang="en-US" dirty="0" smtClean="0"/>
          </a:p>
          <a:p>
            <a:pPr marL="0" indent="0"/>
            <a:r>
              <a:rPr lang="en-US" dirty="0" smtClean="0"/>
              <a:t>18 U.S.C. </a:t>
            </a:r>
            <a:r>
              <a:rPr lang="en-US" dirty="0"/>
              <a:t>§ </a:t>
            </a:r>
            <a:r>
              <a:rPr lang="en-US" dirty="0" smtClean="0"/>
              <a:t>209 prohibits:</a:t>
            </a:r>
          </a:p>
          <a:p>
            <a:pPr>
              <a:buAutoNum type="arabicParenBoth"/>
            </a:pPr>
            <a:r>
              <a:rPr lang="en-US" dirty="0" smtClean="0"/>
              <a:t> An officer or employee of the executive branch,</a:t>
            </a:r>
          </a:p>
          <a:p>
            <a:pPr>
              <a:buAutoNum type="arabicParenBoth"/>
            </a:pPr>
            <a:r>
              <a:rPr lang="en-US" dirty="0" smtClean="0"/>
              <a:t> from </a:t>
            </a:r>
            <a:r>
              <a:rPr lang="en-US" dirty="0"/>
              <a:t>receiving salary or any contribution to or supplementation of salary,</a:t>
            </a:r>
            <a:endParaRPr lang="en-US" dirty="0" smtClean="0"/>
          </a:p>
          <a:p>
            <a:pPr>
              <a:buFont typeface="Arial" pitchFamily="34" charset="0"/>
              <a:buAutoNum type="arabicParenBoth"/>
            </a:pPr>
            <a:r>
              <a:rPr lang="en-US" dirty="0" smtClean="0"/>
              <a:t> as </a:t>
            </a:r>
            <a:r>
              <a:rPr lang="en-US" dirty="0"/>
              <a:t>compensation for services as an employee of the United States</a:t>
            </a:r>
          </a:p>
          <a:p>
            <a:pPr>
              <a:buFont typeface="Arial" pitchFamily="34" charset="0"/>
              <a:buAutoNum type="arabicParenBoth"/>
            </a:pPr>
            <a:r>
              <a:rPr lang="en-US" dirty="0" smtClean="0"/>
              <a:t> from </a:t>
            </a:r>
            <a:r>
              <a:rPr lang="en-US" dirty="0"/>
              <a:t>any source other than the United States.</a:t>
            </a:r>
            <a:endParaRPr lang="en-US" dirty="0" smtClean="0"/>
          </a:p>
          <a:p>
            <a:pPr marL="0" indent="0"/>
            <a:endParaRPr lang="en-US" dirty="0"/>
          </a:p>
        </p:txBody>
      </p:sp>
    </p:spTree>
    <p:extLst>
      <p:ext uri="{BB962C8B-B14F-4D97-AF65-F5344CB8AC3E}">
        <p14:creationId xmlns:p14="http://schemas.microsoft.com/office/powerpoint/2010/main" val="4011200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46504" y="3102429"/>
            <a:ext cx="5650992" cy="1207509"/>
          </a:xfrm>
        </p:spPr>
        <p:txBody>
          <a:bodyPr/>
          <a:lstStyle/>
          <a:p>
            <a:pPr algn="ctr"/>
            <a:r>
              <a:rPr lang="en-US" sz="4000" dirty="0" smtClean="0"/>
              <a:t>5 C.F.R. § 2635.503</a:t>
            </a:r>
            <a:endParaRPr lang="en-US" sz="4000" dirty="0"/>
          </a:p>
        </p:txBody>
      </p:sp>
      <p:sp>
        <p:nvSpPr>
          <p:cNvPr id="5" name="Text Placeholder 4"/>
          <p:cNvSpPr>
            <a:spLocks noGrp="1"/>
          </p:cNvSpPr>
          <p:nvPr>
            <p:ph type="body" idx="1"/>
          </p:nvPr>
        </p:nvSpPr>
        <p:spPr>
          <a:xfrm>
            <a:off x="1316736" y="4478673"/>
            <a:ext cx="6510528" cy="329184"/>
          </a:xfrm>
        </p:spPr>
        <p:txBody>
          <a:bodyPr>
            <a:noAutofit/>
          </a:bodyPr>
          <a:lstStyle/>
          <a:p>
            <a:pPr algn="ctr"/>
            <a:r>
              <a:rPr lang="en-US" b="1" cap="none" dirty="0"/>
              <a:t>“Extraordinary Payments</a:t>
            </a:r>
            <a:r>
              <a:rPr lang="en-US" b="1" cap="none" dirty="0" smtClean="0"/>
              <a:t>”</a:t>
            </a:r>
          </a:p>
          <a:p>
            <a:pPr algn="ctr"/>
            <a:r>
              <a:rPr lang="en-US" cap="none" dirty="0" smtClean="0"/>
              <a:t>Severance paid </a:t>
            </a:r>
            <a:r>
              <a:rPr lang="en-US" cap="none" dirty="0"/>
              <a:t>out before the individual starts Government service</a:t>
            </a:r>
            <a:endParaRPr lang="en-US" sz="2400" cap="none" dirty="0"/>
          </a:p>
        </p:txBody>
      </p:sp>
    </p:spTree>
    <p:extLst>
      <p:ext uri="{BB962C8B-B14F-4D97-AF65-F5344CB8AC3E}">
        <p14:creationId xmlns:p14="http://schemas.microsoft.com/office/powerpoint/2010/main" val="2502305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Hypothetical</a:t>
            </a:r>
            <a:endParaRPr lang="en-US" dirty="0"/>
          </a:p>
        </p:txBody>
      </p:sp>
      <p:sp>
        <p:nvSpPr>
          <p:cNvPr id="3" name="Content Placeholder 2"/>
          <p:cNvSpPr>
            <a:spLocks noGrp="1"/>
          </p:cNvSpPr>
          <p:nvPr>
            <p:ph idx="1"/>
          </p:nvPr>
        </p:nvSpPr>
        <p:spPr/>
        <p:txBody>
          <a:bodyPr/>
          <a:lstStyle/>
          <a:p>
            <a:endParaRPr lang="en-US" dirty="0" smtClean="0"/>
          </a:p>
          <a:p>
            <a:r>
              <a:rPr lang="en-US" dirty="0"/>
              <a:t>An individual is entering government service and her current employer has a policy of paying out severance payments to departing employees, based on a formula that factors in the years the employee spent with the company and the compensation of the employee’s final year with the company.  The company will pay severance to any employee who goes to work for the federal government.  The company employee is going to work for the Department of Defense (DoD), and the approximate value of the payment is $60,000.  The current employer knows that the individual intends to work for the Executive Branch but does not know in which Department or Agency.  Finally, the individual’s current employer is a DoD contractor</a:t>
            </a:r>
            <a:r>
              <a:rPr lang="en-US" dirty="0" smtClean="0"/>
              <a:t>.</a:t>
            </a:r>
            <a:endParaRPr lang="en-US" dirty="0"/>
          </a:p>
        </p:txBody>
      </p:sp>
    </p:spTree>
    <p:extLst>
      <p:ext uri="{BB962C8B-B14F-4D97-AF65-F5344CB8AC3E}">
        <p14:creationId xmlns:p14="http://schemas.microsoft.com/office/powerpoint/2010/main" val="3239676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Who is covered by 2635.503?</a:t>
            </a:r>
            <a:endParaRPr lang="en-US" dirty="0"/>
          </a:p>
        </p:txBody>
      </p:sp>
      <p:sp>
        <p:nvSpPr>
          <p:cNvPr id="3" name="Content Placeholder 2"/>
          <p:cNvSpPr>
            <a:spLocks noGrp="1"/>
          </p:cNvSpPr>
          <p:nvPr>
            <p:ph idx="1"/>
          </p:nvPr>
        </p:nvSpPr>
        <p:spPr>
          <a:xfrm>
            <a:off x="822960" y="1869870"/>
            <a:ext cx="7520940" cy="3776172"/>
          </a:xfrm>
        </p:spPr>
        <p:txBody>
          <a:bodyPr>
            <a:normAutofit lnSpcReduction="10000"/>
          </a:bodyPr>
          <a:lstStyle/>
          <a:p>
            <a:pPr marL="0" indent="0"/>
            <a:r>
              <a:rPr lang="en-US" sz="2400" i="1" dirty="0" smtClean="0"/>
              <a:t>Any individual who, prior to entering government,</a:t>
            </a:r>
            <a:r>
              <a:rPr lang="en-US" sz="2400" dirty="0" smtClean="0"/>
              <a:t>—</a:t>
            </a:r>
          </a:p>
          <a:p>
            <a:pPr marL="457200" indent="-457200">
              <a:buAutoNum type="arabicPeriod"/>
            </a:pPr>
            <a:r>
              <a:rPr lang="en-US" sz="2400" dirty="0" smtClean="0"/>
              <a:t>Receives any item or thing of value worth more than $10,000;</a:t>
            </a:r>
          </a:p>
          <a:p>
            <a:pPr marL="457200" indent="-457200">
              <a:buAutoNum type="arabicPeriod"/>
            </a:pPr>
            <a:r>
              <a:rPr lang="en-US" sz="2400" dirty="0" smtClean="0"/>
              <a:t>That is being provided on the basis of a determination made </a:t>
            </a:r>
            <a:r>
              <a:rPr lang="en-US" sz="2400" u="sng" dirty="0" smtClean="0"/>
              <a:t>after</a:t>
            </a:r>
            <a:r>
              <a:rPr lang="en-US" sz="2400" dirty="0" smtClean="0"/>
              <a:t> it became known to a former employer that the individual was being considered for or had accepted a Government position; and</a:t>
            </a:r>
          </a:p>
          <a:p>
            <a:pPr marL="457200" indent="-457200">
              <a:buAutoNum type="arabicPeriod"/>
            </a:pPr>
            <a:r>
              <a:rPr lang="en-US" sz="2400" dirty="0" smtClean="0"/>
              <a:t>Other than pursuant to the former employer’s established compensation, partnership, or benefits programs.</a:t>
            </a:r>
          </a:p>
          <a:p>
            <a:pPr marL="457200" indent="-457200">
              <a:buAutoNum type="arabicPeriod"/>
            </a:pPr>
            <a:endParaRPr lang="en-US" sz="2400" dirty="0" smtClean="0"/>
          </a:p>
          <a:p>
            <a:pPr marL="457200" indent="-457200">
              <a:buAutoNum type="arabicPeriod"/>
            </a:pPr>
            <a:endParaRPr lang="en-US" sz="2400" dirty="0" smtClean="0"/>
          </a:p>
        </p:txBody>
      </p:sp>
    </p:spTree>
    <p:extLst>
      <p:ext uri="{BB962C8B-B14F-4D97-AF65-F5344CB8AC3E}">
        <p14:creationId xmlns:p14="http://schemas.microsoft.com/office/powerpoint/2010/main" val="505163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a:t>
            </a:r>
            <a:r>
              <a:rPr lang="en-US" dirty="0" err="1" smtClean="0"/>
              <a:t>Con’t</a:t>
            </a:r>
            <a:r>
              <a:rPr lang="en-US" dirty="0" smtClean="0"/>
              <a:t>:  “Established” Program</a:t>
            </a:r>
            <a:endParaRPr lang="en-US" dirty="0"/>
          </a:p>
        </p:txBody>
      </p:sp>
      <p:sp>
        <p:nvSpPr>
          <p:cNvPr id="3" name="Content Placeholder 2"/>
          <p:cNvSpPr>
            <a:spLocks noGrp="1"/>
          </p:cNvSpPr>
          <p:nvPr>
            <p:ph idx="1"/>
          </p:nvPr>
        </p:nvSpPr>
        <p:spPr>
          <a:xfrm>
            <a:off x="822960" y="1434450"/>
            <a:ext cx="7520940" cy="3776172"/>
          </a:xfrm>
        </p:spPr>
        <p:txBody>
          <a:bodyPr>
            <a:normAutofit/>
          </a:bodyPr>
          <a:lstStyle/>
          <a:p>
            <a:pPr marL="0" indent="0"/>
            <a:endParaRPr lang="en-US" sz="2400" dirty="0" smtClean="0"/>
          </a:p>
          <a:p>
            <a:pPr marL="457200" indent="-457200">
              <a:buFont typeface="+mj-lt"/>
              <a:buAutoNum type="arabicPeriod" startAt="3"/>
            </a:pPr>
            <a:r>
              <a:rPr lang="en-US" sz="2400" dirty="0" smtClean="0"/>
              <a:t>Other than pursuant to the former employer’s </a:t>
            </a:r>
            <a:r>
              <a:rPr lang="en-US" sz="2400" u="sng" dirty="0" smtClean="0"/>
              <a:t>established</a:t>
            </a:r>
            <a:r>
              <a:rPr lang="en-US" sz="2400" dirty="0" smtClean="0"/>
              <a:t> compensation, partnership, or benefits programs</a:t>
            </a:r>
          </a:p>
          <a:p>
            <a:pPr marL="0" indent="0"/>
            <a:endParaRPr lang="en-US" sz="2400" u="sng" dirty="0" smtClean="0"/>
          </a:p>
          <a:p>
            <a:pPr>
              <a:buFont typeface="Arial" panose="020B0604020202020204" pitchFamily="34" charset="0"/>
              <a:buChar char="•"/>
            </a:pPr>
            <a:r>
              <a:rPr lang="en-US" sz="2400" dirty="0" smtClean="0"/>
              <a:t>“</a:t>
            </a:r>
            <a:r>
              <a:rPr lang="en-US" sz="2400" u="sng" dirty="0" smtClean="0"/>
              <a:t>Established</a:t>
            </a:r>
            <a:r>
              <a:rPr lang="en-US" sz="2400" dirty="0" smtClean="0"/>
              <a:t>” means—</a:t>
            </a:r>
          </a:p>
          <a:p>
            <a:pPr lvl="2">
              <a:buFont typeface="Arial" panose="020B0604020202020204" pitchFamily="34" charset="0"/>
              <a:buChar char="•"/>
            </a:pPr>
            <a:r>
              <a:rPr lang="en-US" sz="2400" dirty="0" smtClean="0"/>
              <a:t>The program is in writing; or</a:t>
            </a:r>
          </a:p>
          <a:p>
            <a:pPr lvl="2">
              <a:buFont typeface="Arial" panose="020B0604020202020204" pitchFamily="34" charset="0"/>
              <a:buChar char="•"/>
            </a:pPr>
            <a:r>
              <a:rPr lang="en-US" sz="2400" dirty="0" smtClean="0"/>
              <a:t>There is a history of similar payments made to others not entering government.</a:t>
            </a:r>
          </a:p>
          <a:p>
            <a:pPr>
              <a:buFont typeface="Arial" panose="020B0604020202020204" pitchFamily="34" charset="0"/>
              <a:buChar char="•"/>
            </a:pPr>
            <a:endParaRPr lang="en-US" sz="2400" dirty="0" smtClean="0"/>
          </a:p>
          <a:p>
            <a:pPr marL="457200" indent="-457200">
              <a:buAutoNum type="arabicPeriod" startAt="3"/>
            </a:pPr>
            <a:endParaRPr lang="en-US" sz="2400" dirty="0" smtClean="0"/>
          </a:p>
        </p:txBody>
      </p:sp>
    </p:spTree>
    <p:extLst>
      <p:ext uri="{BB962C8B-B14F-4D97-AF65-F5344CB8AC3E}">
        <p14:creationId xmlns:p14="http://schemas.microsoft.com/office/powerpoint/2010/main" val="2273915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1100" y="712110"/>
            <a:ext cx="6858000" cy="5143500"/>
          </a:xfrm>
          <a:prstGeom prst="rect">
            <a:avLst/>
          </a:prstGeom>
        </p:spPr>
      </p:pic>
      <p:sp>
        <p:nvSpPr>
          <p:cNvPr id="2" name="TextBox 1"/>
          <p:cNvSpPr txBox="1"/>
          <p:nvPr/>
        </p:nvSpPr>
        <p:spPr>
          <a:xfrm>
            <a:off x="899886" y="4688114"/>
            <a:ext cx="3710214" cy="1477328"/>
          </a:xfrm>
          <a:prstGeom prst="rect">
            <a:avLst/>
          </a:prstGeom>
          <a:noFill/>
        </p:spPr>
        <p:txBody>
          <a:bodyPr wrap="square" rtlCol="0">
            <a:spAutoFit/>
          </a:bodyPr>
          <a:lstStyle/>
          <a:p>
            <a:r>
              <a:rPr lang="en-US" dirty="0" smtClean="0"/>
              <a:t>Morris Barren</a:t>
            </a:r>
            <a:endParaRPr lang="en-US" dirty="0"/>
          </a:p>
          <a:p>
            <a:r>
              <a:rPr lang="en-US" dirty="0"/>
              <a:t>Assistant Counsel</a:t>
            </a:r>
          </a:p>
          <a:p>
            <a:r>
              <a:rPr lang="en-US" dirty="0" smtClean="0">
                <a:hlinkClick r:id="rId4"/>
              </a:rPr>
              <a:t>mbarren@oge.gov</a:t>
            </a:r>
            <a:endParaRPr lang="en-US" dirty="0"/>
          </a:p>
          <a:p>
            <a:r>
              <a:rPr lang="en-US" dirty="0" smtClean="0"/>
              <a:t>202-482-9266</a:t>
            </a:r>
          </a:p>
          <a:p>
            <a:endParaRPr lang="en-US" dirty="0" smtClean="0"/>
          </a:p>
        </p:txBody>
      </p:sp>
    </p:spTree>
    <p:extLst>
      <p:ext uri="{BB962C8B-B14F-4D97-AF65-F5344CB8AC3E}">
        <p14:creationId xmlns:p14="http://schemas.microsoft.com/office/powerpoint/2010/main" val="9361639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4883</TotalTime>
  <Words>510</Words>
  <Application>Microsoft Office PowerPoint</Application>
  <PresentationFormat>On-screen Show (4:3)</PresentationFormat>
  <Paragraphs>48</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Retrospect</vt:lpstr>
      <vt:lpstr>PowerPoint Presentation</vt:lpstr>
      <vt:lpstr>Hypothetical</vt:lpstr>
      <vt:lpstr>18 U.S.C. § 209</vt:lpstr>
      <vt:lpstr>Elements:</vt:lpstr>
      <vt:lpstr>5 C.F.R. § 2635.503</vt:lpstr>
      <vt:lpstr>Hypothetical</vt:lpstr>
      <vt:lpstr>Elements:  Who is covered by 2635.503?</vt:lpstr>
      <vt:lpstr>Elements Con’t:  “Established” Program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Fenix</dc:creator>
  <cp:lastModifiedBy>Michele Worthington</cp:lastModifiedBy>
  <cp:revision>109</cp:revision>
  <cp:lastPrinted>2016-02-26T16:53:17Z</cp:lastPrinted>
  <dcterms:created xsi:type="dcterms:W3CDTF">2016-02-01T15:07:14Z</dcterms:created>
  <dcterms:modified xsi:type="dcterms:W3CDTF">2023-04-04T15:59:27Z</dcterms:modified>
</cp:coreProperties>
</file>