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316" r:id="rId3"/>
    <p:sldId id="317" r:id="rId4"/>
    <p:sldId id="318" r:id="rId5"/>
    <p:sldId id="319" r:id="rId6"/>
    <p:sldId id="297" r:id="rId7"/>
    <p:sldId id="315" r:id="rId8"/>
  </p:sldIdLst>
  <p:sldSz cx="9144000" cy="6858000" type="screen4x3"/>
  <p:notesSz cx="7010400" cy="92964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81305" autoAdjust="0"/>
  </p:normalViewPr>
  <p:slideViewPr>
    <p:cSldViewPr>
      <p:cViewPr varScale="1">
        <p:scale>
          <a:sx n="37" d="100"/>
          <a:sy n="37" d="100"/>
        </p:scale>
        <p:origin x="-9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74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9F001-4777-4B67-8446-E6FDDEB414EF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24A66-2995-4745-A9BD-5E8352BAEF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24A66-2995-4745-A9BD-5E8352BAEFA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24A66-2995-4745-A9BD-5E8352BAEFA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24A66-2995-4745-A9BD-5E8352BAEFA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C860F-1504-4CE4-B63C-1AB14CDAF94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2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24A66-2995-4745-A9BD-5E8352BAEFA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EC8CB-7E01-4F8D-977A-8E2ED27D5C0B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78ED-8FA8-43C1-98EF-E645E35E2154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D744-83CC-460E-BFE5-D159B9A038A7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CA4A-6B05-46AF-B463-C3927F9B4FEF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3CF9-FC4F-46F9-BCE0-300331A2B4BE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21C1-82AB-47E3-8623-5509DD18963A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4332-81EA-48F6-B92E-A0FD214B7259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8B3C3-1CAA-48F8-9C85-406A54FF4576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D085A-4ECD-4425-82EC-8DB424C4E99B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5895F-0D4B-40E8-840B-91E2D898A9E8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E16B-3739-4B9A-BBDE-FE24068501CE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149C96-3284-425F-92F4-62B37B91E4E7}" type="datetime1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6BCC32-10C0-4886-9C8D-3FAA8821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en-US" sz="6000" dirty="0" smtClean="0"/>
              <a:t>WAG MOOC—Part 2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1822247" y="4876800"/>
            <a:ext cx="556915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OGE Institute for Ethics in Government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29, 2017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04801"/>
            <a:ext cx="5867400" cy="1295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44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Question #1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85800" y="2133600"/>
            <a:ext cx="80772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 smtClean="0">
                <a:solidFill>
                  <a:schemeClr val="tx1"/>
                </a:solidFill>
              </a:rPr>
              <a:t>Q. Do the values of gifts accepted under</a:t>
            </a:r>
            <a:r>
              <a:rPr lang="en-US" sz="4000" dirty="0" smtClean="0"/>
              <a:t> other </a:t>
            </a:r>
            <a:r>
              <a:rPr lang="en-US" sz="4000" dirty="0"/>
              <a:t>exceptions in Subpart B have to be counted toward the $50/year cap in .204(a</a:t>
            </a:r>
            <a:r>
              <a:rPr lang="en-US" sz="4000" dirty="0" smtClean="0"/>
              <a:t>)?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0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04801"/>
            <a:ext cx="5867400" cy="1295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44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Question #2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57200" y="1828800"/>
            <a:ext cx="80772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 smtClean="0">
                <a:solidFill>
                  <a:schemeClr val="tx1"/>
                </a:solidFill>
              </a:rPr>
              <a:t>Q.</a:t>
            </a:r>
            <a:r>
              <a:rPr lang="en-US" sz="4000" dirty="0" smtClean="0"/>
              <a:t> </a:t>
            </a:r>
            <a:r>
              <a:rPr lang="en-US" sz="4000" dirty="0"/>
              <a:t> Does the phrase “present information” refer just to giving a speech?  Does it also refer to participating on a panel?  Does it include manning a booth at an expo to answer </a:t>
            </a:r>
            <a:r>
              <a:rPr lang="en-US" sz="4000" dirty="0" smtClean="0"/>
              <a:t>questions, etc.? 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3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600200"/>
            <a:ext cx="8001000" cy="52578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152400"/>
            <a:ext cx="5867400" cy="1295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44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See </a:t>
            </a:r>
            <a:r>
              <a:rPr lang="en-US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LA-12-05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430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828800"/>
            <a:ext cx="7543800" cy="495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Q. What does this mean?</a:t>
            </a:r>
          </a:p>
          <a:p>
            <a:pPr algn="l"/>
            <a:r>
              <a:rPr lang="en-US" sz="2400" dirty="0" smtClean="0"/>
              <a:t>“For </a:t>
            </a:r>
            <a:r>
              <a:rPr lang="en-US" sz="2400" dirty="0"/>
              <a:t>an employee who is subject to a leave system, </a:t>
            </a:r>
          </a:p>
          <a:p>
            <a:pPr algn="l"/>
            <a:r>
              <a:rPr lang="en-US" sz="2400" dirty="0"/>
              <a:t>attendance at the event will be</a:t>
            </a:r>
          </a:p>
          <a:p>
            <a:pPr algn="l"/>
            <a:r>
              <a:rPr lang="en-US" sz="2400" dirty="0"/>
              <a:t>on the employee’s own time or, if</a:t>
            </a:r>
          </a:p>
          <a:p>
            <a:pPr algn="l"/>
            <a:r>
              <a:rPr lang="en-US" sz="2400" dirty="0"/>
              <a:t>authorized by the employee’s agency, on</a:t>
            </a:r>
          </a:p>
          <a:p>
            <a:pPr algn="l"/>
            <a:r>
              <a:rPr lang="en-US" sz="2400" dirty="0"/>
              <a:t>excused absence pursuant to applicable</a:t>
            </a:r>
          </a:p>
          <a:p>
            <a:pPr algn="l"/>
            <a:r>
              <a:rPr lang="en-US" sz="2400" dirty="0"/>
              <a:t>guidelines for granting such absence, or</a:t>
            </a:r>
          </a:p>
          <a:p>
            <a:pPr algn="l"/>
            <a:r>
              <a:rPr lang="en-US" sz="2400" dirty="0"/>
              <a:t>otherwise without charge to the</a:t>
            </a:r>
          </a:p>
          <a:p>
            <a:pPr algn="l"/>
            <a:r>
              <a:rPr lang="en-US" sz="2400" dirty="0"/>
              <a:t>employee’s leave account</a:t>
            </a:r>
            <a:r>
              <a:rPr lang="en-US" sz="2400" dirty="0" smtClean="0"/>
              <a:t>.” (2635.204(g)(1))</a:t>
            </a:r>
            <a:endParaRPr lang="en-US" sz="2400" dirty="0"/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CC32-10C0-4886-9C8D-3FAA8821814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304801"/>
            <a:ext cx="5867400" cy="1295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44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Question #3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582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/>
              <a:t>Step 1: Impartiality/Integrity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05000"/>
            <a:ext cx="8229600" cy="4144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Value:  Is the gift expensive or relatively cheap?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Timing: Is the gift given at a time when the donor is seeking or has business before the agency?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Identity:  Is the donor someone who has interests affected by the employee’s official duties?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Access: Is the gift going to provide the donor with significantly disproportionate access to the employee and the agency?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00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>
          <a:xfrm>
            <a:off x="8875872" y="6149182"/>
            <a:ext cx="365760" cy="365125"/>
          </a:xfrm>
        </p:spPr>
        <p:txBody>
          <a:bodyPr/>
          <a:lstStyle/>
          <a:p>
            <a:fld id="{376BCC32-10C0-4886-9C8D-3FAA8821814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1595735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31 U.S.C. 1353</a:t>
            </a:r>
            <a:endParaRPr lang="en-US" sz="2400" u="sng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2122" y="2492514"/>
            <a:ext cx="6928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entury Gothic" pitchFamily="34" charset="0"/>
              </a:rPr>
              <a:t>Acceptance of travel and related expenses to attend a meeting or similar function </a:t>
            </a:r>
            <a:r>
              <a:rPr lang="en-US" sz="2000" u="sng" dirty="0" smtClean="0">
                <a:latin typeface="Century Gothic" pitchFamily="34" charset="0"/>
              </a:rPr>
              <a:t>away from duty station</a:t>
            </a:r>
            <a:endParaRPr lang="en-US" sz="2000" u="sng" dirty="0">
              <a:latin typeface="Century Gothic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567" y="32721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5 U.S.C. 4111 </a:t>
            </a:r>
            <a:endParaRPr lang="en-US" sz="2400" u="sng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8322" y="4082338"/>
            <a:ext cx="7461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entury Gothic" pitchFamily="34" charset="0"/>
              </a:rPr>
              <a:t>Acceptance of expenses for attendance at training or meetings</a:t>
            </a:r>
            <a:endParaRPr lang="en-US" sz="2000" u="sng" dirty="0">
              <a:latin typeface="Century Gothic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2122" y="1123890"/>
            <a:ext cx="7461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entury Gothic" pitchFamily="34" charset="0"/>
              </a:rPr>
              <a:t>Agency has statutory authority to solicit or accept gifts</a:t>
            </a:r>
            <a:endParaRPr lang="en-US" sz="2000" u="sng" dirty="0">
              <a:latin typeface="Century Gothic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681335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Agency Gift Acceptance Authority</a:t>
            </a:r>
            <a:endParaRPr lang="en-US" sz="2400" u="sng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5792" y="2038290"/>
            <a:ext cx="7461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entury Gothic" pitchFamily="34" charset="0"/>
              </a:rPr>
              <a:t>Travel payments from Non-Federal sources</a:t>
            </a:r>
            <a:endParaRPr lang="en-US" sz="2000" dirty="0">
              <a:latin typeface="Century Gothic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58322" y="3733800"/>
            <a:ext cx="7461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entury Gothic" pitchFamily="34" charset="0"/>
              </a:rPr>
              <a:t>Government Employees Training Act</a:t>
            </a:r>
            <a:endParaRPr lang="en-US" sz="2000" dirty="0">
              <a:latin typeface="Century Gothic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9600" y="4846638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5 USC 7342</a:t>
            </a:r>
            <a:endParaRPr lang="en-US" sz="2400" u="sng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52600" y="5303838"/>
            <a:ext cx="74618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entury Gothic" pitchFamily="34" charset="0"/>
              </a:rPr>
              <a:t>Foreign Gifts and Decorations Act</a:t>
            </a:r>
          </a:p>
          <a:p>
            <a:r>
              <a:rPr lang="en-US" sz="2000" dirty="0" smtClean="0">
                <a:latin typeface="Century Gothic" pitchFamily="34" charset="0"/>
              </a:rPr>
              <a:t>Acceptance of gifts from foreign governments of less than $390</a:t>
            </a:r>
            <a:endParaRPr lang="en-US" sz="2000" u="sng" dirty="0">
              <a:latin typeface="Century Gothic" pitchFamily="34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2057400" y="-76200"/>
            <a:ext cx="8610600" cy="657255"/>
          </a:xfrm>
          <a:prstGeom prst="rect">
            <a:avLst/>
          </a:prstGeom>
        </p:spPr>
        <p:txBody>
          <a:bodyPr vert="horz" rtlCol="0"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44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9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Other Authorities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9110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AG Workshop&amp;quot;&quot;/&gt;&lt;property id=&quot;20307&quot; value=&quot;256&quot;/&gt;&lt;/object&gt;&lt;object type=&quot;3&quot; unique_id=&quot;10005&quot;&gt;&lt;property id=&quot;20148&quot; value=&quot;5&quot;/&gt;&lt;property id=&quot;20300&quot; value=&quot;Slide 5&quot;/&gt;&lt;property id=&quot;20307&quot; value=&quot;257&quot;/&gt;&lt;/object&gt;&lt;object type=&quot;3&quot; unique_id=&quot;10006&quot;&gt;&lt;property id=&quot;20148&quot; value=&quot;5&quot;/&gt;&lt;property id=&quot;20300&quot; value=&quot;Slide 8&quot;/&gt;&lt;property id=&quot;20307&quot; value=&quot;258&quot;/&gt;&lt;/object&gt;&lt;object type=&quot;3&quot; unique_id=&quot;10007&quot;&gt;&lt;property id=&quot;20148&quot; value=&quot;5&quot;/&gt;&lt;property id=&quot;20300&quot; value=&quot;Slide 10&quot;/&gt;&lt;property id=&quot;20307&quot; value=&quot;259&quot;/&gt;&lt;/object&gt;&lt;object type=&quot;3&quot; unique_id=&quot;10008&quot;&gt;&lt;property id=&quot;20148&quot; value=&quot;5&quot;/&gt;&lt;property id=&quot;20300&quot; value=&quot;Slide 14&quot;/&gt;&lt;property id=&quot;20307&quot; value=&quot;260&quot;/&gt;&lt;/object&gt;&lt;object type=&quot;3&quot; unique_id=&quot;10009&quot;&gt;&lt;property id=&quot;20148&quot; value=&quot;5&quot;/&gt;&lt;property id=&quot;20300&quot; value=&quot;Slide 15&quot;/&gt;&lt;property id=&quot;20307&quot; value=&quot;261&quot;/&gt;&lt;/object&gt;&lt;object type=&quot;3&quot; unique_id=&quot;10050&quot;&gt;&lt;property id=&quot;20148&quot; value=&quot;5&quot;/&gt;&lt;property id=&quot;20300&quot; value=&quot;Slide 2&quot;/&gt;&lt;property id=&quot;20307&quot; value=&quot;263&quot;/&gt;&lt;/object&gt;&lt;object type=&quot;3&quot; unique_id=&quot;10051&quot;&gt;&lt;property id=&quot;20148&quot; value=&quot;5&quot;/&gt;&lt;property id=&quot;20300&quot; value=&quot;Slide 3&quot;/&gt;&lt;property id=&quot;20307&quot; value=&quot;264&quot;/&gt;&lt;/object&gt;&lt;object type=&quot;3&quot; unique_id=&quot;10052&quot;&gt;&lt;property id=&quot;20148&quot; value=&quot;5&quot;/&gt;&lt;property id=&quot;20300&quot; value=&quot;Slide 9&quot;/&gt;&lt;property id=&quot;20307&quot; value=&quot;266&quot;/&gt;&lt;/object&gt;&lt;object type=&quot;3&quot; unique_id=&quot;10053&quot;&gt;&lt;property id=&quot;20148&quot; value=&quot;5&quot;/&gt;&lt;property id=&quot;20300&quot; value=&quot;Slide 11&quot;/&gt;&lt;property id=&quot;20307&quot; value=&quot;265&quot;/&gt;&lt;/object&gt;&lt;object type=&quot;3&quot; unique_id=&quot;10102&quot;&gt;&lt;property id=&quot;20148&quot; value=&quot;5&quot;/&gt;&lt;property id=&quot;20300&quot; value=&quot;Slide 17&quot;/&gt;&lt;property id=&quot;20307&quot; value=&quot;267&quot;/&gt;&lt;/object&gt;&lt;object type=&quot;3&quot; unique_id=&quot;10155&quot;&gt;&lt;property id=&quot;20148&quot; value=&quot;5&quot;/&gt;&lt;property id=&quot;20300&quot; value=&quot;Slide 7 - &amp;quot;Other Acceptance Authorities&amp;quot;&quot;/&gt;&lt;property id=&quot;20307&quot; value=&quot;268&quot;/&gt;&lt;/object&gt;&lt;object type=&quot;3&quot; unique_id=&quot;10156&quot;&gt;&lt;property id=&quot;20148&quot; value=&quot;5&quot;/&gt;&lt;property id=&quot;20300&quot; value=&quot;Slide 20 - &amp;quot;Program Resources&amp;quot;&quot;/&gt;&lt;property id=&quot;20307&quot; value=&quot;269&quot;/&gt;&lt;/object&gt;&lt;object type=&quot;3&quot; unique_id=&quot;10218&quot;&gt;&lt;property id=&quot;20148&quot; value=&quot;5&quot;/&gt;&lt;property id=&quot;20300&quot; value=&quot;Slide 18&quot;/&gt;&lt;property id=&quot;20307&quot; value=&quot;270&quot;/&gt;&lt;/object&gt;&lt;object type=&quot;3&quot; unique_id=&quot;10269&quot;&gt;&lt;property id=&quot;20148&quot; value=&quot;5&quot;/&gt;&lt;property id=&quot;20300&quot; value=&quot;Slide 16&quot;/&gt;&lt;property id=&quot;20307&quot; value=&quot;271&quot;/&gt;&lt;/object&gt;&lt;object type=&quot;3&quot; unique_id=&quot;10356&quot;&gt;&lt;property id=&quot;20148&quot; value=&quot;5&quot;/&gt;&lt;property id=&quot;20300&quot; value=&quot;Slide 6&quot;/&gt;&lt;property id=&quot;20307&quot; value=&quot;274&quot;/&gt;&lt;/object&gt;&lt;object type=&quot;3&quot; unique_id=&quot;10357&quot;&gt;&lt;property id=&quot;20148&quot; value=&quot;5&quot;/&gt;&lt;property id=&quot;20300&quot; value=&quot;Slide 13 - &amp;quot;Step 3: Agency Interest&amp;quot;&quot;/&gt;&lt;property id=&quot;20307&quot; value=&quot;275&quot;/&gt;&lt;/object&gt;&lt;object type=&quot;3&quot; unique_id=&quot;10359&quot;&gt;&lt;property id=&quot;20148&quot; value=&quot;5&quot;/&gt;&lt;property id=&quot;20300&quot; value=&quot;Slide 4 - &amp;quot;Free Attendance&amp;quot;&quot;/&gt;&lt;property id=&quot;20307&quot; value=&quot;278&quot;/&gt;&lt;/object&gt;&lt;object type=&quot;3&quot; unique_id=&quot;10360&quot;&gt;&lt;property id=&quot;20148&quot; value=&quot;5&quot;/&gt;&lt;property id=&quot;20300&quot; value=&quot;Slide 12 - &amp;quot;Step 3: Agency Interest&amp;quot;&quot;/&gt;&lt;property id=&quot;20307&quot; value=&quot;279&quot;/&gt;&lt;/object&gt;&lt;object type=&quot;3&quot; unique_id=&quot;10361&quot;&gt;&lt;property id=&quot;20148&quot; value=&quot;5&quot;/&gt;&lt;property id=&quot;20300&quot; value=&quot;Slide 19 - &amp;quot;Reporting Requirement&amp;#x0D;&amp;#x0A;5 C.F.R. § 2634.304&amp;quot;&quot;/&gt;&lt;property id=&quot;20307&quot; value=&quot;27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lipstream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2471</TotalTime>
  <Words>285</Words>
  <Application>Microsoft Office PowerPoint</Application>
  <PresentationFormat>On-screen Show (4:3)</PresentationFormat>
  <Paragraphs>50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Slipstream</vt:lpstr>
      <vt:lpstr>WAG MOOC—Part 2</vt:lpstr>
      <vt:lpstr>PowerPoint Presentation</vt:lpstr>
      <vt:lpstr>PowerPoint Presentation</vt:lpstr>
      <vt:lpstr>PowerPoint Presentation</vt:lpstr>
      <vt:lpstr>PowerPoint Presentation</vt:lpstr>
      <vt:lpstr>Step 1: Impartiality/Integrity </vt:lpstr>
      <vt:lpstr>PowerPoint Presentation</vt:lpstr>
    </vt:vector>
  </TitlesOfParts>
  <Company>US Office of Government Ethics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1:</dc:title>
  <dc:creator>lthomas</dc:creator>
  <cp:lastModifiedBy>Gwen Cannon-Jenkins</cp:lastModifiedBy>
  <cp:revision>168</cp:revision>
  <dcterms:created xsi:type="dcterms:W3CDTF">2011-03-03T14:41:00Z</dcterms:created>
  <dcterms:modified xsi:type="dcterms:W3CDTF">2017-06-28T19:19:11Z</dcterms:modified>
</cp:coreProperties>
</file>