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7" r:id="rId2"/>
    <p:sldId id="258" r:id="rId3"/>
    <p:sldId id="259" r:id="rId4"/>
    <p:sldId id="260" r:id="rId5"/>
    <p:sldId id="261" r:id="rId6"/>
    <p:sldId id="262" r:id="rId7"/>
    <p:sldId id="263" r:id="rId8"/>
    <p:sldId id="282" r:id="rId9"/>
    <p:sldId id="264" r:id="rId10"/>
    <p:sldId id="265" r:id="rId11"/>
    <p:sldId id="266" r:id="rId12"/>
    <p:sldId id="283" r:id="rId13"/>
    <p:sldId id="267" r:id="rId14"/>
    <p:sldId id="281" r:id="rId15"/>
    <p:sldId id="289" r:id="rId16"/>
    <p:sldId id="290" r:id="rId17"/>
    <p:sldId id="279" r:id="rId18"/>
    <p:sldId id="288" r:id="rId19"/>
    <p:sldId id="271" r:id="rId20"/>
    <p:sldId id="272" r:id="rId21"/>
    <p:sldId id="286" r:id="rId22"/>
    <p:sldId id="285" r:id="rId23"/>
    <p:sldId id="284" r:id="rId24"/>
    <p:sldId id="273" r:id="rId25"/>
    <p:sldId id="274" r:id="rId26"/>
    <p:sldId id="275" r:id="rId27"/>
    <p:sldId id="28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0279" autoAdjust="0"/>
  </p:normalViewPr>
  <p:slideViewPr>
    <p:cSldViewPr snapToGrid="0">
      <p:cViewPr varScale="1">
        <p:scale>
          <a:sx n="99" d="100"/>
          <a:sy n="99" d="100"/>
        </p:scale>
        <p:origin x="1080"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9B8468-31EB-465A-8036-EDC65E83B85A}" type="datetimeFigureOut">
              <a:rPr lang="en-US" smtClean="0"/>
              <a:t>8/12/2024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EB310-D710-42AA-BAD0-D7B32355D6DB}" type="slidenum">
              <a:rPr lang="en-US" smtClean="0"/>
              <a:t>‹#›</a:t>
            </a:fld>
            <a:endParaRPr lang="en-US"/>
          </a:p>
        </p:txBody>
      </p:sp>
    </p:spTree>
    <p:extLst>
      <p:ext uri="{BB962C8B-B14F-4D97-AF65-F5344CB8AC3E}">
        <p14:creationId xmlns:p14="http://schemas.microsoft.com/office/powerpoint/2010/main" val="1938213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F924AB-DAFB-4195-9097-1BD5E0239C21}"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122252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F924AB-DAFB-4195-9097-1BD5E0239C21}"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646419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49"/>
            <a:ext cx="5726017" cy="3972269"/>
          </a:xfrm>
        </p:spPr>
        <p:txBody>
          <a:bodyPr/>
          <a:lstStyle/>
          <a:p>
            <a:r>
              <a:rPr lang="en-US" dirty="0"/>
              <a:t>Employee grade</a:t>
            </a:r>
            <a:r>
              <a:rPr lang="en-US" baseline="0" dirty="0"/>
              <a:t> level (senior, very senior, appointee for Pledge, supervisor) -–with this alone you can provide generic advice</a:t>
            </a:r>
          </a:p>
          <a:p>
            <a:endParaRPr lang="en-US" dirty="0"/>
          </a:p>
          <a:p>
            <a:r>
              <a:rPr lang="en-US" dirty="0"/>
              <a:t>Prospective employer and/or proposed activities—likelihood of</a:t>
            </a:r>
            <a:r>
              <a:rPr lang="en-US" baseline="0" dirty="0"/>
              <a:t> particular PE issues/any waivers or applicable exceptions</a:t>
            </a:r>
            <a:endParaRPr lang="en-US" dirty="0"/>
          </a:p>
          <a:p>
            <a:r>
              <a:rPr lang="en-US" dirty="0"/>
              <a:t>For (a)(1 </a:t>
            </a:r>
            <a:r>
              <a:rPr lang="en-US" baseline="0" dirty="0"/>
              <a:t>(</a:t>
            </a:r>
            <a:r>
              <a:rPr lang="en-US" dirty="0"/>
              <a:t>)</a:t>
            </a:r>
            <a:r>
              <a:rPr lang="en-US" baseline="0" dirty="0"/>
              <a:t> and a)(2) </a:t>
            </a:r>
            <a:r>
              <a:rPr lang="en-US" dirty="0"/>
              <a:t>SP matters</a:t>
            </a:r>
            <a:r>
              <a:rPr lang="en-US" baseline="0" dirty="0"/>
              <a:t> employee worked on or supervised—to provide relevant examples in advice</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BCF924AB-DAFB-4195-9097-1BD5E0239C21}"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642357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Employee grade</a:t>
            </a:r>
            <a:r>
              <a:rPr lang="en-US" baseline="0" dirty="0"/>
              <a:t> level (senior, very senior, appointee for Pledge, supervisor) -–with this alone you can provide generic advice</a:t>
            </a:r>
          </a:p>
          <a:p>
            <a:endParaRPr lang="en-US" dirty="0"/>
          </a:p>
        </p:txBody>
      </p:sp>
      <p:sp>
        <p:nvSpPr>
          <p:cNvPr id="4" name="Slide Number Placeholder 3"/>
          <p:cNvSpPr>
            <a:spLocks noGrp="1"/>
          </p:cNvSpPr>
          <p:nvPr>
            <p:ph type="sldNum" sz="quarter" idx="10"/>
          </p:nvPr>
        </p:nvSpPr>
        <p:spPr/>
        <p:txBody>
          <a:bodyPr/>
          <a:lstStyle/>
          <a:p>
            <a:fld id="{BCF924AB-DAFB-4195-9097-1BD5E0239C21}"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809638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F924AB-DAFB-4195-9097-1BD5E0239C21}"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04949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F924AB-DAFB-4195-9097-1BD5E0239C21}"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830866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Assign in small groups</a:t>
            </a:r>
          </a:p>
        </p:txBody>
      </p:sp>
      <p:sp>
        <p:nvSpPr>
          <p:cNvPr id="4" name="Slide Number Placeholder 3"/>
          <p:cNvSpPr>
            <a:spLocks noGrp="1"/>
          </p:cNvSpPr>
          <p:nvPr>
            <p:ph type="sldNum" sz="quarter" idx="10"/>
          </p:nvPr>
        </p:nvSpPr>
        <p:spPr/>
        <p:txBody>
          <a:bodyPr/>
          <a:lstStyle/>
          <a:p>
            <a:fld id="{BCF924AB-DAFB-4195-9097-1BD5E0239C21}"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406899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 y="361950"/>
            <a:ext cx="6400800" cy="3600450"/>
          </a:xfrm>
        </p:spPr>
      </p:sp>
      <p:sp>
        <p:nvSpPr>
          <p:cNvPr id="4" name="Slide Number Placeholder 3"/>
          <p:cNvSpPr>
            <a:spLocks noGrp="1"/>
          </p:cNvSpPr>
          <p:nvPr>
            <p:ph type="sldNum" sz="quarter" idx="10"/>
          </p:nvPr>
        </p:nvSpPr>
        <p:spPr/>
        <p:txBody>
          <a:bodyPr/>
          <a:lstStyle/>
          <a:p>
            <a:fld id="{E2BF31FD-6E0F-412A-9157-6D26903CF9A5}" type="slidenum">
              <a:rPr lang="en-US" smtClean="0"/>
              <a:pPr/>
              <a:t>21</a:t>
            </a:fld>
            <a:endParaRPr lang="en-US"/>
          </a:p>
        </p:txBody>
      </p:sp>
      <p:sp>
        <p:nvSpPr>
          <p:cNvPr id="3" name="Notes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210273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 y="361950"/>
            <a:ext cx="6400800" cy="3600450"/>
          </a:xfrm>
        </p:spPr>
      </p:sp>
      <p:sp>
        <p:nvSpPr>
          <p:cNvPr id="4" name="Slide Number Placeholder 3"/>
          <p:cNvSpPr>
            <a:spLocks noGrp="1"/>
          </p:cNvSpPr>
          <p:nvPr>
            <p:ph type="sldNum" sz="quarter" idx="10"/>
          </p:nvPr>
        </p:nvSpPr>
        <p:spPr/>
        <p:txBody>
          <a:bodyPr/>
          <a:lstStyle/>
          <a:p>
            <a:fld id="{E2BF31FD-6E0F-412A-9157-6D26903CF9A5}" type="slidenum">
              <a:rPr lang="en-US" smtClean="0"/>
              <a:pPr/>
              <a:t>22</a:t>
            </a:fld>
            <a:endParaRPr lang="en-US"/>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val="722063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F31FD-6E0F-412A-9157-6D26903CF9A5}" type="slidenum">
              <a:rPr lang="en-US" smtClean="0"/>
              <a:pPr/>
              <a:t>23</a:t>
            </a:fld>
            <a:endParaRPr lang="en-US"/>
          </a:p>
        </p:txBody>
      </p:sp>
    </p:spTree>
    <p:extLst>
      <p:ext uri="{BB962C8B-B14F-4D97-AF65-F5344CB8AC3E}">
        <p14:creationId xmlns:p14="http://schemas.microsoft.com/office/powerpoint/2010/main" val="3390491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F924AB-DAFB-4195-9097-1BD5E0239C21}"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715232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Review the email exchanges</a:t>
            </a:r>
            <a:r>
              <a:rPr lang="en-US" baseline="0" dirty="0"/>
              <a:t> </a:t>
            </a:r>
          </a:p>
          <a:p>
            <a:r>
              <a:rPr lang="en-US" baseline="0" dirty="0"/>
              <a:t>Identify any administrative or policy and procedure issues raised in the exchange</a:t>
            </a:r>
          </a:p>
          <a:p>
            <a:r>
              <a:rPr lang="en-US" baseline="0" dirty="0"/>
              <a:t>Identify all substantive ethics concerns </a:t>
            </a:r>
            <a:endParaRPr lang="en-US" dirty="0"/>
          </a:p>
        </p:txBody>
      </p:sp>
      <p:sp>
        <p:nvSpPr>
          <p:cNvPr id="4" name="Slide Number Placeholder 3"/>
          <p:cNvSpPr>
            <a:spLocks noGrp="1"/>
          </p:cNvSpPr>
          <p:nvPr>
            <p:ph type="sldNum" sz="quarter" idx="10"/>
          </p:nvPr>
        </p:nvSpPr>
        <p:spPr/>
        <p:txBody>
          <a:bodyPr/>
          <a:lstStyle/>
          <a:p>
            <a:fld id="{BCF924AB-DAFB-4195-9097-1BD5E0239C21}"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781449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F924AB-DAFB-4195-9097-1BD5E0239C21}"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515881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Graded assignment</a:t>
            </a:r>
          </a:p>
        </p:txBody>
      </p:sp>
      <p:sp>
        <p:nvSpPr>
          <p:cNvPr id="4" name="Slide Number Placeholder 3"/>
          <p:cNvSpPr>
            <a:spLocks noGrp="1"/>
          </p:cNvSpPr>
          <p:nvPr>
            <p:ph type="sldNum" sz="quarter" idx="10"/>
          </p:nvPr>
        </p:nvSpPr>
        <p:spPr/>
        <p:txBody>
          <a:bodyPr/>
          <a:lstStyle/>
          <a:p>
            <a:fld id="{BCF924AB-DAFB-4195-9097-1BD5E0239C21}"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612948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Email #2 Administrative/Policy Issues</a:t>
            </a:r>
          </a:p>
          <a:p>
            <a:r>
              <a:rPr lang="en-US" dirty="0"/>
              <a:t> </a:t>
            </a:r>
          </a:p>
          <a:p>
            <a:r>
              <a:rPr lang="en-US" dirty="0"/>
              <a:t>Termination 278e—when to file, reporting periods given recent annual/Integrity issues if filed after leaving</a:t>
            </a:r>
          </a:p>
          <a:p>
            <a:r>
              <a:rPr lang="en-US" dirty="0"/>
              <a:t>PE counseling—what form will it take</a:t>
            </a:r>
          </a:p>
          <a:p>
            <a:r>
              <a:rPr lang="en-US" dirty="0"/>
              <a:t>Ethics clearances for off-boarding</a:t>
            </a:r>
          </a:p>
          <a:p>
            <a:r>
              <a:rPr lang="en-US" dirty="0"/>
              <a:t>PE Counseling for staff</a:t>
            </a:r>
          </a:p>
          <a:p>
            <a:r>
              <a:rPr lang="en-US" dirty="0"/>
              <a:t> </a:t>
            </a:r>
          </a:p>
          <a:p>
            <a:r>
              <a:rPr lang="en-US" dirty="0"/>
              <a:t>Proactive issues:</a:t>
            </a:r>
          </a:p>
          <a:p>
            <a:r>
              <a:rPr lang="en-US" dirty="0"/>
              <a:t>Anyone Acting post-termination (&gt;60 days)</a:t>
            </a:r>
          </a:p>
          <a:p>
            <a:r>
              <a:rPr lang="en-US" dirty="0"/>
              <a:t>Review of current FD form for potential COI with new duties</a:t>
            </a:r>
          </a:p>
          <a:p>
            <a:endParaRPr lang="en-US" dirty="0"/>
          </a:p>
          <a:p>
            <a:r>
              <a:rPr lang="en-US" dirty="0"/>
              <a:t>Substantive Issues</a:t>
            </a:r>
          </a:p>
          <a:p>
            <a:r>
              <a:rPr lang="en-US" dirty="0"/>
              <a:t> </a:t>
            </a:r>
          </a:p>
          <a:p>
            <a:r>
              <a:rPr lang="en-US" dirty="0"/>
              <a:t>Same entity</a:t>
            </a:r>
            <a:r>
              <a:rPr lang="en-US" baseline="0" dirty="0"/>
              <a:t> as Notification</a:t>
            </a:r>
            <a:endParaRPr lang="en-US" dirty="0"/>
          </a:p>
          <a:p>
            <a:r>
              <a:rPr lang="en-US" dirty="0"/>
              <a:t>Recusals for 208</a:t>
            </a:r>
          </a:p>
          <a:p>
            <a:r>
              <a:rPr lang="en-US" dirty="0"/>
              <a:t>Subpart G</a:t>
            </a:r>
          </a:p>
          <a:p>
            <a:r>
              <a:rPr lang="en-US" dirty="0"/>
              <a:t>PE Restrictions—207/Pledge</a:t>
            </a:r>
          </a:p>
          <a:p>
            <a:r>
              <a:rPr lang="en-US" dirty="0"/>
              <a:t> </a:t>
            </a:r>
          </a:p>
          <a:p>
            <a:r>
              <a:rPr lang="en-US" dirty="0"/>
              <a:t>Proactive issues:</a:t>
            </a:r>
          </a:p>
          <a:p>
            <a:r>
              <a:rPr lang="en-US" dirty="0"/>
              <a:t>COI and other ethics issues for Acting</a:t>
            </a:r>
          </a:p>
          <a:p>
            <a:endParaRPr lang="en-US" dirty="0"/>
          </a:p>
          <a:p>
            <a:endParaRPr lang="en-US" dirty="0"/>
          </a:p>
        </p:txBody>
      </p:sp>
      <p:sp>
        <p:nvSpPr>
          <p:cNvPr id="4" name="Slide Number Placeholder 3"/>
          <p:cNvSpPr>
            <a:spLocks noGrp="1"/>
          </p:cNvSpPr>
          <p:nvPr>
            <p:ph type="sldNum" sz="quarter" idx="10"/>
          </p:nvPr>
        </p:nvSpPr>
        <p:spPr/>
        <p:txBody>
          <a:bodyPr/>
          <a:lstStyle/>
          <a:p>
            <a:fld id="{BCF924AB-DAFB-4195-9097-1BD5E0239C2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054362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Participants assigned</a:t>
            </a:r>
            <a:r>
              <a:rPr lang="en-US" baseline="0" dirty="0"/>
              <a:t> to view PE curriculum in IEG</a:t>
            </a:r>
          </a:p>
          <a:p>
            <a:r>
              <a:rPr lang="en-US" baseline="0" dirty="0"/>
              <a:t>Review LA-22-07</a:t>
            </a:r>
          </a:p>
          <a:p>
            <a:r>
              <a:rPr lang="en-US" baseline="0" dirty="0"/>
              <a:t>Alert them to job aids</a:t>
            </a:r>
            <a:endParaRPr lang="en-US" dirty="0"/>
          </a:p>
          <a:p>
            <a:endParaRPr lang="en-US" dirty="0"/>
          </a:p>
          <a:p>
            <a:endParaRPr lang="en-US" dirty="0"/>
          </a:p>
          <a:p>
            <a:endParaRPr lang="en-US" dirty="0"/>
          </a:p>
          <a:p>
            <a:r>
              <a:rPr lang="en-US" dirty="0"/>
              <a:t>			</a:t>
            </a:r>
          </a:p>
        </p:txBody>
      </p:sp>
      <p:sp>
        <p:nvSpPr>
          <p:cNvPr id="4" name="Slide Number Placeholder 3"/>
          <p:cNvSpPr>
            <a:spLocks noGrp="1"/>
          </p:cNvSpPr>
          <p:nvPr>
            <p:ph type="sldNum" sz="quarter" idx="10"/>
          </p:nvPr>
        </p:nvSpPr>
        <p:spPr/>
        <p:txBody>
          <a:bodyPr/>
          <a:lstStyle/>
          <a:p>
            <a:fld id="{BCF924AB-DAFB-4195-9097-1BD5E0239C21}"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149030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F924AB-DAFB-4195-9097-1BD5E0239C2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047427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Divide into groups with different parts assigned to report out on:</a:t>
            </a:r>
          </a:p>
          <a:p>
            <a:endParaRPr lang="en-US" dirty="0"/>
          </a:p>
          <a:p>
            <a:r>
              <a:rPr lang="en-US" dirty="0"/>
              <a:t>(a)(1)</a:t>
            </a:r>
            <a:r>
              <a:rPr lang="en-US" baseline="0" dirty="0"/>
              <a:t> and (2)</a:t>
            </a:r>
          </a:p>
          <a:p>
            <a:r>
              <a:rPr lang="en-US" baseline="0" dirty="0"/>
              <a:t>(c) and Pledge paragraph 4</a:t>
            </a:r>
          </a:p>
          <a:p>
            <a:r>
              <a:rPr lang="en-US" baseline="0" dirty="0"/>
              <a:t>(f) And Pledge paragraph 6</a:t>
            </a:r>
          </a:p>
          <a:p>
            <a:r>
              <a:rPr lang="en-US" baseline="0" dirty="0"/>
              <a:t>(c) And (d)</a:t>
            </a:r>
          </a:p>
          <a:p>
            <a:r>
              <a:rPr lang="en-US" baseline="0" dirty="0"/>
              <a:t>Pledge paragraph 5</a:t>
            </a:r>
          </a:p>
          <a:p>
            <a:endParaRPr lang="en-US" dirty="0"/>
          </a:p>
        </p:txBody>
      </p:sp>
      <p:sp>
        <p:nvSpPr>
          <p:cNvPr id="4" name="Slide Number Placeholder 3"/>
          <p:cNvSpPr>
            <a:spLocks noGrp="1"/>
          </p:cNvSpPr>
          <p:nvPr>
            <p:ph type="sldNum" sz="quarter" idx="10"/>
          </p:nvPr>
        </p:nvSpPr>
        <p:spPr/>
        <p:txBody>
          <a:bodyPr/>
          <a:lstStyle/>
          <a:p>
            <a:fld id="{BCF924AB-DAFB-4195-9097-1BD5E0239C2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839352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 share group</a:t>
            </a:r>
            <a:r>
              <a:rPr lang="en-US" baseline="0" dirty="0"/>
              <a:t> summaries</a:t>
            </a:r>
            <a:endParaRPr lang="en-US" dirty="0"/>
          </a:p>
        </p:txBody>
      </p:sp>
      <p:sp>
        <p:nvSpPr>
          <p:cNvPr id="4" name="Slide Number Placeholder 3"/>
          <p:cNvSpPr>
            <a:spLocks noGrp="1"/>
          </p:cNvSpPr>
          <p:nvPr>
            <p:ph type="sldNum" sz="quarter" idx="10"/>
          </p:nvPr>
        </p:nvSpPr>
        <p:spPr/>
        <p:txBody>
          <a:bodyPr/>
          <a:lstStyle/>
          <a:p>
            <a:fld id="{BCF924AB-DAFB-4195-9097-1BD5E0239C21}"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328025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Employee/Prospective Employer</a:t>
            </a:r>
          </a:p>
          <a:p>
            <a:r>
              <a:rPr lang="en-US" dirty="0"/>
              <a:t>Prospective advice--Puts employee on notice, Provides general guardrails,</a:t>
            </a:r>
            <a:r>
              <a:rPr lang="en-US" baseline="0" dirty="0"/>
              <a:t> NOT safe harbor for either the employee or employer </a:t>
            </a:r>
          </a:p>
          <a:p>
            <a:r>
              <a:rPr lang="en-US" baseline="0" dirty="0"/>
              <a:t>Fact-specific PE guidance—direct application of law to specific facts, may provide some mitigating relief see 2641.105(c) (Slide 16)</a:t>
            </a:r>
          </a:p>
          <a:p>
            <a:endParaRPr lang="en-US" baseline="0" dirty="0"/>
          </a:p>
          <a:p>
            <a:r>
              <a:rPr lang="en-US" baseline="0" dirty="0"/>
              <a:t>Prospective employers have liability See Note to 2641.103 (Slide 17)</a:t>
            </a:r>
            <a:endParaRPr lang="en-US" dirty="0"/>
          </a:p>
          <a:p>
            <a:endParaRPr lang="en-US" dirty="0"/>
          </a:p>
          <a:p>
            <a:r>
              <a:rPr lang="en-US" u="sng" dirty="0"/>
              <a:t>Agency</a:t>
            </a:r>
          </a:p>
          <a:p>
            <a:r>
              <a:rPr lang="en-US" dirty="0"/>
              <a:t>Required by 2638</a:t>
            </a:r>
          </a:p>
          <a:p>
            <a:r>
              <a:rPr lang="en-US" dirty="0"/>
              <a:t>Protect</a:t>
            </a:r>
            <a:r>
              <a:rPr lang="en-US" baseline="0" dirty="0"/>
              <a:t> integrity of programs against undue influence/switching sides</a:t>
            </a:r>
            <a:endParaRPr lang="en-US" dirty="0"/>
          </a:p>
          <a:p>
            <a:endParaRPr lang="en-US" dirty="0"/>
          </a:p>
          <a:p>
            <a:endParaRPr lang="en-US" dirty="0"/>
          </a:p>
          <a:p>
            <a:r>
              <a:rPr lang="en-US" dirty="0"/>
              <a:t>			</a:t>
            </a:r>
          </a:p>
        </p:txBody>
      </p:sp>
      <p:sp>
        <p:nvSpPr>
          <p:cNvPr id="4" name="Slide Number Placeholder 3"/>
          <p:cNvSpPr>
            <a:spLocks noGrp="1"/>
          </p:cNvSpPr>
          <p:nvPr>
            <p:ph type="sldNum" sz="quarter" idx="10"/>
          </p:nvPr>
        </p:nvSpPr>
        <p:spPr/>
        <p:txBody>
          <a:bodyPr/>
          <a:lstStyle/>
          <a:p>
            <a:fld id="{BCF924AB-DAFB-4195-9097-1BD5E0239C21}"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145048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Employee/Prospective Employer</a:t>
            </a:r>
          </a:p>
          <a:p>
            <a:r>
              <a:rPr lang="en-US" b="1" dirty="0"/>
              <a:t>Current  employees </a:t>
            </a:r>
            <a:r>
              <a:rPr lang="en-US" dirty="0"/>
              <a:t>need prospective advice--Puts employee on notice, provides general guardrails for future reference,</a:t>
            </a:r>
            <a:r>
              <a:rPr lang="en-US" baseline="0" dirty="0"/>
              <a:t> NOT safe harbor for either the employee or employer </a:t>
            </a:r>
          </a:p>
          <a:p>
            <a:r>
              <a:rPr lang="en-US" b="1" baseline="0" dirty="0"/>
              <a:t>Former employees </a:t>
            </a:r>
            <a:r>
              <a:rPr lang="en-US" baseline="0" dirty="0"/>
              <a:t>need fact-specific PE guidance—direct application of law to specific facts, may provide some mitigating relief see 2641.105(c) (Slide 16)</a:t>
            </a:r>
          </a:p>
          <a:p>
            <a:endParaRPr lang="en-US" baseline="0" dirty="0"/>
          </a:p>
          <a:p>
            <a:r>
              <a:rPr lang="en-US" b="1" baseline="0" dirty="0"/>
              <a:t>Prospective employers </a:t>
            </a:r>
            <a:r>
              <a:rPr lang="en-US" baseline="0" dirty="0"/>
              <a:t>have liability See Note to 2641.103 (Slide 17)</a:t>
            </a:r>
            <a:endParaRPr lang="en-US" dirty="0"/>
          </a:p>
          <a:p>
            <a:endParaRPr lang="en-US" dirty="0"/>
          </a:p>
          <a:p>
            <a:r>
              <a:rPr lang="en-US" u="sng" dirty="0"/>
              <a:t>Agency</a:t>
            </a:r>
          </a:p>
          <a:p>
            <a:r>
              <a:rPr lang="en-US" dirty="0"/>
              <a:t>Required by 2638</a:t>
            </a:r>
          </a:p>
          <a:p>
            <a:r>
              <a:rPr lang="en-US" dirty="0"/>
              <a:t>Protect</a:t>
            </a:r>
            <a:r>
              <a:rPr lang="en-US" baseline="0" dirty="0"/>
              <a:t> integrity of programs against undue influence/switching sides</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CF924AB-DAFB-4195-9097-1BD5E0239C21}"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518218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B93E106-26AD-487E-A471-575027DD5DA7}" type="datetimeFigureOut">
              <a:rPr lang="en-US" smtClean="0">
                <a:solidFill>
                  <a:prstClr val="black">
                    <a:tint val="75000"/>
                  </a:prstClr>
                </a:solidFill>
              </a:rPr>
              <a:pPr/>
              <a:t>8/12/2024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053D9-FB29-4901-8086-02F38C0B5C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5721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93E106-26AD-487E-A471-575027DD5DA7}" type="datetimeFigureOut">
              <a:rPr lang="en-US" smtClean="0">
                <a:solidFill>
                  <a:prstClr val="black">
                    <a:tint val="75000"/>
                  </a:prstClr>
                </a:solidFill>
              </a:rPr>
              <a:pPr/>
              <a:t>8/12/2024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053D9-FB29-4901-8086-02F38C0B5C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771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93E106-26AD-487E-A471-575027DD5DA7}" type="datetimeFigureOut">
              <a:rPr lang="en-US" smtClean="0">
                <a:solidFill>
                  <a:prstClr val="black">
                    <a:tint val="75000"/>
                  </a:prstClr>
                </a:solidFill>
              </a:rPr>
              <a:pPr/>
              <a:t>8/12/2024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053D9-FB29-4901-8086-02F38C0B5C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921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93E106-26AD-487E-A471-575027DD5DA7}" type="datetimeFigureOut">
              <a:rPr lang="en-US" smtClean="0">
                <a:solidFill>
                  <a:prstClr val="black">
                    <a:tint val="75000"/>
                  </a:prstClr>
                </a:solidFill>
              </a:rPr>
              <a:pPr/>
              <a:t>8/12/2024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053D9-FB29-4901-8086-02F38C0B5C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741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3E106-26AD-487E-A471-575027DD5DA7}" type="datetimeFigureOut">
              <a:rPr lang="en-US" smtClean="0">
                <a:solidFill>
                  <a:prstClr val="black">
                    <a:tint val="75000"/>
                  </a:prstClr>
                </a:solidFill>
              </a:rPr>
              <a:pPr/>
              <a:t>8/12/2024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053D9-FB29-4901-8086-02F38C0B5C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100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93E106-26AD-487E-A471-575027DD5DA7}" type="datetimeFigureOut">
              <a:rPr lang="en-US" smtClean="0">
                <a:solidFill>
                  <a:prstClr val="black">
                    <a:tint val="75000"/>
                  </a:prstClr>
                </a:solidFill>
              </a:rPr>
              <a:pPr/>
              <a:t>8/12/2024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A053D9-FB29-4901-8086-02F38C0B5C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3181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93E106-26AD-487E-A471-575027DD5DA7}" type="datetimeFigureOut">
              <a:rPr lang="en-US" smtClean="0">
                <a:solidFill>
                  <a:prstClr val="black">
                    <a:tint val="75000"/>
                  </a:prstClr>
                </a:solidFill>
              </a:rPr>
              <a:pPr/>
              <a:t>8/12/2024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A053D9-FB29-4901-8086-02F38C0B5C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136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93E106-26AD-487E-A471-575027DD5DA7}" type="datetimeFigureOut">
              <a:rPr lang="en-US" smtClean="0">
                <a:solidFill>
                  <a:prstClr val="black">
                    <a:tint val="75000"/>
                  </a:prstClr>
                </a:solidFill>
              </a:rPr>
              <a:pPr/>
              <a:t>8/12/2024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A053D9-FB29-4901-8086-02F38C0B5C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9453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3E106-26AD-487E-A471-575027DD5DA7}" type="datetimeFigureOut">
              <a:rPr lang="en-US" smtClean="0">
                <a:solidFill>
                  <a:prstClr val="black">
                    <a:tint val="75000"/>
                  </a:prstClr>
                </a:solidFill>
              </a:rPr>
              <a:pPr/>
              <a:t>8/12/2024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A053D9-FB29-4901-8086-02F38C0B5C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408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93E106-26AD-487E-A471-575027DD5DA7}" type="datetimeFigureOut">
              <a:rPr lang="en-US" smtClean="0">
                <a:solidFill>
                  <a:prstClr val="black">
                    <a:tint val="75000"/>
                  </a:prstClr>
                </a:solidFill>
              </a:rPr>
              <a:pPr/>
              <a:t>8/12/2024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A053D9-FB29-4901-8086-02F38C0B5C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801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93E106-26AD-487E-A471-575027DD5DA7}" type="datetimeFigureOut">
              <a:rPr lang="en-US" smtClean="0">
                <a:solidFill>
                  <a:prstClr val="black">
                    <a:tint val="75000"/>
                  </a:prstClr>
                </a:solidFill>
              </a:rPr>
              <a:pPr/>
              <a:t>8/12/2024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A053D9-FB29-4901-8086-02F38C0B5C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3929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3E106-26AD-487E-A471-575027DD5DA7}" type="datetimeFigureOut">
              <a:rPr lang="en-US" smtClean="0">
                <a:solidFill>
                  <a:prstClr val="black">
                    <a:tint val="75000"/>
                  </a:prstClr>
                </a:solidFill>
              </a:rPr>
              <a:pPr/>
              <a:t>8/12/2024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053D9-FB29-4901-8086-02F38C0B5C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043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UNIT 4—Part 2</a:t>
            </a:r>
          </a:p>
        </p:txBody>
      </p:sp>
      <p:sp>
        <p:nvSpPr>
          <p:cNvPr id="3" name="Subtitle 2"/>
          <p:cNvSpPr>
            <a:spLocks noGrp="1"/>
          </p:cNvSpPr>
          <p:nvPr>
            <p:ph type="subTitle" idx="1"/>
          </p:nvPr>
        </p:nvSpPr>
        <p:spPr/>
        <p:txBody>
          <a:bodyPr>
            <a:normAutofit/>
          </a:bodyPr>
          <a:lstStyle/>
          <a:p>
            <a:r>
              <a:rPr lang="en-US" sz="3200" dirty="0"/>
              <a:t>Post-Government Employment</a:t>
            </a:r>
          </a:p>
        </p:txBody>
      </p:sp>
    </p:spTree>
    <p:extLst>
      <p:ext uri="{BB962C8B-B14F-4D97-AF65-F5344CB8AC3E}">
        <p14:creationId xmlns:p14="http://schemas.microsoft.com/office/powerpoint/2010/main" val="1870429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505688" y="-189997"/>
            <a:ext cx="6899565" cy="8009907"/>
            <a:chOff x="106877" y="106878"/>
            <a:chExt cx="6899565" cy="8009907"/>
          </a:xfrm>
        </p:grpSpPr>
        <p:pic>
          <p:nvPicPr>
            <p:cNvPr id="2" name="Picture 1"/>
            <p:cNvPicPr>
              <a:picLocks noChangeAspect="1"/>
            </p:cNvPicPr>
            <p:nvPr/>
          </p:nvPicPr>
          <p:blipFill rotWithShape="1">
            <a:blip r:embed="rId3"/>
            <a:srcRect l="5650" t="33247" r="37954" b="13766"/>
            <a:stretch/>
          </p:blipFill>
          <p:spPr>
            <a:xfrm>
              <a:off x="106877" y="106878"/>
              <a:ext cx="6875813" cy="3633850"/>
            </a:xfrm>
            <a:prstGeom prst="rect">
              <a:avLst/>
            </a:prstGeom>
          </p:spPr>
        </p:pic>
        <p:pic>
          <p:nvPicPr>
            <p:cNvPr id="3" name="Picture 2"/>
            <p:cNvPicPr>
              <a:picLocks noChangeAspect="1"/>
            </p:cNvPicPr>
            <p:nvPr/>
          </p:nvPicPr>
          <p:blipFill rotWithShape="1">
            <a:blip r:embed="rId4"/>
            <a:srcRect l="6624" t="36190" r="37370"/>
            <a:stretch/>
          </p:blipFill>
          <p:spPr>
            <a:xfrm>
              <a:off x="178130" y="3740728"/>
              <a:ext cx="6828312" cy="4376057"/>
            </a:xfrm>
            <a:prstGeom prst="rect">
              <a:avLst/>
            </a:prstGeom>
          </p:spPr>
        </p:pic>
      </p:grpSp>
      <p:sp>
        <p:nvSpPr>
          <p:cNvPr id="5" name="Frame 4"/>
          <p:cNvSpPr/>
          <p:nvPr/>
        </p:nvSpPr>
        <p:spPr>
          <a:xfrm>
            <a:off x="2683823" y="261257"/>
            <a:ext cx="6721430" cy="2006930"/>
          </a:xfrm>
          <a:prstGeom prst="frame">
            <a:avLst>
              <a:gd name="adj1" fmla="val 46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6" name="Right Arrow 5"/>
          <p:cNvSpPr/>
          <p:nvPr/>
        </p:nvSpPr>
        <p:spPr>
          <a:xfrm>
            <a:off x="700644" y="3526971"/>
            <a:ext cx="1690928" cy="890650"/>
          </a:xfrm>
          <a:prstGeom prst="rightArrow">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prstClr val="black"/>
                </a:solidFill>
              </a:rPr>
              <a:t>No safe harbor </a:t>
            </a:r>
          </a:p>
        </p:txBody>
      </p:sp>
      <p:sp>
        <p:nvSpPr>
          <p:cNvPr id="7" name="Right Arrow 6"/>
          <p:cNvSpPr/>
          <p:nvPr/>
        </p:nvSpPr>
        <p:spPr>
          <a:xfrm>
            <a:off x="853044" y="5947553"/>
            <a:ext cx="1690928" cy="890650"/>
          </a:xfrm>
          <a:prstGeom prst="rightArrow">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prstClr val="black"/>
                </a:solidFill>
              </a:rPr>
              <a:t>No privilege </a:t>
            </a:r>
          </a:p>
        </p:txBody>
      </p:sp>
    </p:spTree>
    <p:extLst>
      <p:ext uri="{BB962C8B-B14F-4D97-AF65-F5344CB8AC3E}">
        <p14:creationId xmlns:p14="http://schemas.microsoft.com/office/powerpoint/2010/main" val="3410654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75708" y="-77191"/>
            <a:ext cx="6187045" cy="6044523"/>
            <a:chOff x="2648197" y="0"/>
            <a:chExt cx="6745186" cy="6555162"/>
          </a:xfrm>
        </p:grpSpPr>
        <p:pic>
          <p:nvPicPr>
            <p:cNvPr id="2" name="Picture 1"/>
            <p:cNvPicPr>
              <a:picLocks noChangeAspect="1"/>
            </p:cNvPicPr>
            <p:nvPr/>
          </p:nvPicPr>
          <p:blipFill rotWithShape="1">
            <a:blip r:embed="rId3"/>
            <a:srcRect l="6720" t="32900" r="37955" b="9091"/>
            <a:stretch/>
          </p:blipFill>
          <p:spPr>
            <a:xfrm>
              <a:off x="2648197" y="0"/>
              <a:ext cx="6745186" cy="3978233"/>
            </a:xfrm>
            <a:prstGeom prst="rect">
              <a:avLst/>
            </a:prstGeom>
          </p:spPr>
        </p:pic>
        <p:pic>
          <p:nvPicPr>
            <p:cNvPr id="3" name="Picture 2"/>
            <p:cNvPicPr>
              <a:picLocks noChangeAspect="1"/>
            </p:cNvPicPr>
            <p:nvPr/>
          </p:nvPicPr>
          <p:blipFill rotWithShape="1">
            <a:blip r:embed="rId4"/>
            <a:srcRect l="7696" t="35498" r="38344" b="26926"/>
            <a:stretch/>
          </p:blipFill>
          <p:spPr>
            <a:xfrm>
              <a:off x="2755075" y="3978218"/>
              <a:ext cx="6578930" cy="2576944"/>
            </a:xfrm>
            <a:prstGeom prst="rect">
              <a:avLst/>
            </a:prstGeom>
          </p:spPr>
        </p:pic>
      </p:grpSp>
      <p:pic>
        <p:nvPicPr>
          <p:cNvPr id="5" name="Picture 4"/>
          <p:cNvPicPr>
            <a:picLocks noChangeAspect="1"/>
          </p:cNvPicPr>
          <p:nvPr/>
        </p:nvPicPr>
        <p:blipFill rotWithShape="1">
          <a:blip r:embed="rId4"/>
          <a:srcRect l="7695" t="76536" r="40292" b="9957"/>
          <a:stretch/>
        </p:blipFill>
        <p:spPr>
          <a:xfrm>
            <a:off x="3075708" y="5931726"/>
            <a:ext cx="6341424" cy="926274"/>
          </a:xfrm>
          <a:prstGeom prst="rect">
            <a:avLst/>
          </a:prstGeom>
        </p:spPr>
      </p:pic>
      <p:sp>
        <p:nvSpPr>
          <p:cNvPr id="6" name="Right Arrow 5"/>
          <p:cNvSpPr/>
          <p:nvPr/>
        </p:nvSpPr>
        <p:spPr>
          <a:xfrm>
            <a:off x="853044" y="5947553"/>
            <a:ext cx="1690928" cy="890650"/>
          </a:xfrm>
          <a:prstGeom prst="rightArrow">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prstClr val="black"/>
                </a:solidFill>
              </a:rPr>
              <a:t>Employer liability </a:t>
            </a:r>
          </a:p>
        </p:txBody>
      </p:sp>
    </p:spTree>
    <p:extLst>
      <p:ext uri="{BB962C8B-B14F-4D97-AF65-F5344CB8AC3E}">
        <p14:creationId xmlns:p14="http://schemas.microsoft.com/office/powerpoint/2010/main" val="609305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2616"/>
            <a:ext cx="10515600" cy="1325563"/>
          </a:xfrm>
        </p:spPr>
        <p:txBody>
          <a:bodyPr/>
          <a:lstStyle/>
          <a:p>
            <a:pPr algn="ctr"/>
            <a:r>
              <a:rPr lang="en-US" b="1" u="sng" dirty="0"/>
              <a:t>TWO TYPES—</a:t>
            </a:r>
            <a:br>
              <a:rPr lang="en-US" u="sng" dirty="0"/>
            </a:br>
            <a:r>
              <a:rPr lang="en-US" dirty="0"/>
              <a:t> </a:t>
            </a:r>
            <a:r>
              <a:rPr lang="en-US" sz="3600" dirty="0"/>
              <a:t>Post Employment Customers</a:t>
            </a:r>
            <a:endParaRPr lang="en-US" dirty="0"/>
          </a:p>
        </p:txBody>
      </p:sp>
      <p:sp>
        <p:nvSpPr>
          <p:cNvPr id="3" name="Text Placeholder 2"/>
          <p:cNvSpPr>
            <a:spLocks noGrp="1"/>
          </p:cNvSpPr>
          <p:nvPr>
            <p:ph type="body" idx="1"/>
          </p:nvPr>
        </p:nvSpPr>
        <p:spPr/>
        <p:txBody>
          <a:bodyPr>
            <a:normAutofit fontScale="85000" lnSpcReduction="20000"/>
          </a:bodyPr>
          <a:lstStyle/>
          <a:p>
            <a:pPr algn="ctr"/>
            <a:r>
              <a:rPr lang="en-US" sz="3200" dirty="0"/>
              <a:t>Current Gov’t Employees</a:t>
            </a:r>
          </a:p>
          <a:p>
            <a:pPr algn="ctr"/>
            <a:r>
              <a:rPr lang="en-US" sz="2800" b="0" i="1" dirty="0"/>
              <a:t>Prospective Advice</a:t>
            </a:r>
            <a:endParaRPr lang="en-US" b="0" i="1" dirty="0"/>
          </a:p>
        </p:txBody>
      </p:sp>
      <p:sp>
        <p:nvSpPr>
          <p:cNvPr id="4" name="Content Placeholder 3"/>
          <p:cNvSpPr>
            <a:spLocks noGrp="1"/>
          </p:cNvSpPr>
          <p:nvPr>
            <p:ph sz="half" idx="2"/>
          </p:nvPr>
        </p:nvSpPr>
        <p:spPr/>
        <p:txBody>
          <a:bodyPr/>
          <a:lstStyle/>
          <a:p>
            <a:endParaRPr lang="en-US" dirty="0"/>
          </a:p>
        </p:txBody>
      </p:sp>
      <p:sp>
        <p:nvSpPr>
          <p:cNvPr id="5" name="Text Placeholder 4"/>
          <p:cNvSpPr>
            <a:spLocks noGrp="1"/>
          </p:cNvSpPr>
          <p:nvPr>
            <p:ph type="body" sz="quarter" idx="3"/>
          </p:nvPr>
        </p:nvSpPr>
        <p:spPr/>
        <p:txBody>
          <a:bodyPr>
            <a:normAutofit fontScale="85000" lnSpcReduction="20000"/>
          </a:bodyPr>
          <a:lstStyle/>
          <a:p>
            <a:pPr algn="ctr"/>
            <a:r>
              <a:rPr lang="en-US" sz="3200" dirty="0"/>
              <a:t>Former Gov’t Employees</a:t>
            </a:r>
          </a:p>
          <a:p>
            <a:pPr algn="ctr"/>
            <a:r>
              <a:rPr lang="en-US" sz="2800" b="0" i="1" dirty="0"/>
              <a:t>Specific “Fact-Heavy” Advice</a:t>
            </a:r>
            <a:endParaRPr lang="en-US" b="0" i="1" dirty="0"/>
          </a:p>
        </p:txBody>
      </p:sp>
      <p:sp>
        <p:nvSpPr>
          <p:cNvPr id="6" name="Content Placeholder 5"/>
          <p:cNvSpPr>
            <a:spLocks noGrp="1"/>
          </p:cNvSpPr>
          <p:nvPr>
            <p:ph sz="quarter" idx="4"/>
          </p:nvPr>
        </p:nvSpPr>
        <p:spPr/>
        <p:txBody>
          <a:bodyPr/>
          <a:lstStyle/>
          <a:p>
            <a:endParaRPr lang="en-US" dirty="0"/>
          </a:p>
        </p:txBody>
      </p:sp>
    </p:spTree>
    <p:extLst>
      <p:ext uri="{BB962C8B-B14F-4D97-AF65-F5344CB8AC3E}">
        <p14:creationId xmlns:p14="http://schemas.microsoft.com/office/powerpoint/2010/main" val="4028377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Gathering for PE Memo</a:t>
            </a:r>
          </a:p>
        </p:txBody>
      </p:sp>
      <p:sp>
        <p:nvSpPr>
          <p:cNvPr id="3" name="Content Placeholder 2"/>
          <p:cNvSpPr>
            <a:spLocks noGrp="1"/>
          </p:cNvSpPr>
          <p:nvPr>
            <p:ph idx="1"/>
          </p:nvPr>
        </p:nvSpPr>
        <p:spPr>
          <a:xfrm>
            <a:off x="2066306" y="1825625"/>
            <a:ext cx="7232073" cy="4351338"/>
          </a:xfrm>
        </p:spPr>
        <p:txBody>
          <a:bodyPr/>
          <a:lstStyle/>
          <a:p>
            <a:pPr marL="0" indent="0">
              <a:buNone/>
            </a:pPr>
            <a:endParaRPr lang="en-US" dirty="0"/>
          </a:p>
          <a:p>
            <a:pPr marL="0" indent="0">
              <a:buNone/>
            </a:pPr>
            <a:endParaRPr lang="en-US" dirty="0"/>
          </a:p>
          <a:p>
            <a:pPr marL="0" indent="0">
              <a:buNone/>
            </a:pPr>
            <a:r>
              <a:rPr lang="en-US" sz="3600" dirty="0"/>
              <a:t>What information do you need </a:t>
            </a:r>
            <a:r>
              <a:rPr lang="en-US" sz="3600" u="sng" dirty="0"/>
              <a:t>at a minimum </a:t>
            </a:r>
            <a:r>
              <a:rPr lang="en-US" sz="3600" dirty="0"/>
              <a:t>to prepare prospective post-employment guidance for Dr. Singh-Smith?</a:t>
            </a:r>
          </a:p>
        </p:txBody>
      </p:sp>
    </p:spTree>
    <p:extLst>
      <p:ext uri="{BB962C8B-B14F-4D97-AF65-F5344CB8AC3E}">
        <p14:creationId xmlns:p14="http://schemas.microsoft.com/office/powerpoint/2010/main" val="2448030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Prospective Advice—Information Gathering</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648650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312" t="18874" r="9123" b="13074"/>
          <a:stretch/>
        </p:blipFill>
        <p:spPr>
          <a:xfrm>
            <a:off x="807522" y="1199409"/>
            <a:ext cx="10675918" cy="4667003"/>
          </a:xfrm>
          <a:prstGeom prst="rect">
            <a:avLst/>
          </a:prstGeom>
          <a:ln w="38100">
            <a:solidFill>
              <a:schemeClr val="tx1"/>
            </a:solidFill>
          </a:ln>
        </p:spPr>
      </p:pic>
    </p:spTree>
    <p:extLst>
      <p:ext uri="{BB962C8B-B14F-4D97-AF65-F5344CB8AC3E}">
        <p14:creationId xmlns:p14="http://schemas.microsoft.com/office/powerpoint/2010/main" val="1633899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up of a document&#10;&#10;Description automatically generated">
            <a:extLst>
              <a:ext uri="{FF2B5EF4-FFF2-40B4-BE49-F238E27FC236}">
                <a16:creationId xmlns:a16="http://schemas.microsoft.com/office/drawing/2014/main" id="{CAD47962-B651-5EC5-367B-B7BD3C8F4B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083" y="0"/>
            <a:ext cx="5299833" cy="6858000"/>
          </a:xfrm>
          <a:prstGeom prst="rect">
            <a:avLst/>
          </a:prstGeom>
        </p:spPr>
      </p:pic>
    </p:spTree>
    <p:extLst>
      <p:ext uri="{BB962C8B-B14F-4D97-AF65-F5344CB8AC3E}">
        <p14:creationId xmlns:p14="http://schemas.microsoft.com/office/powerpoint/2010/main" val="3705056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270644" y="149634"/>
            <a:ext cx="9650711" cy="6858000"/>
          </a:xfrm>
          <a:prstGeom prst="rect">
            <a:avLst/>
          </a:prstGeom>
        </p:spPr>
      </p:pic>
    </p:spTree>
    <p:extLst>
      <p:ext uri="{BB962C8B-B14F-4D97-AF65-F5344CB8AC3E}">
        <p14:creationId xmlns:p14="http://schemas.microsoft.com/office/powerpoint/2010/main" val="4118109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3799" y="0"/>
            <a:ext cx="11384401" cy="6858000"/>
          </a:xfrm>
          <a:prstGeom prst="rect">
            <a:avLst/>
          </a:prstGeom>
        </p:spPr>
      </p:pic>
    </p:spTree>
    <p:extLst>
      <p:ext uri="{BB962C8B-B14F-4D97-AF65-F5344CB8AC3E}">
        <p14:creationId xmlns:p14="http://schemas.microsoft.com/office/powerpoint/2010/main" val="704105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4.5  </a:t>
            </a:r>
            <a:r>
              <a:rPr lang="en-US" sz="4800" dirty="0"/>
              <a:t>Review Information and Begin Analysis for Counseling Email</a:t>
            </a:r>
          </a:p>
        </p:txBody>
      </p:sp>
    </p:spTree>
    <p:extLst>
      <p:ext uri="{BB962C8B-B14F-4D97-AF65-F5344CB8AC3E}">
        <p14:creationId xmlns:p14="http://schemas.microsoft.com/office/powerpoint/2010/main" val="36403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4.3 Identify Programmatic and Substantive Issues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47381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Email from Dr. Singh-Smith</a:t>
            </a:r>
          </a:p>
        </p:txBody>
      </p:sp>
      <p:sp>
        <p:nvSpPr>
          <p:cNvPr id="3" name="Content Placeholder 2"/>
          <p:cNvSpPr>
            <a:spLocks noGrp="1"/>
          </p:cNvSpPr>
          <p:nvPr>
            <p:ph idx="1"/>
          </p:nvPr>
        </p:nvSpPr>
        <p:spPr/>
        <p:txBody>
          <a:bodyPr>
            <a:normAutofit/>
          </a:bodyPr>
          <a:lstStyle/>
          <a:p>
            <a:pPr marL="0" indent="0">
              <a:buNone/>
            </a:pPr>
            <a:r>
              <a:rPr lang="en-US" sz="3000" dirty="0"/>
              <a:t>Using the information you have been given:</a:t>
            </a:r>
          </a:p>
          <a:p>
            <a:endParaRPr lang="en-US" dirty="0"/>
          </a:p>
          <a:p>
            <a:r>
              <a:rPr lang="en-US" dirty="0"/>
              <a:t>Identify which 207 provisions may apply and whether any Pledge restrictions may apply</a:t>
            </a:r>
          </a:p>
          <a:p>
            <a:endParaRPr lang="en-US" dirty="0"/>
          </a:p>
          <a:p>
            <a:r>
              <a:rPr lang="en-US" dirty="0"/>
              <a:t> Begin a preliminary post employment analysis using the worksheet for 207 and the summary of Pledge restrictions and prepare talking points</a:t>
            </a:r>
          </a:p>
          <a:p>
            <a:endParaRPr lang="en-US" dirty="0"/>
          </a:p>
        </p:txBody>
      </p:sp>
    </p:spTree>
    <p:extLst>
      <p:ext uri="{BB962C8B-B14F-4D97-AF65-F5344CB8AC3E}">
        <p14:creationId xmlns:p14="http://schemas.microsoft.com/office/powerpoint/2010/main" val="955782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752599" y="3493531"/>
            <a:ext cx="6458165" cy="1230868"/>
            <a:chOff x="426719" y="3267937"/>
            <a:chExt cx="6308243" cy="999262"/>
          </a:xfrm>
        </p:grpSpPr>
        <p:sp>
          <p:nvSpPr>
            <p:cNvPr id="10" name="Freeform 9"/>
            <p:cNvSpPr/>
            <p:nvPr/>
          </p:nvSpPr>
          <p:spPr>
            <a:xfrm>
              <a:off x="4160608" y="3267937"/>
              <a:ext cx="2574354" cy="999261"/>
            </a:xfrm>
            <a:custGeom>
              <a:avLst/>
              <a:gdLst>
                <a:gd name="connsiteX0" fmla="*/ 0 w 2498154"/>
                <a:gd name="connsiteY0" fmla="*/ 0 h 999261"/>
                <a:gd name="connsiteX1" fmla="*/ 1998524 w 2498154"/>
                <a:gd name="connsiteY1" fmla="*/ 0 h 999261"/>
                <a:gd name="connsiteX2" fmla="*/ 2498154 w 2498154"/>
                <a:gd name="connsiteY2" fmla="*/ 499631 h 999261"/>
                <a:gd name="connsiteX3" fmla="*/ 1998524 w 2498154"/>
                <a:gd name="connsiteY3" fmla="*/ 999261 h 999261"/>
                <a:gd name="connsiteX4" fmla="*/ 0 w 2498154"/>
                <a:gd name="connsiteY4" fmla="*/ 999261 h 999261"/>
                <a:gd name="connsiteX5" fmla="*/ 499631 w 2498154"/>
                <a:gd name="connsiteY5" fmla="*/ 499631 h 999261"/>
                <a:gd name="connsiteX6" fmla="*/ 0 w 2498154"/>
                <a:gd name="connsiteY6" fmla="*/ 0 h 99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54" h="999261">
                  <a:moveTo>
                    <a:pt x="0" y="0"/>
                  </a:moveTo>
                  <a:lnTo>
                    <a:pt x="1998524" y="0"/>
                  </a:lnTo>
                  <a:lnTo>
                    <a:pt x="2498154" y="499631"/>
                  </a:lnTo>
                  <a:lnTo>
                    <a:pt x="1998524" y="999261"/>
                  </a:lnTo>
                  <a:lnTo>
                    <a:pt x="0" y="999261"/>
                  </a:lnTo>
                  <a:lnTo>
                    <a:pt x="499631" y="499631"/>
                  </a:lnTo>
                  <a:lnTo>
                    <a:pt x="0" y="0"/>
                  </a:lnTo>
                  <a:close/>
                </a:path>
              </a:pathLst>
            </a:custGeom>
            <a:solidFill>
              <a:schemeClr val="accent1">
                <a:lumMod val="60000"/>
                <a:lumOff val="40000"/>
              </a:schemeClr>
            </a:solidFill>
            <a:ln w="12700">
              <a:solidFill>
                <a:schemeClr val="tx1"/>
              </a:solidFill>
            </a:ln>
          </p:spPr>
          <p:style>
            <a:lnRef idx="2">
              <a:schemeClr val="lt1">
                <a:hueOff val="0"/>
                <a:satOff val="0"/>
                <a:lumOff val="0"/>
                <a:alphaOff val="0"/>
              </a:schemeClr>
            </a:lnRef>
            <a:fillRef idx="1">
              <a:scrgbClr r="0" g="0" b="0"/>
            </a:fillRef>
            <a:effectRef idx="0">
              <a:schemeClr val="accent1">
                <a:shade val="50000"/>
                <a:hueOff val="138464"/>
                <a:satOff val="-10113"/>
                <a:lumOff val="18390"/>
                <a:alphaOff val="0"/>
              </a:schemeClr>
            </a:effectRef>
            <a:fontRef idx="minor">
              <a:schemeClr val="lt1"/>
            </a:fontRef>
          </p:style>
          <p:txBody>
            <a:bodyPr spcFirstLastPara="0" vert="horz" wrap="square" lIns="563639" tIns="42672" rIns="520966" bIns="42672" numCol="1" spcCol="1270" anchor="ctr" anchorCtr="0">
              <a:noAutofit/>
            </a:bodyPr>
            <a:lstStyle/>
            <a:p>
              <a:pPr algn="ctr" defTabSz="711200">
                <a:lnSpc>
                  <a:spcPts val="1800"/>
                </a:lnSpc>
                <a:spcBef>
                  <a:spcPct val="0"/>
                </a:spcBef>
              </a:pPr>
              <a:r>
                <a:rPr lang="en-US" sz="1600" b="1" dirty="0">
                  <a:solidFill>
                    <a:schemeClr val="tx1"/>
                  </a:solidFill>
                  <a:latin typeface="Lucida Sans" pitchFamily="34" charset="0"/>
                  <a:cs typeface="Lucida Sans" pitchFamily="34" charset="0"/>
                </a:rPr>
                <a:t>On Behalf of Any Other Person</a:t>
              </a:r>
            </a:p>
          </p:txBody>
        </p:sp>
        <p:sp>
          <p:nvSpPr>
            <p:cNvPr id="12" name="Freeform 11"/>
            <p:cNvSpPr/>
            <p:nvPr/>
          </p:nvSpPr>
          <p:spPr>
            <a:xfrm>
              <a:off x="426719" y="3267938"/>
              <a:ext cx="2574353" cy="999261"/>
            </a:xfrm>
            <a:custGeom>
              <a:avLst/>
              <a:gdLst>
                <a:gd name="connsiteX0" fmla="*/ 0 w 2160426"/>
                <a:gd name="connsiteY0" fmla="*/ 0 h 864170"/>
                <a:gd name="connsiteX1" fmla="*/ 1728341 w 2160426"/>
                <a:gd name="connsiteY1" fmla="*/ 0 h 864170"/>
                <a:gd name="connsiteX2" fmla="*/ 2160426 w 2160426"/>
                <a:gd name="connsiteY2" fmla="*/ 432085 h 864170"/>
                <a:gd name="connsiteX3" fmla="*/ 1728341 w 2160426"/>
                <a:gd name="connsiteY3" fmla="*/ 864170 h 864170"/>
                <a:gd name="connsiteX4" fmla="*/ 0 w 2160426"/>
                <a:gd name="connsiteY4" fmla="*/ 864170 h 864170"/>
                <a:gd name="connsiteX5" fmla="*/ 432085 w 2160426"/>
                <a:gd name="connsiteY5" fmla="*/ 432085 h 864170"/>
                <a:gd name="connsiteX6" fmla="*/ 0 w 2160426"/>
                <a:gd name="connsiteY6" fmla="*/ 0 h 864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426" h="864170">
                  <a:moveTo>
                    <a:pt x="0" y="0"/>
                  </a:moveTo>
                  <a:lnTo>
                    <a:pt x="1728341" y="0"/>
                  </a:lnTo>
                  <a:lnTo>
                    <a:pt x="2160426" y="432085"/>
                  </a:lnTo>
                  <a:lnTo>
                    <a:pt x="1728341" y="864170"/>
                  </a:lnTo>
                  <a:lnTo>
                    <a:pt x="0" y="864170"/>
                  </a:lnTo>
                  <a:lnTo>
                    <a:pt x="432085" y="432085"/>
                  </a:lnTo>
                  <a:lnTo>
                    <a:pt x="0" y="0"/>
                  </a:lnTo>
                  <a:close/>
                </a:path>
              </a:pathLst>
            </a:custGeom>
            <a:solidFill>
              <a:schemeClr val="accent1">
                <a:lumMod val="60000"/>
                <a:lumOff val="40000"/>
              </a:schemeClr>
            </a:solidFill>
            <a:ln w="12700">
              <a:solidFill>
                <a:schemeClr val="tx1"/>
              </a:solidFill>
            </a:ln>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492093" tIns="20003" rIns="452088" bIns="20003" numCol="1" spcCol="1270" anchor="ctr" anchorCtr="0">
              <a:noAutofit/>
            </a:bodyPr>
            <a:lstStyle/>
            <a:p>
              <a:pPr algn="ctr" defTabSz="711200">
                <a:lnSpc>
                  <a:spcPts val="1800"/>
                </a:lnSpc>
                <a:spcBef>
                  <a:spcPct val="0"/>
                </a:spcBef>
              </a:pPr>
              <a:r>
                <a:rPr lang="en-US" sz="1600" b="1" dirty="0">
                  <a:solidFill>
                    <a:schemeClr val="tx1"/>
                  </a:solidFill>
                  <a:latin typeface="Lucida Sans" pitchFamily="34" charset="0"/>
                  <a:cs typeface="Lucida Sans" pitchFamily="34" charset="0"/>
                </a:rPr>
                <a:t>Appearance or Communication</a:t>
              </a:r>
            </a:p>
          </p:txBody>
        </p:sp>
        <p:sp>
          <p:nvSpPr>
            <p:cNvPr id="13" name="Freeform 12"/>
            <p:cNvSpPr/>
            <p:nvPr/>
          </p:nvSpPr>
          <p:spPr>
            <a:xfrm>
              <a:off x="2316480" y="3267938"/>
              <a:ext cx="2286000" cy="999261"/>
            </a:xfrm>
            <a:custGeom>
              <a:avLst/>
              <a:gdLst>
                <a:gd name="connsiteX0" fmla="*/ 0 w 2160426"/>
                <a:gd name="connsiteY0" fmla="*/ 0 h 864170"/>
                <a:gd name="connsiteX1" fmla="*/ 1728341 w 2160426"/>
                <a:gd name="connsiteY1" fmla="*/ 0 h 864170"/>
                <a:gd name="connsiteX2" fmla="*/ 2160426 w 2160426"/>
                <a:gd name="connsiteY2" fmla="*/ 432085 h 864170"/>
                <a:gd name="connsiteX3" fmla="*/ 1728341 w 2160426"/>
                <a:gd name="connsiteY3" fmla="*/ 864170 h 864170"/>
                <a:gd name="connsiteX4" fmla="*/ 0 w 2160426"/>
                <a:gd name="connsiteY4" fmla="*/ 864170 h 864170"/>
                <a:gd name="connsiteX5" fmla="*/ 432085 w 2160426"/>
                <a:gd name="connsiteY5" fmla="*/ 432085 h 864170"/>
                <a:gd name="connsiteX6" fmla="*/ 0 w 2160426"/>
                <a:gd name="connsiteY6" fmla="*/ 0 h 864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426" h="864170">
                  <a:moveTo>
                    <a:pt x="0" y="0"/>
                  </a:moveTo>
                  <a:lnTo>
                    <a:pt x="1728341" y="0"/>
                  </a:lnTo>
                  <a:lnTo>
                    <a:pt x="2160426" y="432085"/>
                  </a:lnTo>
                  <a:lnTo>
                    <a:pt x="1728341" y="864170"/>
                  </a:lnTo>
                  <a:lnTo>
                    <a:pt x="0" y="864170"/>
                  </a:lnTo>
                  <a:lnTo>
                    <a:pt x="432085" y="432085"/>
                  </a:lnTo>
                  <a:lnTo>
                    <a:pt x="0" y="0"/>
                  </a:lnTo>
                  <a:close/>
                </a:path>
              </a:pathLst>
            </a:custGeom>
            <a:solidFill>
              <a:schemeClr val="accent1">
                <a:lumMod val="60000"/>
                <a:lumOff val="40000"/>
              </a:schemeClr>
            </a:solidFill>
            <a:ln w="12700">
              <a:solidFill>
                <a:schemeClr val="tx1"/>
              </a:solidFill>
            </a:ln>
          </p:spPr>
          <p:style>
            <a:lnRef idx="2">
              <a:schemeClr val="lt1">
                <a:hueOff val="0"/>
                <a:satOff val="0"/>
                <a:lumOff val="0"/>
                <a:alphaOff val="0"/>
              </a:schemeClr>
            </a:lnRef>
            <a:fillRef idx="1">
              <a:schemeClr val="accent1">
                <a:shade val="80000"/>
                <a:hueOff val="97150"/>
                <a:satOff val="-7002"/>
                <a:lumOff val="10020"/>
                <a:alphaOff val="0"/>
              </a:schemeClr>
            </a:fillRef>
            <a:effectRef idx="0">
              <a:schemeClr val="accent1">
                <a:shade val="80000"/>
                <a:hueOff val="97150"/>
                <a:satOff val="-7002"/>
                <a:lumOff val="10020"/>
                <a:alphaOff val="0"/>
              </a:schemeClr>
            </a:effectRef>
            <a:fontRef idx="minor">
              <a:schemeClr val="lt1"/>
            </a:fontRef>
          </p:style>
          <p:txBody>
            <a:bodyPr spcFirstLastPara="0" vert="horz" wrap="square" lIns="492093" tIns="20003" rIns="452088" bIns="20003" numCol="1" spcCol="1270" anchor="ctr" anchorCtr="0">
              <a:noAutofit/>
            </a:bodyPr>
            <a:lstStyle/>
            <a:p>
              <a:pPr algn="ctr" defTabSz="711200">
                <a:lnSpc>
                  <a:spcPts val="1800"/>
                </a:lnSpc>
                <a:spcBef>
                  <a:spcPct val="0"/>
                </a:spcBef>
              </a:pPr>
              <a:r>
                <a:rPr lang="en-US" b="1" dirty="0">
                  <a:solidFill>
                    <a:schemeClr val="tx1"/>
                  </a:solidFill>
                  <a:latin typeface="Lucida Sans" pitchFamily="34" charset="0"/>
                  <a:cs typeface="Lucida Sans" pitchFamily="34" charset="0"/>
                </a:rPr>
                <a:t>Intent to Influence</a:t>
              </a:r>
            </a:p>
          </p:txBody>
        </p:sp>
      </p:grpSp>
      <p:grpSp>
        <p:nvGrpSpPr>
          <p:cNvPr id="23" name="Group 22"/>
          <p:cNvGrpSpPr/>
          <p:nvPr/>
        </p:nvGrpSpPr>
        <p:grpSpPr>
          <a:xfrm>
            <a:off x="5791200" y="5498814"/>
            <a:ext cx="4495800" cy="978186"/>
            <a:chOff x="4267200" y="5181600"/>
            <a:chExt cx="4495800" cy="978186"/>
          </a:xfrm>
        </p:grpSpPr>
        <p:sp>
          <p:nvSpPr>
            <p:cNvPr id="14" name="Freeform 13"/>
            <p:cNvSpPr/>
            <p:nvPr/>
          </p:nvSpPr>
          <p:spPr>
            <a:xfrm>
              <a:off x="4267200" y="5181600"/>
              <a:ext cx="2419564" cy="978186"/>
            </a:xfrm>
            <a:custGeom>
              <a:avLst/>
              <a:gdLst>
                <a:gd name="connsiteX0" fmla="*/ 0 w 2160426"/>
                <a:gd name="connsiteY0" fmla="*/ 0 h 864170"/>
                <a:gd name="connsiteX1" fmla="*/ 1728341 w 2160426"/>
                <a:gd name="connsiteY1" fmla="*/ 0 h 864170"/>
                <a:gd name="connsiteX2" fmla="*/ 2160426 w 2160426"/>
                <a:gd name="connsiteY2" fmla="*/ 432085 h 864170"/>
                <a:gd name="connsiteX3" fmla="*/ 1728341 w 2160426"/>
                <a:gd name="connsiteY3" fmla="*/ 864170 h 864170"/>
                <a:gd name="connsiteX4" fmla="*/ 0 w 2160426"/>
                <a:gd name="connsiteY4" fmla="*/ 864170 h 864170"/>
                <a:gd name="connsiteX5" fmla="*/ 432085 w 2160426"/>
                <a:gd name="connsiteY5" fmla="*/ 432085 h 864170"/>
                <a:gd name="connsiteX6" fmla="*/ 0 w 2160426"/>
                <a:gd name="connsiteY6" fmla="*/ 0 h 864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426" h="864170">
                  <a:moveTo>
                    <a:pt x="0" y="0"/>
                  </a:moveTo>
                  <a:lnTo>
                    <a:pt x="1728341" y="0"/>
                  </a:lnTo>
                  <a:lnTo>
                    <a:pt x="2160426" y="432085"/>
                  </a:lnTo>
                  <a:lnTo>
                    <a:pt x="1728341" y="864170"/>
                  </a:lnTo>
                  <a:lnTo>
                    <a:pt x="0" y="864170"/>
                  </a:lnTo>
                  <a:lnTo>
                    <a:pt x="432085" y="432085"/>
                  </a:lnTo>
                  <a:lnTo>
                    <a:pt x="0" y="0"/>
                  </a:lnTo>
                  <a:close/>
                </a:path>
              </a:pathLst>
            </a:custGeom>
            <a:solidFill>
              <a:schemeClr val="bg2">
                <a:lumMod val="90000"/>
              </a:schemeClr>
            </a:solidFill>
            <a:ln w="12700">
              <a:solidFill>
                <a:schemeClr val="tx1"/>
              </a:solidFill>
            </a:ln>
          </p:spPr>
          <p:style>
            <a:lnRef idx="2">
              <a:schemeClr val="lt1">
                <a:hueOff val="0"/>
                <a:satOff val="0"/>
                <a:lumOff val="0"/>
                <a:alphaOff val="0"/>
              </a:schemeClr>
            </a:lnRef>
            <a:fillRef idx="1">
              <a:schemeClr val="accent1">
                <a:shade val="80000"/>
                <a:hueOff val="194301"/>
                <a:satOff val="-14004"/>
                <a:lumOff val="20041"/>
                <a:alphaOff val="0"/>
              </a:schemeClr>
            </a:fillRef>
            <a:effectRef idx="0">
              <a:schemeClr val="accent1">
                <a:shade val="80000"/>
                <a:hueOff val="194301"/>
                <a:satOff val="-14004"/>
                <a:lumOff val="20041"/>
                <a:alphaOff val="0"/>
              </a:schemeClr>
            </a:effectRef>
            <a:fontRef idx="minor">
              <a:schemeClr val="lt1"/>
            </a:fontRef>
          </p:style>
          <p:txBody>
            <a:bodyPr spcFirstLastPara="0" vert="horz" wrap="square" lIns="492093" tIns="20003" rIns="452088" bIns="20003" numCol="1" spcCol="1270" anchor="ctr" anchorCtr="0">
              <a:noAutofit/>
            </a:bodyPr>
            <a:lstStyle/>
            <a:p>
              <a:pPr algn="ctr" defTabSz="666750">
                <a:lnSpc>
                  <a:spcPts val="1800"/>
                </a:lnSpc>
                <a:spcBef>
                  <a:spcPct val="0"/>
                </a:spcBef>
              </a:pPr>
              <a:r>
                <a:rPr lang="en-US" b="1" dirty="0">
                  <a:solidFill>
                    <a:schemeClr val="tx1"/>
                  </a:solidFill>
                  <a:latin typeface="Lucida Sans" pitchFamily="34" charset="0"/>
                  <a:cs typeface="Lucida Sans" pitchFamily="34" charset="0"/>
                </a:rPr>
                <a:t>Same Particular Matter</a:t>
              </a:r>
            </a:p>
          </p:txBody>
        </p:sp>
        <p:sp>
          <p:nvSpPr>
            <p:cNvPr id="15" name="Freeform 14"/>
            <p:cNvSpPr/>
            <p:nvPr/>
          </p:nvSpPr>
          <p:spPr>
            <a:xfrm>
              <a:off x="6248400" y="5181600"/>
              <a:ext cx="2514600" cy="978186"/>
            </a:xfrm>
            <a:custGeom>
              <a:avLst/>
              <a:gdLst>
                <a:gd name="connsiteX0" fmla="*/ 0 w 2160426"/>
                <a:gd name="connsiteY0" fmla="*/ 0 h 864170"/>
                <a:gd name="connsiteX1" fmla="*/ 1728341 w 2160426"/>
                <a:gd name="connsiteY1" fmla="*/ 0 h 864170"/>
                <a:gd name="connsiteX2" fmla="*/ 2160426 w 2160426"/>
                <a:gd name="connsiteY2" fmla="*/ 432085 h 864170"/>
                <a:gd name="connsiteX3" fmla="*/ 1728341 w 2160426"/>
                <a:gd name="connsiteY3" fmla="*/ 864170 h 864170"/>
                <a:gd name="connsiteX4" fmla="*/ 0 w 2160426"/>
                <a:gd name="connsiteY4" fmla="*/ 864170 h 864170"/>
                <a:gd name="connsiteX5" fmla="*/ 432085 w 2160426"/>
                <a:gd name="connsiteY5" fmla="*/ 432085 h 864170"/>
                <a:gd name="connsiteX6" fmla="*/ 0 w 2160426"/>
                <a:gd name="connsiteY6" fmla="*/ 0 h 864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426" h="864170">
                  <a:moveTo>
                    <a:pt x="0" y="0"/>
                  </a:moveTo>
                  <a:lnTo>
                    <a:pt x="1728341" y="0"/>
                  </a:lnTo>
                  <a:lnTo>
                    <a:pt x="2160426" y="432085"/>
                  </a:lnTo>
                  <a:lnTo>
                    <a:pt x="1728341" y="864170"/>
                  </a:lnTo>
                  <a:lnTo>
                    <a:pt x="0" y="864170"/>
                  </a:lnTo>
                  <a:lnTo>
                    <a:pt x="432085" y="432085"/>
                  </a:lnTo>
                  <a:lnTo>
                    <a:pt x="0" y="0"/>
                  </a:lnTo>
                  <a:close/>
                </a:path>
              </a:pathLst>
            </a:custGeom>
            <a:solidFill>
              <a:schemeClr val="bg2">
                <a:lumMod val="90000"/>
              </a:schemeClr>
            </a:solidFill>
            <a:ln w="12700">
              <a:solidFill>
                <a:schemeClr val="tx1"/>
              </a:solidFill>
            </a:ln>
          </p:spPr>
          <p:style>
            <a:lnRef idx="2">
              <a:schemeClr val="lt1">
                <a:hueOff val="0"/>
                <a:satOff val="0"/>
                <a:lumOff val="0"/>
                <a:alphaOff val="0"/>
              </a:schemeClr>
            </a:lnRef>
            <a:fillRef idx="1">
              <a:schemeClr val="accent1">
                <a:shade val="80000"/>
                <a:hueOff val="291451"/>
                <a:satOff val="-21006"/>
                <a:lumOff val="30061"/>
                <a:alphaOff val="0"/>
              </a:schemeClr>
            </a:fillRef>
            <a:effectRef idx="0">
              <a:schemeClr val="accent1">
                <a:shade val="80000"/>
                <a:hueOff val="291451"/>
                <a:satOff val="-21006"/>
                <a:lumOff val="30061"/>
                <a:alphaOff val="0"/>
              </a:schemeClr>
            </a:effectRef>
            <a:fontRef idx="minor">
              <a:schemeClr val="lt1"/>
            </a:fontRef>
          </p:style>
          <p:txBody>
            <a:bodyPr spcFirstLastPara="0" vert="horz" wrap="square" lIns="492093" tIns="20003" rIns="452088" bIns="20003" numCol="1" spcCol="1270" anchor="ctr" anchorCtr="0">
              <a:noAutofit/>
            </a:bodyPr>
            <a:lstStyle/>
            <a:p>
              <a:pPr algn="ctr" defTabSz="666750">
                <a:lnSpc>
                  <a:spcPts val="1800"/>
                </a:lnSpc>
                <a:spcBef>
                  <a:spcPct val="0"/>
                </a:spcBef>
              </a:pPr>
              <a:r>
                <a:rPr lang="en-US" b="1" dirty="0">
                  <a:solidFill>
                    <a:schemeClr val="tx1"/>
                  </a:solidFill>
                  <a:latin typeface="Lucida Sans" pitchFamily="34" charset="0"/>
                  <a:cs typeface="Lucida Sans" pitchFamily="34" charset="0"/>
                </a:rPr>
                <a:t>US is Party or has Interest</a:t>
              </a:r>
            </a:p>
          </p:txBody>
        </p:sp>
      </p:grpSp>
      <p:sp>
        <p:nvSpPr>
          <p:cNvPr id="4" name="TextBox 3"/>
          <p:cNvSpPr txBox="1"/>
          <p:nvPr/>
        </p:nvSpPr>
        <p:spPr>
          <a:xfrm>
            <a:off x="1981200" y="152400"/>
            <a:ext cx="8229600" cy="707886"/>
          </a:xfrm>
          <a:prstGeom prst="rect">
            <a:avLst/>
          </a:prstGeom>
          <a:noFill/>
        </p:spPr>
        <p:txBody>
          <a:bodyPr wrap="square" rtlCol="0">
            <a:spAutoFit/>
          </a:bodyPr>
          <a:lstStyle/>
          <a:p>
            <a:pPr algn="ctr"/>
            <a:r>
              <a:rPr lang="en-US" sz="4000" b="1" dirty="0">
                <a:effectLst>
                  <a:outerShdw blurRad="38100" dist="38100" dir="2700000" algn="tl">
                    <a:srgbClr val="000000">
                      <a:alpha val="43137"/>
                    </a:srgbClr>
                  </a:outerShdw>
                </a:effectLst>
              </a:rPr>
              <a:t>18 USC 207(a)(1) -- The Process</a:t>
            </a:r>
          </a:p>
        </p:txBody>
      </p:sp>
      <p:grpSp>
        <p:nvGrpSpPr>
          <p:cNvPr id="17" name="Group 16"/>
          <p:cNvGrpSpPr/>
          <p:nvPr/>
        </p:nvGrpSpPr>
        <p:grpSpPr>
          <a:xfrm>
            <a:off x="2667000" y="1588532"/>
            <a:ext cx="7162800" cy="1215998"/>
            <a:chOff x="304800" y="1295398"/>
            <a:chExt cx="6553200" cy="1066802"/>
          </a:xfrm>
        </p:grpSpPr>
        <p:sp>
          <p:nvSpPr>
            <p:cNvPr id="19" name="Freeform 18"/>
            <p:cNvSpPr/>
            <p:nvPr/>
          </p:nvSpPr>
          <p:spPr>
            <a:xfrm>
              <a:off x="304800" y="1295398"/>
              <a:ext cx="2362200" cy="1066802"/>
            </a:xfrm>
            <a:custGeom>
              <a:avLst/>
              <a:gdLst>
                <a:gd name="connsiteX0" fmla="*/ 0 w 2547528"/>
                <a:gd name="connsiteY0" fmla="*/ 0 h 1066802"/>
                <a:gd name="connsiteX1" fmla="*/ 2014127 w 2547528"/>
                <a:gd name="connsiteY1" fmla="*/ 0 h 1066802"/>
                <a:gd name="connsiteX2" fmla="*/ 2547528 w 2547528"/>
                <a:gd name="connsiteY2" fmla="*/ 533401 h 1066802"/>
                <a:gd name="connsiteX3" fmla="*/ 2014127 w 2547528"/>
                <a:gd name="connsiteY3" fmla="*/ 1066802 h 1066802"/>
                <a:gd name="connsiteX4" fmla="*/ 0 w 2547528"/>
                <a:gd name="connsiteY4" fmla="*/ 1066802 h 1066802"/>
                <a:gd name="connsiteX5" fmla="*/ 0 w 2547528"/>
                <a:gd name="connsiteY5" fmla="*/ 0 h 1066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7528" h="1066802">
                  <a:moveTo>
                    <a:pt x="0" y="0"/>
                  </a:moveTo>
                  <a:lnTo>
                    <a:pt x="2014127" y="0"/>
                  </a:lnTo>
                  <a:lnTo>
                    <a:pt x="2547528" y="533401"/>
                  </a:lnTo>
                  <a:lnTo>
                    <a:pt x="2014127" y="1066802"/>
                  </a:lnTo>
                  <a:lnTo>
                    <a:pt x="0" y="1066802"/>
                  </a:lnTo>
                  <a:lnTo>
                    <a:pt x="0" y="0"/>
                  </a:lnTo>
                  <a:close/>
                </a:path>
              </a:pathLst>
            </a:custGeom>
            <a:solidFill>
              <a:schemeClr val="accent1">
                <a:lumMod val="40000"/>
                <a:lumOff val="60000"/>
              </a:schemeClr>
            </a:solidFill>
            <a:ln w="12700">
              <a:solidFill>
                <a:schemeClr val="tx1"/>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676" tIns="37338" rIns="285371" bIns="37338" numCol="1" spcCol="1270" anchor="ctr" anchorCtr="0">
              <a:noAutofit/>
            </a:bodyPr>
            <a:lstStyle/>
            <a:p>
              <a:pPr algn="ctr" defTabSz="622300">
                <a:lnSpc>
                  <a:spcPts val="1800"/>
                </a:lnSpc>
                <a:spcBef>
                  <a:spcPct val="0"/>
                </a:spcBef>
              </a:pPr>
              <a:r>
                <a:rPr lang="en-US" b="1" dirty="0">
                  <a:solidFill>
                    <a:schemeClr val="tx1"/>
                  </a:solidFill>
                  <a:latin typeface="Lucida Sans" pitchFamily="34" charset="0"/>
                  <a:cs typeface="Lucida Sans" pitchFamily="34" charset="0"/>
                </a:rPr>
                <a:t>Employee</a:t>
              </a:r>
              <a:endParaRPr lang="en-US" dirty="0">
                <a:solidFill>
                  <a:schemeClr val="tx1"/>
                </a:solidFill>
                <a:latin typeface="Lucida Sans" pitchFamily="34" charset="0"/>
                <a:cs typeface="Lucida Sans" pitchFamily="34" charset="0"/>
              </a:endParaRPr>
            </a:p>
          </p:txBody>
        </p:sp>
        <p:sp>
          <p:nvSpPr>
            <p:cNvPr id="20" name="Freeform 19"/>
            <p:cNvSpPr/>
            <p:nvPr/>
          </p:nvSpPr>
          <p:spPr>
            <a:xfrm>
              <a:off x="2187103" y="1295398"/>
              <a:ext cx="2583017" cy="1066802"/>
            </a:xfrm>
            <a:custGeom>
              <a:avLst/>
              <a:gdLst>
                <a:gd name="connsiteX0" fmla="*/ 0 w 2547528"/>
                <a:gd name="connsiteY0" fmla="*/ 0 h 1066802"/>
                <a:gd name="connsiteX1" fmla="*/ 2014127 w 2547528"/>
                <a:gd name="connsiteY1" fmla="*/ 0 h 1066802"/>
                <a:gd name="connsiteX2" fmla="*/ 2547528 w 2547528"/>
                <a:gd name="connsiteY2" fmla="*/ 533401 h 1066802"/>
                <a:gd name="connsiteX3" fmla="*/ 2014127 w 2547528"/>
                <a:gd name="connsiteY3" fmla="*/ 1066802 h 1066802"/>
                <a:gd name="connsiteX4" fmla="*/ 0 w 2547528"/>
                <a:gd name="connsiteY4" fmla="*/ 1066802 h 1066802"/>
                <a:gd name="connsiteX5" fmla="*/ 533401 w 2547528"/>
                <a:gd name="connsiteY5" fmla="*/ 533401 h 1066802"/>
                <a:gd name="connsiteX6" fmla="*/ 0 w 2547528"/>
                <a:gd name="connsiteY6" fmla="*/ 0 h 1066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7528" h="1066802">
                  <a:moveTo>
                    <a:pt x="0" y="0"/>
                  </a:moveTo>
                  <a:lnTo>
                    <a:pt x="2014127" y="0"/>
                  </a:lnTo>
                  <a:lnTo>
                    <a:pt x="2547528" y="533401"/>
                  </a:lnTo>
                  <a:lnTo>
                    <a:pt x="2014127" y="1066802"/>
                  </a:lnTo>
                  <a:lnTo>
                    <a:pt x="0" y="1066802"/>
                  </a:lnTo>
                  <a:lnTo>
                    <a:pt x="533401" y="533401"/>
                  </a:lnTo>
                  <a:lnTo>
                    <a:pt x="0" y="0"/>
                  </a:lnTo>
                  <a:close/>
                </a:path>
              </a:pathLst>
            </a:custGeom>
            <a:solidFill>
              <a:schemeClr val="accent1">
                <a:lumMod val="40000"/>
                <a:lumOff val="60000"/>
              </a:schemeClr>
            </a:solidFill>
            <a:ln w="12700">
              <a:solidFill>
                <a:schemeClr val="tx1"/>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9408" tIns="37338" rIns="552070" bIns="37338" numCol="1" spcCol="1270" anchor="ctr" anchorCtr="0">
              <a:noAutofit/>
            </a:bodyPr>
            <a:lstStyle/>
            <a:p>
              <a:pPr algn="ctr" defTabSz="622300">
                <a:lnSpc>
                  <a:spcPts val="1800"/>
                </a:lnSpc>
                <a:spcBef>
                  <a:spcPct val="0"/>
                </a:spcBef>
              </a:pPr>
              <a:r>
                <a:rPr lang="en-US" sz="1600" b="1" dirty="0">
                  <a:solidFill>
                    <a:schemeClr val="tx1"/>
                  </a:solidFill>
                  <a:latin typeface="Lucida Sans" pitchFamily="34" charset="0"/>
                  <a:cs typeface="Lucida Sans" pitchFamily="34" charset="0"/>
                </a:rPr>
                <a:t>Particular Matter Involving Specific Parties</a:t>
              </a:r>
              <a:endParaRPr lang="en-US" sz="1600" dirty="0">
                <a:solidFill>
                  <a:schemeClr val="tx1"/>
                </a:solidFill>
                <a:latin typeface="Lucida Sans" pitchFamily="34" charset="0"/>
                <a:cs typeface="Lucida Sans" pitchFamily="34" charset="0"/>
              </a:endParaRPr>
            </a:p>
          </p:txBody>
        </p:sp>
        <p:sp>
          <p:nvSpPr>
            <p:cNvPr id="21" name="Freeform 20"/>
            <p:cNvSpPr/>
            <p:nvPr/>
          </p:nvSpPr>
          <p:spPr>
            <a:xfrm>
              <a:off x="4310472" y="1295398"/>
              <a:ext cx="2547528" cy="1066802"/>
            </a:xfrm>
            <a:custGeom>
              <a:avLst/>
              <a:gdLst>
                <a:gd name="connsiteX0" fmla="*/ 0 w 2547528"/>
                <a:gd name="connsiteY0" fmla="*/ 0 h 1066802"/>
                <a:gd name="connsiteX1" fmla="*/ 2014127 w 2547528"/>
                <a:gd name="connsiteY1" fmla="*/ 0 h 1066802"/>
                <a:gd name="connsiteX2" fmla="*/ 2547528 w 2547528"/>
                <a:gd name="connsiteY2" fmla="*/ 533401 h 1066802"/>
                <a:gd name="connsiteX3" fmla="*/ 2014127 w 2547528"/>
                <a:gd name="connsiteY3" fmla="*/ 1066802 h 1066802"/>
                <a:gd name="connsiteX4" fmla="*/ 0 w 2547528"/>
                <a:gd name="connsiteY4" fmla="*/ 1066802 h 1066802"/>
                <a:gd name="connsiteX5" fmla="*/ 533401 w 2547528"/>
                <a:gd name="connsiteY5" fmla="*/ 533401 h 1066802"/>
                <a:gd name="connsiteX6" fmla="*/ 0 w 2547528"/>
                <a:gd name="connsiteY6" fmla="*/ 0 h 1066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7528" h="1066802">
                  <a:moveTo>
                    <a:pt x="0" y="0"/>
                  </a:moveTo>
                  <a:lnTo>
                    <a:pt x="2014127" y="0"/>
                  </a:lnTo>
                  <a:lnTo>
                    <a:pt x="2547528" y="533401"/>
                  </a:lnTo>
                  <a:lnTo>
                    <a:pt x="2014127" y="1066802"/>
                  </a:lnTo>
                  <a:lnTo>
                    <a:pt x="0" y="1066802"/>
                  </a:lnTo>
                  <a:lnTo>
                    <a:pt x="533401" y="533401"/>
                  </a:lnTo>
                  <a:lnTo>
                    <a:pt x="0" y="0"/>
                  </a:lnTo>
                  <a:close/>
                </a:path>
              </a:pathLst>
            </a:custGeom>
            <a:solidFill>
              <a:schemeClr val="accent1">
                <a:lumMod val="40000"/>
                <a:lumOff val="60000"/>
              </a:schemeClr>
            </a:solidFill>
            <a:ln w="12700">
              <a:solidFill>
                <a:schemeClr val="tx1"/>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9408" tIns="37338" rIns="552070" bIns="37338" numCol="1" spcCol="1270" anchor="ctr" anchorCtr="0">
              <a:noAutofit/>
            </a:bodyPr>
            <a:lstStyle/>
            <a:p>
              <a:pPr algn="ctr" defTabSz="622300">
                <a:lnSpc>
                  <a:spcPts val="1800"/>
                </a:lnSpc>
                <a:spcBef>
                  <a:spcPct val="0"/>
                </a:spcBef>
              </a:pPr>
              <a:r>
                <a:rPr lang="en-US" sz="1600" b="1" dirty="0">
                  <a:solidFill>
                    <a:schemeClr val="tx1"/>
                  </a:solidFill>
                  <a:latin typeface="Lucida Sans" pitchFamily="34" charset="0"/>
                  <a:cs typeface="Lucida Sans" pitchFamily="34" charset="0"/>
                </a:rPr>
                <a:t>Personal and Substantial Participation</a:t>
              </a:r>
              <a:endParaRPr lang="en-US" sz="1600" dirty="0">
                <a:solidFill>
                  <a:schemeClr val="tx1"/>
                </a:solidFill>
                <a:latin typeface="Lucida Sans" pitchFamily="34" charset="0"/>
                <a:cs typeface="Lucida Sans" pitchFamily="34" charset="0"/>
              </a:endParaRPr>
            </a:p>
          </p:txBody>
        </p:sp>
      </p:grpSp>
      <p:sp>
        <p:nvSpPr>
          <p:cNvPr id="16" name="TextBox 15"/>
          <p:cNvSpPr txBox="1"/>
          <p:nvPr/>
        </p:nvSpPr>
        <p:spPr>
          <a:xfrm>
            <a:off x="2438400" y="1062336"/>
            <a:ext cx="2988062" cy="461665"/>
          </a:xfrm>
          <a:prstGeom prst="rect">
            <a:avLst/>
          </a:prstGeom>
          <a:noFill/>
        </p:spPr>
        <p:txBody>
          <a:bodyPr wrap="none" rtlCol="0">
            <a:spAutoFit/>
          </a:bodyPr>
          <a:lstStyle/>
          <a:p>
            <a:r>
              <a:rPr lang="en-US" sz="2400" b="1" dirty="0">
                <a:solidFill>
                  <a:srgbClr val="002060"/>
                </a:solidFill>
              </a:rPr>
              <a:t>1. Government Duties</a:t>
            </a:r>
          </a:p>
        </p:txBody>
      </p:sp>
      <p:sp>
        <p:nvSpPr>
          <p:cNvPr id="22" name="TextBox 21"/>
          <p:cNvSpPr txBox="1"/>
          <p:nvPr/>
        </p:nvSpPr>
        <p:spPr>
          <a:xfrm>
            <a:off x="2133600" y="2967336"/>
            <a:ext cx="4015586" cy="461665"/>
          </a:xfrm>
          <a:prstGeom prst="rect">
            <a:avLst/>
          </a:prstGeom>
          <a:noFill/>
        </p:spPr>
        <p:txBody>
          <a:bodyPr wrap="none" rtlCol="0">
            <a:spAutoFit/>
          </a:bodyPr>
          <a:lstStyle/>
          <a:p>
            <a:r>
              <a:rPr lang="en-US" sz="2400" b="1" dirty="0">
                <a:solidFill>
                  <a:srgbClr val="002060"/>
                </a:solidFill>
              </a:rPr>
              <a:t>2. Post-employment Activities</a:t>
            </a:r>
          </a:p>
        </p:txBody>
      </p:sp>
      <p:sp>
        <p:nvSpPr>
          <p:cNvPr id="24" name="TextBox 23"/>
          <p:cNvSpPr txBox="1"/>
          <p:nvPr/>
        </p:nvSpPr>
        <p:spPr>
          <a:xfrm>
            <a:off x="5943601" y="4953001"/>
            <a:ext cx="3726405" cy="461665"/>
          </a:xfrm>
          <a:prstGeom prst="rect">
            <a:avLst/>
          </a:prstGeom>
          <a:noFill/>
        </p:spPr>
        <p:txBody>
          <a:bodyPr wrap="none" rtlCol="0">
            <a:spAutoFit/>
          </a:bodyPr>
          <a:lstStyle/>
          <a:p>
            <a:r>
              <a:rPr lang="en-US" sz="2400" b="1" dirty="0">
                <a:solidFill>
                  <a:srgbClr val="002060"/>
                </a:solidFill>
              </a:rPr>
              <a:t>3. Post-employment Matter</a:t>
            </a:r>
          </a:p>
        </p:txBody>
      </p:sp>
      <p:sp>
        <p:nvSpPr>
          <p:cNvPr id="25" name="Freeform 24"/>
          <p:cNvSpPr/>
          <p:nvPr/>
        </p:nvSpPr>
        <p:spPr>
          <a:xfrm>
            <a:off x="7772401" y="3493532"/>
            <a:ext cx="2496351" cy="1230867"/>
          </a:xfrm>
          <a:custGeom>
            <a:avLst/>
            <a:gdLst>
              <a:gd name="connsiteX0" fmla="*/ 0 w 2498154"/>
              <a:gd name="connsiteY0" fmla="*/ 0 h 999261"/>
              <a:gd name="connsiteX1" fmla="*/ 1998524 w 2498154"/>
              <a:gd name="connsiteY1" fmla="*/ 0 h 999261"/>
              <a:gd name="connsiteX2" fmla="*/ 2498154 w 2498154"/>
              <a:gd name="connsiteY2" fmla="*/ 499631 h 999261"/>
              <a:gd name="connsiteX3" fmla="*/ 1998524 w 2498154"/>
              <a:gd name="connsiteY3" fmla="*/ 999261 h 999261"/>
              <a:gd name="connsiteX4" fmla="*/ 0 w 2498154"/>
              <a:gd name="connsiteY4" fmla="*/ 999261 h 999261"/>
              <a:gd name="connsiteX5" fmla="*/ 499631 w 2498154"/>
              <a:gd name="connsiteY5" fmla="*/ 499631 h 999261"/>
              <a:gd name="connsiteX6" fmla="*/ 0 w 2498154"/>
              <a:gd name="connsiteY6" fmla="*/ 0 h 99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54" h="999261">
                <a:moveTo>
                  <a:pt x="0" y="0"/>
                </a:moveTo>
                <a:lnTo>
                  <a:pt x="1998524" y="0"/>
                </a:lnTo>
                <a:lnTo>
                  <a:pt x="2498154" y="499631"/>
                </a:lnTo>
                <a:lnTo>
                  <a:pt x="1998524" y="999261"/>
                </a:lnTo>
                <a:lnTo>
                  <a:pt x="0" y="999261"/>
                </a:lnTo>
                <a:lnTo>
                  <a:pt x="499631" y="499631"/>
                </a:lnTo>
                <a:lnTo>
                  <a:pt x="0" y="0"/>
                </a:lnTo>
                <a:close/>
              </a:path>
            </a:pathLst>
          </a:custGeom>
          <a:solidFill>
            <a:schemeClr val="accent1">
              <a:lumMod val="60000"/>
              <a:lumOff val="40000"/>
            </a:schemeClr>
          </a:solidFill>
          <a:ln w="12700">
            <a:solidFill>
              <a:schemeClr val="tx1"/>
            </a:solidFill>
          </a:ln>
        </p:spPr>
        <p:style>
          <a:lnRef idx="2">
            <a:schemeClr val="lt1">
              <a:hueOff val="0"/>
              <a:satOff val="0"/>
              <a:lumOff val="0"/>
              <a:alphaOff val="0"/>
            </a:schemeClr>
          </a:lnRef>
          <a:fillRef idx="1">
            <a:schemeClr val="accent1">
              <a:shade val="50000"/>
              <a:hueOff val="276929"/>
              <a:satOff val="-20226"/>
              <a:lumOff val="36779"/>
              <a:alphaOff val="0"/>
            </a:schemeClr>
          </a:fillRef>
          <a:effectRef idx="0">
            <a:schemeClr val="accent1">
              <a:shade val="50000"/>
              <a:hueOff val="276929"/>
              <a:satOff val="-20226"/>
              <a:lumOff val="36779"/>
              <a:alphaOff val="0"/>
            </a:schemeClr>
          </a:effectRef>
          <a:fontRef idx="minor">
            <a:schemeClr val="lt1"/>
          </a:fontRef>
        </p:style>
        <p:txBody>
          <a:bodyPr spcFirstLastPara="0" vert="horz" wrap="square" lIns="563639" tIns="42672" rIns="520966" bIns="42672" numCol="1" spcCol="1270" anchor="ctr" anchorCtr="0">
            <a:noAutofit/>
          </a:bodyPr>
          <a:lstStyle/>
          <a:p>
            <a:pPr algn="ctr" defTabSz="711200">
              <a:lnSpc>
                <a:spcPts val="1800"/>
              </a:lnSpc>
              <a:spcBef>
                <a:spcPct val="0"/>
              </a:spcBef>
            </a:pPr>
            <a:r>
              <a:rPr lang="en-US" b="1" dirty="0">
                <a:solidFill>
                  <a:schemeClr val="tx1"/>
                </a:solidFill>
                <a:latin typeface="Lucida Sans" pitchFamily="34" charset="0"/>
                <a:cs typeface="Lucida Sans" pitchFamily="34" charset="0"/>
              </a:rPr>
              <a:t>To or Before an Employee</a:t>
            </a:r>
          </a:p>
        </p:txBody>
      </p:sp>
    </p:spTree>
    <p:extLst>
      <p:ext uri="{BB962C8B-B14F-4D97-AF65-F5344CB8AC3E}">
        <p14:creationId xmlns:p14="http://schemas.microsoft.com/office/powerpoint/2010/main" val="2255854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752600" y="3487042"/>
            <a:ext cx="8534400" cy="1237357"/>
            <a:chOff x="426720" y="3262669"/>
            <a:chExt cx="8336280" cy="1004530"/>
          </a:xfrm>
        </p:grpSpPr>
        <p:sp>
          <p:nvSpPr>
            <p:cNvPr id="9" name="Freeform 8"/>
            <p:cNvSpPr/>
            <p:nvPr/>
          </p:nvSpPr>
          <p:spPr>
            <a:xfrm>
              <a:off x="6324600" y="3262669"/>
              <a:ext cx="2438400" cy="999261"/>
            </a:xfrm>
            <a:custGeom>
              <a:avLst/>
              <a:gdLst>
                <a:gd name="connsiteX0" fmla="*/ 0 w 2498154"/>
                <a:gd name="connsiteY0" fmla="*/ 0 h 999261"/>
                <a:gd name="connsiteX1" fmla="*/ 1998524 w 2498154"/>
                <a:gd name="connsiteY1" fmla="*/ 0 h 999261"/>
                <a:gd name="connsiteX2" fmla="*/ 2498154 w 2498154"/>
                <a:gd name="connsiteY2" fmla="*/ 499631 h 999261"/>
                <a:gd name="connsiteX3" fmla="*/ 1998524 w 2498154"/>
                <a:gd name="connsiteY3" fmla="*/ 999261 h 999261"/>
                <a:gd name="connsiteX4" fmla="*/ 0 w 2498154"/>
                <a:gd name="connsiteY4" fmla="*/ 999261 h 999261"/>
                <a:gd name="connsiteX5" fmla="*/ 499631 w 2498154"/>
                <a:gd name="connsiteY5" fmla="*/ 499631 h 999261"/>
                <a:gd name="connsiteX6" fmla="*/ 0 w 2498154"/>
                <a:gd name="connsiteY6" fmla="*/ 0 h 99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54" h="999261">
                  <a:moveTo>
                    <a:pt x="0" y="0"/>
                  </a:moveTo>
                  <a:lnTo>
                    <a:pt x="1998524" y="0"/>
                  </a:lnTo>
                  <a:lnTo>
                    <a:pt x="2498154" y="499631"/>
                  </a:lnTo>
                  <a:lnTo>
                    <a:pt x="1998524" y="999261"/>
                  </a:lnTo>
                  <a:lnTo>
                    <a:pt x="0" y="999261"/>
                  </a:lnTo>
                  <a:lnTo>
                    <a:pt x="499631" y="499631"/>
                  </a:lnTo>
                  <a:lnTo>
                    <a:pt x="0" y="0"/>
                  </a:lnTo>
                  <a:close/>
                </a:path>
              </a:pathLst>
            </a:custGeom>
            <a:solidFill>
              <a:schemeClr val="accent1">
                <a:lumMod val="60000"/>
                <a:lumOff val="40000"/>
              </a:schemeClr>
            </a:solidFill>
            <a:ln w="12700">
              <a:solidFill>
                <a:schemeClr val="tx1"/>
              </a:solidFill>
            </a:ln>
          </p:spPr>
          <p:style>
            <a:lnRef idx="2">
              <a:schemeClr val="lt1">
                <a:hueOff val="0"/>
                <a:satOff val="0"/>
                <a:lumOff val="0"/>
                <a:alphaOff val="0"/>
              </a:schemeClr>
            </a:lnRef>
            <a:fillRef idx="1">
              <a:schemeClr val="accent1">
                <a:shade val="50000"/>
                <a:hueOff val="276929"/>
                <a:satOff val="-20226"/>
                <a:lumOff val="36779"/>
                <a:alphaOff val="0"/>
              </a:schemeClr>
            </a:fillRef>
            <a:effectRef idx="0">
              <a:schemeClr val="accent1">
                <a:shade val="50000"/>
                <a:hueOff val="276929"/>
                <a:satOff val="-20226"/>
                <a:lumOff val="36779"/>
                <a:alphaOff val="0"/>
              </a:schemeClr>
            </a:effectRef>
            <a:fontRef idx="minor">
              <a:schemeClr val="lt1"/>
            </a:fontRef>
          </p:style>
          <p:txBody>
            <a:bodyPr spcFirstLastPara="0" vert="horz" wrap="square" lIns="563639" tIns="42672" rIns="520966" bIns="42672" numCol="1" spcCol="1270" anchor="ctr" anchorCtr="0">
              <a:noAutofit/>
            </a:bodyPr>
            <a:lstStyle/>
            <a:p>
              <a:pPr algn="ctr" defTabSz="711200">
                <a:lnSpc>
                  <a:spcPts val="1800"/>
                </a:lnSpc>
                <a:spcBef>
                  <a:spcPct val="0"/>
                </a:spcBef>
              </a:pPr>
              <a:r>
                <a:rPr lang="en-US" b="1" dirty="0">
                  <a:solidFill>
                    <a:schemeClr val="tx1"/>
                  </a:solidFill>
                  <a:latin typeface="Lucida Sans" pitchFamily="34" charset="0"/>
                  <a:cs typeface="Lucida Sans" pitchFamily="34" charset="0"/>
                </a:rPr>
                <a:t>To or Before an Employee</a:t>
              </a:r>
            </a:p>
          </p:txBody>
        </p:sp>
        <p:sp>
          <p:nvSpPr>
            <p:cNvPr id="10" name="Freeform 9"/>
            <p:cNvSpPr/>
            <p:nvPr/>
          </p:nvSpPr>
          <p:spPr>
            <a:xfrm>
              <a:off x="4191858" y="3267938"/>
              <a:ext cx="2574354" cy="999261"/>
            </a:xfrm>
            <a:custGeom>
              <a:avLst/>
              <a:gdLst>
                <a:gd name="connsiteX0" fmla="*/ 0 w 2498154"/>
                <a:gd name="connsiteY0" fmla="*/ 0 h 999261"/>
                <a:gd name="connsiteX1" fmla="*/ 1998524 w 2498154"/>
                <a:gd name="connsiteY1" fmla="*/ 0 h 999261"/>
                <a:gd name="connsiteX2" fmla="*/ 2498154 w 2498154"/>
                <a:gd name="connsiteY2" fmla="*/ 499631 h 999261"/>
                <a:gd name="connsiteX3" fmla="*/ 1998524 w 2498154"/>
                <a:gd name="connsiteY3" fmla="*/ 999261 h 999261"/>
                <a:gd name="connsiteX4" fmla="*/ 0 w 2498154"/>
                <a:gd name="connsiteY4" fmla="*/ 999261 h 999261"/>
                <a:gd name="connsiteX5" fmla="*/ 499631 w 2498154"/>
                <a:gd name="connsiteY5" fmla="*/ 499631 h 999261"/>
                <a:gd name="connsiteX6" fmla="*/ 0 w 2498154"/>
                <a:gd name="connsiteY6" fmla="*/ 0 h 99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54" h="999261">
                  <a:moveTo>
                    <a:pt x="0" y="0"/>
                  </a:moveTo>
                  <a:lnTo>
                    <a:pt x="1998524" y="0"/>
                  </a:lnTo>
                  <a:lnTo>
                    <a:pt x="2498154" y="499631"/>
                  </a:lnTo>
                  <a:lnTo>
                    <a:pt x="1998524" y="999261"/>
                  </a:lnTo>
                  <a:lnTo>
                    <a:pt x="0" y="999261"/>
                  </a:lnTo>
                  <a:lnTo>
                    <a:pt x="499631" y="499631"/>
                  </a:lnTo>
                  <a:lnTo>
                    <a:pt x="0" y="0"/>
                  </a:lnTo>
                  <a:close/>
                </a:path>
              </a:pathLst>
            </a:custGeom>
            <a:solidFill>
              <a:schemeClr val="accent1">
                <a:lumMod val="60000"/>
                <a:lumOff val="40000"/>
              </a:schemeClr>
            </a:solidFill>
            <a:ln w="12700">
              <a:solidFill>
                <a:schemeClr val="tx1"/>
              </a:solidFill>
            </a:ln>
          </p:spPr>
          <p:style>
            <a:lnRef idx="2">
              <a:schemeClr val="lt1">
                <a:hueOff val="0"/>
                <a:satOff val="0"/>
                <a:lumOff val="0"/>
                <a:alphaOff val="0"/>
              </a:schemeClr>
            </a:lnRef>
            <a:fillRef idx="1">
              <a:scrgbClr r="0" g="0" b="0"/>
            </a:fillRef>
            <a:effectRef idx="0">
              <a:schemeClr val="accent1">
                <a:shade val="50000"/>
                <a:hueOff val="138464"/>
                <a:satOff val="-10113"/>
                <a:lumOff val="18390"/>
                <a:alphaOff val="0"/>
              </a:schemeClr>
            </a:effectRef>
            <a:fontRef idx="minor">
              <a:schemeClr val="lt1"/>
            </a:fontRef>
          </p:style>
          <p:txBody>
            <a:bodyPr spcFirstLastPara="0" vert="horz" wrap="square" lIns="563639" tIns="42672" rIns="520966" bIns="42672" numCol="1" spcCol="1270" anchor="ctr" anchorCtr="0">
              <a:noAutofit/>
            </a:bodyPr>
            <a:lstStyle/>
            <a:p>
              <a:pPr algn="ctr" defTabSz="711200">
                <a:lnSpc>
                  <a:spcPts val="1800"/>
                </a:lnSpc>
                <a:spcBef>
                  <a:spcPct val="0"/>
                </a:spcBef>
              </a:pPr>
              <a:r>
                <a:rPr lang="en-US" sz="1600" b="1" dirty="0">
                  <a:solidFill>
                    <a:schemeClr val="tx1"/>
                  </a:solidFill>
                  <a:latin typeface="Lucida Sans" pitchFamily="34" charset="0"/>
                  <a:cs typeface="Lucida Sans" pitchFamily="34" charset="0"/>
                </a:rPr>
                <a:t>On Behalf of Any Other Person</a:t>
              </a:r>
            </a:p>
          </p:txBody>
        </p:sp>
        <p:sp>
          <p:nvSpPr>
            <p:cNvPr id="12" name="Freeform 11"/>
            <p:cNvSpPr/>
            <p:nvPr/>
          </p:nvSpPr>
          <p:spPr>
            <a:xfrm>
              <a:off x="426720" y="3267938"/>
              <a:ext cx="2574354" cy="999261"/>
            </a:xfrm>
            <a:custGeom>
              <a:avLst/>
              <a:gdLst>
                <a:gd name="connsiteX0" fmla="*/ 0 w 2160426"/>
                <a:gd name="connsiteY0" fmla="*/ 0 h 864170"/>
                <a:gd name="connsiteX1" fmla="*/ 1728341 w 2160426"/>
                <a:gd name="connsiteY1" fmla="*/ 0 h 864170"/>
                <a:gd name="connsiteX2" fmla="*/ 2160426 w 2160426"/>
                <a:gd name="connsiteY2" fmla="*/ 432085 h 864170"/>
                <a:gd name="connsiteX3" fmla="*/ 1728341 w 2160426"/>
                <a:gd name="connsiteY3" fmla="*/ 864170 h 864170"/>
                <a:gd name="connsiteX4" fmla="*/ 0 w 2160426"/>
                <a:gd name="connsiteY4" fmla="*/ 864170 h 864170"/>
                <a:gd name="connsiteX5" fmla="*/ 432085 w 2160426"/>
                <a:gd name="connsiteY5" fmla="*/ 432085 h 864170"/>
                <a:gd name="connsiteX6" fmla="*/ 0 w 2160426"/>
                <a:gd name="connsiteY6" fmla="*/ 0 h 864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426" h="864170">
                  <a:moveTo>
                    <a:pt x="0" y="0"/>
                  </a:moveTo>
                  <a:lnTo>
                    <a:pt x="1728341" y="0"/>
                  </a:lnTo>
                  <a:lnTo>
                    <a:pt x="2160426" y="432085"/>
                  </a:lnTo>
                  <a:lnTo>
                    <a:pt x="1728341" y="864170"/>
                  </a:lnTo>
                  <a:lnTo>
                    <a:pt x="0" y="864170"/>
                  </a:lnTo>
                  <a:lnTo>
                    <a:pt x="432085" y="432085"/>
                  </a:lnTo>
                  <a:lnTo>
                    <a:pt x="0" y="0"/>
                  </a:lnTo>
                  <a:close/>
                </a:path>
              </a:pathLst>
            </a:custGeom>
            <a:solidFill>
              <a:schemeClr val="accent1">
                <a:lumMod val="60000"/>
                <a:lumOff val="40000"/>
              </a:schemeClr>
            </a:solidFill>
            <a:ln w="12700">
              <a:solidFill>
                <a:schemeClr val="tx1"/>
              </a:solidFill>
            </a:ln>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492093" tIns="20003" rIns="452088" bIns="20003" numCol="1" spcCol="1270" anchor="ctr" anchorCtr="0">
              <a:noAutofit/>
            </a:bodyPr>
            <a:lstStyle/>
            <a:p>
              <a:pPr algn="ctr" defTabSz="711200">
                <a:lnSpc>
                  <a:spcPts val="1800"/>
                </a:lnSpc>
                <a:spcBef>
                  <a:spcPct val="0"/>
                </a:spcBef>
              </a:pPr>
              <a:r>
                <a:rPr lang="en-US" sz="1600" b="1" dirty="0">
                  <a:solidFill>
                    <a:schemeClr val="tx1"/>
                  </a:solidFill>
                  <a:latin typeface="Lucida Sans" pitchFamily="34" charset="0"/>
                  <a:cs typeface="Lucida Sans" pitchFamily="34" charset="0"/>
                </a:rPr>
                <a:t>Appearance or Communication</a:t>
              </a:r>
            </a:p>
          </p:txBody>
        </p:sp>
        <p:sp>
          <p:nvSpPr>
            <p:cNvPr id="13" name="Freeform 12"/>
            <p:cNvSpPr/>
            <p:nvPr/>
          </p:nvSpPr>
          <p:spPr>
            <a:xfrm>
              <a:off x="2316480" y="3267938"/>
              <a:ext cx="2286000" cy="999261"/>
            </a:xfrm>
            <a:custGeom>
              <a:avLst/>
              <a:gdLst>
                <a:gd name="connsiteX0" fmla="*/ 0 w 2160426"/>
                <a:gd name="connsiteY0" fmla="*/ 0 h 864170"/>
                <a:gd name="connsiteX1" fmla="*/ 1728341 w 2160426"/>
                <a:gd name="connsiteY1" fmla="*/ 0 h 864170"/>
                <a:gd name="connsiteX2" fmla="*/ 2160426 w 2160426"/>
                <a:gd name="connsiteY2" fmla="*/ 432085 h 864170"/>
                <a:gd name="connsiteX3" fmla="*/ 1728341 w 2160426"/>
                <a:gd name="connsiteY3" fmla="*/ 864170 h 864170"/>
                <a:gd name="connsiteX4" fmla="*/ 0 w 2160426"/>
                <a:gd name="connsiteY4" fmla="*/ 864170 h 864170"/>
                <a:gd name="connsiteX5" fmla="*/ 432085 w 2160426"/>
                <a:gd name="connsiteY5" fmla="*/ 432085 h 864170"/>
                <a:gd name="connsiteX6" fmla="*/ 0 w 2160426"/>
                <a:gd name="connsiteY6" fmla="*/ 0 h 864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426" h="864170">
                  <a:moveTo>
                    <a:pt x="0" y="0"/>
                  </a:moveTo>
                  <a:lnTo>
                    <a:pt x="1728341" y="0"/>
                  </a:lnTo>
                  <a:lnTo>
                    <a:pt x="2160426" y="432085"/>
                  </a:lnTo>
                  <a:lnTo>
                    <a:pt x="1728341" y="864170"/>
                  </a:lnTo>
                  <a:lnTo>
                    <a:pt x="0" y="864170"/>
                  </a:lnTo>
                  <a:lnTo>
                    <a:pt x="432085" y="432085"/>
                  </a:lnTo>
                  <a:lnTo>
                    <a:pt x="0" y="0"/>
                  </a:lnTo>
                  <a:close/>
                </a:path>
              </a:pathLst>
            </a:custGeom>
            <a:solidFill>
              <a:schemeClr val="accent1">
                <a:lumMod val="60000"/>
                <a:lumOff val="40000"/>
              </a:schemeClr>
            </a:solidFill>
            <a:ln w="12700">
              <a:solidFill>
                <a:schemeClr val="tx1"/>
              </a:solidFill>
            </a:ln>
          </p:spPr>
          <p:style>
            <a:lnRef idx="2">
              <a:schemeClr val="lt1">
                <a:hueOff val="0"/>
                <a:satOff val="0"/>
                <a:lumOff val="0"/>
                <a:alphaOff val="0"/>
              </a:schemeClr>
            </a:lnRef>
            <a:fillRef idx="1">
              <a:schemeClr val="accent1">
                <a:shade val="80000"/>
                <a:hueOff val="97150"/>
                <a:satOff val="-7002"/>
                <a:lumOff val="10020"/>
                <a:alphaOff val="0"/>
              </a:schemeClr>
            </a:fillRef>
            <a:effectRef idx="0">
              <a:schemeClr val="accent1">
                <a:shade val="80000"/>
                <a:hueOff val="97150"/>
                <a:satOff val="-7002"/>
                <a:lumOff val="10020"/>
                <a:alphaOff val="0"/>
              </a:schemeClr>
            </a:effectRef>
            <a:fontRef idx="minor">
              <a:schemeClr val="lt1"/>
            </a:fontRef>
          </p:style>
          <p:txBody>
            <a:bodyPr spcFirstLastPara="0" vert="horz" wrap="square" lIns="492093" tIns="20003" rIns="452088" bIns="20003" numCol="1" spcCol="1270" anchor="ctr" anchorCtr="0">
              <a:noAutofit/>
            </a:bodyPr>
            <a:lstStyle/>
            <a:p>
              <a:pPr algn="ctr" defTabSz="711200">
                <a:lnSpc>
                  <a:spcPts val="1800"/>
                </a:lnSpc>
                <a:spcBef>
                  <a:spcPct val="0"/>
                </a:spcBef>
              </a:pPr>
              <a:r>
                <a:rPr lang="en-US" b="1" dirty="0">
                  <a:solidFill>
                    <a:schemeClr val="tx1"/>
                  </a:solidFill>
                  <a:latin typeface="Lucida Sans" pitchFamily="34" charset="0"/>
                  <a:cs typeface="Lucida Sans" pitchFamily="34" charset="0"/>
                </a:rPr>
                <a:t>Intent to Influence</a:t>
              </a:r>
            </a:p>
          </p:txBody>
        </p:sp>
      </p:grpSp>
      <p:grpSp>
        <p:nvGrpSpPr>
          <p:cNvPr id="23" name="Group 22"/>
          <p:cNvGrpSpPr/>
          <p:nvPr/>
        </p:nvGrpSpPr>
        <p:grpSpPr>
          <a:xfrm>
            <a:off x="5791200" y="5498814"/>
            <a:ext cx="4495800" cy="978186"/>
            <a:chOff x="4267200" y="5181600"/>
            <a:chExt cx="4495800" cy="978186"/>
          </a:xfrm>
        </p:grpSpPr>
        <p:sp>
          <p:nvSpPr>
            <p:cNvPr id="14" name="Freeform 13"/>
            <p:cNvSpPr/>
            <p:nvPr/>
          </p:nvSpPr>
          <p:spPr>
            <a:xfrm>
              <a:off x="4267200" y="5181600"/>
              <a:ext cx="2419564" cy="978186"/>
            </a:xfrm>
            <a:custGeom>
              <a:avLst/>
              <a:gdLst>
                <a:gd name="connsiteX0" fmla="*/ 0 w 2160426"/>
                <a:gd name="connsiteY0" fmla="*/ 0 h 864170"/>
                <a:gd name="connsiteX1" fmla="*/ 1728341 w 2160426"/>
                <a:gd name="connsiteY1" fmla="*/ 0 h 864170"/>
                <a:gd name="connsiteX2" fmla="*/ 2160426 w 2160426"/>
                <a:gd name="connsiteY2" fmla="*/ 432085 h 864170"/>
                <a:gd name="connsiteX3" fmla="*/ 1728341 w 2160426"/>
                <a:gd name="connsiteY3" fmla="*/ 864170 h 864170"/>
                <a:gd name="connsiteX4" fmla="*/ 0 w 2160426"/>
                <a:gd name="connsiteY4" fmla="*/ 864170 h 864170"/>
                <a:gd name="connsiteX5" fmla="*/ 432085 w 2160426"/>
                <a:gd name="connsiteY5" fmla="*/ 432085 h 864170"/>
                <a:gd name="connsiteX6" fmla="*/ 0 w 2160426"/>
                <a:gd name="connsiteY6" fmla="*/ 0 h 864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426" h="864170">
                  <a:moveTo>
                    <a:pt x="0" y="0"/>
                  </a:moveTo>
                  <a:lnTo>
                    <a:pt x="1728341" y="0"/>
                  </a:lnTo>
                  <a:lnTo>
                    <a:pt x="2160426" y="432085"/>
                  </a:lnTo>
                  <a:lnTo>
                    <a:pt x="1728341" y="864170"/>
                  </a:lnTo>
                  <a:lnTo>
                    <a:pt x="0" y="864170"/>
                  </a:lnTo>
                  <a:lnTo>
                    <a:pt x="432085" y="432085"/>
                  </a:lnTo>
                  <a:lnTo>
                    <a:pt x="0" y="0"/>
                  </a:lnTo>
                  <a:close/>
                </a:path>
              </a:pathLst>
            </a:custGeom>
            <a:solidFill>
              <a:schemeClr val="bg2">
                <a:lumMod val="90000"/>
              </a:schemeClr>
            </a:solidFill>
            <a:ln w="12700">
              <a:solidFill>
                <a:schemeClr val="tx1"/>
              </a:solidFill>
            </a:ln>
          </p:spPr>
          <p:style>
            <a:lnRef idx="2">
              <a:schemeClr val="lt1">
                <a:hueOff val="0"/>
                <a:satOff val="0"/>
                <a:lumOff val="0"/>
                <a:alphaOff val="0"/>
              </a:schemeClr>
            </a:lnRef>
            <a:fillRef idx="1">
              <a:schemeClr val="accent1">
                <a:shade val="80000"/>
                <a:hueOff val="194301"/>
                <a:satOff val="-14004"/>
                <a:lumOff val="20041"/>
                <a:alphaOff val="0"/>
              </a:schemeClr>
            </a:fillRef>
            <a:effectRef idx="0">
              <a:schemeClr val="accent1">
                <a:shade val="80000"/>
                <a:hueOff val="194301"/>
                <a:satOff val="-14004"/>
                <a:lumOff val="20041"/>
                <a:alphaOff val="0"/>
              </a:schemeClr>
            </a:effectRef>
            <a:fontRef idx="minor">
              <a:schemeClr val="lt1"/>
            </a:fontRef>
          </p:style>
          <p:txBody>
            <a:bodyPr spcFirstLastPara="0" vert="horz" wrap="square" lIns="492093" tIns="20003" rIns="452088" bIns="20003" numCol="1" spcCol="1270" anchor="ctr" anchorCtr="0">
              <a:noAutofit/>
            </a:bodyPr>
            <a:lstStyle/>
            <a:p>
              <a:pPr algn="ctr" defTabSz="666750">
                <a:lnSpc>
                  <a:spcPts val="1800"/>
                </a:lnSpc>
                <a:spcBef>
                  <a:spcPct val="0"/>
                </a:spcBef>
              </a:pPr>
              <a:r>
                <a:rPr lang="en-US" b="1" dirty="0">
                  <a:solidFill>
                    <a:schemeClr val="tx1"/>
                  </a:solidFill>
                  <a:latin typeface="Lucida Sans" pitchFamily="34" charset="0"/>
                  <a:cs typeface="Lucida Sans" pitchFamily="34" charset="0"/>
                </a:rPr>
                <a:t>Same Particular Matter</a:t>
              </a:r>
            </a:p>
          </p:txBody>
        </p:sp>
        <p:sp>
          <p:nvSpPr>
            <p:cNvPr id="15" name="Freeform 14"/>
            <p:cNvSpPr/>
            <p:nvPr/>
          </p:nvSpPr>
          <p:spPr>
            <a:xfrm>
              <a:off x="6248400" y="5181600"/>
              <a:ext cx="2514600" cy="978186"/>
            </a:xfrm>
            <a:custGeom>
              <a:avLst/>
              <a:gdLst>
                <a:gd name="connsiteX0" fmla="*/ 0 w 2160426"/>
                <a:gd name="connsiteY0" fmla="*/ 0 h 864170"/>
                <a:gd name="connsiteX1" fmla="*/ 1728341 w 2160426"/>
                <a:gd name="connsiteY1" fmla="*/ 0 h 864170"/>
                <a:gd name="connsiteX2" fmla="*/ 2160426 w 2160426"/>
                <a:gd name="connsiteY2" fmla="*/ 432085 h 864170"/>
                <a:gd name="connsiteX3" fmla="*/ 1728341 w 2160426"/>
                <a:gd name="connsiteY3" fmla="*/ 864170 h 864170"/>
                <a:gd name="connsiteX4" fmla="*/ 0 w 2160426"/>
                <a:gd name="connsiteY4" fmla="*/ 864170 h 864170"/>
                <a:gd name="connsiteX5" fmla="*/ 432085 w 2160426"/>
                <a:gd name="connsiteY5" fmla="*/ 432085 h 864170"/>
                <a:gd name="connsiteX6" fmla="*/ 0 w 2160426"/>
                <a:gd name="connsiteY6" fmla="*/ 0 h 864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426" h="864170">
                  <a:moveTo>
                    <a:pt x="0" y="0"/>
                  </a:moveTo>
                  <a:lnTo>
                    <a:pt x="1728341" y="0"/>
                  </a:lnTo>
                  <a:lnTo>
                    <a:pt x="2160426" y="432085"/>
                  </a:lnTo>
                  <a:lnTo>
                    <a:pt x="1728341" y="864170"/>
                  </a:lnTo>
                  <a:lnTo>
                    <a:pt x="0" y="864170"/>
                  </a:lnTo>
                  <a:lnTo>
                    <a:pt x="432085" y="432085"/>
                  </a:lnTo>
                  <a:lnTo>
                    <a:pt x="0" y="0"/>
                  </a:lnTo>
                  <a:close/>
                </a:path>
              </a:pathLst>
            </a:custGeom>
            <a:solidFill>
              <a:schemeClr val="bg2">
                <a:lumMod val="90000"/>
              </a:schemeClr>
            </a:solidFill>
            <a:ln w="12700">
              <a:solidFill>
                <a:schemeClr val="tx1"/>
              </a:solidFill>
            </a:ln>
          </p:spPr>
          <p:style>
            <a:lnRef idx="2">
              <a:schemeClr val="lt1">
                <a:hueOff val="0"/>
                <a:satOff val="0"/>
                <a:lumOff val="0"/>
                <a:alphaOff val="0"/>
              </a:schemeClr>
            </a:lnRef>
            <a:fillRef idx="1">
              <a:schemeClr val="accent1">
                <a:shade val="80000"/>
                <a:hueOff val="291451"/>
                <a:satOff val="-21006"/>
                <a:lumOff val="30061"/>
                <a:alphaOff val="0"/>
              </a:schemeClr>
            </a:fillRef>
            <a:effectRef idx="0">
              <a:schemeClr val="accent1">
                <a:shade val="80000"/>
                <a:hueOff val="291451"/>
                <a:satOff val="-21006"/>
                <a:lumOff val="30061"/>
                <a:alphaOff val="0"/>
              </a:schemeClr>
            </a:effectRef>
            <a:fontRef idx="minor">
              <a:schemeClr val="lt1"/>
            </a:fontRef>
          </p:style>
          <p:txBody>
            <a:bodyPr spcFirstLastPara="0" vert="horz" wrap="square" lIns="492093" tIns="20003" rIns="452088" bIns="20003" numCol="1" spcCol="1270" anchor="ctr" anchorCtr="0">
              <a:noAutofit/>
            </a:bodyPr>
            <a:lstStyle/>
            <a:p>
              <a:pPr algn="ctr" defTabSz="666750">
                <a:lnSpc>
                  <a:spcPts val="1800"/>
                </a:lnSpc>
                <a:spcBef>
                  <a:spcPct val="0"/>
                </a:spcBef>
              </a:pPr>
              <a:r>
                <a:rPr lang="en-US" b="1" dirty="0">
                  <a:solidFill>
                    <a:schemeClr val="tx1"/>
                  </a:solidFill>
                  <a:latin typeface="Lucida Sans" pitchFamily="34" charset="0"/>
                  <a:cs typeface="Lucida Sans" pitchFamily="34" charset="0"/>
                </a:rPr>
                <a:t>US is Party or has Interest</a:t>
              </a:r>
            </a:p>
          </p:txBody>
        </p:sp>
      </p:grpSp>
      <p:sp>
        <p:nvSpPr>
          <p:cNvPr id="4" name="TextBox 3"/>
          <p:cNvSpPr txBox="1"/>
          <p:nvPr/>
        </p:nvSpPr>
        <p:spPr>
          <a:xfrm>
            <a:off x="1981200" y="152400"/>
            <a:ext cx="8229600" cy="707886"/>
          </a:xfrm>
          <a:prstGeom prst="rect">
            <a:avLst/>
          </a:prstGeom>
          <a:noFill/>
        </p:spPr>
        <p:txBody>
          <a:bodyPr wrap="square" rtlCol="0">
            <a:spAutoFit/>
          </a:bodyPr>
          <a:lstStyle/>
          <a:p>
            <a:pPr algn="ctr"/>
            <a:r>
              <a:rPr lang="en-US" sz="4000" b="1" dirty="0">
                <a:effectLst>
                  <a:outerShdw blurRad="38100" dist="38100" dir="2700000" algn="tl">
                    <a:srgbClr val="000000">
                      <a:alpha val="43137"/>
                    </a:srgbClr>
                  </a:outerShdw>
                </a:effectLst>
              </a:rPr>
              <a:t>18 USC 207(a)(2) -- The Process</a:t>
            </a:r>
          </a:p>
        </p:txBody>
      </p:sp>
      <p:grpSp>
        <p:nvGrpSpPr>
          <p:cNvPr id="17" name="Group 16"/>
          <p:cNvGrpSpPr/>
          <p:nvPr/>
        </p:nvGrpSpPr>
        <p:grpSpPr>
          <a:xfrm>
            <a:off x="2667000" y="1588532"/>
            <a:ext cx="7162800" cy="1215998"/>
            <a:chOff x="304800" y="1295398"/>
            <a:chExt cx="6553200" cy="1066802"/>
          </a:xfrm>
        </p:grpSpPr>
        <p:sp>
          <p:nvSpPr>
            <p:cNvPr id="19" name="Freeform 18"/>
            <p:cNvSpPr/>
            <p:nvPr/>
          </p:nvSpPr>
          <p:spPr>
            <a:xfrm>
              <a:off x="304800" y="1295398"/>
              <a:ext cx="2362200" cy="1066802"/>
            </a:xfrm>
            <a:custGeom>
              <a:avLst/>
              <a:gdLst>
                <a:gd name="connsiteX0" fmla="*/ 0 w 2547528"/>
                <a:gd name="connsiteY0" fmla="*/ 0 h 1066802"/>
                <a:gd name="connsiteX1" fmla="*/ 2014127 w 2547528"/>
                <a:gd name="connsiteY1" fmla="*/ 0 h 1066802"/>
                <a:gd name="connsiteX2" fmla="*/ 2547528 w 2547528"/>
                <a:gd name="connsiteY2" fmla="*/ 533401 h 1066802"/>
                <a:gd name="connsiteX3" fmla="*/ 2014127 w 2547528"/>
                <a:gd name="connsiteY3" fmla="*/ 1066802 h 1066802"/>
                <a:gd name="connsiteX4" fmla="*/ 0 w 2547528"/>
                <a:gd name="connsiteY4" fmla="*/ 1066802 h 1066802"/>
                <a:gd name="connsiteX5" fmla="*/ 0 w 2547528"/>
                <a:gd name="connsiteY5" fmla="*/ 0 h 1066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7528" h="1066802">
                  <a:moveTo>
                    <a:pt x="0" y="0"/>
                  </a:moveTo>
                  <a:lnTo>
                    <a:pt x="2014127" y="0"/>
                  </a:lnTo>
                  <a:lnTo>
                    <a:pt x="2547528" y="533401"/>
                  </a:lnTo>
                  <a:lnTo>
                    <a:pt x="2014127" y="1066802"/>
                  </a:lnTo>
                  <a:lnTo>
                    <a:pt x="0" y="1066802"/>
                  </a:lnTo>
                  <a:lnTo>
                    <a:pt x="0" y="0"/>
                  </a:lnTo>
                  <a:close/>
                </a:path>
              </a:pathLst>
            </a:custGeom>
            <a:solidFill>
              <a:schemeClr val="accent1">
                <a:lumMod val="40000"/>
                <a:lumOff val="60000"/>
              </a:schemeClr>
            </a:solidFill>
            <a:ln w="12700">
              <a:solidFill>
                <a:schemeClr val="tx1"/>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676" tIns="37338" rIns="285371" bIns="37338" numCol="1" spcCol="1270" anchor="ctr" anchorCtr="0">
              <a:noAutofit/>
            </a:bodyPr>
            <a:lstStyle/>
            <a:p>
              <a:pPr algn="ctr" defTabSz="622300">
                <a:lnSpc>
                  <a:spcPts val="1800"/>
                </a:lnSpc>
                <a:spcBef>
                  <a:spcPct val="0"/>
                </a:spcBef>
              </a:pPr>
              <a:r>
                <a:rPr lang="en-US" b="1" dirty="0">
                  <a:solidFill>
                    <a:schemeClr val="tx1"/>
                  </a:solidFill>
                  <a:latin typeface="Lucida Sans" pitchFamily="34" charset="0"/>
                  <a:cs typeface="Lucida Sans" pitchFamily="34" charset="0"/>
                </a:rPr>
                <a:t>Employee</a:t>
              </a:r>
              <a:endParaRPr lang="en-US" dirty="0">
                <a:solidFill>
                  <a:schemeClr val="tx1"/>
                </a:solidFill>
                <a:latin typeface="Lucida Sans" pitchFamily="34" charset="0"/>
                <a:cs typeface="Lucida Sans" pitchFamily="34" charset="0"/>
              </a:endParaRPr>
            </a:p>
          </p:txBody>
        </p:sp>
        <p:sp>
          <p:nvSpPr>
            <p:cNvPr id="20" name="Freeform 19"/>
            <p:cNvSpPr/>
            <p:nvPr/>
          </p:nvSpPr>
          <p:spPr>
            <a:xfrm>
              <a:off x="2187103" y="1295398"/>
              <a:ext cx="2583017" cy="1066802"/>
            </a:xfrm>
            <a:custGeom>
              <a:avLst/>
              <a:gdLst>
                <a:gd name="connsiteX0" fmla="*/ 0 w 2547528"/>
                <a:gd name="connsiteY0" fmla="*/ 0 h 1066802"/>
                <a:gd name="connsiteX1" fmla="*/ 2014127 w 2547528"/>
                <a:gd name="connsiteY1" fmla="*/ 0 h 1066802"/>
                <a:gd name="connsiteX2" fmla="*/ 2547528 w 2547528"/>
                <a:gd name="connsiteY2" fmla="*/ 533401 h 1066802"/>
                <a:gd name="connsiteX3" fmla="*/ 2014127 w 2547528"/>
                <a:gd name="connsiteY3" fmla="*/ 1066802 h 1066802"/>
                <a:gd name="connsiteX4" fmla="*/ 0 w 2547528"/>
                <a:gd name="connsiteY4" fmla="*/ 1066802 h 1066802"/>
                <a:gd name="connsiteX5" fmla="*/ 533401 w 2547528"/>
                <a:gd name="connsiteY5" fmla="*/ 533401 h 1066802"/>
                <a:gd name="connsiteX6" fmla="*/ 0 w 2547528"/>
                <a:gd name="connsiteY6" fmla="*/ 0 h 1066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7528" h="1066802">
                  <a:moveTo>
                    <a:pt x="0" y="0"/>
                  </a:moveTo>
                  <a:lnTo>
                    <a:pt x="2014127" y="0"/>
                  </a:lnTo>
                  <a:lnTo>
                    <a:pt x="2547528" y="533401"/>
                  </a:lnTo>
                  <a:lnTo>
                    <a:pt x="2014127" y="1066802"/>
                  </a:lnTo>
                  <a:lnTo>
                    <a:pt x="0" y="1066802"/>
                  </a:lnTo>
                  <a:lnTo>
                    <a:pt x="533401" y="533401"/>
                  </a:lnTo>
                  <a:lnTo>
                    <a:pt x="0" y="0"/>
                  </a:lnTo>
                  <a:close/>
                </a:path>
              </a:pathLst>
            </a:custGeom>
            <a:solidFill>
              <a:schemeClr val="accent1">
                <a:lumMod val="40000"/>
                <a:lumOff val="60000"/>
              </a:schemeClr>
            </a:solidFill>
            <a:ln w="12700">
              <a:solidFill>
                <a:schemeClr val="tx1"/>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9408" tIns="37338" rIns="552070" bIns="37338" numCol="1" spcCol="1270" anchor="ctr" anchorCtr="0">
              <a:noAutofit/>
            </a:bodyPr>
            <a:lstStyle/>
            <a:p>
              <a:pPr algn="ctr" defTabSz="622300">
                <a:lnSpc>
                  <a:spcPts val="1800"/>
                </a:lnSpc>
                <a:spcBef>
                  <a:spcPct val="0"/>
                </a:spcBef>
              </a:pPr>
              <a:r>
                <a:rPr lang="en-US" sz="1600" b="1" dirty="0">
                  <a:solidFill>
                    <a:schemeClr val="tx1"/>
                  </a:solidFill>
                  <a:latin typeface="Lucida Sans" pitchFamily="34" charset="0"/>
                  <a:cs typeface="Lucida Sans" pitchFamily="34" charset="0"/>
                </a:rPr>
                <a:t>Particular Matter Involving Specific Parties</a:t>
              </a:r>
              <a:endParaRPr lang="en-US" sz="1600" dirty="0">
                <a:solidFill>
                  <a:schemeClr val="tx1"/>
                </a:solidFill>
                <a:latin typeface="Lucida Sans" pitchFamily="34" charset="0"/>
                <a:cs typeface="Lucida Sans" pitchFamily="34" charset="0"/>
              </a:endParaRPr>
            </a:p>
          </p:txBody>
        </p:sp>
        <p:sp>
          <p:nvSpPr>
            <p:cNvPr id="21" name="Freeform 20"/>
            <p:cNvSpPr/>
            <p:nvPr/>
          </p:nvSpPr>
          <p:spPr>
            <a:xfrm>
              <a:off x="4310472" y="1295398"/>
              <a:ext cx="2547528" cy="1066802"/>
            </a:xfrm>
            <a:custGeom>
              <a:avLst/>
              <a:gdLst>
                <a:gd name="connsiteX0" fmla="*/ 0 w 2547528"/>
                <a:gd name="connsiteY0" fmla="*/ 0 h 1066802"/>
                <a:gd name="connsiteX1" fmla="*/ 2014127 w 2547528"/>
                <a:gd name="connsiteY1" fmla="*/ 0 h 1066802"/>
                <a:gd name="connsiteX2" fmla="*/ 2547528 w 2547528"/>
                <a:gd name="connsiteY2" fmla="*/ 533401 h 1066802"/>
                <a:gd name="connsiteX3" fmla="*/ 2014127 w 2547528"/>
                <a:gd name="connsiteY3" fmla="*/ 1066802 h 1066802"/>
                <a:gd name="connsiteX4" fmla="*/ 0 w 2547528"/>
                <a:gd name="connsiteY4" fmla="*/ 1066802 h 1066802"/>
                <a:gd name="connsiteX5" fmla="*/ 533401 w 2547528"/>
                <a:gd name="connsiteY5" fmla="*/ 533401 h 1066802"/>
                <a:gd name="connsiteX6" fmla="*/ 0 w 2547528"/>
                <a:gd name="connsiteY6" fmla="*/ 0 h 1066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7528" h="1066802">
                  <a:moveTo>
                    <a:pt x="0" y="0"/>
                  </a:moveTo>
                  <a:lnTo>
                    <a:pt x="2014127" y="0"/>
                  </a:lnTo>
                  <a:lnTo>
                    <a:pt x="2547528" y="533401"/>
                  </a:lnTo>
                  <a:lnTo>
                    <a:pt x="2014127" y="1066802"/>
                  </a:lnTo>
                  <a:lnTo>
                    <a:pt x="0" y="1066802"/>
                  </a:lnTo>
                  <a:lnTo>
                    <a:pt x="533401" y="533401"/>
                  </a:lnTo>
                  <a:lnTo>
                    <a:pt x="0" y="0"/>
                  </a:lnTo>
                  <a:close/>
                </a:path>
              </a:pathLst>
            </a:custGeom>
            <a:solidFill>
              <a:schemeClr val="accent1">
                <a:lumMod val="40000"/>
                <a:lumOff val="60000"/>
              </a:schemeClr>
            </a:solidFill>
            <a:ln w="12700">
              <a:solidFill>
                <a:schemeClr val="tx1"/>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9408" tIns="37338" rIns="552070" bIns="37338" numCol="1" spcCol="1270" anchor="ctr" anchorCtr="0">
              <a:noAutofit/>
            </a:bodyPr>
            <a:lstStyle/>
            <a:p>
              <a:pPr algn="ctr" defTabSz="622300">
                <a:lnSpc>
                  <a:spcPts val="1800"/>
                </a:lnSpc>
                <a:spcBef>
                  <a:spcPct val="0"/>
                </a:spcBef>
              </a:pPr>
              <a:r>
                <a:rPr lang="en-US" sz="1600" b="1" dirty="0">
                  <a:solidFill>
                    <a:schemeClr val="tx1"/>
                  </a:solidFill>
                  <a:latin typeface="Lucida Sans" pitchFamily="34" charset="0"/>
                  <a:cs typeface="Lucida Sans" pitchFamily="34" charset="0"/>
                </a:rPr>
                <a:t>Pending Under Official Responsibility</a:t>
              </a:r>
              <a:endParaRPr lang="en-US" sz="1600" dirty="0">
                <a:solidFill>
                  <a:schemeClr val="tx1"/>
                </a:solidFill>
                <a:latin typeface="Lucida Sans" pitchFamily="34" charset="0"/>
                <a:cs typeface="Lucida Sans" pitchFamily="34" charset="0"/>
              </a:endParaRPr>
            </a:p>
          </p:txBody>
        </p:sp>
      </p:grpSp>
      <p:sp>
        <p:nvSpPr>
          <p:cNvPr id="16" name="TextBox 15"/>
          <p:cNvSpPr txBox="1"/>
          <p:nvPr/>
        </p:nvSpPr>
        <p:spPr>
          <a:xfrm>
            <a:off x="2438400" y="1062336"/>
            <a:ext cx="2988062" cy="461665"/>
          </a:xfrm>
          <a:prstGeom prst="rect">
            <a:avLst/>
          </a:prstGeom>
          <a:noFill/>
        </p:spPr>
        <p:txBody>
          <a:bodyPr wrap="none" rtlCol="0">
            <a:spAutoFit/>
          </a:bodyPr>
          <a:lstStyle/>
          <a:p>
            <a:r>
              <a:rPr lang="en-US" sz="2400" b="1" dirty="0">
                <a:solidFill>
                  <a:srgbClr val="002060"/>
                </a:solidFill>
              </a:rPr>
              <a:t>1. Government Duties</a:t>
            </a:r>
          </a:p>
        </p:txBody>
      </p:sp>
      <p:sp>
        <p:nvSpPr>
          <p:cNvPr id="22" name="TextBox 21"/>
          <p:cNvSpPr txBox="1"/>
          <p:nvPr/>
        </p:nvSpPr>
        <p:spPr>
          <a:xfrm>
            <a:off x="2133600" y="2967336"/>
            <a:ext cx="4015586" cy="461665"/>
          </a:xfrm>
          <a:prstGeom prst="rect">
            <a:avLst/>
          </a:prstGeom>
          <a:noFill/>
        </p:spPr>
        <p:txBody>
          <a:bodyPr wrap="none" rtlCol="0">
            <a:spAutoFit/>
          </a:bodyPr>
          <a:lstStyle/>
          <a:p>
            <a:r>
              <a:rPr lang="en-US" sz="2400" b="1" dirty="0">
                <a:solidFill>
                  <a:srgbClr val="002060"/>
                </a:solidFill>
              </a:rPr>
              <a:t>2. Post-employment Activities</a:t>
            </a:r>
          </a:p>
        </p:txBody>
      </p:sp>
      <p:sp>
        <p:nvSpPr>
          <p:cNvPr id="24" name="TextBox 23"/>
          <p:cNvSpPr txBox="1"/>
          <p:nvPr/>
        </p:nvSpPr>
        <p:spPr>
          <a:xfrm>
            <a:off x="5943601" y="4953001"/>
            <a:ext cx="3726405" cy="461665"/>
          </a:xfrm>
          <a:prstGeom prst="rect">
            <a:avLst/>
          </a:prstGeom>
          <a:noFill/>
        </p:spPr>
        <p:txBody>
          <a:bodyPr wrap="none" rtlCol="0">
            <a:spAutoFit/>
          </a:bodyPr>
          <a:lstStyle/>
          <a:p>
            <a:r>
              <a:rPr lang="en-US" sz="2400" b="1" dirty="0">
                <a:solidFill>
                  <a:srgbClr val="002060"/>
                </a:solidFill>
              </a:rPr>
              <a:t>3. Post-employment Matter</a:t>
            </a:r>
          </a:p>
        </p:txBody>
      </p:sp>
    </p:spTree>
    <p:extLst>
      <p:ext uri="{BB962C8B-B14F-4D97-AF65-F5344CB8AC3E}">
        <p14:creationId xmlns:p14="http://schemas.microsoft.com/office/powerpoint/2010/main" val="2208341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51704" y="1066801"/>
            <a:ext cx="8663897" cy="5470269"/>
          </a:xfrm>
          <a:prstGeom prst="rect">
            <a:avLst/>
          </a:prstGeom>
        </p:spPr>
      </p:pic>
      <p:sp>
        <p:nvSpPr>
          <p:cNvPr id="3" name="TextBox 2"/>
          <p:cNvSpPr txBox="1"/>
          <p:nvPr/>
        </p:nvSpPr>
        <p:spPr>
          <a:xfrm>
            <a:off x="1851704" y="816114"/>
            <a:ext cx="8663897" cy="707886"/>
          </a:xfrm>
          <a:prstGeom prst="rect">
            <a:avLst/>
          </a:prstGeom>
          <a:solidFill>
            <a:schemeClr val="bg1"/>
          </a:solidFill>
        </p:spPr>
        <p:txBody>
          <a:bodyPr wrap="square" rtlCol="0">
            <a:spAutoFit/>
          </a:bodyPr>
          <a:lstStyle/>
          <a:p>
            <a:pPr algn="ctr"/>
            <a:r>
              <a:rPr lang="en-US" sz="4000" b="1" dirty="0">
                <a:effectLst>
                  <a:outerShdw blurRad="38100" dist="38100" dir="2700000" algn="tl">
                    <a:srgbClr val="000000">
                      <a:alpha val="43137"/>
                    </a:srgbClr>
                  </a:outerShdw>
                </a:effectLst>
              </a:rPr>
              <a:t>18 USC 207(c) -- The Process</a:t>
            </a:r>
          </a:p>
        </p:txBody>
      </p:sp>
    </p:spTree>
    <p:extLst>
      <p:ext uri="{BB962C8B-B14F-4D97-AF65-F5344CB8AC3E}">
        <p14:creationId xmlns:p14="http://schemas.microsoft.com/office/powerpoint/2010/main" val="3163582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432" t="15758" r="6387" b="4606"/>
          <a:stretch/>
        </p:blipFill>
        <p:spPr>
          <a:xfrm>
            <a:off x="423955" y="756457"/>
            <a:ext cx="11238808" cy="5461462"/>
          </a:xfrm>
          <a:prstGeom prst="rect">
            <a:avLst/>
          </a:prstGeom>
          <a:ln w="28575">
            <a:solidFill>
              <a:schemeClr val="bg2">
                <a:lumMod val="50000"/>
              </a:schemeClr>
            </a:solidFill>
          </a:ln>
        </p:spPr>
      </p:pic>
    </p:spTree>
    <p:extLst>
      <p:ext uri="{BB962C8B-B14F-4D97-AF65-F5344CB8AC3E}">
        <p14:creationId xmlns:p14="http://schemas.microsoft.com/office/powerpoint/2010/main" val="1194569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Pledge Restrictions</a:t>
            </a:r>
          </a:p>
        </p:txBody>
      </p:sp>
      <p:sp>
        <p:nvSpPr>
          <p:cNvPr id="3" name="Content Placeholder 2"/>
          <p:cNvSpPr>
            <a:spLocks noGrp="1"/>
          </p:cNvSpPr>
          <p:nvPr>
            <p:ph idx="1"/>
          </p:nvPr>
        </p:nvSpPr>
        <p:spPr/>
        <p:txBody>
          <a:bodyPr>
            <a:normAutofit lnSpcReduction="10000"/>
          </a:bodyPr>
          <a:lstStyle/>
          <a:p>
            <a:r>
              <a:rPr lang="en-US" dirty="0"/>
              <a:t>Pledge Paragraph 4</a:t>
            </a:r>
          </a:p>
          <a:p>
            <a:pPr marL="0" indent="0">
              <a:buNone/>
            </a:pPr>
            <a:r>
              <a:rPr lang="en-US" dirty="0"/>
              <a:t>	</a:t>
            </a:r>
            <a:r>
              <a:rPr lang="en-US" sz="2400" dirty="0"/>
              <a:t>Is employee subject to 207(c)?	</a:t>
            </a:r>
          </a:p>
          <a:p>
            <a:r>
              <a:rPr lang="en-US" dirty="0"/>
              <a:t>Pledge Paragraph 5</a:t>
            </a:r>
          </a:p>
          <a:p>
            <a:pPr marL="0" indent="0">
              <a:buNone/>
            </a:pPr>
            <a:r>
              <a:rPr lang="en-US" dirty="0"/>
              <a:t>	</a:t>
            </a:r>
            <a:r>
              <a:rPr lang="en-US" sz="2400" dirty="0"/>
              <a:t>Will former employee be offering or engaged in “lobbying 	activities” 	involving making communications or appearances, or providing material 	support for such contacts by others, to covered executive branch officials?</a:t>
            </a:r>
          </a:p>
          <a:p>
            <a:r>
              <a:rPr lang="en-US" dirty="0"/>
              <a:t>Pledge Paragraph 6</a:t>
            </a:r>
          </a:p>
          <a:p>
            <a:pPr marL="0" indent="0">
              <a:buNone/>
            </a:pPr>
            <a:r>
              <a:rPr lang="en-US" sz="2400" dirty="0"/>
              <a:t>	Will former employee lobby any covered executive branch official or non-	career Senior Executive Service appointee, or engage in any activity on 	behalf of any foreign government or foreign political party which, would 	require registration under the Foreign Agents Registration Act?</a:t>
            </a:r>
          </a:p>
          <a:p>
            <a:endParaRPr lang="en-US" dirty="0"/>
          </a:p>
        </p:txBody>
      </p:sp>
    </p:spTree>
    <p:extLst>
      <p:ext uri="{BB962C8B-B14F-4D97-AF65-F5344CB8AC3E}">
        <p14:creationId xmlns:p14="http://schemas.microsoft.com/office/powerpoint/2010/main" val="2083973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Task 4.6 Post Employment Advice</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84874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53782"/>
            <a:ext cx="10515600" cy="6545287"/>
          </a:xfrm>
        </p:spPr>
        <p:txBody>
          <a:bodyPr>
            <a:normAutofit/>
          </a:bodyPr>
          <a:lstStyle/>
          <a:p>
            <a:pPr marL="0" indent="0">
              <a:buNone/>
            </a:pPr>
            <a:r>
              <a:rPr lang="en-US" b="1" dirty="0"/>
              <a:t>Task 4.6—Post Employment Advice</a:t>
            </a:r>
            <a:endParaRPr lang="en-US" dirty="0"/>
          </a:p>
          <a:p>
            <a:pPr marL="0" indent="0">
              <a:buNone/>
            </a:pPr>
            <a:r>
              <a:rPr lang="en-US" dirty="0"/>
              <a:t>Individual assignment to draft post </a:t>
            </a:r>
            <a:r>
              <a:rPr lang="en-US"/>
              <a:t>employment advice</a:t>
            </a:r>
          </a:p>
          <a:p>
            <a:pPr marL="0" indent="0">
              <a:buNone/>
            </a:pPr>
            <a:endParaRPr lang="en-US" dirty="0"/>
          </a:p>
          <a:p>
            <a:pPr marL="514350" lvl="0" indent="-514350">
              <a:buFont typeface="+mj-lt"/>
              <a:buAutoNum type="arabicPeriod"/>
            </a:pPr>
            <a:r>
              <a:rPr lang="en-US" dirty="0"/>
              <a:t>Each participant should prepare prospective post-employment written advice for Rory </a:t>
            </a:r>
          </a:p>
          <a:p>
            <a:pPr marL="514350" lvl="0" indent="-514350">
              <a:buFont typeface="+mj-lt"/>
              <a:buAutoNum type="arabicPeriod"/>
            </a:pPr>
            <a:r>
              <a:rPr lang="en-US" dirty="0"/>
              <a:t>Use the BFLACO template to deliver the advice</a:t>
            </a:r>
          </a:p>
          <a:p>
            <a:pPr marL="514350" lvl="0" indent="-514350">
              <a:buFont typeface="+mj-lt"/>
              <a:buAutoNum type="arabicPeriod"/>
            </a:pPr>
            <a:r>
              <a:rPr lang="en-US" dirty="0"/>
              <a:t>Advice submitted to ACE inbox by start of class on August 28</a:t>
            </a:r>
          </a:p>
          <a:p>
            <a:pPr marL="514350" lvl="0" indent="-514350">
              <a:buFont typeface="+mj-lt"/>
              <a:buAutoNum type="arabicPeriod"/>
            </a:pPr>
            <a:r>
              <a:rPr lang="en-US" dirty="0"/>
              <a:t>Using the PE authority chart you created, prioritize the order in which each authority (207 and the Pledge) will be discussed in the advice—e.g. most likely to be an issue to least likely to be an issue.</a:t>
            </a:r>
          </a:p>
          <a:p>
            <a:pPr marL="0" indent="0">
              <a:buNone/>
            </a:pPr>
            <a:endParaRPr lang="en-US" dirty="0"/>
          </a:p>
        </p:txBody>
      </p:sp>
    </p:spTree>
    <p:extLst>
      <p:ext uri="{BB962C8B-B14F-4D97-AF65-F5344CB8AC3E}">
        <p14:creationId xmlns:p14="http://schemas.microsoft.com/office/powerpoint/2010/main" val="729457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Email 2</a:t>
            </a:r>
          </a:p>
        </p:txBody>
      </p:sp>
      <p:sp>
        <p:nvSpPr>
          <p:cNvPr id="3" name="Text Placeholder 2"/>
          <p:cNvSpPr>
            <a:spLocks noGrp="1"/>
          </p:cNvSpPr>
          <p:nvPr>
            <p:ph type="body" idx="1"/>
          </p:nvPr>
        </p:nvSpPr>
        <p:spPr/>
        <p:txBody>
          <a:bodyPr/>
          <a:lstStyle/>
          <a:p>
            <a:r>
              <a:rPr lang="en-US" dirty="0"/>
              <a:t>Administrative/Policy</a:t>
            </a:r>
          </a:p>
        </p:txBody>
      </p:sp>
      <p:sp>
        <p:nvSpPr>
          <p:cNvPr id="4" name="Content Placeholder 3"/>
          <p:cNvSpPr>
            <a:spLocks noGrp="1"/>
          </p:cNvSpPr>
          <p:nvPr>
            <p:ph sz="half" idx="2"/>
          </p:nvPr>
        </p:nvSpPr>
        <p:spPr/>
        <p:txBody>
          <a:bodyPr/>
          <a:lstStyle/>
          <a:p>
            <a:endParaRPr lang="en-US" dirty="0"/>
          </a:p>
        </p:txBody>
      </p:sp>
      <p:sp>
        <p:nvSpPr>
          <p:cNvPr id="5" name="Text Placeholder 4"/>
          <p:cNvSpPr>
            <a:spLocks noGrp="1"/>
          </p:cNvSpPr>
          <p:nvPr>
            <p:ph type="body" sz="quarter" idx="3"/>
          </p:nvPr>
        </p:nvSpPr>
        <p:spPr/>
        <p:txBody>
          <a:bodyPr/>
          <a:lstStyle/>
          <a:p>
            <a:r>
              <a:rPr lang="en-US" dirty="0"/>
              <a:t>Substantive</a:t>
            </a:r>
          </a:p>
        </p:txBody>
      </p:sp>
      <p:sp>
        <p:nvSpPr>
          <p:cNvPr id="6" name="Content Placeholder 5"/>
          <p:cNvSpPr>
            <a:spLocks noGrp="1"/>
          </p:cNvSpPr>
          <p:nvPr>
            <p:ph sz="quarter" idx="4"/>
          </p:nvPr>
        </p:nvSpPr>
        <p:spPr/>
        <p:txBody>
          <a:bodyPr/>
          <a:lstStyle/>
          <a:p>
            <a:endParaRPr lang="en-US"/>
          </a:p>
        </p:txBody>
      </p:sp>
    </p:spTree>
    <p:extLst>
      <p:ext uri="{BB962C8B-B14F-4D97-AF65-F5344CB8AC3E}">
        <p14:creationId xmlns:p14="http://schemas.microsoft.com/office/powerpoint/2010/main" val="204905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Post-employment ethics: Why so many restrictions?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21306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4.4  Summarize the Primary 18 USC 207 Restrictions </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36301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9413" y="836409"/>
            <a:ext cx="8443356" cy="5298383"/>
          </a:xfrm>
        </p:spPr>
        <p:txBody>
          <a:bodyPr>
            <a:normAutofit/>
          </a:bodyPr>
          <a:lstStyle/>
          <a:p>
            <a:pPr marL="0" indent="0" algn="ctr">
              <a:buNone/>
            </a:pPr>
            <a:r>
              <a:rPr lang="en-US" sz="3900" u="sng" dirty="0"/>
              <a:t>For 207(a)(1), (a)(2) and (c) [PRIORITY]</a:t>
            </a:r>
          </a:p>
          <a:p>
            <a:pPr marL="0" indent="0">
              <a:buNone/>
            </a:pPr>
            <a:endParaRPr lang="en-US" dirty="0"/>
          </a:p>
          <a:p>
            <a:pPr marL="0" indent="0">
              <a:buNone/>
            </a:pPr>
            <a:r>
              <a:rPr lang="en-US" dirty="0"/>
              <a:t>	Begin to record on the worksheet provided:</a:t>
            </a:r>
          </a:p>
          <a:p>
            <a:pPr marL="0" indent="0">
              <a:buNone/>
            </a:pPr>
            <a:r>
              <a:rPr lang="en-US" dirty="0"/>
              <a:t>		1. The purpose of each restriction	</a:t>
            </a:r>
          </a:p>
          <a:p>
            <a:pPr marL="0" indent="0">
              <a:buNone/>
            </a:pPr>
            <a:r>
              <a:rPr lang="en-US" dirty="0"/>
              <a:t>		2. To whom the restriction applies</a:t>
            </a:r>
          </a:p>
          <a:p>
            <a:pPr marL="0" indent="0">
              <a:buNone/>
            </a:pPr>
            <a:r>
              <a:rPr lang="en-US" dirty="0"/>
              <a:t>		3. The activities that are restricted</a:t>
            </a:r>
          </a:p>
          <a:p>
            <a:pPr marL="0" indent="0">
              <a:buNone/>
            </a:pPr>
            <a:r>
              <a:rPr lang="en-US" dirty="0"/>
              <a:t>		4. The length of the restriction</a:t>
            </a:r>
          </a:p>
          <a:p>
            <a:pPr marL="0" indent="0">
              <a:buNone/>
            </a:pPr>
            <a:endParaRPr lang="en-US" dirty="0"/>
          </a:p>
          <a:p>
            <a:pPr marL="0" indent="0">
              <a:buNone/>
            </a:pPr>
            <a:endParaRPr lang="en-US" dirty="0"/>
          </a:p>
          <a:p>
            <a:pPr marL="0" indent="0">
              <a:buNone/>
            </a:pPr>
            <a:r>
              <a:rPr lang="en-US" dirty="0"/>
              <a:t>		</a:t>
            </a:r>
          </a:p>
          <a:p>
            <a:endParaRPr lang="en-US" dirty="0"/>
          </a:p>
        </p:txBody>
      </p:sp>
    </p:spTree>
    <p:extLst>
      <p:ext uri="{BB962C8B-B14F-4D97-AF65-F5344CB8AC3E}">
        <p14:creationId xmlns:p14="http://schemas.microsoft.com/office/powerpoint/2010/main" val="952781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Debrief 4.4  Summarize the Primary 18 USC 207 Restrictions </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6988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9295" t="21818" r="19000" b="7031"/>
          <a:stretch/>
        </p:blipFill>
        <p:spPr>
          <a:xfrm>
            <a:off x="1788607" y="615142"/>
            <a:ext cx="8668804" cy="5622751"/>
          </a:xfrm>
          <a:prstGeom prst="rect">
            <a:avLst/>
          </a:prstGeom>
        </p:spPr>
      </p:pic>
    </p:spTree>
    <p:extLst>
      <p:ext uri="{BB962C8B-B14F-4D97-AF65-F5344CB8AC3E}">
        <p14:creationId xmlns:p14="http://schemas.microsoft.com/office/powerpoint/2010/main" val="734409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Task 4.5</a:t>
            </a:r>
            <a:br>
              <a:rPr lang="en-US" dirty="0"/>
            </a:br>
            <a:r>
              <a:rPr lang="en-US" dirty="0"/>
              <a:t>Giving Post-Employment Guidance</a:t>
            </a:r>
          </a:p>
        </p:txBody>
      </p:sp>
    </p:spTree>
    <p:extLst>
      <p:ext uri="{BB962C8B-B14F-4D97-AF65-F5344CB8AC3E}">
        <p14:creationId xmlns:p14="http://schemas.microsoft.com/office/powerpoint/2010/main" val="274234592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1316</TotalTime>
  <Words>1028</Words>
  <Application>Microsoft Office PowerPoint</Application>
  <PresentationFormat>Widescreen</PresentationFormat>
  <Paragraphs>172</Paragraphs>
  <Slides>27</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Lucida Sans</vt:lpstr>
      <vt:lpstr>1_Office Theme</vt:lpstr>
      <vt:lpstr>UNIT 4—Part 2</vt:lpstr>
      <vt:lpstr>Task 4.3 Identify Programmatic and Substantive Issues</vt:lpstr>
      <vt:lpstr>Email 2</vt:lpstr>
      <vt:lpstr>Post-employment ethics: Why so many restrictions?</vt:lpstr>
      <vt:lpstr>Task 4.4  Summarize the Primary 18 USC 207 Restrictions </vt:lpstr>
      <vt:lpstr>PowerPoint Presentation</vt:lpstr>
      <vt:lpstr>Debrief 4.4  Summarize the Primary 18 USC 207 Restrictions </vt:lpstr>
      <vt:lpstr>PowerPoint Presentation</vt:lpstr>
      <vt:lpstr>Task 4.5 Giving Post-Employment Guidance</vt:lpstr>
      <vt:lpstr>PowerPoint Presentation</vt:lpstr>
      <vt:lpstr>PowerPoint Presentation</vt:lpstr>
      <vt:lpstr>TWO TYPES—  Post Employment Customers</vt:lpstr>
      <vt:lpstr>Information Gathering for PE Memo</vt:lpstr>
      <vt:lpstr>Prospective Advice—Information Gathering</vt:lpstr>
      <vt:lpstr>PowerPoint Presentation</vt:lpstr>
      <vt:lpstr>PowerPoint Presentation</vt:lpstr>
      <vt:lpstr>PowerPoint Presentation</vt:lpstr>
      <vt:lpstr>PowerPoint Presentation</vt:lpstr>
      <vt:lpstr>Task 4.5  Review Information and Begin Analysis for Counseling Email</vt:lpstr>
      <vt:lpstr>Email from Dr. Singh-Smith</vt:lpstr>
      <vt:lpstr>PowerPoint Presentation</vt:lpstr>
      <vt:lpstr>PowerPoint Presentation</vt:lpstr>
      <vt:lpstr>PowerPoint Presentation</vt:lpstr>
      <vt:lpstr>PowerPoint Presentation</vt:lpstr>
      <vt:lpstr>Pledge Restrictions</vt:lpstr>
      <vt:lpstr>Task 4.6 Post Employment Advice</vt:lpstr>
      <vt:lpstr>PowerPoint Presentation</vt:lpstr>
    </vt:vector>
  </TitlesOfParts>
  <Company>USOGE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4—Part 2</dc:title>
  <dc:creator>Cheryl L. Kane-Piasecki</dc:creator>
  <cp:lastModifiedBy>Anna Wheeler</cp:lastModifiedBy>
  <cp:revision>27</cp:revision>
  <dcterms:created xsi:type="dcterms:W3CDTF">2023-07-31T17:18:04Z</dcterms:created>
  <dcterms:modified xsi:type="dcterms:W3CDTF">2024-08-12T18:04:34Z</dcterms:modified>
</cp:coreProperties>
</file>