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8" r:id="rId4"/>
    <p:sldId id="308" r:id="rId5"/>
    <p:sldId id="310" r:id="rId6"/>
    <p:sldId id="309" r:id="rId7"/>
    <p:sldId id="291" r:id="rId8"/>
    <p:sldId id="293" r:id="rId9"/>
    <p:sldId id="312" r:id="rId10"/>
    <p:sldId id="295" r:id="rId11"/>
    <p:sldId id="306" r:id="rId12"/>
    <p:sldId id="273" r:id="rId13"/>
    <p:sldId id="286" r:id="rId14"/>
    <p:sldId id="274" r:id="rId15"/>
    <p:sldId id="276" r:id="rId16"/>
    <p:sldId id="313" r:id="rId17"/>
    <p:sldId id="314" r:id="rId18"/>
    <p:sldId id="258" r:id="rId19"/>
    <p:sldId id="264" r:id="rId20"/>
    <p:sldId id="267" r:id="rId21"/>
    <p:sldId id="302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81250" autoAdjust="0"/>
  </p:normalViewPr>
  <p:slideViewPr>
    <p:cSldViewPr snapToGrid="0">
      <p:cViewPr varScale="1">
        <p:scale>
          <a:sx n="66" d="100"/>
          <a:sy n="66" d="100"/>
        </p:scale>
        <p:origin x="72" y="5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62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5E24F-308E-4180-BC36-913ED93B35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3006639-89D7-4F7E-92F9-BC64E953AC5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000" b="1" dirty="0"/>
        </a:p>
      </dgm:t>
    </dgm:pt>
    <dgm:pt modelId="{0F6CF1E2-49F2-4117-8B2F-BE64725A40CB}" type="parTrans" cxnId="{5D918285-9F9C-4EAB-91F3-0D8722BDD58B}">
      <dgm:prSet/>
      <dgm:spPr/>
      <dgm:t>
        <a:bodyPr/>
        <a:lstStyle/>
        <a:p>
          <a:endParaRPr lang="en-US" b="1"/>
        </a:p>
      </dgm:t>
    </dgm:pt>
    <dgm:pt modelId="{4FB334AE-9298-4008-9052-30D6E2E9F066}" type="sibTrans" cxnId="{5D918285-9F9C-4EAB-91F3-0D8722BDD58B}">
      <dgm:prSet/>
      <dgm:spPr/>
      <dgm:t>
        <a:bodyPr/>
        <a:lstStyle/>
        <a:p>
          <a:endParaRPr lang="en-US" b="1"/>
        </a:p>
      </dgm:t>
    </dgm:pt>
    <dgm:pt modelId="{917461C6-AD6F-428D-AED5-577E36A6C083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endParaRPr lang="en-US" sz="1800" b="1" dirty="0"/>
        </a:p>
      </dgm:t>
    </dgm:pt>
    <dgm:pt modelId="{D624C6E8-01D6-4C4C-B069-4C218CC46230}" type="parTrans" cxnId="{2CF9EC2B-8A2C-4C1E-A30B-DBAA7BEF35CE}">
      <dgm:prSet/>
      <dgm:spPr/>
      <dgm:t>
        <a:bodyPr/>
        <a:lstStyle/>
        <a:p>
          <a:endParaRPr lang="en-US" b="1"/>
        </a:p>
      </dgm:t>
    </dgm:pt>
    <dgm:pt modelId="{9059CD14-5F83-4F1F-B7BA-6CC8C550BC5C}" type="sibTrans" cxnId="{2CF9EC2B-8A2C-4C1E-A30B-DBAA7BEF35CE}">
      <dgm:prSet/>
      <dgm:spPr/>
      <dgm:t>
        <a:bodyPr/>
        <a:lstStyle/>
        <a:p>
          <a:endParaRPr lang="en-US" b="1"/>
        </a:p>
      </dgm:t>
    </dgm:pt>
    <dgm:pt modelId="{08BAA09E-BF46-44DE-8924-6D7BB047DB91}" type="pres">
      <dgm:prSet presAssocID="{4FC5E24F-308E-4180-BC36-913ED93B355E}" presName="compositeShape" presStyleCnt="0">
        <dgm:presLayoutVars>
          <dgm:chMax val="7"/>
          <dgm:dir/>
          <dgm:resizeHandles val="exact"/>
        </dgm:presLayoutVars>
      </dgm:prSet>
      <dgm:spPr/>
    </dgm:pt>
    <dgm:pt modelId="{0F4CFBF9-67A4-4A12-A1B6-EF9955FF9163}" type="pres">
      <dgm:prSet presAssocID="{33006639-89D7-4F7E-92F9-BC64E953AC51}" presName="circ1" presStyleLbl="vennNode1" presStyleIdx="0" presStyleCnt="2" custLinFactNeighborX="13063"/>
      <dgm:spPr/>
    </dgm:pt>
    <dgm:pt modelId="{DA774BE2-37F2-41E5-88C0-C437EBBCF8EE}" type="pres">
      <dgm:prSet presAssocID="{33006639-89D7-4F7E-92F9-BC64E953AC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B97BE1-3C76-42A6-8E07-C6F02DDF6CFF}" type="pres">
      <dgm:prSet presAssocID="{917461C6-AD6F-428D-AED5-577E36A6C083}" presName="circ2" presStyleLbl="vennNode1" presStyleIdx="1" presStyleCnt="2" custLinFactNeighborX="448" custLinFactNeighborY="-525"/>
      <dgm:spPr/>
    </dgm:pt>
    <dgm:pt modelId="{2577B4E7-50C4-4B67-98AF-680864033B85}" type="pres">
      <dgm:prSet presAssocID="{917461C6-AD6F-428D-AED5-577E36A6C0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DAEB15-30C7-41A3-AEEF-DA794F983B3E}" type="presOf" srcId="{4FC5E24F-308E-4180-BC36-913ED93B355E}" destId="{08BAA09E-BF46-44DE-8924-6D7BB047DB91}" srcOrd="0" destOrd="0" presId="urn:microsoft.com/office/officeart/2005/8/layout/venn1"/>
    <dgm:cxn modelId="{2CF9EC2B-8A2C-4C1E-A30B-DBAA7BEF35CE}" srcId="{4FC5E24F-308E-4180-BC36-913ED93B355E}" destId="{917461C6-AD6F-428D-AED5-577E36A6C083}" srcOrd="1" destOrd="0" parTransId="{D624C6E8-01D6-4C4C-B069-4C218CC46230}" sibTransId="{9059CD14-5F83-4F1F-B7BA-6CC8C550BC5C}"/>
    <dgm:cxn modelId="{5D918285-9F9C-4EAB-91F3-0D8722BDD58B}" srcId="{4FC5E24F-308E-4180-BC36-913ED93B355E}" destId="{33006639-89D7-4F7E-92F9-BC64E953AC51}" srcOrd="0" destOrd="0" parTransId="{0F6CF1E2-49F2-4117-8B2F-BE64725A40CB}" sibTransId="{4FB334AE-9298-4008-9052-30D6E2E9F066}"/>
    <dgm:cxn modelId="{AE84BCAB-8671-407E-943A-58B9EEEFE88E}" type="presOf" srcId="{917461C6-AD6F-428D-AED5-577E36A6C083}" destId="{2577B4E7-50C4-4B67-98AF-680864033B85}" srcOrd="1" destOrd="0" presId="urn:microsoft.com/office/officeart/2005/8/layout/venn1"/>
    <dgm:cxn modelId="{24E3B5C3-3A14-4DB3-8D87-E16FE537985F}" type="presOf" srcId="{33006639-89D7-4F7E-92F9-BC64E953AC51}" destId="{DA774BE2-37F2-41E5-88C0-C437EBBCF8EE}" srcOrd="1" destOrd="0" presId="urn:microsoft.com/office/officeart/2005/8/layout/venn1"/>
    <dgm:cxn modelId="{1A43D7E0-DDDB-4F8B-8F13-7E3173E7F311}" type="presOf" srcId="{33006639-89D7-4F7E-92F9-BC64E953AC51}" destId="{0F4CFBF9-67A4-4A12-A1B6-EF9955FF9163}" srcOrd="0" destOrd="0" presId="urn:microsoft.com/office/officeart/2005/8/layout/venn1"/>
    <dgm:cxn modelId="{D3C401E7-52DE-4B5F-BBE5-07C42B449157}" type="presOf" srcId="{917461C6-AD6F-428D-AED5-577E36A6C083}" destId="{EFB97BE1-3C76-42A6-8E07-C6F02DDF6CFF}" srcOrd="0" destOrd="0" presId="urn:microsoft.com/office/officeart/2005/8/layout/venn1"/>
    <dgm:cxn modelId="{C3861A25-613C-428A-9C99-37345B41A76B}" type="presParOf" srcId="{08BAA09E-BF46-44DE-8924-6D7BB047DB91}" destId="{0F4CFBF9-67A4-4A12-A1B6-EF9955FF9163}" srcOrd="0" destOrd="0" presId="urn:microsoft.com/office/officeart/2005/8/layout/venn1"/>
    <dgm:cxn modelId="{D64740AC-6CE6-4B87-AF61-D9CE4C2FC1C4}" type="presParOf" srcId="{08BAA09E-BF46-44DE-8924-6D7BB047DB91}" destId="{DA774BE2-37F2-41E5-88C0-C437EBBCF8EE}" srcOrd="1" destOrd="0" presId="urn:microsoft.com/office/officeart/2005/8/layout/venn1"/>
    <dgm:cxn modelId="{29E7759D-1959-4F54-A6B3-93CC4A8B85A4}" type="presParOf" srcId="{08BAA09E-BF46-44DE-8924-6D7BB047DB91}" destId="{EFB97BE1-3C76-42A6-8E07-C6F02DDF6CFF}" srcOrd="2" destOrd="0" presId="urn:microsoft.com/office/officeart/2005/8/layout/venn1"/>
    <dgm:cxn modelId="{925C0AE7-494D-421F-8B45-B10C44C636F7}" type="presParOf" srcId="{08BAA09E-BF46-44DE-8924-6D7BB047DB91}" destId="{2577B4E7-50C4-4B67-98AF-680864033B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5E24F-308E-4180-BC36-913ED93B35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3006639-89D7-4F7E-92F9-BC64E953AC5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000" b="1" dirty="0"/>
        </a:p>
      </dgm:t>
    </dgm:pt>
    <dgm:pt modelId="{0F6CF1E2-49F2-4117-8B2F-BE64725A40CB}" type="parTrans" cxnId="{5D918285-9F9C-4EAB-91F3-0D8722BDD58B}">
      <dgm:prSet/>
      <dgm:spPr/>
      <dgm:t>
        <a:bodyPr/>
        <a:lstStyle/>
        <a:p>
          <a:endParaRPr lang="en-US" b="1"/>
        </a:p>
      </dgm:t>
    </dgm:pt>
    <dgm:pt modelId="{4FB334AE-9298-4008-9052-30D6E2E9F066}" type="sibTrans" cxnId="{5D918285-9F9C-4EAB-91F3-0D8722BDD58B}">
      <dgm:prSet/>
      <dgm:spPr/>
      <dgm:t>
        <a:bodyPr/>
        <a:lstStyle/>
        <a:p>
          <a:endParaRPr lang="en-US" b="1"/>
        </a:p>
      </dgm:t>
    </dgm:pt>
    <dgm:pt modelId="{917461C6-AD6F-428D-AED5-577E36A6C083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endParaRPr lang="en-US" sz="1800" b="1" dirty="0"/>
        </a:p>
      </dgm:t>
    </dgm:pt>
    <dgm:pt modelId="{D624C6E8-01D6-4C4C-B069-4C218CC46230}" type="parTrans" cxnId="{2CF9EC2B-8A2C-4C1E-A30B-DBAA7BEF35CE}">
      <dgm:prSet/>
      <dgm:spPr/>
      <dgm:t>
        <a:bodyPr/>
        <a:lstStyle/>
        <a:p>
          <a:endParaRPr lang="en-US" b="1"/>
        </a:p>
      </dgm:t>
    </dgm:pt>
    <dgm:pt modelId="{9059CD14-5F83-4F1F-B7BA-6CC8C550BC5C}" type="sibTrans" cxnId="{2CF9EC2B-8A2C-4C1E-A30B-DBAA7BEF35CE}">
      <dgm:prSet/>
      <dgm:spPr/>
      <dgm:t>
        <a:bodyPr/>
        <a:lstStyle/>
        <a:p>
          <a:endParaRPr lang="en-US" b="1"/>
        </a:p>
      </dgm:t>
    </dgm:pt>
    <dgm:pt modelId="{08BAA09E-BF46-44DE-8924-6D7BB047DB91}" type="pres">
      <dgm:prSet presAssocID="{4FC5E24F-308E-4180-BC36-913ED93B355E}" presName="compositeShape" presStyleCnt="0">
        <dgm:presLayoutVars>
          <dgm:chMax val="7"/>
          <dgm:dir/>
          <dgm:resizeHandles val="exact"/>
        </dgm:presLayoutVars>
      </dgm:prSet>
      <dgm:spPr/>
    </dgm:pt>
    <dgm:pt modelId="{0F4CFBF9-67A4-4A12-A1B6-EF9955FF9163}" type="pres">
      <dgm:prSet presAssocID="{33006639-89D7-4F7E-92F9-BC64E953AC51}" presName="circ1" presStyleLbl="vennNode1" presStyleIdx="0" presStyleCnt="2" custLinFactNeighborX="13063"/>
      <dgm:spPr/>
    </dgm:pt>
    <dgm:pt modelId="{DA774BE2-37F2-41E5-88C0-C437EBBCF8EE}" type="pres">
      <dgm:prSet presAssocID="{33006639-89D7-4F7E-92F9-BC64E953AC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B97BE1-3C76-42A6-8E07-C6F02DDF6CFF}" type="pres">
      <dgm:prSet presAssocID="{917461C6-AD6F-428D-AED5-577E36A6C083}" presName="circ2" presStyleLbl="vennNode1" presStyleIdx="1" presStyleCnt="2" custLinFactNeighborX="448" custLinFactNeighborY="-525"/>
      <dgm:spPr/>
    </dgm:pt>
    <dgm:pt modelId="{2577B4E7-50C4-4B67-98AF-680864033B85}" type="pres">
      <dgm:prSet presAssocID="{917461C6-AD6F-428D-AED5-577E36A6C0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D63D27-23F6-4050-8015-304FD2EEC277}" type="presOf" srcId="{4FC5E24F-308E-4180-BC36-913ED93B355E}" destId="{08BAA09E-BF46-44DE-8924-6D7BB047DB91}" srcOrd="0" destOrd="0" presId="urn:microsoft.com/office/officeart/2005/8/layout/venn1"/>
    <dgm:cxn modelId="{2CF9EC2B-8A2C-4C1E-A30B-DBAA7BEF35CE}" srcId="{4FC5E24F-308E-4180-BC36-913ED93B355E}" destId="{917461C6-AD6F-428D-AED5-577E36A6C083}" srcOrd="1" destOrd="0" parTransId="{D624C6E8-01D6-4C4C-B069-4C218CC46230}" sibTransId="{9059CD14-5F83-4F1F-B7BA-6CC8C550BC5C}"/>
    <dgm:cxn modelId="{25BDC341-1756-4948-96AE-567D8D417059}" type="presOf" srcId="{917461C6-AD6F-428D-AED5-577E36A6C083}" destId="{2577B4E7-50C4-4B67-98AF-680864033B85}" srcOrd="1" destOrd="0" presId="urn:microsoft.com/office/officeart/2005/8/layout/venn1"/>
    <dgm:cxn modelId="{A1076478-5B78-4193-AC9F-77991979C84D}" type="presOf" srcId="{33006639-89D7-4F7E-92F9-BC64E953AC51}" destId="{0F4CFBF9-67A4-4A12-A1B6-EF9955FF9163}" srcOrd="0" destOrd="0" presId="urn:microsoft.com/office/officeart/2005/8/layout/venn1"/>
    <dgm:cxn modelId="{5D918285-9F9C-4EAB-91F3-0D8722BDD58B}" srcId="{4FC5E24F-308E-4180-BC36-913ED93B355E}" destId="{33006639-89D7-4F7E-92F9-BC64E953AC51}" srcOrd="0" destOrd="0" parTransId="{0F6CF1E2-49F2-4117-8B2F-BE64725A40CB}" sibTransId="{4FB334AE-9298-4008-9052-30D6E2E9F066}"/>
    <dgm:cxn modelId="{ED44DC8E-CB9B-42F3-9994-ED33D5777365}" type="presOf" srcId="{917461C6-AD6F-428D-AED5-577E36A6C083}" destId="{EFB97BE1-3C76-42A6-8E07-C6F02DDF6CFF}" srcOrd="0" destOrd="0" presId="urn:microsoft.com/office/officeart/2005/8/layout/venn1"/>
    <dgm:cxn modelId="{D4E9F3DC-D16C-4912-8C21-759D6EA0F578}" type="presOf" srcId="{33006639-89D7-4F7E-92F9-BC64E953AC51}" destId="{DA774BE2-37F2-41E5-88C0-C437EBBCF8EE}" srcOrd="1" destOrd="0" presId="urn:microsoft.com/office/officeart/2005/8/layout/venn1"/>
    <dgm:cxn modelId="{5E204F21-2A7A-4CFB-ACFB-3C82B94511A7}" type="presParOf" srcId="{08BAA09E-BF46-44DE-8924-6D7BB047DB91}" destId="{0F4CFBF9-67A4-4A12-A1B6-EF9955FF9163}" srcOrd="0" destOrd="0" presId="urn:microsoft.com/office/officeart/2005/8/layout/venn1"/>
    <dgm:cxn modelId="{CF273B9B-7C62-42A0-A391-254E52AADD5C}" type="presParOf" srcId="{08BAA09E-BF46-44DE-8924-6D7BB047DB91}" destId="{DA774BE2-37F2-41E5-88C0-C437EBBCF8EE}" srcOrd="1" destOrd="0" presId="urn:microsoft.com/office/officeart/2005/8/layout/venn1"/>
    <dgm:cxn modelId="{73931725-2BD6-4C24-AE15-3BC0DAAE0D53}" type="presParOf" srcId="{08BAA09E-BF46-44DE-8924-6D7BB047DB91}" destId="{EFB97BE1-3C76-42A6-8E07-C6F02DDF6CFF}" srcOrd="2" destOrd="0" presId="urn:microsoft.com/office/officeart/2005/8/layout/venn1"/>
    <dgm:cxn modelId="{45AF1267-CAC6-416D-A532-A2D596950615}" type="presParOf" srcId="{08BAA09E-BF46-44DE-8924-6D7BB047DB91}" destId="{2577B4E7-50C4-4B67-98AF-680864033B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CFBF9-67A4-4A12-A1B6-EF9955FF9163}">
      <dsp:nvSpPr>
        <dsp:cNvPr id="0" name=""/>
        <dsp:cNvSpPr/>
      </dsp:nvSpPr>
      <dsp:spPr>
        <a:xfrm>
          <a:off x="775040" y="47953"/>
          <a:ext cx="4527883" cy="4527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kern="1200" dirty="0"/>
        </a:p>
      </dsp:txBody>
      <dsp:txXfrm>
        <a:off x="1407312" y="581888"/>
        <a:ext cx="2610671" cy="3460014"/>
      </dsp:txXfrm>
    </dsp:sp>
    <dsp:sp modelId="{EFB97BE1-3C76-42A6-8E07-C6F02DDF6CFF}">
      <dsp:nvSpPr>
        <dsp:cNvPr id="0" name=""/>
        <dsp:cNvSpPr/>
      </dsp:nvSpPr>
      <dsp:spPr>
        <a:xfrm>
          <a:off x="3467187" y="24182"/>
          <a:ext cx="4527883" cy="4527883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752127" y="558117"/>
        <a:ext cx="2610671" cy="3460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CFBF9-67A4-4A12-A1B6-EF9955FF9163}">
      <dsp:nvSpPr>
        <dsp:cNvPr id="0" name=""/>
        <dsp:cNvSpPr/>
      </dsp:nvSpPr>
      <dsp:spPr>
        <a:xfrm>
          <a:off x="775040" y="47953"/>
          <a:ext cx="4527883" cy="4527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kern="1200" dirty="0"/>
        </a:p>
      </dsp:txBody>
      <dsp:txXfrm>
        <a:off x="1407312" y="581888"/>
        <a:ext cx="2610671" cy="3460014"/>
      </dsp:txXfrm>
    </dsp:sp>
    <dsp:sp modelId="{EFB97BE1-3C76-42A6-8E07-C6F02DDF6CFF}">
      <dsp:nvSpPr>
        <dsp:cNvPr id="0" name=""/>
        <dsp:cNvSpPr/>
      </dsp:nvSpPr>
      <dsp:spPr>
        <a:xfrm>
          <a:off x="3467187" y="24182"/>
          <a:ext cx="4527883" cy="4527883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752127" y="558117"/>
        <a:ext cx="2610671" cy="3460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1629-2421-4FAD-B29D-BAD099335A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24AB-DAFB-4195-9097-1BD5E023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5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01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F8D2B-C67F-4E35-9A72-E52245DDDA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013F-9DB8-4FD2-9904-C130FC6849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1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F8D2B-C67F-4E35-9A72-E52245DDD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013F-9DB8-4FD2-9904-C130FC6849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F8D2B-C67F-4E35-9A72-E52245DDD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24AB-DAFB-4195-9097-1BD5E0239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E106-26AD-487E-A471-575027DD5DA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53D9-FB29-4901-8086-02F38C0B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Seeking, Negotiating and Notification/Recusal</a:t>
            </a:r>
          </a:p>
          <a:p>
            <a:r>
              <a:rPr lang="en-US" sz="3200" dirty="0"/>
              <a:t>Subpart F of 5 CFR 2635</a:t>
            </a:r>
          </a:p>
        </p:txBody>
      </p:sp>
    </p:spTree>
    <p:extLst>
      <p:ext uri="{BB962C8B-B14F-4D97-AF65-F5344CB8AC3E}">
        <p14:creationId xmlns:p14="http://schemas.microsoft.com/office/powerpoint/2010/main" val="211579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14538"/>
              </p:ext>
            </p:extLst>
          </p:nvPr>
        </p:nvGraphicFramePr>
        <p:xfrm>
          <a:off x="712695" y="322728"/>
          <a:ext cx="10730753" cy="59537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10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Subpart F Recusal Requirement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Subpart F/STOCK</a:t>
                      </a:r>
                      <a:r>
                        <a:rPr lang="en-US" baseline="0" dirty="0"/>
                        <a:t> Act Notification Requirements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Covered</a:t>
                      </a:r>
                      <a:r>
                        <a:rPr lang="en-US" b="1" baseline="0" dirty="0"/>
                        <a:t> employees: </a:t>
                      </a:r>
                      <a:r>
                        <a:rPr lang="en-US" baseline="0" dirty="0"/>
                        <a:t>All executive branch employees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Covered employees: </a:t>
                      </a:r>
                      <a:r>
                        <a:rPr lang="en-US" dirty="0"/>
                        <a:t>Public filers only (political &amp; career)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/>
                        <a:t>Covered prospective employers: </a:t>
                      </a:r>
                      <a:r>
                        <a:rPr lang="en-US" baseline="0" dirty="0"/>
                        <a:t>All non-Federal entities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/>
                        <a:t>Covered prospective employers: </a:t>
                      </a:r>
                      <a:r>
                        <a:rPr lang="en-US" baseline="0" dirty="0"/>
                        <a:t>All non-Federal entities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Triggering job search activities: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“Seeking employment” (unsolicited</a:t>
                      </a:r>
                      <a:r>
                        <a:rPr lang="en-US" baseline="0" dirty="0"/>
                        <a:t> communications by employee or prospective employer), </a:t>
                      </a:r>
                      <a:r>
                        <a:rPr lang="en-US" b="0" u="none" baseline="0" dirty="0"/>
                        <a:t>either concurrent with or subsequent to Federal employment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baseline="0" dirty="0"/>
                        <a:t>Negotiations and arrangements for employment, </a:t>
                      </a:r>
                      <a:r>
                        <a:rPr lang="en-US" b="0" u="none" baseline="0" dirty="0"/>
                        <a:t>either concurrent with or subsequent to Federal employment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Triggering job search activities: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Negotiations and agreements for</a:t>
                      </a:r>
                      <a:r>
                        <a:rPr lang="en-US" b="0" dirty="0"/>
                        <a:t> </a:t>
                      </a:r>
                      <a:r>
                        <a:rPr lang="en-US" b="0" u="none" dirty="0"/>
                        <a:t>future </a:t>
                      </a:r>
                      <a:r>
                        <a:rPr lang="en-US" u="none" dirty="0"/>
                        <a:t>(post-Government)</a:t>
                      </a:r>
                      <a:r>
                        <a:rPr lang="en-US" u="none" baseline="0" dirty="0"/>
                        <a:t> employment </a:t>
                      </a:r>
                      <a:r>
                        <a:rPr lang="en-US" b="0" u="none" baseline="0" dirty="0"/>
                        <a:t>or compensation</a:t>
                      </a:r>
                      <a:endParaRPr lang="en-US" b="0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Timing requirements: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Recuse as soon as employee is “seeking employment”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Timing requirements: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File notification of negotiation or agreement within three business days of starting negotiation or agreement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File recusal statement as soon as there is a conflict of interest or appearance of conflict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Advance notification allowed and encouraged under Subpart F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4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69708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Task 4.1 Identify Programmatic and Substantive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9758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 Page 3 of your Participant Guide for Detailed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1804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out that people are seeking employment?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employees not report when they are seeking employment?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risks of not knowing timely?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address these risks?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69708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Task 4.1 Conversations with Rory and Deborah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9758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 Page 3 of your Participant Guide for Detailed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2139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197F-9AE1-7A84-938A-8544B8DD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8929E-8B38-1986-FE90-B5844EFE0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957A69-5395-6C36-16C4-87C5F8C9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78614"/>
              </p:ext>
            </p:extLst>
          </p:nvPr>
        </p:nvGraphicFramePr>
        <p:xfrm>
          <a:off x="1388962" y="600009"/>
          <a:ext cx="9720162" cy="5657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54">
                  <a:extLst>
                    <a:ext uri="{9D8B030D-6E8A-4147-A177-3AD203B41FA5}">
                      <a16:colId xmlns:a16="http://schemas.microsoft.com/office/drawing/2014/main" val="752049700"/>
                    </a:ext>
                  </a:extLst>
                </a:gridCol>
                <a:gridCol w="3240054">
                  <a:extLst>
                    <a:ext uri="{9D8B030D-6E8A-4147-A177-3AD203B41FA5}">
                      <a16:colId xmlns:a16="http://schemas.microsoft.com/office/drawing/2014/main" val="1154584012"/>
                    </a:ext>
                  </a:extLst>
                </a:gridCol>
                <a:gridCol w="3240054">
                  <a:extLst>
                    <a:ext uri="{9D8B030D-6E8A-4147-A177-3AD203B41FA5}">
                      <a16:colId xmlns:a16="http://schemas.microsoft.com/office/drawing/2014/main" val="1908914757"/>
                    </a:ext>
                  </a:extLst>
                </a:gridCol>
              </a:tblGrid>
              <a:tr h="9429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Deborah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76748"/>
                  </a:ext>
                </a:extLst>
              </a:tr>
              <a:tr h="942997">
                <a:tc>
                  <a:txBody>
                    <a:bodyPr/>
                    <a:lstStyle/>
                    <a:p>
                      <a:r>
                        <a:rPr lang="en-US" sz="2400" b="1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Wildfires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Let’s Get Ethical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59058"/>
                  </a:ext>
                </a:extLst>
              </a:tr>
              <a:tr h="942997">
                <a:tc>
                  <a:txBody>
                    <a:bodyPr/>
                    <a:lstStyle/>
                    <a:p>
                      <a:r>
                        <a:rPr lang="en-US" sz="2400" b="1" dirty="0"/>
                        <a:t>11:25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Maadili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Outside Activities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37789"/>
                  </a:ext>
                </a:extLst>
              </a:tr>
              <a:tr h="942997">
                <a:tc>
                  <a:txBody>
                    <a:bodyPr/>
                    <a:lstStyle/>
                    <a:p>
                      <a:r>
                        <a:rPr lang="en-US" sz="2400" b="1" dirty="0"/>
                        <a:t>11:50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Conundrum Crushers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Wildfires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3698"/>
                  </a:ext>
                </a:extLst>
              </a:tr>
              <a:tr h="942997">
                <a:tc>
                  <a:txBody>
                    <a:bodyPr/>
                    <a:lstStyle/>
                    <a:p>
                      <a:r>
                        <a:rPr lang="en-US" sz="2400" b="1" dirty="0"/>
                        <a:t>12:15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Let’s Get Ethical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Maadili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87410"/>
                  </a:ext>
                </a:extLst>
              </a:tr>
              <a:tr h="942997">
                <a:tc>
                  <a:txBody>
                    <a:bodyPr/>
                    <a:lstStyle/>
                    <a:p>
                      <a:r>
                        <a:rPr lang="en-US" sz="2400" b="1"/>
                        <a:t>12:40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Outside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Conundrum Crushers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7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05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4.2  </a:t>
            </a:r>
            <a:br>
              <a:rPr lang="en-US" dirty="0"/>
            </a:br>
            <a:r>
              <a:rPr lang="en-US" sz="5400" dirty="0"/>
              <a:t>Develop a communication/education plan for seeking 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endParaRPr lang="en-US" dirty="0"/>
          </a:p>
          <a:p>
            <a:r>
              <a:rPr lang="en-US" dirty="0"/>
              <a:t>What are the objectives of the communication/education (what do you want people to know and be able to do as a result of the communication?)</a:t>
            </a:r>
          </a:p>
          <a:p>
            <a:endParaRPr lang="en-US" dirty="0"/>
          </a:p>
          <a:p>
            <a:r>
              <a:rPr lang="en-US" dirty="0"/>
              <a:t>What content is most relevant (which authorities apply)?</a:t>
            </a:r>
          </a:p>
          <a:p>
            <a:endParaRPr lang="en-US" dirty="0"/>
          </a:p>
          <a:p>
            <a:r>
              <a:rPr lang="en-US" dirty="0"/>
              <a:t>What timing and method of delivery would be most effective?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0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43" t="22510" r="16331" b="10997"/>
          <a:stretch/>
        </p:blipFill>
        <p:spPr>
          <a:xfrm>
            <a:off x="1947554" y="2018805"/>
            <a:ext cx="8110847" cy="45601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197225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Planning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34" t="24744" r="9134" b="9615"/>
          <a:stretch/>
        </p:blipFill>
        <p:spPr>
          <a:xfrm>
            <a:off x="430823" y="1696914"/>
            <a:ext cx="10647486" cy="45016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0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4.2 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Share your planning worksheets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</a:t>
            </a:r>
            <a:r>
              <a:rPr lang="en-US"/>
              <a:t>Mail (See Part 2 PG)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670" y="3171316"/>
            <a:ext cx="11214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Subpart F does not restrict Federal employee’s job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Rather, it requires recusal from employee’s Government work when employee seeks employment with non-Federal employer whose financial interests are affected by employee’s Government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60276"/>
            <a:ext cx="4232432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8449"/>
            <a:ext cx="10515600" cy="2852737"/>
          </a:xfrm>
        </p:spPr>
        <p:txBody>
          <a:bodyPr/>
          <a:lstStyle/>
          <a:p>
            <a:r>
              <a:rPr lang="en-US" dirty="0"/>
              <a:t>Let’s go to the </a:t>
            </a:r>
            <a:r>
              <a:rPr lang="en-US" dirty="0" err="1"/>
              <a:t>reg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15692"/>
            <a:ext cx="10515600" cy="1500187"/>
          </a:xfrm>
        </p:spPr>
        <p:txBody>
          <a:bodyPr>
            <a:normAutofit lnSpcReduction="10000"/>
          </a:bodyPr>
          <a:lstStyle/>
          <a:p>
            <a:pPr algn="ctr"/>
            <a:endParaRPr lang="en-US" sz="3600" dirty="0"/>
          </a:p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CFR 2635 Subpart F</a:t>
            </a:r>
          </a:p>
        </p:txBody>
      </p:sp>
    </p:spTree>
    <p:extLst>
      <p:ext uri="{BB962C8B-B14F-4D97-AF65-F5344CB8AC3E}">
        <p14:creationId xmlns:p14="http://schemas.microsoft.com/office/powerpoint/2010/main" val="154247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9888651"/>
              </p:ext>
            </p:extLst>
          </p:nvPr>
        </p:nvGraphicFramePr>
        <p:xfrm>
          <a:off x="1864425" y="1396999"/>
          <a:ext cx="8158349" cy="462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729" y="3293395"/>
            <a:ext cx="22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Pre-negotiation</a:t>
            </a:r>
          </a:p>
          <a:p>
            <a:r>
              <a:rPr lang="en-US" sz="2400" dirty="0"/>
              <a:t>communications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643" y="255320"/>
            <a:ext cx="578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Subpart F Seeking vs. 208 Negotiating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628" y="3447283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USC 208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7376" y="410886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2635.603(b)(1)(ii)&amp;(iii)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500" y="329339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Negotiating or arrangement for employment</a:t>
            </a:r>
          </a:p>
        </p:txBody>
      </p:sp>
    </p:spTree>
    <p:extLst>
      <p:ext uri="{BB962C8B-B14F-4D97-AF65-F5344CB8AC3E}">
        <p14:creationId xmlns:p14="http://schemas.microsoft.com/office/powerpoint/2010/main" val="257670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571" t="35498" r="7955" b="32467"/>
          <a:stretch/>
        </p:blipFill>
        <p:spPr>
          <a:xfrm>
            <a:off x="1045029" y="2434442"/>
            <a:ext cx="10177154" cy="2196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649" y="309391"/>
            <a:ext cx="10794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Pre-negotiating seeking 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0788" y="5237029"/>
            <a:ext cx="658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2635.603(b)(1)(ii) &amp; (iii) Definitions</a:t>
            </a:r>
          </a:p>
        </p:txBody>
      </p:sp>
    </p:spTree>
    <p:extLst>
      <p:ext uri="{BB962C8B-B14F-4D97-AF65-F5344CB8AC3E}">
        <p14:creationId xmlns:p14="http://schemas.microsoft.com/office/powerpoint/2010/main" val="129753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3816" r="5432" b="5308"/>
          <a:stretch/>
        </p:blipFill>
        <p:spPr>
          <a:xfrm>
            <a:off x="663221" y="1922930"/>
            <a:ext cx="4329953" cy="3361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1462" y="5811307"/>
            <a:ext cx="487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2635.603(b)(1)(</a:t>
            </a:r>
            <a:r>
              <a:rPr lang="en-US" sz="2400" dirty="0" err="1"/>
              <a:t>i</a:t>
            </a:r>
            <a:r>
              <a:rPr lang="en-US" sz="2400" dirty="0"/>
              <a:t>) Definitions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9668" y="309391"/>
            <a:ext cx="8474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Negotiating for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0189" y="1618654"/>
            <a:ext cx="5836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 …discussion or communication with another person, or such person's agent or intermediary, mutually conducted with a view toward reaching an agreement regarding possible employment with that person. The term is not limited to discussions of specific terms and conditions of employment in a specific position.</a:t>
            </a:r>
          </a:p>
        </p:txBody>
      </p:sp>
    </p:spTree>
    <p:extLst>
      <p:ext uri="{BB962C8B-B14F-4D97-AF65-F5344CB8AC3E}">
        <p14:creationId xmlns:p14="http://schemas.microsoft.com/office/powerpoint/2010/main" val="203316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8741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Seeking (Subpart F only)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03200"/>
            <a:ext cx="5157787" cy="36845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Recusal from matters affecting prospective employer</a:t>
            </a:r>
          </a:p>
          <a:p>
            <a:endParaRPr lang="en-US" dirty="0"/>
          </a:p>
          <a:p>
            <a:r>
              <a:rPr lang="en-US" dirty="0"/>
              <a:t>Begins at initiation of job search activities</a:t>
            </a:r>
          </a:p>
          <a:p>
            <a:endParaRPr lang="en-US" dirty="0"/>
          </a:p>
          <a:p>
            <a:r>
              <a:rPr lang="en-US" dirty="0"/>
              <a:t>Penalties for violation are administrative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553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Negotiating (208)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03200"/>
            <a:ext cx="5183188" cy="36845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Recusal from matters affecting prospective employer</a:t>
            </a:r>
          </a:p>
          <a:p>
            <a:endParaRPr lang="en-US" dirty="0"/>
          </a:p>
          <a:p>
            <a:r>
              <a:rPr lang="en-US" dirty="0"/>
              <a:t>Begins when communication becomes bilateral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Penalties for violation are criminal (18 USC 208)</a:t>
            </a:r>
          </a:p>
        </p:txBody>
      </p:sp>
      <p:sp>
        <p:nvSpPr>
          <p:cNvPr id="8" name="Bevel 7"/>
          <p:cNvSpPr/>
          <p:nvPr/>
        </p:nvSpPr>
        <p:spPr>
          <a:xfrm>
            <a:off x="498763" y="3633855"/>
            <a:ext cx="11162805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8312488"/>
              </p:ext>
            </p:extLst>
          </p:nvPr>
        </p:nvGraphicFramePr>
        <p:xfrm>
          <a:off x="1864425" y="1456375"/>
          <a:ext cx="8158349" cy="462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729" y="3293395"/>
            <a:ext cx="22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Pre-negotiation</a:t>
            </a:r>
          </a:p>
          <a:p>
            <a:r>
              <a:rPr lang="en-US" sz="2400" dirty="0"/>
              <a:t>communications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643" y="255320"/>
            <a:ext cx="578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Subpart F Seeking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 Negotiating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628" y="3447283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USC 208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7376" y="410886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2635.603(b)(1)(ii)&amp;(iii)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500" y="329339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Negotiating or arrangement for employment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643" y="6171366"/>
            <a:ext cx="198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Regulatory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8213" y="6160337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Criminal</a:t>
            </a:r>
          </a:p>
        </p:txBody>
      </p:sp>
    </p:spTree>
    <p:extLst>
      <p:ext uri="{BB962C8B-B14F-4D97-AF65-F5344CB8AC3E}">
        <p14:creationId xmlns:p14="http://schemas.microsoft.com/office/powerpoint/2010/main" val="278783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606</Words>
  <Application>Microsoft Office PowerPoint</Application>
  <PresentationFormat>Widescreen</PresentationFormat>
  <Paragraphs>119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UNIT 4</vt:lpstr>
      <vt:lpstr>PowerPoint Presentation</vt:lpstr>
      <vt:lpstr>PowerPoint Presentation</vt:lpstr>
      <vt:lpstr>Let’s go to the reg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4.1 Identify Programmatic and Substantive Issues</vt:lpstr>
      <vt:lpstr>How do you find out that people are seeking employment?</vt:lpstr>
      <vt:lpstr>Why do employees not report when they are seeking employment?</vt:lpstr>
      <vt:lpstr>What are the risks of not knowing timely?</vt:lpstr>
      <vt:lpstr>How do we address these risks?</vt:lpstr>
      <vt:lpstr>Task 4.1 Conversations with Rory and Deborah</vt:lpstr>
      <vt:lpstr>PowerPoint Presentation</vt:lpstr>
      <vt:lpstr>Task 4.2   Develop a communication/education plan for seeking employment</vt:lpstr>
      <vt:lpstr>Planning</vt:lpstr>
      <vt:lpstr>PowerPoint Presentation</vt:lpstr>
      <vt:lpstr>Debrief 4.2   Share your planning worksheets</vt:lpstr>
      <vt:lpstr>You Have Mail (See Part 2 PG)</vt:lpstr>
    </vt:vector>
  </TitlesOfParts>
  <Company>USOGE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Cheryl L. Kane-Piasecki</dc:creator>
  <cp:lastModifiedBy>Anna Wheeler</cp:lastModifiedBy>
  <cp:revision>101</cp:revision>
  <dcterms:created xsi:type="dcterms:W3CDTF">2022-12-29T17:49:55Z</dcterms:created>
  <dcterms:modified xsi:type="dcterms:W3CDTF">2024-07-31T11:37:30Z</dcterms:modified>
</cp:coreProperties>
</file>