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10" r:id="rId2"/>
    <p:sldId id="289" r:id="rId3"/>
    <p:sldId id="291" r:id="rId4"/>
    <p:sldId id="305" r:id="rId5"/>
    <p:sldId id="306" r:id="rId6"/>
    <p:sldId id="292" r:id="rId7"/>
    <p:sldId id="303" r:id="rId8"/>
    <p:sldId id="304" r:id="rId9"/>
    <p:sldId id="294" r:id="rId10"/>
    <p:sldId id="307" r:id="rId11"/>
    <p:sldId id="295" r:id="rId12"/>
    <p:sldId id="308" r:id="rId13"/>
    <p:sldId id="296" r:id="rId14"/>
    <p:sldId id="313" r:id="rId15"/>
    <p:sldId id="314" r:id="rId16"/>
    <p:sldId id="298" r:id="rId17"/>
    <p:sldId id="299" r:id="rId18"/>
    <p:sldId id="300" r:id="rId19"/>
    <p:sldId id="309" r:id="rId20"/>
    <p:sldId id="290" r:id="rId21"/>
    <p:sldId id="265" r:id="rId22"/>
    <p:sldId id="311" r:id="rId23"/>
    <p:sldId id="312" r:id="rId24"/>
    <p:sldId id="28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42" autoAdjust="0"/>
    <p:restoredTop sz="92949" autoAdjust="0"/>
  </p:normalViewPr>
  <p:slideViewPr>
    <p:cSldViewPr snapToGrid="0">
      <p:cViewPr varScale="1">
        <p:scale>
          <a:sx n="67" d="100"/>
          <a:sy n="67" d="100"/>
        </p:scale>
        <p:origin x="770" y="37"/>
      </p:cViewPr>
      <p:guideLst/>
    </p:cSldViewPr>
  </p:slideViewPr>
  <p:outlineViewPr>
    <p:cViewPr>
      <p:scale>
        <a:sx n="33" d="100"/>
        <a:sy n="33" d="100"/>
      </p:scale>
      <p:origin x="0" y="-1949"/>
    </p:cViewPr>
  </p:outlineViewPr>
  <p:notesTextViewPr>
    <p:cViewPr>
      <p:scale>
        <a:sx n="1" d="1"/>
        <a:sy n="1" d="1"/>
      </p:scale>
      <p:origin x="0" y="0"/>
    </p:cViewPr>
  </p:notesTextViewPr>
  <p:notesViewPr>
    <p:cSldViewPr snapToGrid="0">
      <p:cViewPr varScale="1">
        <p:scale>
          <a:sx n="54" d="100"/>
          <a:sy n="54" d="100"/>
        </p:scale>
        <p:origin x="2622" y="5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B21629-2421-4FAD-B29D-BAD099335A09}" type="datetimeFigureOut">
              <a:rPr lang="en-US" smtClean="0"/>
              <a:t>9/27/2023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F924AB-DAFB-4195-9097-1BD5E0239C21}" type="slidenum">
              <a:rPr lang="en-US" smtClean="0"/>
              <a:t>‹#›</a:t>
            </a:fld>
            <a:endParaRPr lang="en-US"/>
          </a:p>
        </p:txBody>
      </p:sp>
    </p:spTree>
    <p:extLst>
      <p:ext uri="{BB962C8B-B14F-4D97-AF65-F5344CB8AC3E}">
        <p14:creationId xmlns:p14="http://schemas.microsoft.com/office/powerpoint/2010/main" val="37342684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oge.gov/Web/278eGuide.nsf/fedb37db1c7052cd85257ea100446f55/176b8a30f2597a2585257f450053f14f?OpenDocument" TargetMode="External"/><Relationship Id="rId7" Type="http://schemas.openxmlformats.org/officeDocument/2006/relationships/hyperlink" Target="https://www.oge.gov/Web/278eGuide.nsf/fedb37db1c7052cd85257ea100446f55/53452fc27f0b82ca85257f450056fbf6?OpenDocument" TargetMode="Externa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www.oge.gov/Web/278eGuide.nsf/Content/FAQs~FAQs:+Restricted+Stock+Unit" TargetMode="External"/><Relationship Id="rId5" Type="http://schemas.openxmlformats.org/officeDocument/2006/relationships/hyperlink" Target="https://www.oge.gov/Web/278eGuide.nsf/fedb37db1c7052cd85257ea100446f55/9d7243524a7b4eda85257f450053cf21?OpenDocument" TargetMode="External"/><Relationship Id="rId4" Type="http://schemas.openxmlformats.org/officeDocument/2006/relationships/hyperlink" Target="https://www.oge.gov/Web/278eGuide.nsf/Content/FAQs~FAQs:+Restricted+Stock"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F924AB-DAFB-4195-9097-1BD5E0239C21}" type="slidenum">
              <a:rPr lang="en-US" smtClean="0"/>
              <a:t>1</a:t>
            </a:fld>
            <a:endParaRPr lang="en-US"/>
          </a:p>
        </p:txBody>
      </p:sp>
    </p:spTree>
    <p:extLst>
      <p:ext uri="{BB962C8B-B14F-4D97-AF65-F5344CB8AC3E}">
        <p14:creationId xmlns:p14="http://schemas.microsoft.com/office/powerpoint/2010/main" val="159512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F924AB-DAFB-4195-9097-1BD5E0239C21}" type="slidenum">
              <a:rPr lang="en-US" smtClean="0"/>
              <a:t>2</a:t>
            </a:fld>
            <a:endParaRPr lang="en-US"/>
          </a:p>
        </p:txBody>
      </p:sp>
    </p:spTree>
    <p:extLst>
      <p:ext uri="{BB962C8B-B14F-4D97-AF65-F5344CB8AC3E}">
        <p14:creationId xmlns:p14="http://schemas.microsoft.com/office/powerpoint/2010/main" val="3768114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Restricted Stock:</a:t>
            </a:r>
            <a:r>
              <a:rPr lang="en-US" baseline="0" dirty="0" smtClean="0"/>
              <a:t> </a:t>
            </a:r>
            <a:r>
              <a:rPr lang="en-US" dirty="0" smtClean="0"/>
              <a:t>Specific terms (e.g., the vesting period, whether employee) will be paid dividends before vesting, are spelled out in an agreement between employee and employer. Once the shares vest, the employee usually owns the stock without limitations and can sell it at any time</a:t>
            </a:r>
          </a:p>
          <a:p>
            <a:endParaRPr lang="en-US" dirty="0" smtClean="0"/>
          </a:p>
          <a:p>
            <a:r>
              <a:rPr lang="en-US" dirty="0" smtClean="0"/>
              <a:t>Restricted</a:t>
            </a:r>
            <a:r>
              <a:rPr lang="en-US" baseline="0" dirty="0" smtClean="0"/>
              <a:t> Stock Units: Specific terms (e.g., the vesting period, whether employee) will be paid dividends before vesting, are spelled out in an agreement between employee and employer. The grant of stock or its cash equivalent is deferred until the RSUs vest, which is based upon a set date or an occurrence described in a RSU plan or agreement. Once the vesting requirement is satisfied, the company ordinarily distributes the shares or their cash equivalent to the employee; however, the distribution may be deferred in some plans.</a:t>
            </a:r>
          </a:p>
          <a:p>
            <a:endParaRPr lang="en-US" baseline="0" dirty="0" smtClean="0"/>
          </a:p>
          <a:p>
            <a:r>
              <a:rPr lang="en-US" baseline="0" dirty="0" smtClean="0"/>
              <a:t>Stock options : </a:t>
            </a:r>
            <a:r>
              <a:rPr lang="en-US" sz="1200" kern="1200" dirty="0" smtClean="0">
                <a:solidFill>
                  <a:schemeClr val="tx1"/>
                </a:solidFill>
                <a:effectLst/>
                <a:latin typeface="+mn-lt"/>
                <a:ea typeface="+mn-ea"/>
                <a:cs typeface="+mn-cs"/>
              </a:rPr>
              <a:t>An incentive stock option typically has a vesting requirement, which means that the employee may exercise the stock option (i.e., purchase the employer’s stock at the strike price) only after a specified period of time has passed.</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After the stock option vests, the employee may exercise the stock option until the stock option expires.  Once the stock option has expired, the employee no longer has the right to purchase the stock at the strike price.</a:t>
            </a:r>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53F90ED-CA2D-463B-838B-22803A15556B}" type="slidenum">
              <a:rPr lang="en-US" smtClean="0"/>
              <a:t>16</a:t>
            </a:fld>
            <a:endParaRPr lang="en-US"/>
          </a:p>
        </p:txBody>
      </p:sp>
    </p:spTree>
    <p:extLst>
      <p:ext uri="{BB962C8B-B14F-4D97-AF65-F5344CB8AC3E}">
        <p14:creationId xmlns:p14="http://schemas.microsoft.com/office/powerpoint/2010/main" val="760486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Reminder: There may</a:t>
            </a:r>
            <a:r>
              <a:rPr lang="en-US" baseline="0" dirty="0" smtClean="0"/>
              <a:t> be a corresponding entry in Part 3 and Part 4. Work with the filer to disclose any reportable information.</a:t>
            </a:r>
          </a:p>
          <a:p>
            <a:endParaRPr lang="en-US" dirty="0" smtClean="0"/>
          </a:p>
          <a:p>
            <a:r>
              <a:rPr lang="en-US" sz="1200" b="1" kern="1200" dirty="0" smtClean="0">
                <a:solidFill>
                  <a:schemeClr val="tx1"/>
                </a:solidFill>
                <a:effectLst/>
                <a:latin typeface="+mn-lt"/>
                <a:ea typeface="+mn-ea"/>
                <a:cs typeface="+mn-cs"/>
              </a:rPr>
              <a:t>Restricted Stock:</a:t>
            </a:r>
            <a:r>
              <a:rPr lang="en-US" sz="1200" kern="1200" dirty="0" smtClean="0">
                <a:solidFill>
                  <a:schemeClr val="tx1"/>
                </a:solidFill>
                <a:effectLst/>
                <a:latin typeface="+mn-lt"/>
                <a:ea typeface="+mn-ea"/>
                <a:cs typeface="+mn-cs"/>
              </a:rPr>
              <a:t> </a:t>
            </a:r>
          </a:p>
          <a:p>
            <a:r>
              <a:rPr lang="en-US" sz="1200" b="1" u="sng" kern="1200" dirty="0" smtClean="0">
                <a:solidFill>
                  <a:schemeClr val="tx1"/>
                </a:solidFill>
                <a:effectLst/>
                <a:latin typeface="+mn-lt"/>
                <a:ea typeface="+mn-ea"/>
                <a:cs typeface="+mn-cs"/>
                <a:hlinkClick r:id="rId3"/>
              </a:rPr>
              <a:t>Description:</a:t>
            </a:r>
            <a:r>
              <a:rPr lang="en-US" sz="1200" kern="1200" dirty="0" smtClean="0">
                <a:solidFill>
                  <a:schemeClr val="tx1"/>
                </a:solidFill>
                <a:effectLst/>
                <a:latin typeface="+mn-lt"/>
                <a:ea typeface="+mn-ea"/>
                <a:cs typeface="+mn-cs"/>
              </a:rPr>
              <a:t>  Provide the exact name of the stock, write “restricted stock,” and indicate whether it is vested.  In addition, for a privately held business, describe the line of business, unless already provided in another entry.</a:t>
            </a:r>
          </a:p>
          <a:p>
            <a:r>
              <a:rPr lang="en-US" sz="1200" b="1" u="sng" kern="1200" dirty="0" smtClean="0">
                <a:solidFill>
                  <a:schemeClr val="tx1"/>
                </a:solidFill>
                <a:effectLst/>
                <a:latin typeface="+mn-lt"/>
                <a:ea typeface="+mn-ea"/>
                <a:cs typeface="+mn-cs"/>
              </a:rPr>
              <a:t>EIF:</a:t>
            </a:r>
            <a:r>
              <a:rPr lang="en-US" sz="1200" kern="1200" dirty="0" smtClean="0">
                <a:solidFill>
                  <a:schemeClr val="tx1"/>
                </a:solidFill>
                <a:effectLst/>
                <a:latin typeface="+mn-lt"/>
                <a:ea typeface="+mn-ea"/>
                <a:cs typeface="+mn-cs"/>
              </a:rPr>
              <a:t>  Select “N/A.”</a:t>
            </a:r>
          </a:p>
          <a:p>
            <a:r>
              <a:rPr lang="en-US" sz="1200" b="1" u="sng" kern="1200" dirty="0" smtClean="0">
                <a:solidFill>
                  <a:schemeClr val="tx1"/>
                </a:solidFill>
                <a:effectLst/>
                <a:latin typeface="+mn-lt"/>
                <a:ea typeface="+mn-ea"/>
                <a:cs typeface="+mn-cs"/>
              </a:rPr>
              <a:t>Value:</a:t>
            </a:r>
            <a:r>
              <a:rPr lang="en-US" sz="1200" kern="1200" dirty="0" smtClean="0">
                <a:solidFill>
                  <a:schemeClr val="tx1"/>
                </a:solidFill>
                <a:effectLst/>
                <a:latin typeface="+mn-lt"/>
                <a:ea typeface="+mn-ea"/>
                <a:cs typeface="+mn-cs"/>
              </a:rPr>
              <a:t>  Select the appropriate category. (</a:t>
            </a:r>
            <a:r>
              <a:rPr lang="en-US" sz="1200" u="sng" kern="1200" dirty="0" smtClean="0">
                <a:solidFill>
                  <a:schemeClr val="tx1"/>
                </a:solidFill>
                <a:effectLst/>
                <a:latin typeface="+mn-lt"/>
                <a:ea typeface="+mn-ea"/>
                <a:cs typeface="+mn-cs"/>
                <a:hlinkClick r:id="rId4"/>
              </a:rPr>
              <a:t>Note:</a:t>
            </a:r>
            <a:r>
              <a:rPr lang="en-US" sz="1200" kern="1200" dirty="0" smtClean="0">
                <a:solidFill>
                  <a:schemeClr val="tx1"/>
                </a:solidFill>
                <a:effectLst/>
                <a:latin typeface="+mn-lt"/>
                <a:ea typeface="+mn-ea"/>
                <a:cs typeface="+mn-cs"/>
              </a:rPr>
              <a:t> Value shares of unvested restricted stock as equivalent in value to the same number of shares of stock.)</a:t>
            </a:r>
          </a:p>
          <a:p>
            <a:r>
              <a:rPr lang="en-US" sz="1200" b="1" u="sng" kern="1200" dirty="0" smtClean="0">
                <a:solidFill>
                  <a:schemeClr val="tx1"/>
                </a:solidFill>
                <a:effectLst/>
                <a:latin typeface="+mn-lt"/>
                <a:ea typeface="+mn-ea"/>
                <a:cs typeface="+mn-cs"/>
              </a:rPr>
              <a:t>Income Type:</a:t>
            </a:r>
            <a:r>
              <a:rPr lang="en-US" sz="1200" kern="1200" dirty="0" smtClean="0">
                <a:solidFill>
                  <a:schemeClr val="tx1"/>
                </a:solidFill>
                <a:effectLst/>
                <a:latin typeface="+mn-lt"/>
                <a:ea typeface="+mn-ea"/>
                <a:cs typeface="+mn-cs"/>
              </a:rPr>
              <a:t>  Specify the type(s) of income if the total amount of income during the reporting period exceeded $200.</a:t>
            </a:r>
          </a:p>
          <a:p>
            <a:r>
              <a:rPr lang="en-US" sz="1200" b="1" u="sng" kern="1200" dirty="0" smtClean="0">
                <a:solidFill>
                  <a:schemeClr val="tx1"/>
                </a:solidFill>
                <a:effectLst/>
                <a:latin typeface="+mn-lt"/>
                <a:ea typeface="+mn-ea"/>
                <a:cs typeface="+mn-cs"/>
              </a:rPr>
              <a:t>Income Amt.:</a:t>
            </a:r>
            <a:r>
              <a:rPr lang="en-US" sz="1200" kern="1200" dirty="0" smtClean="0">
                <a:solidFill>
                  <a:schemeClr val="tx1"/>
                </a:solidFill>
                <a:effectLst/>
                <a:latin typeface="+mn-lt"/>
                <a:ea typeface="+mn-ea"/>
                <a:cs typeface="+mn-cs"/>
              </a:rPr>
              <a:t>  Select the appropriate category.</a:t>
            </a:r>
          </a:p>
          <a:p>
            <a:r>
              <a:rPr lang="en-US" sz="1200" b="1" u="sng" kern="1200" dirty="0" smtClean="0">
                <a:solidFill>
                  <a:schemeClr val="tx1"/>
                </a:solidFill>
                <a:effectLst/>
                <a:latin typeface="+mn-lt"/>
                <a:ea typeface="+mn-ea"/>
                <a:cs typeface="+mn-cs"/>
              </a:rPr>
              <a:t>Reporting Restricted Stock That Has Vested and Has No Remaining Restrictions:</a:t>
            </a:r>
            <a:r>
              <a:rPr lang="en-US" sz="1200" kern="1200" dirty="0" smtClean="0">
                <a:solidFill>
                  <a:schemeClr val="tx1"/>
                </a:solidFill>
                <a:effectLst/>
                <a:latin typeface="+mn-lt"/>
                <a:ea typeface="+mn-ea"/>
                <a:cs typeface="+mn-cs"/>
              </a:rPr>
              <a:t> report the stock as you would any other stock.</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Restricted Stock Units</a:t>
            </a:r>
          </a:p>
          <a:p>
            <a:r>
              <a:rPr lang="en-US" sz="1200" b="1" u="sng" kern="1200" dirty="0" smtClean="0">
                <a:solidFill>
                  <a:schemeClr val="tx1"/>
                </a:solidFill>
                <a:effectLst/>
                <a:latin typeface="+mn-lt"/>
                <a:ea typeface="+mn-ea"/>
                <a:cs typeface="+mn-cs"/>
                <a:hlinkClick r:id="rId5"/>
              </a:rPr>
              <a:t>Description:</a:t>
            </a:r>
            <a:r>
              <a:rPr lang="en-US" sz="1200" kern="1200" dirty="0" smtClean="0">
                <a:solidFill>
                  <a:schemeClr val="tx1"/>
                </a:solidFill>
                <a:effectLst/>
                <a:latin typeface="+mn-lt"/>
                <a:ea typeface="+mn-ea"/>
                <a:cs typeface="+mn-cs"/>
              </a:rPr>
              <a:t>  Provide the name of the employer, write “restricted stock unit,” and indicate whether the restricted stock unit is vested.  In addition, for a privately held business, describe the line of business, unless you have already provided this information in another entry.</a:t>
            </a:r>
          </a:p>
          <a:p>
            <a:r>
              <a:rPr lang="en-US" sz="1200" b="1" u="sng" kern="1200" dirty="0" smtClean="0">
                <a:solidFill>
                  <a:schemeClr val="tx1"/>
                </a:solidFill>
                <a:effectLst/>
                <a:latin typeface="+mn-lt"/>
                <a:ea typeface="+mn-ea"/>
                <a:cs typeface="+mn-cs"/>
              </a:rPr>
              <a:t>EIF:</a:t>
            </a:r>
            <a:r>
              <a:rPr lang="en-US" sz="1200" kern="1200" dirty="0" smtClean="0">
                <a:solidFill>
                  <a:schemeClr val="tx1"/>
                </a:solidFill>
                <a:effectLst/>
                <a:latin typeface="+mn-lt"/>
                <a:ea typeface="+mn-ea"/>
                <a:cs typeface="+mn-cs"/>
              </a:rPr>
              <a:t>  Select “N/A.”</a:t>
            </a:r>
          </a:p>
          <a:p>
            <a:r>
              <a:rPr lang="en-US" sz="1200" b="1" u="sng" kern="1200" dirty="0" smtClean="0">
                <a:solidFill>
                  <a:schemeClr val="tx1"/>
                </a:solidFill>
                <a:effectLst/>
                <a:latin typeface="+mn-lt"/>
                <a:ea typeface="+mn-ea"/>
                <a:cs typeface="+mn-cs"/>
              </a:rPr>
              <a:t>Value:</a:t>
            </a:r>
            <a:r>
              <a:rPr lang="en-US" sz="1200" kern="1200" dirty="0" smtClean="0">
                <a:solidFill>
                  <a:schemeClr val="tx1"/>
                </a:solidFill>
                <a:effectLst/>
                <a:latin typeface="+mn-lt"/>
                <a:ea typeface="+mn-ea"/>
                <a:cs typeface="+mn-cs"/>
              </a:rPr>
              <a:t> Select the appropriate category. </a:t>
            </a:r>
            <a:r>
              <a:rPr lang="en-US" sz="1200" u="sng" kern="1200" dirty="0" smtClean="0">
                <a:solidFill>
                  <a:schemeClr val="tx1"/>
                </a:solidFill>
                <a:effectLst/>
                <a:latin typeface="+mn-lt"/>
                <a:ea typeface="+mn-ea"/>
                <a:cs typeface="+mn-cs"/>
                <a:hlinkClick r:id="rId6"/>
              </a:rPr>
              <a:t>Note:</a:t>
            </a:r>
            <a:r>
              <a:rPr lang="en-US" sz="1200" kern="1200" dirty="0" smtClean="0">
                <a:solidFill>
                  <a:schemeClr val="tx1"/>
                </a:solidFill>
                <a:effectLst/>
                <a:latin typeface="+mn-lt"/>
                <a:ea typeface="+mn-ea"/>
                <a:cs typeface="+mn-cs"/>
              </a:rPr>
              <a:t> Value RSUs as equivalent in value to an equivalent number of shares of stock, unless your employer’s plan provides another means for determining value.</a:t>
            </a:r>
          </a:p>
          <a:p>
            <a:r>
              <a:rPr lang="en-US" sz="1200" b="1" u="sng" kern="1200" dirty="0" smtClean="0">
                <a:solidFill>
                  <a:schemeClr val="tx1"/>
                </a:solidFill>
                <a:effectLst/>
                <a:latin typeface="+mn-lt"/>
                <a:ea typeface="+mn-ea"/>
                <a:cs typeface="+mn-cs"/>
              </a:rPr>
              <a:t>Income type</a:t>
            </a:r>
            <a:r>
              <a:rPr lang="en-US" sz="1200" b="1"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Write “cash payment” for cash income over $200 and provide the exact amount. </a:t>
            </a:r>
          </a:p>
          <a:p>
            <a:r>
              <a:rPr lang="en-US" sz="1200" kern="1200" dirty="0" smtClean="0">
                <a:solidFill>
                  <a:schemeClr val="tx1"/>
                </a:solidFill>
                <a:effectLst/>
                <a:latin typeface="+mn-lt"/>
                <a:ea typeface="+mn-ea"/>
                <a:cs typeface="+mn-cs"/>
              </a:rPr>
              <a:t>Stock acquired is reported in a separate line entry, using the standard instructions for stock. </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Options (incentive stock option plan)</a:t>
            </a:r>
          </a:p>
          <a:p>
            <a:r>
              <a:rPr lang="en-US" sz="1200" b="1" u="sng" kern="1200" dirty="0" smtClean="0">
                <a:solidFill>
                  <a:schemeClr val="tx1"/>
                </a:solidFill>
                <a:effectLst/>
                <a:latin typeface="+mn-lt"/>
                <a:ea typeface="+mn-ea"/>
                <a:cs typeface="+mn-cs"/>
                <a:hlinkClick r:id="rId7"/>
              </a:rPr>
              <a:t>Description:</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Provide the exact name of the stock for which the option was issued and “stock option.” Indicate whether the option is vested.</a:t>
            </a:r>
          </a:p>
          <a:p>
            <a:r>
              <a:rPr lang="en-US" sz="1200" b="1" u="sng" kern="1200" dirty="0" smtClean="0">
                <a:solidFill>
                  <a:schemeClr val="tx1"/>
                </a:solidFill>
                <a:effectLst/>
                <a:latin typeface="+mn-lt"/>
                <a:ea typeface="+mn-ea"/>
                <a:cs typeface="+mn-cs"/>
              </a:rPr>
              <a:t>EIF:</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Select “N/A.”</a:t>
            </a:r>
          </a:p>
          <a:p>
            <a:r>
              <a:rPr lang="en-US" sz="1200" b="1" u="sng" kern="1200" dirty="0" smtClean="0">
                <a:solidFill>
                  <a:schemeClr val="tx1"/>
                </a:solidFill>
                <a:effectLst/>
                <a:latin typeface="+mn-lt"/>
                <a:ea typeface="+mn-ea"/>
                <a:cs typeface="+mn-cs"/>
              </a:rPr>
              <a:t>Value</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If value can be determined, mark the appropriate category. (Value of an option is not the same as the value of the stock for which it was issued. The HR office of the issuing company may be able to provide a valuation.) Otherwise:</a:t>
            </a:r>
          </a:p>
          <a:p>
            <a:r>
              <a:rPr lang="en-US" sz="1200" kern="1200" dirty="0" smtClean="0">
                <a:solidFill>
                  <a:schemeClr val="tx1"/>
                </a:solidFill>
                <a:effectLst/>
                <a:latin typeface="+mn-lt"/>
                <a:ea typeface="+mn-ea"/>
                <a:cs typeface="+mn-cs"/>
              </a:rPr>
              <a:t>(A) If the option is “underwater” (i.e., strike price is above the market price) or if the value of the option is otherwise difficult to determine, write “value not readily ascertainable” in the “Description” field and provide the following additional information: (1) the number of shares of the stock for which the option was issued; (2) the strike price; (3) the expiration date; and (4) the date on which the option will vest, if the option is unvested.</a:t>
            </a:r>
          </a:p>
          <a:p>
            <a:r>
              <a:rPr lang="en-US" sz="1200" kern="1200" dirty="0" smtClean="0">
                <a:solidFill>
                  <a:schemeClr val="tx1"/>
                </a:solidFill>
                <a:effectLst/>
                <a:latin typeface="+mn-lt"/>
                <a:ea typeface="+mn-ea"/>
                <a:cs typeface="+mn-cs"/>
              </a:rPr>
              <a:t>(B) Alternatively, use any commonly accepted formula to calculate value (e.g., Black-Scholes pricing model).</a:t>
            </a:r>
          </a:p>
          <a:p>
            <a:r>
              <a:rPr lang="en-US" sz="1200" b="1" u="sng" kern="1200" dirty="0" smtClean="0">
                <a:solidFill>
                  <a:schemeClr val="tx1"/>
                </a:solidFill>
                <a:effectLst/>
                <a:latin typeface="+mn-lt"/>
                <a:ea typeface="+mn-ea"/>
                <a:cs typeface="+mn-cs"/>
              </a:rPr>
              <a:t>Income Type:</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Specify income type(s) if the total income amount exceeded $200.</a:t>
            </a:r>
          </a:p>
          <a:p>
            <a:r>
              <a:rPr lang="en-US" sz="1200" b="1" u="sng" kern="1200" dirty="0" smtClean="0">
                <a:solidFill>
                  <a:schemeClr val="tx1"/>
                </a:solidFill>
                <a:effectLst/>
                <a:latin typeface="+mn-lt"/>
                <a:ea typeface="+mn-ea"/>
                <a:cs typeface="+mn-cs"/>
              </a:rPr>
              <a:t>Income Amt.:</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Select the appropriate category. However, incentive stock options normally do not produce </a:t>
            </a:r>
            <a:r>
              <a:rPr lang="en-US" sz="1200" kern="1200" dirty="0" err="1" smtClean="0">
                <a:solidFill>
                  <a:schemeClr val="tx1"/>
                </a:solidFill>
                <a:effectLst/>
                <a:latin typeface="+mn-lt"/>
                <a:ea typeface="+mn-ea"/>
                <a:cs typeface="+mn-cs"/>
              </a:rPr>
              <a:t>incom</a:t>
            </a:r>
            <a:endParaRPr lang="en-US" dirty="0"/>
          </a:p>
        </p:txBody>
      </p:sp>
      <p:sp>
        <p:nvSpPr>
          <p:cNvPr id="4" name="Slide Number Placeholder 3"/>
          <p:cNvSpPr>
            <a:spLocks noGrp="1"/>
          </p:cNvSpPr>
          <p:nvPr>
            <p:ph type="sldNum" sz="quarter" idx="10"/>
          </p:nvPr>
        </p:nvSpPr>
        <p:spPr/>
        <p:txBody>
          <a:bodyPr/>
          <a:lstStyle/>
          <a:p>
            <a:fld id="{453F90ED-CA2D-463B-838B-22803A15556B}" type="slidenum">
              <a:rPr lang="en-US" smtClean="0"/>
              <a:t>17</a:t>
            </a:fld>
            <a:endParaRPr lang="en-US"/>
          </a:p>
        </p:txBody>
      </p:sp>
    </p:spTree>
    <p:extLst>
      <p:ext uri="{BB962C8B-B14F-4D97-AF65-F5344CB8AC3E}">
        <p14:creationId xmlns:p14="http://schemas.microsoft.com/office/powerpoint/2010/main" val="2536004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nominee reports, the</a:t>
            </a:r>
            <a:r>
              <a:rPr lang="en-US" baseline="0" dirty="0" smtClean="0"/>
              <a:t> filer may hold current shares of restricted stock, restricted stock units, or options if the filer is currently employed with their employer.  Careful consideration should be made as to whether 1) potential conflicts exists with the filer’s proposed duties or a 2) supplemental agency ethics regulation will prevent the filer from retaining these types of assets.  However, as noted above, the filer may end up forfeiting these types of assets before they start federal employment, depending on the status and terms of the agreement/arrangement.  </a:t>
            </a:r>
          </a:p>
          <a:p>
            <a:endParaRPr lang="en-US" baseline="0" dirty="0" smtClean="0"/>
          </a:p>
          <a:p>
            <a:r>
              <a:rPr lang="en-US" sz="1200" b="0" i="0" u="none" strike="noStrike" kern="1200" baseline="0" dirty="0" smtClean="0">
                <a:solidFill>
                  <a:schemeClr val="tx1"/>
                </a:solidFill>
                <a:latin typeface="+mn-lt"/>
                <a:ea typeface="+mn-ea"/>
                <a:cs typeface="+mn-cs"/>
              </a:rPr>
              <a:t>The potential for a conflict of interest will arise when the equity-related interest is received, regardless of whether any applicable exercise or vesting has occurred: </a:t>
            </a:r>
          </a:p>
          <a:p>
            <a:r>
              <a:rPr lang="en-US" sz="1200" b="0" i="0" u="none" strike="noStrike" kern="1200" baseline="0" dirty="0" smtClean="0">
                <a:solidFill>
                  <a:schemeClr val="tx1"/>
                </a:solidFill>
                <a:latin typeface="+mn-lt"/>
                <a:ea typeface="+mn-ea"/>
                <a:cs typeface="+mn-cs"/>
              </a:rPr>
              <a:t>• For restricted stock and an interest in an ESOP, the potential for a conflict arises as soon as the equity-related interest is received by the employee. </a:t>
            </a:r>
          </a:p>
          <a:p>
            <a:r>
              <a:rPr lang="en-US" sz="1200" b="0" i="0" u="none" strike="noStrike" kern="1200" baseline="0" dirty="0" smtClean="0">
                <a:solidFill>
                  <a:schemeClr val="tx1"/>
                </a:solidFill>
                <a:latin typeface="+mn-lt"/>
                <a:ea typeface="+mn-ea"/>
                <a:cs typeface="+mn-cs"/>
              </a:rPr>
              <a:t>• For incentive stock options and RSUs, the potential for a conflict arises when the employee receives the option, or RSUs, even if they have not yet vested.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Because stock options, warrants, RSUs, stock appreciation rights, or phantom stock do not constitute ownership of the underlying stock and are not securities as defined at 5 C.F.R. § 2640.102(r), the exemptions at 5 C.F.R. § 2640.202 for interests in securities are not available. However, after the employee has exercised a restricted stock unit, for example, thereby purchasing the stock, the applicable exemptions at 5 C.F.R. § 2640.202 may be available for the stock itself.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Employees may remedy a potential conflict of interest under 18 U.S.C. § 208 by divesting their equity-related interest. In some cases before the employee can divest, an employer must </a:t>
            </a:r>
          </a:p>
          <a:p>
            <a:r>
              <a:rPr lang="en-US" sz="1200" b="0" i="0" u="none" strike="noStrike" kern="1200" baseline="0" dirty="0" smtClean="0">
                <a:solidFill>
                  <a:schemeClr val="tx1"/>
                </a:solidFill>
                <a:latin typeface="+mn-lt"/>
                <a:ea typeface="+mn-ea"/>
                <a:cs typeface="+mn-cs"/>
              </a:rPr>
              <a:t>accelerate the vesting schedule of the equity-related interest. Acceleration may be required for incentive stock options, warrants, interests in an ESOP, restricted stock, RSUs, stock appreciation rights, or phantom stock.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For an employee entering Federal service, the ethics official should review the accelerated vesting to ensure that it is not an illegal supplementation of salary under 18 U.S.C. § 209 or an extraordinary payment under 5 C.F.R. § 2635.503. When analyzing the accelerated vesting under 18 U.S.C. § 209 or 5 C.F.R. § 2635.503, the ethics official first must check whether the acceleration is being made pursuant to a pre-existing plan, agreement, or policy, or whether the employer has a history of accelerating the vesting schedule for individuals who are not entering Federal service. In the absence of a pre-existing plan, agreement, policy, or practice, the ethics official will need to conduct a more detailed analysis as to whether the acceleration constitutes an extraordinary payment or a supplementation of Federal salary.</a:t>
            </a:r>
          </a:p>
          <a:p>
            <a:endParaRPr lang="en-US"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Vested Interests: </a:t>
            </a:r>
            <a:r>
              <a:rPr lang="en-US" sz="1200" b="0" i="0" u="none" strike="noStrike" kern="1200" baseline="0" dirty="0" smtClean="0">
                <a:solidFill>
                  <a:schemeClr val="tx1"/>
                </a:solidFill>
                <a:latin typeface="+mn-lt"/>
                <a:ea typeface="+mn-ea"/>
                <a:cs typeface="+mn-cs"/>
              </a:rPr>
              <a:t>In contrast to the acceleration of the payment of an equity-related interest that is not already vested, when the ownership of the interest has already vested an employee may receive an earlier payment to remediate a conflict of interest without running afoul of either 18 U.S.C. § 209 or 5 C.F.R. § 2635.503. This is because the employee is entitled to receive the payment and only the timing is being altered, not the entitlement to the payment itself. If the payment has been accelerated a significant period of time or the amount of the payment is substantial, ethics officials should consider whether the amount of the payment should be adjusted to reflect present value. </a:t>
            </a:r>
            <a:endParaRPr lang="en-US" baseline="0" dirty="0" smtClean="0"/>
          </a:p>
          <a:p>
            <a:endParaRPr lang="en-US" baseline="0" dirty="0" smtClean="0"/>
          </a:p>
          <a:p>
            <a:r>
              <a:rPr lang="en-US" baseline="0" dirty="0" smtClean="0"/>
              <a:t>For spouse: The conflicts considerations for these types of assets owned by a filer’s spouse is the same.  If a potential conflict exists, the agency will need to work with the filer regarding an appropriate action for a remedy. The agency may also consult with OGE.</a:t>
            </a:r>
            <a:endParaRPr lang="en-US" dirty="0"/>
          </a:p>
        </p:txBody>
      </p:sp>
      <p:sp>
        <p:nvSpPr>
          <p:cNvPr id="4" name="Slide Number Placeholder 3"/>
          <p:cNvSpPr>
            <a:spLocks noGrp="1"/>
          </p:cNvSpPr>
          <p:nvPr>
            <p:ph type="sldNum" sz="quarter" idx="10"/>
          </p:nvPr>
        </p:nvSpPr>
        <p:spPr/>
        <p:txBody>
          <a:bodyPr/>
          <a:lstStyle/>
          <a:p>
            <a:fld id="{453F90ED-CA2D-463B-838B-22803A15556B}" type="slidenum">
              <a:rPr lang="en-US" smtClean="0"/>
              <a:t>18</a:t>
            </a:fld>
            <a:endParaRPr lang="en-US"/>
          </a:p>
        </p:txBody>
      </p:sp>
    </p:spTree>
    <p:extLst>
      <p:ext uri="{BB962C8B-B14F-4D97-AF65-F5344CB8AC3E}">
        <p14:creationId xmlns:p14="http://schemas.microsoft.com/office/powerpoint/2010/main" val="1929425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F924AB-DAFB-4195-9097-1BD5E0239C21}" type="slidenum">
              <a:rPr lang="en-US" smtClean="0"/>
              <a:t>20</a:t>
            </a:fld>
            <a:endParaRPr lang="en-US"/>
          </a:p>
        </p:txBody>
      </p:sp>
    </p:spTree>
    <p:extLst>
      <p:ext uri="{BB962C8B-B14F-4D97-AF65-F5344CB8AC3E}">
        <p14:creationId xmlns:p14="http://schemas.microsoft.com/office/powerpoint/2010/main" val="40207514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a:p>
            <a:endParaRPr lang="en-US" dirty="0"/>
          </a:p>
        </p:txBody>
      </p:sp>
      <p:sp>
        <p:nvSpPr>
          <p:cNvPr id="4" name="Slide Number Placeholder 3"/>
          <p:cNvSpPr>
            <a:spLocks noGrp="1"/>
          </p:cNvSpPr>
          <p:nvPr>
            <p:ph type="sldNum" sz="quarter" idx="10"/>
          </p:nvPr>
        </p:nvSpPr>
        <p:spPr/>
        <p:txBody>
          <a:bodyPr/>
          <a:lstStyle/>
          <a:p>
            <a:fld id="{BCF924AB-DAFB-4195-9097-1BD5E0239C21}" type="slidenum">
              <a:rPr lang="en-US" smtClean="0"/>
              <a:t>21</a:t>
            </a:fld>
            <a:endParaRPr lang="en-US"/>
          </a:p>
        </p:txBody>
      </p:sp>
    </p:spTree>
    <p:extLst>
      <p:ext uri="{BB962C8B-B14F-4D97-AF65-F5344CB8AC3E}">
        <p14:creationId xmlns:p14="http://schemas.microsoft.com/office/powerpoint/2010/main" val="11307627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CF924AB-DAFB-4195-9097-1BD5E0239C21}" type="slidenum">
              <a:rPr lang="en-US" smtClean="0"/>
              <a:t>24</a:t>
            </a:fld>
            <a:endParaRPr lang="en-US"/>
          </a:p>
        </p:txBody>
      </p:sp>
    </p:spTree>
    <p:extLst>
      <p:ext uri="{BB962C8B-B14F-4D97-AF65-F5344CB8AC3E}">
        <p14:creationId xmlns:p14="http://schemas.microsoft.com/office/powerpoint/2010/main" val="2905526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93E106-26AD-487E-A471-575027DD5DA7}" type="datetimeFigureOut">
              <a:rPr lang="en-US" smtClean="0"/>
              <a:t>9/27/2023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053D9-FB29-4901-8086-02F38C0B5C41}" type="slidenum">
              <a:rPr lang="en-US" smtClean="0"/>
              <a:t>‹#›</a:t>
            </a:fld>
            <a:endParaRPr lang="en-US"/>
          </a:p>
        </p:txBody>
      </p:sp>
    </p:spTree>
    <p:extLst>
      <p:ext uri="{BB962C8B-B14F-4D97-AF65-F5344CB8AC3E}">
        <p14:creationId xmlns:p14="http://schemas.microsoft.com/office/powerpoint/2010/main" val="3339281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93E106-26AD-487E-A471-575027DD5DA7}" type="datetimeFigureOut">
              <a:rPr lang="en-US" smtClean="0"/>
              <a:t>9/27/2023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053D9-FB29-4901-8086-02F38C0B5C41}" type="slidenum">
              <a:rPr lang="en-US" smtClean="0"/>
              <a:t>‹#›</a:t>
            </a:fld>
            <a:endParaRPr lang="en-US"/>
          </a:p>
        </p:txBody>
      </p:sp>
    </p:spTree>
    <p:extLst>
      <p:ext uri="{BB962C8B-B14F-4D97-AF65-F5344CB8AC3E}">
        <p14:creationId xmlns:p14="http://schemas.microsoft.com/office/powerpoint/2010/main" val="3377416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93E106-26AD-487E-A471-575027DD5DA7}" type="datetimeFigureOut">
              <a:rPr lang="en-US" smtClean="0"/>
              <a:t>9/27/2023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053D9-FB29-4901-8086-02F38C0B5C41}" type="slidenum">
              <a:rPr lang="en-US" smtClean="0"/>
              <a:t>‹#›</a:t>
            </a:fld>
            <a:endParaRPr lang="en-US"/>
          </a:p>
        </p:txBody>
      </p:sp>
    </p:spTree>
    <p:extLst>
      <p:ext uri="{BB962C8B-B14F-4D97-AF65-F5344CB8AC3E}">
        <p14:creationId xmlns:p14="http://schemas.microsoft.com/office/powerpoint/2010/main" val="2641044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93E106-26AD-487E-A471-575027DD5DA7}" type="datetimeFigureOut">
              <a:rPr lang="en-US" smtClean="0"/>
              <a:t>9/27/2023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053D9-FB29-4901-8086-02F38C0B5C41}" type="slidenum">
              <a:rPr lang="en-US" smtClean="0"/>
              <a:t>‹#›</a:t>
            </a:fld>
            <a:endParaRPr lang="en-US"/>
          </a:p>
        </p:txBody>
      </p:sp>
    </p:spTree>
    <p:extLst>
      <p:ext uri="{BB962C8B-B14F-4D97-AF65-F5344CB8AC3E}">
        <p14:creationId xmlns:p14="http://schemas.microsoft.com/office/powerpoint/2010/main" val="2800510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93E106-26AD-487E-A471-575027DD5DA7}" type="datetimeFigureOut">
              <a:rPr lang="en-US" smtClean="0"/>
              <a:t>9/27/2023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053D9-FB29-4901-8086-02F38C0B5C41}" type="slidenum">
              <a:rPr lang="en-US" smtClean="0"/>
              <a:t>‹#›</a:t>
            </a:fld>
            <a:endParaRPr lang="en-US"/>
          </a:p>
        </p:txBody>
      </p:sp>
    </p:spTree>
    <p:extLst>
      <p:ext uri="{BB962C8B-B14F-4D97-AF65-F5344CB8AC3E}">
        <p14:creationId xmlns:p14="http://schemas.microsoft.com/office/powerpoint/2010/main" val="2447478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93E106-26AD-487E-A471-575027DD5DA7}" type="datetimeFigureOut">
              <a:rPr lang="en-US" smtClean="0"/>
              <a:t>9/27/2023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053D9-FB29-4901-8086-02F38C0B5C41}" type="slidenum">
              <a:rPr lang="en-US" smtClean="0"/>
              <a:t>‹#›</a:t>
            </a:fld>
            <a:endParaRPr lang="en-US"/>
          </a:p>
        </p:txBody>
      </p:sp>
    </p:spTree>
    <p:extLst>
      <p:ext uri="{BB962C8B-B14F-4D97-AF65-F5344CB8AC3E}">
        <p14:creationId xmlns:p14="http://schemas.microsoft.com/office/powerpoint/2010/main" val="2978364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93E106-26AD-487E-A471-575027DD5DA7}" type="datetimeFigureOut">
              <a:rPr lang="en-US" smtClean="0"/>
              <a:t>9/27/2023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A053D9-FB29-4901-8086-02F38C0B5C41}" type="slidenum">
              <a:rPr lang="en-US" smtClean="0"/>
              <a:t>‹#›</a:t>
            </a:fld>
            <a:endParaRPr lang="en-US"/>
          </a:p>
        </p:txBody>
      </p:sp>
    </p:spTree>
    <p:extLst>
      <p:ext uri="{BB962C8B-B14F-4D97-AF65-F5344CB8AC3E}">
        <p14:creationId xmlns:p14="http://schemas.microsoft.com/office/powerpoint/2010/main" val="184724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93E106-26AD-487E-A471-575027DD5DA7}" type="datetimeFigureOut">
              <a:rPr lang="en-US" smtClean="0"/>
              <a:t>9/27/2023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A053D9-FB29-4901-8086-02F38C0B5C41}" type="slidenum">
              <a:rPr lang="en-US" smtClean="0"/>
              <a:t>‹#›</a:t>
            </a:fld>
            <a:endParaRPr lang="en-US"/>
          </a:p>
        </p:txBody>
      </p:sp>
    </p:spTree>
    <p:extLst>
      <p:ext uri="{BB962C8B-B14F-4D97-AF65-F5344CB8AC3E}">
        <p14:creationId xmlns:p14="http://schemas.microsoft.com/office/powerpoint/2010/main" val="4119114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93E106-26AD-487E-A471-575027DD5DA7}" type="datetimeFigureOut">
              <a:rPr lang="en-US" smtClean="0"/>
              <a:t>9/27/2023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A053D9-FB29-4901-8086-02F38C0B5C41}" type="slidenum">
              <a:rPr lang="en-US" smtClean="0"/>
              <a:t>‹#›</a:t>
            </a:fld>
            <a:endParaRPr lang="en-US"/>
          </a:p>
        </p:txBody>
      </p:sp>
    </p:spTree>
    <p:extLst>
      <p:ext uri="{BB962C8B-B14F-4D97-AF65-F5344CB8AC3E}">
        <p14:creationId xmlns:p14="http://schemas.microsoft.com/office/powerpoint/2010/main" val="3399556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93E106-26AD-487E-A471-575027DD5DA7}" type="datetimeFigureOut">
              <a:rPr lang="en-US" smtClean="0"/>
              <a:t>9/27/2023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053D9-FB29-4901-8086-02F38C0B5C41}" type="slidenum">
              <a:rPr lang="en-US" smtClean="0"/>
              <a:t>‹#›</a:t>
            </a:fld>
            <a:endParaRPr lang="en-US"/>
          </a:p>
        </p:txBody>
      </p:sp>
    </p:spTree>
    <p:extLst>
      <p:ext uri="{BB962C8B-B14F-4D97-AF65-F5344CB8AC3E}">
        <p14:creationId xmlns:p14="http://schemas.microsoft.com/office/powerpoint/2010/main" val="3731244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93E106-26AD-487E-A471-575027DD5DA7}" type="datetimeFigureOut">
              <a:rPr lang="en-US" smtClean="0"/>
              <a:t>9/27/2023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053D9-FB29-4901-8086-02F38C0B5C41}" type="slidenum">
              <a:rPr lang="en-US" smtClean="0"/>
              <a:t>‹#›</a:t>
            </a:fld>
            <a:endParaRPr lang="en-US"/>
          </a:p>
        </p:txBody>
      </p:sp>
    </p:spTree>
    <p:extLst>
      <p:ext uri="{BB962C8B-B14F-4D97-AF65-F5344CB8AC3E}">
        <p14:creationId xmlns:p14="http://schemas.microsoft.com/office/powerpoint/2010/main" val="3291852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93E106-26AD-487E-A471-575027DD5DA7}" type="datetimeFigureOut">
              <a:rPr lang="en-US" smtClean="0"/>
              <a:t>9/27/2023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A053D9-FB29-4901-8086-02F38C0B5C41}" type="slidenum">
              <a:rPr lang="en-US" smtClean="0"/>
              <a:t>‹#›</a:t>
            </a:fld>
            <a:endParaRPr lang="en-US"/>
          </a:p>
        </p:txBody>
      </p:sp>
    </p:spTree>
    <p:extLst>
      <p:ext uri="{BB962C8B-B14F-4D97-AF65-F5344CB8AC3E}">
        <p14:creationId xmlns:p14="http://schemas.microsoft.com/office/powerpoint/2010/main" val="33900995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UNIT 5—Part 2</a:t>
            </a:r>
            <a:endParaRPr lang="en-US" dirty="0"/>
          </a:p>
        </p:txBody>
      </p:sp>
      <p:sp>
        <p:nvSpPr>
          <p:cNvPr id="3" name="Subtitle 2"/>
          <p:cNvSpPr>
            <a:spLocks noGrp="1"/>
          </p:cNvSpPr>
          <p:nvPr>
            <p:ph type="subTitle" idx="1"/>
          </p:nvPr>
        </p:nvSpPr>
        <p:spPr/>
        <p:txBody>
          <a:bodyPr>
            <a:normAutofit/>
          </a:bodyPr>
          <a:lstStyle/>
          <a:p>
            <a:r>
              <a:rPr lang="en-US" sz="4000" dirty="0" smtClean="0"/>
              <a:t>Questions, Revisions and Remedies </a:t>
            </a:r>
          </a:p>
          <a:p>
            <a:endParaRPr lang="en-US" sz="3200" dirty="0" smtClean="0"/>
          </a:p>
          <a:p>
            <a:endParaRPr lang="en-US" sz="3200" dirty="0"/>
          </a:p>
        </p:txBody>
      </p:sp>
    </p:spTree>
    <p:extLst>
      <p:ext uri="{BB962C8B-B14F-4D97-AF65-F5344CB8AC3E}">
        <p14:creationId xmlns:p14="http://schemas.microsoft.com/office/powerpoint/2010/main" val="61558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2"/>
          </p:nvPr>
        </p:nvSpPr>
        <p:spPr/>
        <p:txBody>
          <a:bodyPr/>
          <a:lstStyle/>
          <a:p>
            <a:pPr marL="0" indent="0">
              <a:buNone/>
            </a:pPr>
            <a:endParaRPr lang="en-US" dirty="0"/>
          </a:p>
        </p:txBody>
      </p:sp>
      <p:sp>
        <p:nvSpPr>
          <p:cNvPr id="18" name="Rectangle 17"/>
          <p:cNvSpPr/>
          <p:nvPr/>
        </p:nvSpPr>
        <p:spPr>
          <a:xfrm>
            <a:off x="7352205" y="4155938"/>
            <a:ext cx="2741305" cy="17758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Arial" panose="020B0604020202020204" pitchFamily="34" charset="0"/>
              <a:cs typeface="Arial" panose="020B0604020202020204" pitchFamily="34" charset="0"/>
            </a:endParaRPr>
          </a:p>
          <a:p>
            <a:pPr algn="ctr"/>
            <a:endParaRPr lang="en-US" dirty="0">
              <a:solidFill>
                <a:schemeClr val="bg1"/>
              </a:solidFill>
              <a:latin typeface="Arial" panose="020B0604020202020204" pitchFamily="34" charset="0"/>
              <a:cs typeface="Arial" panose="020B0604020202020204" pitchFamily="34" charset="0"/>
            </a:endParaRPr>
          </a:p>
          <a:p>
            <a:pPr algn="ctr"/>
            <a:r>
              <a:rPr lang="en-US" dirty="0" err="1" smtClean="0">
                <a:solidFill>
                  <a:schemeClr val="bg1"/>
                </a:solidFill>
                <a:latin typeface="Arial" panose="020B0604020202020204" pitchFamily="34" charset="0"/>
                <a:cs typeface="Arial" panose="020B0604020202020204" pitchFamily="34" charset="0"/>
              </a:rPr>
              <a:t>Keshia’s</a:t>
            </a:r>
            <a:r>
              <a:rPr lang="en-US" dirty="0" smtClean="0">
                <a:solidFill>
                  <a:schemeClr val="bg1"/>
                </a:solidFill>
                <a:latin typeface="Arial" panose="020B0604020202020204" pitchFamily="34" charset="0"/>
                <a:cs typeface="Arial" panose="020B0604020202020204" pitchFamily="34" charset="0"/>
              </a:rPr>
              <a:t> Consulting Contract</a:t>
            </a:r>
            <a:endParaRPr lang="en-US" dirty="0">
              <a:solidFill>
                <a:schemeClr val="bg1"/>
              </a:solidFill>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839788" y="258591"/>
            <a:ext cx="10515600" cy="1325563"/>
          </a:xfrm>
        </p:spPr>
        <p:txBody>
          <a:bodyPr/>
          <a:lstStyle/>
          <a:p>
            <a:r>
              <a:rPr lang="en-US" dirty="0" smtClean="0"/>
              <a:t>NCMW Ability or Willingness 208</a:t>
            </a:r>
            <a:endParaRPr lang="en-US" dirty="0"/>
          </a:p>
        </p:txBody>
      </p:sp>
      <p:sp>
        <p:nvSpPr>
          <p:cNvPr id="3" name="Text Placeholder 2"/>
          <p:cNvSpPr>
            <a:spLocks noGrp="1"/>
          </p:cNvSpPr>
          <p:nvPr>
            <p:ph type="body" idx="1"/>
          </p:nvPr>
        </p:nvSpPr>
        <p:spPr>
          <a:xfrm>
            <a:off x="839788" y="1574637"/>
            <a:ext cx="5157787" cy="823912"/>
          </a:xfrm>
        </p:spPr>
        <p:txBody>
          <a:bodyPr>
            <a:normAutofit lnSpcReduction="10000"/>
          </a:bodyPr>
          <a:lstStyle/>
          <a:p>
            <a:pPr algn="ctr"/>
            <a:r>
              <a:rPr lang="en-US" sz="2800" dirty="0" smtClean="0">
                <a:solidFill>
                  <a:srgbClr val="C00000"/>
                </a:solidFill>
              </a:rPr>
              <a:t>IF</a:t>
            </a:r>
            <a:r>
              <a:rPr lang="en-US" sz="2800" dirty="0" smtClean="0"/>
              <a:t> </a:t>
            </a:r>
            <a:r>
              <a:rPr lang="en-US" sz="2800" dirty="0" err="1" smtClean="0"/>
              <a:t>Keshia</a:t>
            </a:r>
            <a:r>
              <a:rPr lang="en-US" sz="2800" dirty="0" smtClean="0"/>
              <a:t> is an Independent Contractor with NCMW</a:t>
            </a:r>
            <a:endParaRPr lang="en-US" sz="2800" dirty="0"/>
          </a:p>
        </p:txBody>
      </p:sp>
      <p:sp>
        <p:nvSpPr>
          <p:cNvPr id="5" name="Text Placeholder 4"/>
          <p:cNvSpPr>
            <a:spLocks noGrp="1"/>
          </p:cNvSpPr>
          <p:nvPr>
            <p:ph type="body" sz="quarter" idx="3"/>
          </p:nvPr>
        </p:nvSpPr>
        <p:spPr>
          <a:xfrm>
            <a:off x="6172200" y="1423701"/>
            <a:ext cx="5183188" cy="823912"/>
          </a:xfrm>
        </p:spPr>
        <p:txBody>
          <a:bodyPr>
            <a:normAutofit lnSpcReduction="10000"/>
          </a:bodyPr>
          <a:lstStyle/>
          <a:p>
            <a:pPr algn="ctr"/>
            <a:r>
              <a:rPr lang="en-US" sz="2800" dirty="0" err="1" smtClean="0">
                <a:solidFill>
                  <a:schemeClr val="accent1">
                    <a:lumMod val="75000"/>
                  </a:schemeClr>
                </a:solidFill>
              </a:rPr>
              <a:t>Keshia’s</a:t>
            </a:r>
            <a:r>
              <a:rPr lang="en-US" sz="2800" dirty="0" smtClean="0">
                <a:solidFill>
                  <a:schemeClr val="accent1">
                    <a:lumMod val="75000"/>
                  </a:schemeClr>
                </a:solidFill>
              </a:rPr>
              <a:t> Disqualification from NCMW</a:t>
            </a:r>
            <a:endParaRPr lang="en-US" sz="2800" dirty="0">
              <a:solidFill>
                <a:schemeClr val="accent1">
                  <a:lumMod val="75000"/>
                </a:schemeClr>
              </a:solidFill>
            </a:endParaRPr>
          </a:p>
        </p:txBody>
      </p:sp>
      <p:sp>
        <p:nvSpPr>
          <p:cNvPr id="6" name="Content Placeholder 5"/>
          <p:cNvSpPr>
            <a:spLocks noGrp="1"/>
          </p:cNvSpPr>
          <p:nvPr>
            <p:ph sz="quarter" idx="4"/>
          </p:nvPr>
        </p:nvSpPr>
        <p:spPr>
          <a:xfrm>
            <a:off x="6172200" y="2584977"/>
            <a:ext cx="5183188" cy="3684588"/>
          </a:xfrm>
          <a:ln>
            <a:solidFill>
              <a:schemeClr val="accent1">
                <a:lumMod val="75000"/>
              </a:schemeClr>
            </a:solidFill>
          </a:ln>
        </p:spPr>
        <p:txBody>
          <a:bodyPr>
            <a:normAutofit/>
          </a:bodyPr>
          <a:lstStyle/>
          <a:p>
            <a:pPr marL="0" indent="0" algn="ctr">
              <a:buNone/>
            </a:pPr>
            <a:r>
              <a:rPr lang="en-US" dirty="0" err="1" smtClean="0">
                <a:solidFill>
                  <a:schemeClr val="accent1">
                    <a:lumMod val="75000"/>
                  </a:schemeClr>
                </a:solidFill>
              </a:rPr>
              <a:t>Keshia</a:t>
            </a:r>
            <a:r>
              <a:rPr lang="en-US" dirty="0" smtClean="0">
                <a:solidFill>
                  <a:schemeClr val="accent1">
                    <a:lumMod val="75000"/>
                  </a:schemeClr>
                </a:solidFill>
              </a:rPr>
              <a:t> can’t work on any particular matters so affecting NCMW as to affect their ability or willingness to honor the contract</a:t>
            </a:r>
            <a:endParaRPr lang="en-US" dirty="0">
              <a:solidFill>
                <a:schemeClr val="accent1">
                  <a:lumMod val="75000"/>
                </a:schemeClr>
              </a:solidFill>
            </a:endParaRPr>
          </a:p>
        </p:txBody>
      </p:sp>
      <p:grpSp>
        <p:nvGrpSpPr>
          <p:cNvPr id="12" name="Group 11"/>
          <p:cNvGrpSpPr/>
          <p:nvPr/>
        </p:nvGrpSpPr>
        <p:grpSpPr>
          <a:xfrm>
            <a:off x="8256254" y="4083408"/>
            <a:ext cx="869991" cy="914726"/>
            <a:chOff x="6712803" y="4107610"/>
            <a:chExt cx="1118585" cy="1198486"/>
          </a:xfrm>
        </p:grpSpPr>
        <p:pic>
          <p:nvPicPr>
            <p:cNvPr id="10" name="Content Placeholder 4"/>
            <p:cNvPicPr>
              <a:picLocks noChangeAspect="1"/>
            </p:cNvPicPr>
            <p:nvPr/>
          </p:nvPicPr>
          <p:blipFill rotWithShape="1">
            <a:blip r:embed="rId2"/>
            <a:srcRect l="20586" t="16596" r="19364" b="19064"/>
            <a:stretch/>
          </p:blipFill>
          <p:spPr>
            <a:xfrm>
              <a:off x="6712803" y="4107610"/>
              <a:ext cx="1118585" cy="1198486"/>
            </a:xfrm>
            <a:prstGeom prst="rect">
              <a:avLst/>
            </a:prstGeom>
          </p:spPr>
        </p:pic>
        <p:sp>
          <p:nvSpPr>
            <p:cNvPr id="11" name="&quot;No&quot; Symbol 10"/>
            <p:cNvSpPr/>
            <p:nvPr/>
          </p:nvSpPr>
          <p:spPr>
            <a:xfrm>
              <a:off x="6809177" y="4235256"/>
              <a:ext cx="914400" cy="914400"/>
            </a:xfrm>
            <a:prstGeom prst="noSmoking">
              <a:avLst>
                <a:gd name="adj" fmla="val 7099"/>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grpSp>
      <p:sp>
        <p:nvSpPr>
          <p:cNvPr id="14" name="TextBox 13"/>
          <p:cNvSpPr txBox="1"/>
          <p:nvPr/>
        </p:nvSpPr>
        <p:spPr>
          <a:xfrm>
            <a:off x="8256223" y="5505898"/>
            <a:ext cx="919230" cy="523220"/>
          </a:xfrm>
          <a:prstGeom prst="rect">
            <a:avLst/>
          </a:prstGeom>
          <a:noFill/>
        </p:spPr>
        <p:txBody>
          <a:bodyPr wrap="square" rtlCol="0">
            <a:spAutoFit/>
          </a:bodyPr>
          <a:lstStyle/>
          <a:p>
            <a:r>
              <a:rPr lang="el-GR" sz="2800" dirty="0" smtClean="0">
                <a:solidFill>
                  <a:srgbClr val="FFFF00"/>
                </a:solidFill>
              </a:rPr>
              <a:t>$$$$</a:t>
            </a:r>
            <a:endParaRPr lang="en-US" sz="2800" dirty="0">
              <a:solidFill>
                <a:srgbClr val="FFFF00"/>
              </a:solidFill>
            </a:endParaRPr>
          </a:p>
        </p:txBody>
      </p:sp>
      <p:grpSp>
        <p:nvGrpSpPr>
          <p:cNvPr id="8" name="Group 7"/>
          <p:cNvGrpSpPr/>
          <p:nvPr/>
        </p:nvGrpSpPr>
        <p:grpSpPr>
          <a:xfrm>
            <a:off x="1970843" y="3586286"/>
            <a:ext cx="2741305" cy="1775821"/>
            <a:chOff x="1970843" y="4163339"/>
            <a:chExt cx="2741305" cy="1775821"/>
          </a:xfrm>
        </p:grpSpPr>
        <p:sp>
          <p:nvSpPr>
            <p:cNvPr id="16" name="Rectangle 15"/>
            <p:cNvSpPr/>
            <p:nvPr/>
          </p:nvSpPr>
          <p:spPr>
            <a:xfrm>
              <a:off x="1970843" y="4163339"/>
              <a:ext cx="2741305" cy="17758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Arial" panose="020B0604020202020204" pitchFamily="34" charset="0"/>
                <a:cs typeface="Arial" panose="020B0604020202020204" pitchFamily="34" charset="0"/>
              </a:endParaRPr>
            </a:p>
            <a:p>
              <a:pPr algn="ctr"/>
              <a:endParaRPr lang="en-US" dirty="0">
                <a:solidFill>
                  <a:schemeClr val="bg1"/>
                </a:solidFill>
                <a:latin typeface="Arial" panose="020B0604020202020204" pitchFamily="34" charset="0"/>
                <a:cs typeface="Arial" panose="020B0604020202020204" pitchFamily="34" charset="0"/>
              </a:endParaRPr>
            </a:p>
            <a:p>
              <a:pPr algn="ctr"/>
              <a:r>
                <a:rPr lang="en-US" dirty="0" err="1" smtClean="0">
                  <a:solidFill>
                    <a:schemeClr val="bg1"/>
                  </a:solidFill>
                  <a:latin typeface="Arial" panose="020B0604020202020204" pitchFamily="34" charset="0"/>
                  <a:cs typeface="Arial" panose="020B0604020202020204" pitchFamily="34" charset="0"/>
                </a:rPr>
                <a:t>Keshia’s</a:t>
              </a:r>
              <a:r>
                <a:rPr lang="en-US" dirty="0" smtClean="0">
                  <a:solidFill>
                    <a:schemeClr val="bg1"/>
                  </a:solidFill>
                  <a:latin typeface="Arial" panose="020B0604020202020204" pitchFamily="34" charset="0"/>
                  <a:cs typeface="Arial" panose="020B0604020202020204" pitchFamily="34" charset="0"/>
                </a:rPr>
                <a:t> Consulting Contract</a:t>
              </a:r>
              <a:endParaRPr lang="en-US" dirty="0">
                <a:solidFill>
                  <a:schemeClr val="bg1"/>
                </a:solidFill>
                <a:latin typeface="Arial" panose="020B0604020202020204" pitchFamily="34" charset="0"/>
                <a:cs typeface="Arial" panose="020B0604020202020204" pitchFamily="34" charset="0"/>
              </a:endParaRPr>
            </a:p>
          </p:txBody>
        </p:sp>
        <p:pic>
          <p:nvPicPr>
            <p:cNvPr id="17" name="Content Placeholder 4"/>
            <p:cNvPicPr>
              <a:picLocks noChangeAspect="1"/>
            </p:cNvPicPr>
            <p:nvPr/>
          </p:nvPicPr>
          <p:blipFill rotWithShape="1">
            <a:blip r:embed="rId2"/>
            <a:srcRect l="20586" t="16596" r="19364" b="19064"/>
            <a:stretch/>
          </p:blipFill>
          <p:spPr>
            <a:xfrm>
              <a:off x="2937514" y="4172501"/>
              <a:ext cx="791825" cy="848386"/>
            </a:xfrm>
            <a:prstGeom prst="rect">
              <a:avLst/>
            </a:prstGeom>
          </p:spPr>
        </p:pic>
      </p:grpSp>
    </p:spTree>
    <p:extLst>
      <p:ext uri="{BB962C8B-B14F-4D97-AF65-F5344CB8AC3E}">
        <p14:creationId xmlns:p14="http://schemas.microsoft.com/office/powerpoint/2010/main" val="1567261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053"/>
            <a:ext cx="10515600" cy="1325563"/>
          </a:xfrm>
        </p:spPr>
        <p:txBody>
          <a:bodyPr/>
          <a:lstStyle/>
          <a:p>
            <a:r>
              <a:rPr lang="en-US" dirty="0" smtClean="0"/>
              <a:t>National Council for Mental Wellbeing</a:t>
            </a:r>
            <a:endParaRPr lang="en-US" dirty="0"/>
          </a:p>
        </p:txBody>
      </p:sp>
      <p:sp>
        <p:nvSpPr>
          <p:cNvPr id="3" name="Content Placeholder 2"/>
          <p:cNvSpPr>
            <a:spLocks noGrp="1"/>
          </p:cNvSpPr>
          <p:nvPr>
            <p:ph idx="1"/>
          </p:nvPr>
        </p:nvSpPr>
        <p:spPr>
          <a:xfrm>
            <a:off x="838200" y="1825625"/>
            <a:ext cx="10515600" cy="4868138"/>
          </a:xfrm>
        </p:spPr>
        <p:txBody>
          <a:bodyPr/>
          <a:lstStyle/>
          <a:p>
            <a:r>
              <a:rPr lang="en-US" dirty="0" smtClean="0"/>
              <a:t>Employee or Independent Contractor</a:t>
            </a:r>
          </a:p>
          <a:p>
            <a:pPr marL="0" indent="0">
              <a:buNone/>
            </a:pPr>
            <a:r>
              <a:rPr lang="en-US" dirty="0" smtClean="0"/>
              <a:t>	Impartiality—NCMW + clients/Ethics Pledge</a:t>
            </a:r>
          </a:p>
          <a:p>
            <a:endParaRPr lang="en-US" dirty="0"/>
          </a:p>
          <a:p>
            <a:r>
              <a:rPr lang="en-US" dirty="0" smtClean="0"/>
              <a:t>Severance or Account Receivable (payments owed)</a:t>
            </a:r>
          </a:p>
          <a:p>
            <a:pPr marL="0" indent="0">
              <a:buNone/>
            </a:pPr>
            <a:r>
              <a:rPr lang="en-US" dirty="0"/>
              <a:t>	</a:t>
            </a:r>
            <a:r>
              <a:rPr lang="en-US" dirty="0" smtClean="0"/>
              <a:t>208—Ability or willingness</a:t>
            </a:r>
          </a:p>
          <a:p>
            <a:endParaRPr lang="en-US" dirty="0"/>
          </a:p>
          <a:p>
            <a:r>
              <a:rPr lang="en-US" dirty="0" smtClean="0"/>
              <a:t>Retirement—Defined benefit or contribution (208 will vary)</a:t>
            </a:r>
          </a:p>
          <a:p>
            <a:endParaRPr lang="en-US" dirty="0"/>
          </a:p>
          <a:p>
            <a:r>
              <a:rPr lang="en-US" dirty="0" smtClean="0"/>
              <a:t>Clients—Impartiality/Pledge</a:t>
            </a:r>
            <a:endParaRPr lang="en-US" dirty="0"/>
          </a:p>
        </p:txBody>
      </p:sp>
    </p:spTree>
    <p:extLst>
      <p:ext uri="{BB962C8B-B14F-4D97-AF65-F5344CB8AC3E}">
        <p14:creationId xmlns:p14="http://schemas.microsoft.com/office/powerpoint/2010/main" val="995998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Resume Items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American Public Health Association—Exec Board (See Employment-Common Interests)</a:t>
            </a:r>
          </a:p>
          <a:p>
            <a:pPr marL="0" indent="0">
              <a:buNone/>
            </a:pPr>
            <a:r>
              <a:rPr lang="en-US" dirty="0" smtClean="0"/>
              <a:t>	Full 208—any particular matters affecting APHA</a:t>
            </a:r>
          </a:p>
          <a:p>
            <a:pPr marL="0" indent="0">
              <a:buNone/>
            </a:pPr>
            <a:r>
              <a:rPr lang="en-US" dirty="0" smtClean="0"/>
              <a:t>	In what capacity—official capacity vs. personal capacity</a:t>
            </a:r>
          </a:p>
          <a:p>
            <a:pPr marL="0" indent="0">
              <a:buNone/>
            </a:pPr>
            <a:r>
              <a:rPr lang="en-US" dirty="0" smtClean="0"/>
              <a:t>	Impartiality/Pledge</a:t>
            </a:r>
          </a:p>
          <a:p>
            <a:endParaRPr lang="en-US" dirty="0"/>
          </a:p>
          <a:p>
            <a:r>
              <a:rPr lang="en-US" dirty="0" smtClean="0"/>
              <a:t>Robert Wood Johnson Foundation—Paid Advisor</a:t>
            </a:r>
          </a:p>
          <a:p>
            <a:pPr marL="0" indent="0">
              <a:buNone/>
            </a:pPr>
            <a:r>
              <a:rPr lang="en-US" dirty="0" smtClean="0"/>
              <a:t>	Impartiality/Pledge </a:t>
            </a:r>
          </a:p>
          <a:p>
            <a:endParaRPr lang="en-US" dirty="0"/>
          </a:p>
          <a:p>
            <a:r>
              <a:rPr lang="en-US" dirty="0" smtClean="0"/>
              <a:t>UNC—Honorarium—Impartiality (not likely but depends)</a:t>
            </a:r>
            <a:endParaRPr lang="en-US" dirty="0"/>
          </a:p>
        </p:txBody>
      </p:sp>
    </p:spTree>
    <p:extLst>
      <p:ext uri="{BB962C8B-B14F-4D97-AF65-F5344CB8AC3E}">
        <p14:creationId xmlns:p14="http://schemas.microsoft.com/office/powerpoint/2010/main" val="1327412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Spouse’s Employment-Related Interests</a:t>
            </a:r>
            <a:endParaRPr lang="en-US" dirty="0"/>
          </a:p>
        </p:txBody>
      </p:sp>
      <p:sp>
        <p:nvSpPr>
          <p:cNvPr id="6" name="Content Placeholder 5"/>
          <p:cNvSpPr>
            <a:spLocks noGrp="1"/>
          </p:cNvSpPr>
          <p:nvPr>
            <p:ph idx="1"/>
          </p:nvPr>
        </p:nvSpPr>
        <p:spPr>
          <a:xfrm>
            <a:off x="838200" y="1701333"/>
            <a:ext cx="10515600" cy="4948042"/>
          </a:xfrm>
        </p:spPr>
        <p:txBody>
          <a:bodyPr/>
          <a:lstStyle/>
          <a:p>
            <a:r>
              <a:rPr lang="en-US" dirty="0" smtClean="0"/>
              <a:t>Johns Hopkins University</a:t>
            </a:r>
            <a:endParaRPr lang="en-US" dirty="0"/>
          </a:p>
          <a:p>
            <a:endParaRPr lang="en-US" dirty="0" smtClean="0"/>
          </a:p>
          <a:p>
            <a:r>
              <a:rPr lang="en-US" dirty="0" err="1" smtClean="0"/>
              <a:t>Medidata</a:t>
            </a:r>
            <a:r>
              <a:rPr lang="en-US" dirty="0" smtClean="0"/>
              <a:t> Solutions</a:t>
            </a:r>
          </a:p>
          <a:p>
            <a:pPr lvl="1"/>
            <a:r>
              <a:rPr lang="en-US" dirty="0" smtClean="0"/>
              <a:t>Employment Relationship—208 Ability or willingness</a:t>
            </a:r>
          </a:p>
          <a:p>
            <a:pPr lvl="1"/>
            <a:r>
              <a:rPr lang="en-US" dirty="0" smtClean="0"/>
              <a:t>Retirement—Depends on type</a:t>
            </a:r>
          </a:p>
          <a:p>
            <a:pPr lvl="1"/>
            <a:r>
              <a:rPr lang="en-US" dirty="0" smtClean="0"/>
              <a:t>Clients--Impartiality</a:t>
            </a:r>
            <a:endParaRPr lang="en-US" dirty="0"/>
          </a:p>
          <a:p>
            <a:endParaRPr lang="en-US" dirty="0" smtClean="0"/>
          </a:p>
          <a:p>
            <a:r>
              <a:rPr lang="en-US" dirty="0" err="1" smtClean="0"/>
              <a:t>Dassault</a:t>
            </a:r>
            <a:r>
              <a:rPr lang="en-US" dirty="0" smtClean="0"/>
              <a:t> </a:t>
            </a:r>
            <a:r>
              <a:rPr lang="en-US" dirty="0" err="1" smtClean="0"/>
              <a:t>Systemes</a:t>
            </a:r>
            <a:endParaRPr lang="en-US" dirty="0" smtClean="0"/>
          </a:p>
          <a:p>
            <a:pPr lvl="1"/>
            <a:r>
              <a:rPr lang="en-US" dirty="0" smtClean="0"/>
              <a:t>Employment Relationship and related benefits</a:t>
            </a:r>
          </a:p>
          <a:p>
            <a:pPr lvl="1"/>
            <a:r>
              <a:rPr lang="en-US" dirty="0" smtClean="0"/>
              <a:t>Vesting of restricted stock—Full 208</a:t>
            </a:r>
          </a:p>
          <a:p>
            <a:pPr lvl="1"/>
            <a:endParaRPr lang="en-US" dirty="0"/>
          </a:p>
        </p:txBody>
      </p:sp>
    </p:spTree>
    <p:extLst>
      <p:ext uri="{BB962C8B-B14F-4D97-AF65-F5344CB8AC3E}">
        <p14:creationId xmlns:p14="http://schemas.microsoft.com/office/powerpoint/2010/main" val="954341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4"/>
          </p:nvPr>
        </p:nvSpPr>
        <p:spPr>
          <a:xfrm>
            <a:off x="6172200" y="2539270"/>
            <a:ext cx="5183188" cy="3684588"/>
          </a:xfrm>
          <a:ln>
            <a:solidFill>
              <a:schemeClr val="accent1">
                <a:lumMod val="75000"/>
              </a:schemeClr>
            </a:solidFill>
          </a:ln>
        </p:spPr>
        <p:txBody>
          <a:bodyPr>
            <a:normAutofit/>
          </a:bodyPr>
          <a:lstStyle/>
          <a:p>
            <a:pPr marL="0" indent="0" algn="ctr">
              <a:buNone/>
            </a:pPr>
            <a:r>
              <a:rPr lang="en-US" dirty="0" err="1" smtClean="0">
                <a:solidFill>
                  <a:schemeClr val="accent1">
                    <a:lumMod val="75000"/>
                  </a:schemeClr>
                </a:solidFill>
              </a:rPr>
              <a:t>Keshia</a:t>
            </a:r>
            <a:r>
              <a:rPr lang="en-US" dirty="0" smtClean="0">
                <a:solidFill>
                  <a:schemeClr val="accent1">
                    <a:lumMod val="75000"/>
                  </a:schemeClr>
                </a:solidFill>
              </a:rPr>
              <a:t> can’t work on any particular matters so affecting employers as to affect their ability or willingness to honor </a:t>
            </a:r>
            <a:endParaRPr lang="en-US" dirty="0">
              <a:solidFill>
                <a:schemeClr val="accent1">
                  <a:lumMod val="75000"/>
                </a:schemeClr>
              </a:solidFill>
            </a:endParaRPr>
          </a:p>
        </p:txBody>
      </p:sp>
      <p:sp>
        <p:nvSpPr>
          <p:cNvPr id="7" name="Content Placeholder 6"/>
          <p:cNvSpPr>
            <a:spLocks noGrp="1"/>
          </p:cNvSpPr>
          <p:nvPr>
            <p:ph sz="half" idx="2"/>
          </p:nvPr>
        </p:nvSpPr>
        <p:spPr/>
        <p:txBody>
          <a:bodyPr/>
          <a:lstStyle/>
          <a:p>
            <a:pPr marL="0" indent="0">
              <a:buNone/>
            </a:pPr>
            <a:endParaRPr lang="en-US" dirty="0"/>
          </a:p>
        </p:txBody>
      </p:sp>
      <p:sp>
        <p:nvSpPr>
          <p:cNvPr id="2" name="Title 1"/>
          <p:cNvSpPr>
            <a:spLocks noGrp="1"/>
          </p:cNvSpPr>
          <p:nvPr>
            <p:ph type="title"/>
          </p:nvPr>
        </p:nvSpPr>
        <p:spPr>
          <a:xfrm>
            <a:off x="839788" y="258591"/>
            <a:ext cx="10515600" cy="1325563"/>
          </a:xfrm>
        </p:spPr>
        <p:txBody>
          <a:bodyPr/>
          <a:lstStyle/>
          <a:p>
            <a:r>
              <a:rPr lang="en-US" dirty="0" smtClean="0"/>
              <a:t>Spousal Employment </a:t>
            </a:r>
            <a:endParaRPr lang="en-US" dirty="0"/>
          </a:p>
        </p:txBody>
      </p:sp>
      <p:sp>
        <p:nvSpPr>
          <p:cNvPr id="3" name="Text Placeholder 2"/>
          <p:cNvSpPr>
            <a:spLocks noGrp="1"/>
          </p:cNvSpPr>
          <p:nvPr>
            <p:ph type="body" idx="1"/>
          </p:nvPr>
        </p:nvSpPr>
        <p:spPr>
          <a:xfrm>
            <a:off x="839788" y="1574637"/>
            <a:ext cx="5157787" cy="823912"/>
          </a:xfrm>
        </p:spPr>
        <p:txBody>
          <a:bodyPr>
            <a:normAutofit lnSpcReduction="10000"/>
          </a:bodyPr>
          <a:lstStyle/>
          <a:p>
            <a:pPr algn="ctr"/>
            <a:r>
              <a:rPr lang="en-US" sz="2800" dirty="0" smtClean="0"/>
              <a:t>Spouse’s employment interests: JHU/</a:t>
            </a:r>
            <a:r>
              <a:rPr lang="en-US" sz="2800" dirty="0" err="1" smtClean="0"/>
              <a:t>Medidata</a:t>
            </a:r>
            <a:endParaRPr lang="en-US" sz="2800" dirty="0"/>
          </a:p>
        </p:txBody>
      </p:sp>
      <p:sp>
        <p:nvSpPr>
          <p:cNvPr id="5" name="Text Placeholder 4"/>
          <p:cNvSpPr>
            <a:spLocks noGrp="1"/>
          </p:cNvSpPr>
          <p:nvPr>
            <p:ph type="body" sz="quarter" idx="3"/>
          </p:nvPr>
        </p:nvSpPr>
        <p:spPr>
          <a:xfrm>
            <a:off x="6172200" y="1423701"/>
            <a:ext cx="5183188" cy="823912"/>
          </a:xfrm>
        </p:spPr>
        <p:txBody>
          <a:bodyPr>
            <a:normAutofit lnSpcReduction="10000"/>
          </a:bodyPr>
          <a:lstStyle/>
          <a:p>
            <a:pPr algn="ctr"/>
            <a:r>
              <a:rPr lang="en-US" sz="2800" dirty="0" err="1" smtClean="0">
                <a:solidFill>
                  <a:schemeClr val="accent1">
                    <a:lumMod val="75000"/>
                  </a:schemeClr>
                </a:solidFill>
              </a:rPr>
              <a:t>Keshia’s</a:t>
            </a:r>
            <a:r>
              <a:rPr lang="en-US" sz="2800" dirty="0" smtClean="0">
                <a:solidFill>
                  <a:schemeClr val="accent1">
                    <a:lumMod val="75000"/>
                  </a:schemeClr>
                </a:solidFill>
              </a:rPr>
              <a:t> Disqualification from Spouse’s Employers</a:t>
            </a:r>
            <a:endParaRPr lang="en-US" sz="2800" dirty="0">
              <a:solidFill>
                <a:schemeClr val="accent1">
                  <a:lumMod val="75000"/>
                </a:schemeClr>
              </a:solidFill>
            </a:endParaRPr>
          </a:p>
        </p:txBody>
      </p:sp>
      <p:grpSp>
        <p:nvGrpSpPr>
          <p:cNvPr id="8" name="Group 7"/>
          <p:cNvGrpSpPr/>
          <p:nvPr/>
        </p:nvGrpSpPr>
        <p:grpSpPr>
          <a:xfrm>
            <a:off x="1970843" y="3586286"/>
            <a:ext cx="2741305" cy="2027933"/>
            <a:chOff x="1970843" y="4163339"/>
            <a:chExt cx="2741305" cy="1775821"/>
          </a:xfrm>
        </p:grpSpPr>
        <p:sp>
          <p:nvSpPr>
            <p:cNvPr id="16" name="Rectangle 15"/>
            <p:cNvSpPr/>
            <p:nvPr/>
          </p:nvSpPr>
          <p:spPr>
            <a:xfrm>
              <a:off x="1970843" y="4163339"/>
              <a:ext cx="2741305" cy="17758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Arial" panose="020B0604020202020204" pitchFamily="34" charset="0"/>
                <a:cs typeface="Arial" panose="020B0604020202020204" pitchFamily="34" charset="0"/>
              </a:endParaRPr>
            </a:p>
            <a:p>
              <a:pPr algn="ctr"/>
              <a:endParaRPr lang="en-US" dirty="0">
                <a:solidFill>
                  <a:schemeClr val="bg1"/>
                </a:solidFill>
                <a:latin typeface="Arial" panose="020B0604020202020204" pitchFamily="34" charset="0"/>
                <a:cs typeface="Arial" panose="020B0604020202020204" pitchFamily="34" charset="0"/>
              </a:endParaRPr>
            </a:p>
            <a:p>
              <a:pPr algn="ctr"/>
              <a:r>
                <a:rPr lang="en-US" dirty="0" smtClean="0">
                  <a:solidFill>
                    <a:schemeClr val="bg1"/>
                  </a:solidFill>
                  <a:latin typeface="Arial" panose="020B0604020202020204" pitchFamily="34" charset="0"/>
                  <a:cs typeface="Arial" panose="020B0604020202020204" pitchFamily="34" charset="0"/>
                </a:rPr>
                <a:t>Spouse’s salary/ continued employment</a:t>
              </a:r>
            </a:p>
            <a:p>
              <a:pPr algn="ctr"/>
              <a:r>
                <a:rPr lang="en-US" dirty="0" smtClean="0">
                  <a:solidFill>
                    <a:schemeClr val="bg1"/>
                  </a:solidFill>
                  <a:latin typeface="Arial" panose="020B0604020202020204" pitchFamily="34" charset="0"/>
                  <a:cs typeface="Arial" panose="020B0604020202020204" pitchFamily="34" charset="0"/>
                </a:rPr>
                <a:t>Spouse’s contract</a:t>
              </a:r>
              <a:endParaRPr lang="en-US" dirty="0">
                <a:solidFill>
                  <a:schemeClr val="bg1"/>
                </a:solidFill>
                <a:latin typeface="Arial" panose="020B0604020202020204" pitchFamily="34" charset="0"/>
                <a:cs typeface="Arial" panose="020B0604020202020204" pitchFamily="34" charset="0"/>
              </a:endParaRPr>
            </a:p>
          </p:txBody>
        </p:sp>
        <p:pic>
          <p:nvPicPr>
            <p:cNvPr id="17" name="Content Placeholder 4"/>
            <p:cNvPicPr>
              <a:picLocks noChangeAspect="1"/>
            </p:cNvPicPr>
            <p:nvPr/>
          </p:nvPicPr>
          <p:blipFill rotWithShape="1">
            <a:blip r:embed="rId2"/>
            <a:srcRect l="20586" t="16596" r="19364" b="19064"/>
            <a:stretch/>
          </p:blipFill>
          <p:spPr>
            <a:xfrm>
              <a:off x="2937515" y="4172502"/>
              <a:ext cx="641428" cy="687246"/>
            </a:xfrm>
            <a:prstGeom prst="rect">
              <a:avLst/>
            </a:prstGeom>
          </p:spPr>
        </p:pic>
      </p:grpSp>
      <p:grpSp>
        <p:nvGrpSpPr>
          <p:cNvPr id="15" name="Group 14"/>
          <p:cNvGrpSpPr/>
          <p:nvPr/>
        </p:nvGrpSpPr>
        <p:grpSpPr>
          <a:xfrm>
            <a:off x="7413013" y="4200808"/>
            <a:ext cx="2741305" cy="1698548"/>
            <a:chOff x="1970843" y="4163339"/>
            <a:chExt cx="2741305" cy="1775821"/>
          </a:xfrm>
        </p:grpSpPr>
        <p:sp>
          <p:nvSpPr>
            <p:cNvPr id="19" name="Rectangle 18"/>
            <p:cNvSpPr/>
            <p:nvPr/>
          </p:nvSpPr>
          <p:spPr>
            <a:xfrm>
              <a:off x="1970843" y="4163339"/>
              <a:ext cx="2741305" cy="17758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Arial" panose="020B0604020202020204" pitchFamily="34" charset="0"/>
                <a:cs typeface="Arial" panose="020B0604020202020204" pitchFamily="34" charset="0"/>
              </a:endParaRPr>
            </a:p>
            <a:p>
              <a:pPr algn="ctr"/>
              <a:endParaRPr lang="en-US" dirty="0">
                <a:solidFill>
                  <a:schemeClr val="bg1"/>
                </a:solidFill>
                <a:latin typeface="Arial" panose="020B0604020202020204" pitchFamily="34" charset="0"/>
                <a:cs typeface="Arial" panose="020B0604020202020204" pitchFamily="34" charset="0"/>
              </a:endParaRPr>
            </a:p>
            <a:p>
              <a:pPr algn="ctr"/>
              <a:r>
                <a:rPr lang="en-US" dirty="0" smtClean="0">
                  <a:solidFill>
                    <a:schemeClr val="bg1"/>
                  </a:solidFill>
                  <a:latin typeface="Arial" panose="020B0604020202020204" pitchFamily="34" charset="0"/>
                  <a:cs typeface="Arial" panose="020B0604020202020204" pitchFamily="34" charset="0"/>
                </a:rPr>
                <a:t>Spouse’s salary/ continued employment</a:t>
              </a:r>
            </a:p>
            <a:p>
              <a:pPr algn="ctr"/>
              <a:r>
                <a:rPr lang="en-US" dirty="0" smtClean="0">
                  <a:solidFill>
                    <a:schemeClr val="bg1"/>
                  </a:solidFill>
                  <a:latin typeface="Arial" panose="020B0604020202020204" pitchFamily="34" charset="0"/>
                  <a:cs typeface="Arial" panose="020B0604020202020204" pitchFamily="34" charset="0"/>
                </a:rPr>
                <a:t>Spouse’s contract</a:t>
              </a:r>
              <a:endParaRPr lang="en-US" dirty="0">
                <a:solidFill>
                  <a:schemeClr val="bg1"/>
                </a:solidFill>
                <a:latin typeface="Arial" panose="020B0604020202020204" pitchFamily="34" charset="0"/>
                <a:cs typeface="Arial" panose="020B0604020202020204" pitchFamily="34" charset="0"/>
              </a:endParaRPr>
            </a:p>
          </p:txBody>
        </p:sp>
        <p:pic>
          <p:nvPicPr>
            <p:cNvPr id="20" name="Content Placeholder 4"/>
            <p:cNvPicPr>
              <a:picLocks noChangeAspect="1"/>
            </p:cNvPicPr>
            <p:nvPr/>
          </p:nvPicPr>
          <p:blipFill rotWithShape="1">
            <a:blip r:embed="rId2"/>
            <a:srcRect l="20586" t="16596" r="19364" b="19064"/>
            <a:stretch/>
          </p:blipFill>
          <p:spPr>
            <a:xfrm>
              <a:off x="2937515" y="4172502"/>
              <a:ext cx="641428" cy="687246"/>
            </a:xfrm>
            <a:prstGeom prst="rect">
              <a:avLst/>
            </a:prstGeom>
          </p:spPr>
        </p:pic>
      </p:grpSp>
    </p:spTree>
    <p:extLst>
      <p:ext uri="{BB962C8B-B14F-4D97-AF65-F5344CB8AC3E}">
        <p14:creationId xmlns:p14="http://schemas.microsoft.com/office/powerpoint/2010/main" val="967442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Spouse’s Employment-Related Interests</a:t>
            </a:r>
            <a:endParaRPr lang="en-US" dirty="0"/>
          </a:p>
        </p:txBody>
      </p:sp>
      <p:sp>
        <p:nvSpPr>
          <p:cNvPr id="6" name="Content Placeholder 5"/>
          <p:cNvSpPr>
            <a:spLocks noGrp="1"/>
          </p:cNvSpPr>
          <p:nvPr>
            <p:ph idx="1"/>
          </p:nvPr>
        </p:nvSpPr>
        <p:spPr>
          <a:xfrm>
            <a:off x="838200" y="1701333"/>
            <a:ext cx="10515600" cy="4948042"/>
          </a:xfrm>
        </p:spPr>
        <p:txBody>
          <a:bodyPr/>
          <a:lstStyle/>
          <a:p>
            <a:r>
              <a:rPr lang="en-US" dirty="0" smtClean="0"/>
              <a:t>Johns Hopkins University</a:t>
            </a:r>
            <a:endParaRPr lang="en-US" dirty="0"/>
          </a:p>
          <a:p>
            <a:endParaRPr lang="en-US" dirty="0" smtClean="0"/>
          </a:p>
          <a:p>
            <a:r>
              <a:rPr lang="en-US" dirty="0" err="1" smtClean="0"/>
              <a:t>Medidata</a:t>
            </a:r>
            <a:r>
              <a:rPr lang="en-US" dirty="0" smtClean="0"/>
              <a:t> Solutions</a:t>
            </a:r>
          </a:p>
          <a:p>
            <a:pPr lvl="1"/>
            <a:r>
              <a:rPr lang="en-US" dirty="0" smtClean="0"/>
              <a:t>Employment Relationship</a:t>
            </a:r>
          </a:p>
          <a:p>
            <a:pPr lvl="1"/>
            <a:r>
              <a:rPr lang="en-US" dirty="0" smtClean="0"/>
              <a:t>Retirement</a:t>
            </a:r>
          </a:p>
          <a:p>
            <a:pPr lvl="1"/>
            <a:r>
              <a:rPr lang="en-US" dirty="0" smtClean="0"/>
              <a:t>Clients Impartiality concern</a:t>
            </a:r>
            <a:endParaRPr lang="en-US" dirty="0"/>
          </a:p>
          <a:p>
            <a:endParaRPr lang="en-US" dirty="0" smtClean="0"/>
          </a:p>
          <a:p>
            <a:r>
              <a:rPr lang="en-US" dirty="0" err="1" smtClean="0"/>
              <a:t>Dassault</a:t>
            </a:r>
            <a:r>
              <a:rPr lang="en-US" dirty="0" smtClean="0"/>
              <a:t> </a:t>
            </a:r>
            <a:r>
              <a:rPr lang="en-US" dirty="0" err="1" smtClean="0"/>
              <a:t>Systemes</a:t>
            </a:r>
            <a:endParaRPr lang="en-US" dirty="0" smtClean="0"/>
          </a:p>
          <a:p>
            <a:pPr lvl="1"/>
            <a:r>
              <a:rPr lang="en-US" dirty="0" smtClean="0"/>
              <a:t>Employment Relationship and related benefits</a:t>
            </a:r>
          </a:p>
          <a:p>
            <a:pPr lvl="1"/>
            <a:r>
              <a:rPr lang="en-US" dirty="0" smtClean="0"/>
              <a:t>Vesting of restricted stock</a:t>
            </a:r>
          </a:p>
          <a:p>
            <a:pPr lvl="1"/>
            <a:endParaRPr lang="en-US" dirty="0"/>
          </a:p>
        </p:txBody>
      </p:sp>
    </p:spTree>
    <p:extLst>
      <p:ext uri="{BB962C8B-B14F-4D97-AF65-F5344CB8AC3E}">
        <p14:creationId xmlns:p14="http://schemas.microsoft.com/office/powerpoint/2010/main" val="4246848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FAB73BC-B049-4115-A692-8D63A059BFB8}" type="slidenum">
              <a:rPr lang="en-US" smtClean="0">
                <a:solidFill>
                  <a:prstClr val="black"/>
                </a:solidFill>
              </a:rPr>
              <a:pPr/>
              <a:t>16</a:t>
            </a:fld>
            <a:endParaRPr lang="en-US" dirty="0">
              <a:solidFill>
                <a:prstClr val="black"/>
              </a:solidFill>
            </a:endParaRPr>
          </a:p>
        </p:txBody>
      </p:sp>
      <p:sp>
        <p:nvSpPr>
          <p:cNvPr id="2" name="Title 1"/>
          <p:cNvSpPr>
            <a:spLocks noGrp="1"/>
          </p:cNvSpPr>
          <p:nvPr>
            <p:ph type="title" idx="4294967295"/>
          </p:nvPr>
        </p:nvSpPr>
        <p:spPr>
          <a:xfrm>
            <a:off x="1295397" y="700821"/>
            <a:ext cx="9836521" cy="1434611"/>
          </a:xfrm>
        </p:spPr>
        <p:txBody>
          <a:bodyPr tIns="0" bIns="0" anchor="ctr" anchorCtr="0">
            <a:noAutofit/>
          </a:bodyPr>
          <a:lstStyle/>
          <a:p>
            <a:pPr algn="l"/>
            <a:r>
              <a:rPr lang="en-US" sz="3200" b="1" dirty="0" smtClean="0"/>
              <a:t>Stock, Restricted Stock, Restricted Stock Units, </a:t>
            </a:r>
            <a:br>
              <a:rPr lang="en-US" sz="3200" b="1" dirty="0" smtClean="0"/>
            </a:br>
            <a:r>
              <a:rPr lang="en-US" sz="3200" b="1" dirty="0" smtClean="0"/>
              <a:t>and Incentive Stock Options: </a:t>
            </a:r>
            <a:br>
              <a:rPr lang="en-US" sz="3200" b="1" dirty="0" smtClean="0"/>
            </a:br>
            <a:r>
              <a:rPr lang="en-US" sz="3200" b="1" dirty="0" smtClean="0"/>
              <a:t>How are they structured?</a:t>
            </a:r>
            <a:endParaRPr lang="en-US" sz="3200" dirty="0"/>
          </a:p>
        </p:txBody>
      </p:sp>
      <p:sp>
        <p:nvSpPr>
          <p:cNvPr id="3" name="Content Placeholder 2"/>
          <p:cNvSpPr>
            <a:spLocks noGrp="1"/>
          </p:cNvSpPr>
          <p:nvPr>
            <p:ph idx="4294967295"/>
          </p:nvPr>
        </p:nvSpPr>
        <p:spPr>
          <a:xfrm>
            <a:off x="1060075" y="2414832"/>
            <a:ext cx="10071843" cy="3833568"/>
          </a:xfrm>
        </p:spPr>
        <p:txBody>
          <a:bodyPr tIns="0" bIns="0">
            <a:noAutofit/>
          </a:bodyPr>
          <a:lstStyle/>
          <a:p>
            <a:r>
              <a:rPr lang="en-US" sz="2200" b="1" dirty="0"/>
              <a:t>Stock </a:t>
            </a:r>
            <a:r>
              <a:rPr lang="en-US" sz="2200" dirty="0"/>
              <a:t>shares </a:t>
            </a:r>
            <a:r>
              <a:rPr lang="en-US" sz="2200" dirty="0">
                <a:solidFill>
                  <a:srgbClr val="FF0000"/>
                </a:solidFill>
              </a:rPr>
              <a:t>represent an equity </a:t>
            </a:r>
            <a:r>
              <a:rPr lang="en-US" sz="2200" dirty="0"/>
              <a:t>(ownership) interest </a:t>
            </a:r>
            <a:r>
              <a:rPr lang="en-US" sz="2200" dirty="0">
                <a:solidFill>
                  <a:srgbClr val="FF0000"/>
                </a:solidFill>
              </a:rPr>
              <a:t>in a corporation </a:t>
            </a:r>
            <a:r>
              <a:rPr lang="en-US" sz="2200" dirty="0"/>
              <a:t>and </a:t>
            </a:r>
            <a:r>
              <a:rPr lang="en-US" sz="2200" dirty="0">
                <a:solidFill>
                  <a:srgbClr val="FF0000"/>
                </a:solidFill>
              </a:rPr>
              <a:t>entitles the holder </a:t>
            </a:r>
            <a:r>
              <a:rPr lang="en-US" sz="2200" dirty="0"/>
              <a:t>to a claim on </a:t>
            </a:r>
            <a:r>
              <a:rPr lang="en-US" sz="2200" dirty="0">
                <a:solidFill>
                  <a:srgbClr val="FF0000"/>
                </a:solidFill>
              </a:rPr>
              <a:t>corporate assets and earnings</a:t>
            </a:r>
            <a:r>
              <a:rPr lang="en-US" sz="2200" dirty="0"/>
              <a:t>.</a:t>
            </a:r>
          </a:p>
          <a:p>
            <a:r>
              <a:rPr lang="en-US" sz="2200" b="1" dirty="0" smtClean="0"/>
              <a:t>Restricted </a:t>
            </a:r>
            <a:r>
              <a:rPr lang="en-US" sz="2200" b="1" dirty="0"/>
              <a:t>Stock</a:t>
            </a:r>
            <a:r>
              <a:rPr lang="en-US" sz="2200" dirty="0"/>
              <a:t>: a </a:t>
            </a:r>
            <a:r>
              <a:rPr lang="en-US" sz="2200" dirty="0">
                <a:solidFill>
                  <a:srgbClr val="FF0000"/>
                </a:solidFill>
              </a:rPr>
              <a:t>grant to an employee </a:t>
            </a:r>
            <a:r>
              <a:rPr lang="en-US" sz="2200" dirty="0"/>
              <a:t>of company stock that </a:t>
            </a:r>
            <a:r>
              <a:rPr lang="en-US" sz="2200" dirty="0">
                <a:solidFill>
                  <a:srgbClr val="FF0000"/>
                </a:solidFill>
              </a:rPr>
              <a:t>has limitations on the employee’s rights</a:t>
            </a:r>
            <a:r>
              <a:rPr lang="en-US" sz="2200" dirty="0"/>
              <a:t> (usually, the right to sell the stock) until the shares vest. </a:t>
            </a:r>
            <a:endParaRPr lang="en-US" sz="2200" dirty="0" smtClean="0"/>
          </a:p>
          <a:p>
            <a:r>
              <a:rPr lang="en-US" sz="2200" b="1" dirty="0" smtClean="0"/>
              <a:t>Restricted </a:t>
            </a:r>
            <a:r>
              <a:rPr lang="en-US" sz="2200" b="1" dirty="0"/>
              <a:t>Stock Units</a:t>
            </a:r>
            <a:r>
              <a:rPr lang="en-US" sz="2200" dirty="0"/>
              <a:t>: a </a:t>
            </a:r>
            <a:r>
              <a:rPr lang="en-US" sz="2200" dirty="0">
                <a:solidFill>
                  <a:srgbClr val="FF0000"/>
                </a:solidFill>
              </a:rPr>
              <a:t>grant to an employee </a:t>
            </a:r>
            <a:r>
              <a:rPr lang="en-US" sz="2200" dirty="0"/>
              <a:t>valued in terms of company stock. No actual stock is issued at the time of the grant. </a:t>
            </a:r>
            <a:endParaRPr lang="en-US" sz="2200" dirty="0" smtClean="0"/>
          </a:p>
          <a:p>
            <a:r>
              <a:rPr lang="en-US" sz="2200" b="1" dirty="0" smtClean="0"/>
              <a:t>Options (incentive stock option plan)</a:t>
            </a:r>
            <a:r>
              <a:rPr lang="en-US" sz="2200" dirty="0" smtClean="0"/>
              <a:t>: </a:t>
            </a:r>
            <a:r>
              <a:rPr lang="en-US" sz="2200" dirty="0"/>
              <a:t>a </a:t>
            </a:r>
            <a:r>
              <a:rPr lang="en-US" sz="2200" dirty="0">
                <a:solidFill>
                  <a:srgbClr val="FF0000"/>
                </a:solidFill>
              </a:rPr>
              <a:t>type of compensation </a:t>
            </a:r>
            <a:r>
              <a:rPr lang="en-US" sz="2200" dirty="0"/>
              <a:t>in the form of an </a:t>
            </a:r>
            <a:r>
              <a:rPr lang="en-US" sz="2200" dirty="0">
                <a:solidFill>
                  <a:srgbClr val="FF0000"/>
                </a:solidFill>
              </a:rPr>
              <a:t>agreement between an employer and an employee </a:t>
            </a:r>
            <a:r>
              <a:rPr lang="en-US" sz="2200" dirty="0"/>
              <a:t>that allows the employee to </a:t>
            </a:r>
            <a:r>
              <a:rPr lang="en-US" sz="2200" dirty="0">
                <a:solidFill>
                  <a:srgbClr val="FF0000"/>
                </a:solidFill>
              </a:rPr>
              <a:t>purchase shares </a:t>
            </a:r>
            <a:r>
              <a:rPr lang="en-US" sz="2200" dirty="0"/>
              <a:t>of the employer’s stock </a:t>
            </a:r>
            <a:r>
              <a:rPr lang="en-US" sz="2200" dirty="0">
                <a:solidFill>
                  <a:srgbClr val="FF0000"/>
                </a:solidFill>
              </a:rPr>
              <a:t>at a specified price </a:t>
            </a:r>
            <a:r>
              <a:rPr lang="en-US" sz="2200" dirty="0"/>
              <a:t>(i.e., the “strike price</a:t>
            </a:r>
            <a:r>
              <a:rPr lang="en-US" sz="2200" dirty="0" smtClean="0"/>
              <a:t>”).</a:t>
            </a:r>
            <a:r>
              <a:rPr lang="en-US" sz="2200" dirty="0"/>
              <a:t> </a:t>
            </a:r>
            <a:endParaRPr lang="en-US" sz="2200" dirty="0" smtClean="0"/>
          </a:p>
          <a:p>
            <a:endParaRPr lang="en-US" sz="2300" dirty="0"/>
          </a:p>
        </p:txBody>
      </p:sp>
    </p:spTree>
    <p:extLst>
      <p:ext uri="{BB962C8B-B14F-4D97-AF65-F5344CB8AC3E}">
        <p14:creationId xmlns:p14="http://schemas.microsoft.com/office/powerpoint/2010/main" val="1030014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FAB73BC-B049-4115-A692-8D63A059BFB8}" type="slidenum">
              <a:rPr lang="en-US" smtClean="0">
                <a:solidFill>
                  <a:prstClr val="black"/>
                </a:solidFill>
              </a:rPr>
              <a:pPr/>
              <a:t>17</a:t>
            </a:fld>
            <a:endParaRPr lang="en-US" dirty="0">
              <a:solidFill>
                <a:prstClr val="black"/>
              </a:solidFill>
            </a:endParaRPr>
          </a:p>
        </p:txBody>
      </p:sp>
      <p:sp>
        <p:nvSpPr>
          <p:cNvPr id="2" name="Title 1"/>
          <p:cNvSpPr>
            <a:spLocks noGrp="1"/>
          </p:cNvSpPr>
          <p:nvPr>
            <p:ph type="title" idx="4294967295"/>
          </p:nvPr>
        </p:nvSpPr>
        <p:spPr>
          <a:xfrm>
            <a:off x="1024049" y="527538"/>
            <a:ext cx="9601200" cy="1259079"/>
          </a:xfrm>
        </p:spPr>
        <p:txBody>
          <a:bodyPr>
            <a:noAutofit/>
          </a:bodyPr>
          <a:lstStyle/>
          <a:p>
            <a:pPr algn="l"/>
            <a:r>
              <a:rPr lang="en-US" sz="2800" b="1" dirty="0">
                <a:solidFill>
                  <a:prstClr val="black">
                    <a:lumMod val="85000"/>
                    <a:lumOff val="15000"/>
                  </a:prstClr>
                </a:solidFill>
              </a:rPr>
              <a:t>Restricted Stock, Restricted Stock Units, </a:t>
            </a:r>
            <a:r>
              <a:rPr lang="en-US" sz="2800" b="1" dirty="0" smtClean="0">
                <a:solidFill>
                  <a:prstClr val="black">
                    <a:lumMod val="85000"/>
                    <a:lumOff val="15000"/>
                  </a:prstClr>
                </a:solidFill>
              </a:rPr>
              <a:t>and Incentive Stock Options: How is it reported?</a:t>
            </a:r>
            <a:endParaRPr lang="en-US" sz="4000" dirty="0"/>
          </a:p>
        </p:txBody>
      </p:sp>
      <p:sp>
        <p:nvSpPr>
          <p:cNvPr id="3" name="Content Placeholder 2"/>
          <p:cNvSpPr>
            <a:spLocks noGrp="1"/>
          </p:cNvSpPr>
          <p:nvPr>
            <p:ph idx="4294967295"/>
          </p:nvPr>
        </p:nvSpPr>
        <p:spPr>
          <a:xfrm>
            <a:off x="1024048" y="1649896"/>
            <a:ext cx="10019089" cy="4200387"/>
          </a:xfrm>
        </p:spPr>
        <p:txBody>
          <a:bodyPr tIns="91440" bIns="91440"/>
          <a:lstStyle/>
          <a:p>
            <a:pPr marL="0" indent="0">
              <a:buNone/>
            </a:pPr>
            <a:r>
              <a:rPr lang="en-US" sz="1600" b="1" dirty="0" smtClean="0"/>
              <a:t>Restricted Stock/ Restricted Stock Units</a:t>
            </a:r>
          </a:p>
          <a:p>
            <a:pPr marL="0" indent="0">
              <a:buNone/>
            </a:pPr>
            <a:endParaRPr lang="en-US" dirty="0"/>
          </a:p>
          <a:p>
            <a:pPr marL="0" indent="0">
              <a:spcAft>
                <a:spcPts val="0"/>
              </a:spcAft>
              <a:buNone/>
            </a:pPr>
            <a:endParaRPr lang="en-US" sz="1600" dirty="0" smtClean="0"/>
          </a:p>
          <a:p>
            <a:pPr marL="0" indent="0">
              <a:spcAft>
                <a:spcPts val="0"/>
              </a:spcAft>
              <a:buNone/>
            </a:pPr>
            <a:endParaRPr lang="en-US" sz="1600" dirty="0"/>
          </a:p>
          <a:p>
            <a:pPr marL="0" indent="0">
              <a:spcAft>
                <a:spcPts val="0"/>
              </a:spcAft>
              <a:buNone/>
            </a:pPr>
            <a:endParaRPr lang="en-US" sz="1600" dirty="0" smtClean="0"/>
          </a:p>
        </p:txBody>
      </p:sp>
      <p:sp>
        <p:nvSpPr>
          <p:cNvPr id="16" name="TextBox 15"/>
          <p:cNvSpPr txBox="1"/>
          <p:nvPr/>
        </p:nvSpPr>
        <p:spPr>
          <a:xfrm>
            <a:off x="1024047" y="3612580"/>
            <a:ext cx="4198584" cy="338554"/>
          </a:xfrm>
          <a:prstGeom prst="rect">
            <a:avLst/>
          </a:prstGeom>
          <a:noFill/>
        </p:spPr>
        <p:txBody>
          <a:bodyPr wrap="square" rtlCol="0">
            <a:spAutoFit/>
          </a:bodyPr>
          <a:lstStyle/>
          <a:p>
            <a:r>
              <a:rPr lang="en-US" sz="1600" b="1" dirty="0" smtClean="0"/>
              <a:t>Incentive Stock Options</a:t>
            </a:r>
            <a:endParaRPr lang="en-US" sz="1600" b="1" dirty="0"/>
          </a:p>
        </p:txBody>
      </p:sp>
      <p:graphicFrame>
        <p:nvGraphicFramePr>
          <p:cNvPr id="7" name="Table 6"/>
          <p:cNvGraphicFramePr>
            <a:graphicFrameLocks noGrp="1"/>
          </p:cNvGraphicFramePr>
          <p:nvPr>
            <p:extLst/>
          </p:nvPr>
        </p:nvGraphicFramePr>
        <p:xfrm>
          <a:off x="1132436" y="2119078"/>
          <a:ext cx="9384425" cy="1415733"/>
        </p:xfrm>
        <a:graphic>
          <a:graphicData uri="http://schemas.openxmlformats.org/drawingml/2006/table">
            <a:tbl>
              <a:tblPr>
                <a:tableStyleId>{5C22544A-7EE6-4342-B048-85BDC9FD1C3A}</a:tableStyleId>
              </a:tblPr>
              <a:tblGrid>
                <a:gridCol w="3358882"/>
                <a:gridCol w="676751"/>
                <a:gridCol w="1895290"/>
                <a:gridCol w="1726751"/>
                <a:gridCol w="1726751"/>
              </a:tblGrid>
              <a:tr h="297720">
                <a:tc>
                  <a:txBody>
                    <a:bodyPr/>
                    <a:lstStyle/>
                    <a:p>
                      <a:pPr marL="67945" marR="0" eaLnBrk="0" hangingPunct="0">
                        <a:lnSpc>
                          <a:spcPts val="1140"/>
                        </a:lnSpc>
                        <a:spcBef>
                          <a:spcPts val="0"/>
                        </a:spcBef>
                        <a:spcAft>
                          <a:spcPts val="0"/>
                        </a:spcAft>
                      </a:pPr>
                      <a:r>
                        <a:rPr lang="en-US" sz="1400" b="1" dirty="0" smtClean="0">
                          <a:effectLst/>
                        </a:rPr>
                        <a:t>Description</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91440" marB="0"/>
                </a:tc>
                <a:tc>
                  <a:txBody>
                    <a:bodyPr/>
                    <a:lstStyle/>
                    <a:p>
                      <a:pPr marL="67945" marR="0" eaLnBrk="0" hangingPunct="0">
                        <a:lnSpc>
                          <a:spcPts val="1140"/>
                        </a:lnSpc>
                        <a:spcBef>
                          <a:spcPts val="0"/>
                        </a:spcBef>
                        <a:spcAft>
                          <a:spcPts val="0"/>
                        </a:spcAft>
                      </a:pPr>
                      <a:r>
                        <a:rPr lang="en-US" sz="1400" b="1" dirty="0">
                          <a:effectLst/>
                        </a:rPr>
                        <a:t>EIF</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91440" marB="0"/>
                </a:tc>
                <a:tc>
                  <a:txBody>
                    <a:bodyPr/>
                    <a:lstStyle/>
                    <a:p>
                      <a:pPr marL="67945" marR="0" eaLnBrk="0" hangingPunct="0">
                        <a:lnSpc>
                          <a:spcPts val="1140"/>
                        </a:lnSpc>
                        <a:spcBef>
                          <a:spcPts val="0"/>
                        </a:spcBef>
                        <a:spcAft>
                          <a:spcPts val="0"/>
                        </a:spcAft>
                      </a:pPr>
                      <a:r>
                        <a:rPr lang="en-US" sz="1400" b="1" dirty="0">
                          <a:effectLst/>
                        </a:rPr>
                        <a:t>Value</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91440" marB="0"/>
                </a:tc>
                <a:tc>
                  <a:txBody>
                    <a:bodyPr/>
                    <a:lstStyle/>
                    <a:p>
                      <a:pPr marL="57150" marR="0" eaLnBrk="0" hangingPunct="0">
                        <a:lnSpc>
                          <a:spcPct val="107000"/>
                        </a:lnSpc>
                        <a:spcBef>
                          <a:spcPts val="60"/>
                        </a:spcBef>
                        <a:spcAft>
                          <a:spcPts val="0"/>
                        </a:spcAft>
                      </a:pPr>
                      <a:r>
                        <a:rPr lang="en-US" sz="1400" b="1" dirty="0">
                          <a:effectLst/>
                        </a:rPr>
                        <a:t>Income Type</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91440" marB="0"/>
                </a:tc>
                <a:tc>
                  <a:txBody>
                    <a:bodyPr/>
                    <a:lstStyle/>
                    <a:p>
                      <a:pPr marL="68580" marR="0" eaLnBrk="0" hangingPunct="0">
                        <a:lnSpc>
                          <a:spcPts val="1140"/>
                        </a:lnSpc>
                        <a:spcBef>
                          <a:spcPts val="0"/>
                        </a:spcBef>
                        <a:spcAft>
                          <a:spcPts val="0"/>
                        </a:spcAft>
                      </a:pPr>
                      <a:r>
                        <a:rPr lang="en-US" sz="1400" b="1" dirty="0">
                          <a:effectLst/>
                        </a:rPr>
                        <a:t>Income Amount</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91440" marB="0"/>
                </a:tc>
              </a:tr>
              <a:tr h="229550">
                <a:tc>
                  <a:txBody>
                    <a:bodyPr/>
                    <a:lstStyle/>
                    <a:p>
                      <a:pPr marL="67945" marR="0" eaLnBrk="0" hangingPunct="0">
                        <a:lnSpc>
                          <a:spcPts val="1125"/>
                        </a:lnSpc>
                        <a:spcBef>
                          <a:spcPts val="0"/>
                        </a:spcBef>
                        <a:spcAft>
                          <a:spcPts val="0"/>
                        </a:spcAft>
                      </a:pPr>
                      <a:r>
                        <a:rPr lang="en-US" sz="1400" b="1" dirty="0" smtClean="0">
                          <a:effectLst/>
                        </a:rPr>
                        <a:t>ABC Pharmaceuticals,</a:t>
                      </a:r>
                      <a:r>
                        <a:rPr lang="en-US" sz="1400" b="1" baseline="0" dirty="0" smtClean="0">
                          <a:effectLst/>
                        </a:rPr>
                        <a:t> vested restricted stock</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91440" marB="0"/>
                </a:tc>
                <a:tc>
                  <a:txBody>
                    <a:bodyPr/>
                    <a:lstStyle/>
                    <a:p>
                      <a:pPr marL="67945" marR="0" eaLnBrk="0" hangingPunct="0">
                        <a:lnSpc>
                          <a:spcPct val="107000"/>
                        </a:lnSpc>
                        <a:spcBef>
                          <a:spcPts val="50"/>
                        </a:spcBef>
                        <a:spcAft>
                          <a:spcPts val="0"/>
                        </a:spcAft>
                      </a:pPr>
                      <a:r>
                        <a:rPr lang="en-US" sz="1400" b="1" dirty="0">
                          <a:effectLst/>
                        </a:rPr>
                        <a:t>N/A</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91440" marB="0"/>
                </a:tc>
                <a:tc>
                  <a:txBody>
                    <a:bodyPr/>
                    <a:lstStyle/>
                    <a:p>
                      <a:pPr marL="0" marR="0" eaLnBrk="0" hangingPunct="0">
                        <a:lnSpc>
                          <a:spcPct val="107000"/>
                        </a:lnSpc>
                        <a:spcBef>
                          <a:spcPts val="0"/>
                        </a:spcBef>
                        <a:spcAft>
                          <a:spcPts val="0"/>
                        </a:spcAft>
                      </a:pPr>
                      <a:r>
                        <a:rPr lang="en-US" sz="1400" b="1" dirty="0" smtClean="0">
                          <a:effectLst/>
                          <a:latin typeface="+mn-lt"/>
                          <a:ea typeface="+mn-ea"/>
                          <a:cs typeface="+mn-cs"/>
                        </a:rPr>
                        <a:t>$15,001-$50,000</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91440" marB="0"/>
                </a:tc>
                <a:tc>
                  <a:txBody>
                    <a:bodyPr/>
                    <a:lstStyle/>
                    <a:p>
                      <a:pPr marL="0" marR="0" eaLnBrk="0" hangingPunct="0">
                        <a:lnSpc>
                          <a:spcPct val="107000"/>
                        </a:lnSpc>
                        <a:spcBef>
                          <a:spcPts val="0"/>
                        </a:spcBef>
                        <a:spcAft>
                          <a:spcPts val="0"/>
                        </a:spcAft>
                      </a:pP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91440" marB="0"/>
                </a:tc>
                <a:tc>
                  <a:txBody>
                    <a:bodyPr/>
                    <a:lstStyle/>
                    <a:p>
                      <a:pPr marL="0" marR="0" eaLnBrk="0" hangingPunct="0">
                        <a:lnSpc>
                          <a:spcPct val="107000"/>
                        </a:lnSpc>
                        <a:spcBef>
                          <a:spcPts val="0"/>
                        </a:spcBef>
                        <a:spcAft>
                          <a:spcPts val="0"/>
                        </a:spcAft>
                      </a:pPr>
                      <a:r>
                        <a:rPr lang="en-US" sz="1400" b="1" dirty="0" smtClean="0">
                          <a:effectLst/>
                        </a:rPr>
                        <a:t>None (or less than  $201)</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91440" marB="0"/>
                </a:tc>
              </a:tr>
              <a:tr h="229550">
                <a:tc>
                  <a:txBody>
                    <a:bodyPr/>
                    <a:lstStyle/>
                    <a:p>
                      <a:pPr marL="67945" marR="0" lvl="0" indent="0" algn="l" defTabSz="457200" rtl="0" eaLnBrk="0" fontAlgn="auto" latinLnBrk="0" hangingPunct="0">
                        <a:lnSpc>
                          <a:spcPts val="1125"/>
                        </a:lnSpc>
                        <a:spcBef>
                          <a:spcPts val="0"/>
                        </a:spcBef>
                        <a:spcAft>
                          <a:spcPts val="0"/>
                        </a:spcAft>
                        <a:buClrTx/>
                        <a:buSzTx/>
                        <a:buFontTx/>
                        <a:buNone/>
                        <a:tabLst/>
                        <a:defRPr/>
                      </a:pPr>
                      <a:r>
                        <a:rPr lang="en-US" sz="1400" b="1" dirty="0" smtClean="0">
                          <a:effectLst/>
                        </a:rPr>
                        <a:t>ABC Pharmaceuticals,</a:t>
                      </a:r>
                      <a:r>
                        <a:rPr lang="en-US" sz="1400" b="1" baseline="0" dirty="0" smtClean="0">
                          <a:effectLst/>
                        </a:rPr>
                        <a:t> unvested restricted stock</a:t>
                      </a:r>
                      <a:endParaRPr lang="en-US" sz="14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67945" marR="0" eaLnBrk="0" hangingPunct="0">
                        <a:lnSpc>
                          <a:spcPts val="1125"/>
                        </a:lnSpc>
                        <a:spcBef>
                          <a:spcPts val="0"/>
                        </a:spcBef>
                        <a:spcAft>
                          <a:spcPts val="0"/>
                        </a:spcAft>
                      </a:pP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91440" marB="0"/>
                </a:tc>
                <a:tc>
                  <a:txBody>
                    <a:bodyPr/>
                    <a:lstStyle/>
                    <a:p>
                      <a:pPr marL="67945" marR="0" eaLnBrk="0" hangingPunct="0">
                        <a:lnSpc>
                          <a:spcPct val="107000"/>
                        </a:lnSpc>
                        <a:spcBef>
                          <a:spcPts val="50"/>
                        </a:spcBef>
                        <a:spcAft>
                          <a:spcPts val="0"/>
                        </a:spcAft>
                      </a:pPr>
                      <a:r>
                        <a:rPr lang="en-US" sz="1400" b="1" dirty="0">
                          <a:effectLst/>
                        </a:rPr>
                        <a:t>N/A</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91440" marB="0"/>
                </a:tc>
                <a:tc>
                  <a:txBody>
                    <a:bodyPr/>
                    <a:lstStyle/>
                    <a:p>
                      <a:pPr marL="0" marR="0" eaLnBrk="0" hangingPunct="0">
                        <a:lnSpc>
                          <a:spcPct val="107000"/>
                        </a:lnSpc>
                        <a:spcBef>
                          <a:spcPts val="0"/>
                        </a:spcBef>
                        <a:spcAft>
                          <a:spcPts val="0"/>
                        </a:spcAft>
                      </a:pPr>
                      <a:r>
                        <a:rPr lang="en-US" sz="1400" b="1" dirty="0" smtClean="0">
                          <a:effectLst/>
                          <a:latin typeface="+mn-lt"/>
                          <a:ea typeface="+mn-ea"/>
                          <a:cs typeface="+mn-cs"/>
                        </a:rPr>
                        <a:t>$15,001-$50,000</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91440" marB="0"/>
                </a:tc>
                <a:tc>
                  <a:txBody>
                    <a:bodyPr/>
                    <a:lstStyle/>
                    <a:p>
                      <a:pPr marL="0" marR="0" eaLnBrk="0" hangingPunct="0">
                        <a:lnSpc>
                          <a:spcPct val="107000"/>
                        </a:lnSpc>
                        <a:spcBef>
                          <a:spcPts val="0"/>
                        </a:spcBef>
                        <a:spcAft>
                          <a:spcPts val="0"/>
                        </a:spcAft>
                      </a:pP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91440" marB="0"/>
                </a:tc>
                <a:tc>
                  <a:txBody>
                    <a:bodyPr/>
                    <a:lstStyle/>
                    <a:p>
                      <a:pPr marL="0" marR="0" eaLnBrk="0" hangingPunct="0">
                        <a:lnSpc>
                          <a:spcPct val="107000"/>
                        </a:lnSpc>
                        <a:spcBef>
                          <a:spcPts val="0"/>
                        </a:spcBef>
                        <a:spcAft>
                          <a:spcPts val="0"/>
                        </a:spcAft>
                      </a:pPr>
                      <a:r>
                        <a:rPr lang="en-US" sz="1400" b="1" dirty="0" smtClean="0">
                          <a:effectLst/>
                        </a:rPr>
                        <a:t>None (or less than  $201)</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91440" marB="0"/>
                </a:tc>
              </a:tr>
            </a:tbl>
          </a:graphicData>
        </a:graphic>
      </p:graphicFrame>
      <p:graphicFrame>
        <p:nvGraphicFramePr>
          <p:cNvPr id="8" name="Table 7"/>
          <p:cNvGraphicFramePr>
            <a:graphicFrameLocks noGrp="1"/>
          </p:cNvGraphicFramePr>
          <p:nvPr>
            <p:extLst/>
          </p:nvPr>
        </p:nvGraphicFramePr>
        <p:xfrm>
          <a:off x="1107831" y="4021557"/>
          <a:ext cx="9409030" cy="1796998"/>
        </p:xfrm>
        <a:graphic>
          <a:graphicData uri="http://schemas.openxmlformats.org/drawingml/2006/table">
            <a:tbl>
              <a:tblPr>
                <a:tableStyleId>{5C22544A-7EE6-4342-B048-85BDC9FD1C3A}</a:tableStyleId>
              </a:tblPr>
              <a:tblGrid>
                <a:gridCol w="3396934"/>
                <a:gridCol w="626752"/>
                <a:gridCol w="1878594"/>
                <a:gridCol w="1711540"/>
                <a:gridCol w="1795210"/>
              </a:tblGrid>
              <a:tr h="398691">
                <a:tc>
                  <a:txBody>
                    <a:bodyPr/>
                    <a:lstStyle/>
                    <a:p>
                      <a:pPr marL="67945" marR="0" eaLnBrk="0" hangingPunct="0">
                        <a:lnSpc>
                          <a:spcPts val="1140"/>
                        </a:lnSpc>
                        <a:spcBef>
                          <a:spcPts val="0"/>
                        </a:spcBef>
                        <a:spcAft>
                          <a:spcPts val="0"/>
                        </a:spcAft>
                      </a:pPr>
                      <a:r>
                        <a:rPr lang="en-US" sz="1400" b="1" dirty="0" smtClean="0">
                          <a:effectLst/>
                        </a:rPr>
                        <a:t>Description</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91440" marB="0"/>
                </a:tc>
                <a:tc>
                  <a:txBody>
                    <a:bodyPr/>
                    <a:lstStyle/>
                    <a:p>
                      <a:pPr marL="67945" marR="0" eaLnBrk="0" hangingPunct="0">
                        <a:lnSpc>
                          <a:spcPts val="1140"/>
                        </a:lnSpc>
                        <a:spcBef>
                          <a:spcPts val="0"/>
                        </a:spcBef>
                        <a:spcAft>
                          <a:spcPts val="0"/>
                        </a:spcAft>
                      </a:pPr>
                      <a:r>
                        <a:rPr lang="en-US" sz="1400" b="1" dirty="0">
                          <a:effectLst/>
                        </a:rPr>
                        <a:t>EIF</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91440" marB="0"/>
                </a:tc>
                <a:tc>
                  <a:txBody>
                    <a:bodyPr/>
                    <a:lstStyle/>
                    <a:p>
                      <a:pPr marL="67945" marR="0" eaLnBrk="0" hangingPunct="0">
                        <a:lnSpc>
                          <a:spcPts val="1140"/>
                        </a:lnSpc>
                        <a:spcBef>
                          <a:spcPts val="0"/>
                        </a:spcBef>
                        <a:spcAft>
                          <a:spcPts val="0"/>
                        </a:spcAft>
                      </a:pPr>
                      <a:r>
                        <a:rPr lang="en-US" sz="1400" b="1" dirty="0">
                          <a:effectLst/>
                        </a:rPr>
                        <a:t>Value</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91440" marB="0"/>
                </a:tc>
                <a:tc>
                  <a:txBody>
                    <a:bodyPr/>
                    <a:lstStyle/>
                    <a:p>
                      <a:pPr marL="57150" marR="0" eaLnBrk="0" hangingPunct="0">
                        <a:lnSpc>
                          <a:spcPct val="107000"/>
                        </a:lnSpc>
                        <a:spcBef>
                          <a:spcPts val="60"/>
                        </a:spcBef>
                        <a:spcAft>
                          <a:spcPts val="0"/>
                        </a:spcAft>
                      </a:pPr>
                      <a:r>
                        <a:rPr lang="en-US" sz="1400" b="1" dirty="0">
                          <a:effectLst/>
                        </a:rPr>
                        <a:t>Income Type</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91440" marB="0"/>
                </a:tc>
                <a:tc>
                  <a:txBody>
                    <a:bodyPr/>
                    <a:lstStyle/>
                    <a:p>
                      <a:pPr marL="68580" marR="0" eaLnBrk="0" hangingPunct="0">
                        <a:lnSpc>
                          <a:spcPts val="1140"/>
                        </a:lnSpc>
                        <a:spcBef>
                          <a:spcPts val="0"/>
                        </a:spcBef>
                        <a:spcAft>
                          <a:spcPts val="0"/>
                        </a:spcAft>
                      </a:pPr>
                      <a:r>
                        <a:rPr lang="en-US" sz="1400" b="1" dirty="0">
                          <a:effectLst/>
                        </a:rPr>
                        <a:t>Income Amount</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91440" marB="0"/>
                </a:tc>
              </a:tr>
              <a:tr h="408675">
                <a:tc>
                  <a:txBody>
                    <a:bodyPr/>
                    <a:lstStyle/>
                    <a:p>
                      <a:pPr marL="67945" marR="0" eaLnBrk="0" hangingPunct="0">
                        <a:lnSpc>
                          <a:spcPts val="1125"/>
                        </a:lnSpc>
                        <a:spcBef>
                          <a:spcPts val="0"/>
                        </a:spcBef>
                        <a:spcAft>
                          <a:spcPts val="0"/>
                        </a:spcAft>
                      </a:pPr>
                      <a:r>
                        <a:rPr lang="en-US" sz="1400" b="1" dirty="0" smtClean="0">
                          <a:effectLst/>
                          <a:latin typeface="+mn-lt"/>
                        </a:rPr>
                        <a:t>ABC Pharmaceuticals, vested stock</a:t>
                      </a:r>
                      <a:r>
                        <a:rPr lang="en-US" sz="1400" b="1" baseline="0" dirty="0" smtClean="0">
                          <a:effectLst/>
                          <a:latin typeface="+mn-lt"/>
                        </a:rPr>
                        <a:t> options</a:t>
                      </a:r>
                      <a:endParaRPr lang="en-US" sz="1400" b="1" dirty="0">
                        <a:effectLst/>
                        <a:latin typeface="+mn-lt"/>
                        <a:ea typeface="Calibri" panose="020F0502020204030204" pitchFamily="34" charset="0"/>
                        <a:cs typeface="Times New Roman" panose="02020603050405020304" pitchFamily="18" charset="0"/>
                      </a:endParaRPr>
                    </a:p>
                  </a:txBody>
                  <a:tcPr marL="0" marR="0" marT="91440" marB="0"/>
                </a:tc>
                <a:tc>
                  <a:txBody>
                    <a:bodyPr/>
                    <a:lstStyle/>
                    <a:p>
                      <a:pPr marL="67945" marR="0" eaLnBrk="0" hangingPunct="0">
                        <a:lnSpc>
                          <a:spcPct val="107000"/>
                        </a:lnSpc>
                        <a:spcBef>
                          <a:spcPts val="50"/>
                        </a:spcBef>
                        <a:spcAft>
                          <a:spcPts val="0"/>
                        </a:spcAft>
                      </a:pPr>
                      <a:r>
                        <a:rPr lang="en-US" sz="1400" b="1" dirty="0">
                          <a:effectLst/>
                          <a:latin typeface="+mn-lt"/>
                        </a:rPr>
                        <a:t>N/A</a:t>
                      </a:r>
                      <a:endParaRPr lang="en-US" sz="1400" b="1" dirty="0">
                        <a:effectLst/>
                        <a:latin typeface="+mn-lt"/>
                        <a:ea typeface="Calibri" panose="020F0502020204030204" pitchFamily="34" charset="0"/>
                        <a:cs typeface="Times New Roman" panose="02020603050405020304" pitchFamily="18" charset="0"/>
                      </a:endParaRPr>
                    </a:p>
                  </a:txBody>
                  <a:tcPr marL="0" marR="0" marT="91440" marB="0"/>
                </a:tc>
                <a:tc>
                  <a:txBody>
                    <a:bodyPr/>
                    <a:lstStyle/>
                    <a:p>
                      <a:pPr marL="0" marR="0" eaLnBrk="0" hangingPunct="0">
                        <a:lnSpc>
                          <a:spcPct val="107000"/>
                        </a:lnSpc>
                        <a:spcBef>
                          <a:spcPts val="0"/>
                        </a:spcBef>
                        <a:spcAft>
                          <a:spcPts val="0"/>
                        </a:spcAft>
                      </a:pPr>
                      <a:r>
                        <a:rPr lang="en-US" sz="1400" b="1" dirty="0" smtClean="0">
                          <a:effectLst/>
                          <a:latin typeface="+mn-lt"/>
                          <a:ea typeface="+mn-ea"/>
                          <a:cs typeface="+mn-cs"/>
                        </a:rPr>
                        <a:t>$15,001-$50,000</a:t>
                      </a:r>
                      <a:endParaRPr lang="en-US" sz="1400" b="1" dirty="0">
                        <a:effectLst/>
                        <a:latin typeface="+mn-lt"/>
                        <a:ea typeface="Calibri" panose="020F0502020204030204" pitchFamily="34" charset="0"/>
                        <a:cs typeface="Times New Roman" panose="02020603050405020304" pitchFamily="18" charset="0"/>
                      </a:endParaRPr>
                    </a:p>
                  </a:txBody>
                  <a:tcPr marL="0" marR="0" marT="91440" marB="0"/>
                </a:tc>
                <a:tc>
                  <a:txBody>
                    <a:bodyPr/>
                    <a:lstStyle/>
                    <a:p>
                      <a:pPr marL="0" marR="0" eaLnBrk="0" hangingPunct="0">
                        <a:lnSpc>
                          <a:spcPct val="107000"/>
                        </a:lnSpc>
                        <a:spcBef>
                          <a:spcPts val="0"/>
                        </a:spcBef>
                        <a:spcAft>
                          <a:spcPts val="0"/>
                        </a:spcAft>
                      </a:pPr>
                      <a:endParaRPr lang="en-US" sz="1400" b="1" dirty="0">
                        <a:effectLst/>
                        <a:latin typeface="+mn-lt"/>
                        <a:ea typeface="Calibri" panose="020F0502020204030204" pitchFamily="34" charset="0"/>
                        <a:cs typeface="Times New Roman" panose="02020603050405020304" pitchFamily="18" charset="0"/>
                      </a:endParaRPr>
                    </a:p>
                  </a:txBody>
                  <a:tcPr marL="0" marR="0" marT="91440" marB="0"/>
                </a:tc>
                <a:tc>
                  <a:txBody>
                    <a:bodyPr/>
                    <a:lstStyle/>
                    <a:p>
                      <a:pPr marL="0" marR="0" eaLnBrk="0" hangingPunct="0">
                        <a:lnSpc>
                          <a:spcPct val="107000"/>
                        </a:lnSpc>
                        <a:spcBef>
                          <a:spcPts val="0"/>
                        </a:spcBef>
                        <a:spcAft>
                          <a:spcPts val="0"/>
                        </a:spcAft>
                      </a:pPr>
                      <a:r>
                        <a:rPr lang="en-US" sz="1400" b="1" dirty="0" smtClean="0">
                          <a:effectLst/>
                          <a:latin typeface="+mn-lt"/>
                        </a:rPr>
                        <a:t>None (or less than  $201)</a:t>
                      </a:r>
                      <a:endParaRPr lang="en-US" sz="1400" b="1" dirty="0">
                        <a:effectLst/>
                        <a:latin typeface="+mn-lt"/>
                        <a:ea typeface="Calibri" panose="020F0502020204030204" pitchFamily="34" charset="0"/>
                        <a:cs typeface="Times New Roman" panose="02020603050405020304" pitchFamily="18" charset="0"/>
                      </a:endParaRPr>
                    </a:p>
                  </a:txBody>
                  <a:tcPr marL="0" marR="0" marT="91440" marB="0"/>
                </a:tc>
              </a:tr>
              <a:tr h="850302">
                <a:tc>
                  <a:txBody>
                    <a:bodyPr/>
                    <a:lstStyle/>
                    <a:p>
                      <a:pPr marL="67945" marR="0" lvl="0" indent="0" algn="l" defTabSz="457200" rtl="0" eaLnBrk="0" fontAlgn="auto" latinLnBrk="0" hangingPunct="0">
                        <a:lnSpc>
                          <a:spcPts val="1125"/>
                        </a:lnSpc>
                        <a:spcBef>
                          <a:spcPts val="0"/>
                        </a:spcBef>
                        <a:spcAft>
                          <a:spcPts val="0"/>
                        </a:spcAft>
                        <a:buClrTx/>
                        <a:buSzTx/>
                        <a:buFontTx/>
                        <a:buNone/>
                        <a:tabLst/>
                        <a:defRPr/>
                      </a:pPr>
                      <a:r>
                        <a:rPr lang="en-US" sz="1400" b="1" dirty="0" smtClean="0">
                          <a:effectLst/>
                          <a:latin typeface="+mn-lt"/>
                        </a:rPr>
                        <a:t>ABC Pharmaceuticals, unvested stock</a:t>
                      </a:r>
                      <a:r>
                        <a:rPr lang="en-US" sz="1400" b="1" baseline="0" dirty="0" smtClean="0">
                          <a:effectLst/>
                          <a:latin typeface="+mn-lt"/>
                        </a:rPr>
                        <a:t> options (value not readily ascertainable): 740 unvested shares, strike $12, vest 12/2020, exp. 12/2021</a:t>
                      </a:r>
                      <a:endParaRPr lang="en-US" sz="1400" b="1" dirty="0" smtClean="0">
                        <a:effectLst/>
                        <a:latin typeface="+mn-lt"/>
                        <a:ea typeface="Calibri" panose="020F0502020204030204" pitchFamily="34" charset="0"/>
                        <a:cs typeface="Times New Roman" panose="02020603050405020304" pitchFamily="18" charset="0"/>
                      </a:endParaRPr>
                    </a:p>
                    <a:p>
                      <a:pPr marL="67945" marR="0" eaLnBrk="0" hangingPunct="0">
                        <a:lnSpc>
                          <a:spcPts val="1125"/>
                        </a:lnSpc>
                        <a:spcBef>
                          <a:spcPts val="0"/>
                        </a:spcBef>
                        <a:spcAft>
                          <a:spcPts val="0"/>
                        </a:spcAft>
                      </a:pPr>
                      <a:endParaRPr lang="en-US" sz="1400" b="1" dirty="0">
                        <a:effectLst/>
                        <a:latin typeface="+mn-lt"/>
                        <a:ea typeface="Calibri" panose="020F0502020204030204" pitchFamily="34" charset="0"/>
                        <a:cs typeface="Times New Roman" panose="02020603050405020304" pitchFamily="18" charset="0"/>
                      </a:endParaRPr>
                    </a:p>
                  </a:txBody>
                  <a:tcPr marL="0" marR="0" marT="91440" marB="0"/>
                </a:tc>
                <a:tc>
                  <a:txBody>
                    <a:bodyPr/>
                    <a:lstStyle/>
                    <a:p>
                      <a:pPr marL="67945" marR="0" eaLnBrk="0" hangingPunct="0">
                        <a:lnSpc>
                          <a:spcPct val="107000"/>
                        </a:lnSpc>
                        <a:spcBef>
                          <a:spcPts val="50"/>
                        </a:spcBef>
                        <a:spcAft>
                          <a:spcPts val="0"/>
                        </a:spcAft>
                      </a:pPr>
                      <a:r>
                        <a:rPr lang="en-US" sz="1400" b="1" dirty="0">
                          <a:effectLst/>
                          <a:latin typeface="+mn-lt"/>
                        </a:rPr>
                        <a:t>N/A</a:t>
                      </a:r>
                      <a:endParaRPr lang="en-US" sz="1400" b="1" dirty="0">
                        <a:effectLst/>
                        <a:latin typeface="+mn-lt"/>
                        <a:ea typeface="Calibri" panose="020F0502020204030204" pitchFamily="34" charset="0"/>
                        <a:cs typeface="Times New Roman" panose="02020603050405020304" pitchFamily="18" charset="0"/>
                      </a:endParaRPr>
                    </a:p>
                  </a:txBody>
                  <a:tcPr marL="0" marR="0" marT="91440" marB="0"/>
                </a:tc>
                <a:tc>
                  <a:txBody>
                    <a:bodyPr/>
                    <a:lstStyle/>
                    <a:p>
                      <a:pPr marL="0" marR="0" eaLnBrk="0" hangingPunct="0">
                        <a:lnSpc>
                          <a:spcPct val="107000"/>
                        </a:lnSpc>
                        <a:spcBef>
                          <a:spcPts val="0"/>
                        </a:spcBef>
                        <a:spcAft>
                          <a:spcPts val="0"/>
                        </a:spcAft>
                      </a:pPr>
                      <a:endParaRPr lang="en-US" sz="1400" b="1" dirty="0">
                        <a:effectLst/>
                        <a:latin typeface="+mn-lt"/>
                        <a:ea typeface="Calibri" panose="020F0502020204030204" pitchFamily="34" charset="0"/>
                        <a:cs typeface="Times New Roman" panose="02020603050405020304" pitchFamily="18" charset="0"/>
                      </a:endParaRPr>
                    </a:p>
                  </a:txBody>
                  <a:tcPr marL="0" marR="0" marT="91440" marB="0"/>
                </a:tc>
                <a:tc>
                  <a:txBody>
                    <a:bodyPr/>
                    <a:lstStyle/>
                    <a:p>
                      <a:pPr marL="0" marR="0" eaLnBrk="0" hangingPunct="0">
                        <a:lnSpc>
                          <a:spcPct val="107000"/>
                        </a:lnSpc>
                        <a:spcBef>
                          <a:spcPts val="0"/>
                        </a:spcBef>
                        <a:spcAft>
                          <a:spcPts val="0"/>
                        </a:spcAft>
                      </a:pPr>
                      <a:endParaRPr lang="en-US" sz="1400" b="1" dirty="0">
                        <a:effectLst/>
                        <a:latin typeface="+mn-lt"/>
                        <a:ea typeface="Calibri" panose="020F0502020204030204" pitchFamily="34" charset="0"/>
                        <a:cs typeface="Times New Roman" panose="02020603050405020304" pitchFamily="18" charset="0"/>
                      </a:endParaRPr>
                    </a:p>
                  </a:txBody>
                  <a:tcPr marL="0" marR="0" marT="91440" marB="0"/>
                </a:tc>
                <a:tc>
                  <a:txBody>
                    <a:bodyPr/>
                    <a:lstStyle/>
                    <a:p>
                      <a:pPr marL="0" marR="0" eaLnBrk="0" hangingPunct="0">
                        <a:lnSpc>
                          <a:spcPct val="107000"/>
                        </a:lnSpc>
                        <a:spcBef>
                          <a:spcPts val="0"/>
                        </a:spcBef>
                        <a:spcAft>
                          <a:spcPts val="0"/>
                        </a:spcAft>
                      </a:pPr>
                      <a:r>
                        <a:rPr lang="en-US" sz="1400" b="1" dirty="0" smtClean="0">
                          <a:effectLst/>
                          <a:latin typeface="+mn-lt"/>
                        </a:rPr>
                        <a:t>None (or less than  $201)</a:t>
                      </a:r>
                      <a:endParaRPr lang="en-US" sz="1400" b="1" dirty="0">
                        <a:effectLst/>
                        <a:latin typeface="+mn-lt"/>
                        <a:ea typeface="Calibri" panose="020F0502020204030204" pitchFamily="34" charset="0"/>
                        <a:cs typeface="Times New Roman" panose="02020603050405020304" pitchFamily="18" charset="0"/>
                      </a:endParaRPr>
                    </a:p>
                  </a:txBody>
                  <a:tcPr marL="0" marR="0" marT="91440" marB="0"/>
                </a:tc>
              </a:tr>
            </a:tbl>
          </a:graphicData>
        </a:graphic>
      </p:graphicFrame>
    </p:spTree>
    <p:extLst>
      <p:ext uri="{BB962C8B-B14F-4D97-AF65-F5344CB8AC3E}">
        <p14:creationId xmlns:p14="http://schemas.microsoft.com/office/powerpoint/2010/main" val="16379870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smtClean="0">
                <a:solidFill>
                  <a:prstClr val="black">
                    <a:lumMod val="85000"/>
                    <a:lumOff val="15000"/>
                  </a:prstClr>
                </a:solidFill>
              </a:rPr>
              <a:t>Stock, Restricted Stock or Stock </a:t>
            </a:r>
            <a:r>
              <a:rPr lang="en-US" sz="3200" b="1" dirty="0">
                <a:solidFill>
                  <a:prstClr val="black">
                    <a:lumMod val="85000"/>
                    <a:lumOff val="15000"/>
                  </a:prstClr>
                </a:solidFill>
              </a:rPr>
              <a:t>Units, </a:t>
            </a:r>
            <a:r>
              <a:rPr lang="en-US" sz="3200" b="1" dirty="0" smtClean="0">
                <a:solidFill>
                  <a:prstClr val="black">
                    <a:lumMod val="85000"/>
                    <a:lumOff val="15000"/>
                  </a:prstClr>
                </a:solidFill>
              </a:rPr>
              <a:t>and </a:t>
            </a:r>
            <a:br>
              <a:rPr lang="en-US" sz="3200" b="1" dirty="0" smtClean="0">
                <a:solidFill>
                  <a:prstClr val="black">
                    <a:lumMod val="85000"/>
                    <a:lumOff val="15000"/>
                  </a:prstClr>
                </a:solidFill>
              </a:rPr>
            </a:br>
            <a:r>
              <a:rPr lang="en-US" sz="3200" b="1" dirty="0" smtClean="0">
                <a:solidFill>
                  <a:prstClr val="black">
                    <a:lumMod val="85000"/>
                    <a:lumOff val="15000"/>
                  </a:prstClr>
                </a:solidFill>
              </a:rPr>
              <a:t>Incentive Stock Options:</a:t>
            </a:r>
            <a:r>
              <a:rPr lang="en-US" sz="3200" b="1" dirty="0">
                <a:solidFill>
                  <a:prstClr val="black">
                    <a:lumMod val="85000"/>
                    <a:lumOff val="15000"/>
                  </a:prstClr>
                </a:solidFill>
              </a:rPr>
              <a:t/>
            </a:r>
            <a:br>
              <a:rPr lang="en-US" sz="3200" b="1" dirty="0">
                <a:solidFill>
                  <a:prstClr val="black">
                    <a:lumMod val="85000"/>
                    <a:lumOff val="15000"/>
                  </a:prstClr>
                </a:solidFill>
              </a:rPr>
            </a:br>
            <a:r>
              <a:rPr lang="en-US" sz="3200" b="1" dirty="0" smtClean="0">
                <a:solidFill>
                  <a:prstClr val="black">
                    <a:lumMod val="85000"/>
                    <a:lumOff val="15000"/>
                  </a:prstClr>
                </a:solidFill>
              </a:rPr>
              <a:t>How is it analyzed for conflicts?</a:t>
            </a:r>
            <a:endParaRPr lang="en-US" dirty="0"/>
          </a:p>
        </p:txBody>
      </p:sp>
      <p:sp>
        <p:nvSpPr>
          <p:cNvPr id="3" name="Content Placeholder 2"/>
          <p:cNvSpPr>
            <a:spLocks noGrp="1"/>
          </p:cNvSpPr>
          <p:nvPr>
            <p:ph idx="1"/>
          </p:nvPr>
        </p:nvSpPr>
        <p:spPr/>
        <p:txBody>
          <a:bodyPr>
            <a:normAutofit fontScale="92500" lnSpcReduction="10000"/>
          </a:bodyPr>
          <a:lstStyle/>
          <a:p>
            <a:r>
              <a:rPr lang="en-US" dirty="0"/>
              <a:t>Under 18 U.S.C. § 208, employees are prohibited from participating personally and substantially in any particular matter that they know would affect their own financial interest or financial interests attributed to them</a:t>
            </a:r>
            <a:r>
              <a:rPr lang="en-US" dirty="0" smtClean="0"/>
              <a:t>.</a:t>
            </a:r>
          </a:p>
          <a:p>
            <a:r>
              <a:rPr lang="en-US" dirty="0"/>
              <a:t>Stock - consider regulatory exemptions at 5 C.F.R. § 2640.202 for interests in securities if shares of stock are publicly traded securities as defined at 5 C.F.R. § 2640.102(p</a:t>
            </a:r>
            <a:r>
              <a:rPr lang="en-US" dirty="0" smtClean="0"/>
              <a:t>).</a:t>
            </a:r>
            <a:endParaRPr lang="en-US" dirty="0"/>
          </a:p>
          <a:p>
            <a:r>
              <a:rPr lang="en-US" dirty="0" smtClean="0">
                <a:solidFill>
                  <a:srgbClr val="C00000"/>
                </a:solidFill>
              </a:rPr>
              <a:t>Restricted stock, restricted stock units, and stock options are not considered publicly-traded securities as defined in 5 </a:t>
            </a:r>
            <a:r>
              <a:rPr lang="en-US" dirty="0">
                <a:solidFill>
                  <a:srgbClr val="C00000"/>
                </a:solidFill>
              </a:rPr>
              <a:t>C.F.R. § </a:t>
            </a:r>
            <a:r>
              <a:rPr lang="en-US" dirty="0" smtClean="0">
                <a:solidFill>
                  <a:srgbClr val="C00000"/>
                </a:solidFill>
              </a:rPr>
              <a:t>2640.102(p) .  Therefore, the regulatory </a:t>
            </a:r>
            <a:r>
              <a:rPr lang="en-US" dirty="0">
                <a:solidFill>
                  <a:srgbClr val="C00000"/>
                </a:solidFill>
              </a:rPr>
              <a:t>exemptions at 5 C.F.R. § 2640.202 </a:t>
            </a:r>
            <a:r>
              <a:rPr lang="en-US" dirty="0" smtClean="0">
                <a:solidFill>
                  <a:srgbClr val="C00000"/>
                </a:solidFill>
              </a:rPr>
              <a:t>do not apply.</a:t>
            </a:r>
          </a:p>
          <a:p>
            <a:r>
              <a:rPr lang="en-US" dirty="0" smtClean="0"/>
              <a:t>Consider potential “acceleration” of </a:t>
            </a:r>
            <a:r>
              <a:rPr lang="en-US" dirty="0"/>
              <a:t>vesting dates under 5 C.F.R</a:t>
            </a:r>
            <a:r>
              <a:rPr lang="en-US" dirty="0" smtClean="0"/>
              <a:t>. </a:t>
            </a:r>
            <a:r>
              <a:rPr lang="en-US" dirty="0"/>
              <a:t>§</a:t>
            </a:r>
            <a:r>
              <a:rPr lang="en-US" dirty="0" smtClean="0"/>
              <a:t> 2635.503 and </a:t>
            </a:r>
            <a:r>
              <a:rPr lang="en-US" dirty="0"/>
              <a:t>18 U.S.C. § </a:t>
            </a:r>
            <a:r>
              <a:rPr lang="en-US" dirty="0" smtClean="0"/>
              <a:t>209. </a:t>
            </a:r>
          </a:p>
        </p:txBody>
      </p:sp>
      <p:sp>
        <p:nvSpPr>
          <p:cNvPr id="4" name="Slide Number Placeholder 3"/>
          <p:cNvSpPr>
            <a:spLocks noGrp="1"/>
          </p:cNvSpPr>
          <p:nvPr>
            <p:ph type="sldNum" sz="quarter" idx="12"/>
          </p:nvPr>
        </p:nvSpPr>
        <p:spPr/>
        <p:txBody>
          <a:bodyPr/>
          <a:lstStyle/>
          <a:p>
            <a:fld id="{4FAB73BC-B049-4115-A692-8D63A059BFB8}"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29301640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Assets/Income</a:t>
            </a:r>
            <a:endParaRPr lang="en-US" dirty="0"/>
          </a:p>
        </p:txBody>
      </p:sp>
      <p:sp>
        <p:nvSpPr>
          <p:cNvPr id="3" name="Content Placeholder 2"/>
          <p:cNvSpPr>
            <a:spLocks noGrp="1"/>
          </p:cNvSpPr>
          <p:nvPr>
            <p:ph idx="1"/>
          </p:nvPr>
        </p:nvSpPr>
        <p:spPr/>
        <p:txBody>
          <a:bodyPr/>
          <a:lstStyle/>
          <a:p>
            <a:endParaRPr lang="en-US" dirty="0" smtClean="0"/>
          </a:p>
          <a:p>
            <a:r>
              <a:rPr lang="en-US" sz="3200" dirty="0" smtClean="0"/>
              <a:t>Fidelity Select Pharmaceuticals—208/2640 exemptions</a:t>
            </a:r>
          </a:p>
          <a:p>
            <a:endParaRPr lang="en-US" sz="3200" dirty="0"/>
          </a:p>
          <a:p>
            <a:r>
              <a:rPr lang="en-US" sz="3200" dirty="0" smtClean="0"/>
              <a:t>First Trust NASDAQ Pharma—208/2640 exemptions</a:t>
            </a:r>
            <a:endParaRPr lang="en-US" sz="3200" dirty="0"/>
          </a:p>
        </p:txBody>
      </p:sp>
    </p:spTree>
    <p:extLst>
      <p:ext uri="{BB962C8B-B14F-4D97-AF65-F5344CB8AC3E}">
        <p14:creationId xmlns:p14="http://schemas.microsoft.com/office/powerpoint/2010/main" val="2017591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Initial Review: Line-by-Line</a:t>
            </a:r>
            <a:endParaRPr lang="en-US" dirty="0"/>
          </a:p>
        </p:txBody>
      </p:sp>
      <p:pic>
        <p:nvPicPr>
          <p:cNvPr id="2" name="Picture 1"/>
          <p:cNvPicPr>
            <a:picLocks noChangeAspect="1"/>
          </p:cNvPicPr>
          <p:nvPr/>
        </p:nvPicPr>
        <p:blipFill rotWithShape="1">
          <a:blip r:embed="rId3"/>
          <a:srcRect l="9409" t="22424" r="9250" b="7394"/>
          <a:stretch/>
        </p:blipFill>
        <p:spPr>
          <a:xfrm>
            <a:off x="1147156" y="1862059"/>
            <a:ext cx="9917084" cy="4813070"/>
          </a:xfrm>
          <a:prstGeom prst="rect">
            <a:avLst/>
          </a:prstGeom>
          <a:ln w="28575">
            <a:solidFill>
              <a:schemeClr val="tx1">
                <a:lumMod val="75000"/>
                <a:lumOff val="25000"/>
              </a:schemeClr>
            </a:solidFill>
          </a:ln>
        </p:spPr>
      </p:pic>
    </p:spTree>
    <p:extLst>
      <p:ext uri="{BB962C8B-B14F-4D97-AF65-F5344CB8AC3E}">
        <p14:creationId xmlns:p14="http://schemas.microsoft.com/office/powerpoint/2010/main" val="33260427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209410"/>
            <a:ext cx="10515600" cy="2852737"/>
          </a:xfrm>
        </p:spPr>
        <p:txBody>
          <a:bodyPr/>
          <a:lstStyle/>
          <a:p>
            <a:r>
              <a:rPr lang="en-US" dirty="0" smtClean="0"/>
              <a:t>Task 5.3 	</a:t>
            </a:r>
            <a:endParaRPr lang="en-US" sz="4800" dirty="0"/>
          </a:p>
        </p:txBody>
      </p:sp>
      <p:sp>
        <p:nvSpPr>
          <p:cNvPr id="3" name="Text Placeholder 2"/>
          <p:cNvSpPr>
            <a:spLocks noGrp="1"/>
          </p:cNvSpPr>
          <p:nvPr>
            <p:ph type="body" idx="1"/>
          </p:nvPr>
        </p:nvSpPr>
        <p:spPr>
          <a:xfrm>
            <a:off x="831850" y="3763838"/>
            <a:ext cx="10515600" cy="2509143"/>
          </a:xfrm>
        </p:spPr>
        <p:txBody>
          <a:bodyPr>
            <a:noAutofit/>
          </a:bodyPr>
          <a:lstStyle/>
          <a:p>
            <a:pPr algn="ctr"/>
            <a:r>
              <a:rPr lang="en-US" sz="5400" dirty="0">
                <a:solidFill>
                  <a:prstClr val="black"/>
                </a:solidFill>
                <a:latin typeface="Calibri Light" panose="020F0302020204030204"/>
                <a:ea typeface="+mj-ea"/>
                <a:cs typeface="+mj-cs"/>
              </a:rPr>
              <a:t>Review answers from </a:t>
            </a:r>
            <a:r>
              <a:rPr lang="en-US" sz="5400" dirty="0" err="1">
                <a:solidFill>
                  <a:prstClr val="black"/>
                </a:solidFill>
                <a:latin typeface="Calibri Light" panose="020F0302020204030204"/>
                <a:ea typeface="+mj-ea"/>
                <a:cs typeface="+mj-cs"/>
              </a:rPr>
              <a:t>Keshia</a:t>
            </a:r>
            <a:r>
              <a:rPr lang="en-US" sz="5400" dirty="0">
                <a:solidFill>
                  <a:prstClr val="black"/>
                </a:solidFill>
                <a:latin typeface="Calibri Light" panose="020F0302020204030204"/>
                <a:ea typeface="+mj-ea"/>
                <a:cs typeface="+mj-cs"/>
              </a:rPr>
              <a:t> </a:t>
            </a:r>
            <a:br>
              <a:rPr lang="en-US" sz="5400" dirty="0">
                <a:solidFill>
                  <a:prstClr val="black"/>
                </a:solidFill>
                <a:latin typeface="Calibri Light" panose="020F0302020204030204"/>
                <a:ea typeface="+mj-ea"/>
                <a:cs typeface="+mj-cs"/>
              </a:rPr>
            </a:br>
            <a:r>
              <a:rPr lang="en-US" sz="5400" dirty="0">
                <a:solidFill>
                  <a:prstClr val="black"/>
                </a:solidFill>
                <a:latin typeface="Calibri Light" panose="020F0302020204030204"/>
                <a:ea typeface="+mj-ea"/>
                <a:cs typeface="+mj-cs"/>
              </a:rPr>
              <a:t>Revise her draft </a:t>
            </a:r>
            <a:r>
              <a:rPr lang="en-US" sz="5400" dirty="0" smtClean="0">
                <a:solidFill>
                  <a:prstClr val="black"/>
                </a:solidFill>
                <a:latin typeface="Calibri Light" panose="020F0302020204030204"/>
                <a:ea typeface="+mj-ea"/>
                <a:cs typeface="+mj-cs"/>
              </a:rPr>
              <a:t>NE 278</a:t>
            </a:r>
          </a:p>
          <a:p>
            <a:pPr algn="ctr"/>
            <a:r>
              <a:rPr lang="en-US" sz="5400" dirty="0" smtClean="0">
                <a:solidFill>
                  <a:prstClr val="black"/>
                </a:solidFill>
                <a:latin typeface="Calibri Light" panose="020F0302020204030204"/>
                <a:ea typeface="+mj-ea"/>
                <a:cs typeface="+mj-cs"/>
              </a:rPr>
              <a:t>Email completed to Ace@oge.gov</a:t>
            </a:r>
            <a:endParaRPr lang="en-US" sz="3600" dirty="0"/>
          </a:p>
        </p:txBody>
      </p:sp>
    </p:spTree>
    <p:extLst>
      <p:ext uri="{BB962C8B-B14F-4D97-AF65-F5344CB8AC3E}">
        <p14:creationId xmlns:p14="http://schemas.microsoft.com/office/powerpoint/2010/main" val="22075192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5.4  </a:t>
            </a:r>
            <a:r>
              <a:rPr lang="en-US" sz="5400" dirty="0" smtClean="0"/>
              <a:t>Identify Potential Remedies 					</a:t>
            </a:r>
            <a:endParaRPr lang="en-US" sz="4800" dirty="0"/>
          </a:p>
        </p:txBody>
      </p:sp>
    </p:spTree>
    <p:extLst>
      <p:ext uri="{BB962C8B-B14F-4D97-AF65-F5344CB8AC3E}">
        <p14:creationId xmlns:p14="http://schemas.microsoft.com/office/powerpoint/2010/main" val="22108849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for this morning</a:t>
            </a:r>
            <a:endParaRPr lang="en-US" dirty="0"/>
          </a:p>
        </p:txBody>
      </p:sp>
      <p:sp>
        <p:nvSpPr>
          <p:cNvPr id="3" name="Content Placeholder 2"/>
          <p:cNvSpPr>
            <a:spLocks noGrp="1"/>
          </p:cNvSpPr>
          <p:nvPr>
            <p:ph idx="1"/>
          </p:nvPr>
        </p:nvSpPr>
        <p:spPr>
          <a:xfrm>
            <a:off x="838200" y="1825624"/>
            <a:ext cx="9619695" cy="4353233"/>
          </a:xfrm>
        </p:spPr>
        <p:txBody>
          <a:bodyPr/>
          <a:lstStyle/>
          <a:p>
            <a:pPr marL="0" indent="0">
              <a:buNone/>
            </a:pPr>
            <a:endParaRPr lang="en-US" dirty="0" smtClean="0"/>
          </a:p>
          <a:p>
            <a:pPr marL="0" indent="0" algn="ctr">
              <a:buNone/>
            </a:pPr>
            <a:r>
              <a:rPr lang="en-US" sz="3200" dirty="0" smtClean="0"/>
              <a:t>In small groups:	Review the email from Deborah</a:t>
            </a:r>
          </a:p>
          <a:p>
            <a:pPr marL="0" indent="0">
              <a:buNone/>
            </a:pPr>
            <a:r>
              <a:rPr lang="en-US" sz="3200" dirty="0"/>
              <a:t>	</a:t>
            </a:r>
            <a:r>
              <a:rPr lang="en-US" sz="3200" dirty="0" smtClean="0"/>
              <a:t>1.	Each member will choose one of the 5 				remedies topics to research and answer the 			questions provided.</a:t>
            </a:r>
          </a:p>
          <a:p>
            <a:pPr marL="0" indent="0">
              <a:buNone/>
            </a:pPr>
            <a:r>
              <a:rPr lang="en-US" sz="3200" dirty="0"/>
              <a:t>	</a:t>
            </a:r>
            <a:r>
              <a:rPr lang="en-US" sz="3200" dirty="0" smtClean="0"/>
              <a:t>2.	Time will be provided for individual research 		and to prepare responses to questions.   </a:t>
            </a:r>
          </a:p>
        </p:txBody>
      </p:sp>
    </p:spTree>
    <p:extLst>
      <p:ext uri="{BB962C8B-B14F-4D97-AF65-F5344CB8AC3E}">
        <p14:creationId xmlns:p14="http://schemas.microsoft.com/office/powerpoint/2010/main" val="3259353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After lunch—starting at 2:00</a:t>
            </a:r>
            <a:endParaRPr lang="en-US" dirty="0"/>
          </a:p>
        </p:txBody>
      </p:sp>
      <p:sp>
        <p:nvSpPr>
          <p:cNvPr id="3" name="Content Placeholder 2"/>
          <p:cNvSpPr>
            <a:spLocks noGrp="1"/>
          </p:cNvSpPr>
          <p:nvPr>
            <p:ph idx="1"/>
          </p:nvPr>
        </p:nvSpPr>
        <p:spPr>
          <a:xfrm>
            <a:off x="838200" y="1825624"/>
            <a:ext cx="9619695" cy="4353233"/>
          </a:xfrm>
        </p:spPr>
        <p:txBody>
          <a:bodyPr/>
          <a:lstStyle/>
          <a:p>
            <a:pPr marL="0" indent="0">
              <a:buNone/>
            </a:pPr>
            <a:endParaRPr lang="en-US" dirty="0" smtClean="0"/>
          </a:p>
          <a:p>
            <a:pPr marL="0" indent="0">
              <a:buNone/>
            </a:pPr>
            <a:r>
              <a:rPr lang="en-US" sz="3200" dirty="0"/>
              <a:t>	3</a:t>
            </a:r>
            <a:r>
              <a:rPr lang="en-US" sz="3200" dirty="0" smtClean="0"/>
              <a:t>.	Each member will join a new group 				comprised of those from other groups who 			researched the same remedies topic.</a:t>
            </a:r>
          </a:p>
          <a:p>
            <a:pPr marL="0" indent="0">
              <a:buNone/>
            </a:pPr>
            <a:r>
              <a:rPr lang="en-US" sz="3200" dirty="0"/>
              <a:t>	4</a:t>
            </a:r>
            <a:r>
              <a:rPr lang="en-US" sz="3200" dirty="0" smtClean="0"/>
              <a:t>.	Remedy Groups 1-5 will each create a slide 			with talking points for use in their oral  			briefing on the topic to executives on 				September 27th. </a:t>
            </a:r>
          </a:p>
        </p:txBody>
      </p:sp>
    </p:spTree>
    <p:extLst>
      <p:ext uri="{BB962C8B-B14F-4D97-AF65-F5344CB8AC3E}">
        <p14:creationId xmlns:p14="http://schemas.microsoft.com/office/powerpoint/2010/main" val="12444230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5.5  Brief Execs on Remedies</a:t>
            </a:r>
            <a:r>
              <a:rPr lang="en-US" sz="5400" dirty="0" smtClean="0"/>
              <a:t>  </a:t>
            </a:r>
            <a:endParaRPr lang="en-US" sz="4800"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99066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524"/>
            <a:ext cx="10515600" cy="1325563"/>
          </a:xfrm>
        </p:spPr>
        <p:txBody>
          <a:bodyPr>
            <a:normAutofit/>
          </a:bodyPr>
          <a:lstStyle/>
          <a:p>
            <a:r>
              <a:rPr lang="en-US" dirty="0" smtClean="0"/>
              <a:t>Johns Hopkins University</a:t>
            </a:r>
            <a:endParaRPr lang="en-US" dirty="0"/>
          </a:p>
        </p:txBody>
      </p:sp>
      <p:sp>
        <p:nvSpPr>
          <p:cNvPr id="3" name="Content Placeholder 2"/>
          <p:cNvSpPr>
            <a:spLocks noGrp="1"/>
          </p:cNvSpPr>
          <p:nvPr>
            <p:ph idx="1"/>
          </p:nvPr>
        </p:nvSpPr>
        <p:spPr>
          <a:xfrm>
            <a:off x="838200" y="1349406"/>
            <a:ext cx="10515600" cy="5388745"/>
          </a:xfrm>
        </p:spPr>
        <p:txBody>
          <a:bodyPr/>
          <a:lstStyle/>
          <a:p>
            <a:r>
              <a:rPr lang="en-US" dirty="0" smtClean="0"/>
              <a:t>Leave of Absence  =  </a:t>
            </a:r>
            <a:r>
              <a:rPr lang="en-US" dirty="0" err="1" smtClean="0"/>
              <a:t>Keshia</a:t>
            </a:r>
            <a:r>
              <a:rPr lang="en-US" dirty="0" smtClean="0"/>
              <a:t> is Employee of JHU = JHU’s interests imputed to </a:t>
            </a:r>
            <a:r>
              <a:rPr lang="en-US" dirty="0" err="1" smtClean="0"/>
              <a:t>Keshia</a:t>
            </a:r>
            <a:r>
              <a:rPr lang="en-US" dirty="0" smtClean="0"/>
              <a:t>  </a:t>
            </a:r>
          </a:p>
          <a:p>
            <a:endParaRPr lang="en-US" dirty="0"/>
          </a:p>
          <a:p>
            <a:r>
              <a:rPr lang="en-US" dirty="0" smtClean="0"/>
              <a:t>TIAA Holdings</a:t>
            </a:r>
          </a:p>
          <a:p>
            <a:endParaRPr lang="en-US" dirty="0"/>
          </a:p>
          <a:p>
            <a:r>
              <a:rPr lang="en-US" dirty="0" smtClean="0"/>
              <a:t>NIH Grant</a:t>
            </a:r>
          </a:p>
          <a:p>
            <a:endParaRPr lang="en-US" dirty="0"/>
          </a:p>
          <a:p>
            <a:r>
              <a:rPr lang="en-US" dirty="0" smtClean="0"/>
              <a:t>Other Interests (IP/Royalties/Publications)</a:t>
            </a:r>
          </a:p>
          <a:p>
            <a:endParaRPr lang="en-US" dirty="0"/>
          </a:p>
          <a:p>
            <a:r>
              <a:rPr lang="en-US" dirty="0" smtClean="0"/>
              <a:t>Spouse’s employment</a:t>
            </a:r>
            <a:endParaRPr lang="en-US" dirty="0"/>
          </a:p>
        </p:txBody>
      </p:sp>
    </p:spTree>
    <p:extLst>
      <p:ext uri="{BB962C8B-B14F-4D97-AF65-F5344CB8AC3E}">
        <p14:creationId xmlns:p14="http://schemas.microsoft.com/office/powerpoint/2010/main" val="973899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Employment Status Under 208 -JHU</a:t>
            </a:r>
            <a:endParaRPr lang="en-US" dirty="0"/>
          </a:p>
        </p:txBody>
      </p:sp>
      <p:sp>
        <p:nvSpPr>
          <p:cNvPr id="3" name="Text Placeholder 2"/>
          <p:cNvSpPr>
            <a:spLocks noGrp="1"/>
          </p:cNvSpPr>
          <p:nvPr>
            <p:ph type="body" idx="1"/>
          </p:nvPr>
        </p:nvSpPr>
        <p:spPr>
          <a:xfrm>
            <a:off x="839788" y="1450345"/>
            <a:ext cx="5157787" cy="823912"/>
          </a:xfrm>
        </p:spPr>
        <p:txBody>
          <a:bodyPr>
            <a:normAutofit/>
          </a:bodyPr>
          <a:lstStyle/>
          <a:p>
            <a:pPr algn="ctr"/>
            <a:r>
              <a:rPr lang="en-US" sz="2800" dirty="0" err="1" smtClean="0"/>
              <a:t>Keshia</a:t>
            </a:r>
            <a:r>
              <a:rPr lang="en-US" sz="2800" dirty="0" smtClean="0"/>
              <a:t> is Employee of JHU</a:t>
            </a:r>
            <a:endParaRPr lang="en-US" sz="2800" dirty="0"/>
          </a:p>
        </p:txBody>
      </p:sp>
      <p:sp>
        <p:nvSpPr>
          <p:cNvPr id="4" name="Content Placeholder 3"/>
          <p:cNvSpPr>
            <a:spLocks noGrp="1"/>
          </p:cNvSpPr>
          <p:nvPr>
            <p:ph sz="half" idx="2"/>
          </p:nvPr>
        </p:nvSpPr>
        <p:spPr>
          <a:xfrm>
            <a:off x="839788" y="2567221"/>
            <a:ext cx="5157787" cy="3684588"/>
          </a:xfrm>
          <a:ln>
            <a:solidFill>
              <a:schemeClr val="tx1"/>
            </a:solidFill>
          </a:ln>
        </p:spPr>
        <p:txBody>
          <a:bodyPr/>
          <a:lstStyle/>
          <a:p>
            <a:pPr marL="0" indent="0" algn="ctr">
              <a:buNone/>
            </a:pPr>
            <a:endParaRPr lang="en-US" dirty="0" smtClean="0"/>
          </a:p>
          <a:p>
            <a:pPr marL="0" indent="0" algn="ctr">
              <a:buNone/>
            </a:pPr>
            <a:r>
              <a:rPr lang="en-US" dirty="0" smtClean="0"/>
              <a:t>JHU interests are imputed to </a:t>
            </a:r>
            <a:r>
              <a:rPr lang="en-US" dirty="0" err="1" smtClean="0"/>
              <a:t>Keshia</a:t>
            </a:r>
            <a:r>
              <a:rPr lang="en-US" dirty="0" smtClean="0"/>
              <a:t> </a:t>
            </a:r>
          </a:p>
          <a:p>
            <a:endParaRPr lang="en-US" dirty="0"/>
          </a:p>
          <a:p>
            <a:pPr marL="0" indent="0">
              <a:buNone/>
            </a:pPr>
            <a:endParaRPr lang="en-US" dirty="0"/>
          </a:p>
        </p:txBody>
      </p:sp>
      <p:sp>
        <p:nvSpPr>
          <p:cNvPr id="5" name="Text Placeholder 4"/>
          <p:cNvSpPr>
            <a:spLocks noGrp="1"/>
          </p:cNvSpPr>
          <p:nvPr>
            <p:ph type="body" sz="quarter" idx="3"/>
          </p:nvPr>
        </p:nvSpPr>
        <p:spPr>
          <a:xfrm>
            <a:off x="6172200" y="1423701"/>
            <a:ext cx="5183188" cy="823912"/>
          </a:xfrm>
        </p:spPr>
        <p:txBody>
          <a:bodyPr>
            <a:normAutofit/>
          </a:bodyPr>
          <a:lstStyle/>
          <a:p>
            <a:pPr algn="ctr"/>
            <a:r>
              <a:rPr lang="en-US" sz="2800" dirty="0" err="1" smtClean="0">
                <a:solidFill>
                  <a:schemeClr val="accent1">
                    <a:lumMod val="75000"/>
                  </a:schemeClr>
                </a:solidFill>
              </a:rPr>
              <a:t>Keshia’s</a:t>
            </a:r>
            <a:r>
              <a:rPr lang="en-US" sz="2800" dirty="0" smtClean="0">
                <a:solidFill>
                  <a:schemeClr val="accent1">
                    <a:lumMod val="75000"/>
                  </a:schemeClr>
                </a:solidFill>
              </a:rPr>
              <a:t> Disqualification</a:t>
            </a:r>
            <a:endParaRPr lang="en-US" sz="2800" dirty="0">
              <a:solidFill>
                <a:schemeClr val="accent1">
                  <a:lumMod val="75000"/>
                </a:schemeClr>
              </a:solidFill>
            </a:endParaRPr>
          </a:p>
        </p:txBody>
      </p:sp>
      <p:sp>
        <p:nvSpPr>
          <p:cNvPr id="6" name="Content Placeholder 5"/>
          <p:cNvSpPr>
            <a:spLocks noGrp="1"/>
          </p:cNvSpPr>
          <p:nvPr>
            <p:ph sz="quarter" idx="4"/>
          </p:nvPr>
        </p:nvSpPr>
        <p:spPr>
          <a:xfrm>
            <a:off x="6172200" y="2584977"/>
            <a:ext cx="5183188" cy="3684588"/>
          </a:xfrm>
          <a:ln>
            <a:solidFill>
              <a:schemeClr val="accent1">
                <a:lumMod val="75000"/>
              </a:schemeClr>
            </a:solidFill>
          </a:ln>
        </p:spPr>
        <p:txBody>
          <a:bodyPr>
            <a:normAutofit/>
          </a:bodyPr>
          <a:lstStyle/>
          <a:p>
            <a:endParaRPr lang="en-US" sz="2400" dirty="0" smtClean="0">
              <a:solidFill>
                <a:schemeClr val="accent1">
                  <a:lumMod val="75000"/>
                </a:schemeClr>
              </a:solidFill>
            </a:endParaRPr>
          </a:p>
          <a:p>
            <a:pPr marL="0" indent="0" algn="ctr">
              <a:buNone/>
            </a:pPr>
            <a:r>
              <a:rPr lang="en-US" dirty="0" err="1" smtClean="0">
                <a:solidFill>
                  <a:schemeClr val="accent1">
                    <a:lumMod val="75000"/>
                  </a:schemeClr>
                </a:solidFill>
              </a:rPr>
              <a:t>Keshia</a:t>
            </a:r>
            <a:r>
              <a:rPr lang="en-US" dirty="0" smtClean="0">
                <a:solidFill>
                  <a:schemeClr val="accent1">
                    <a:lumMod val="75000"/>
                  </a:schemeClr>
                </a:solidFill>
              </a:rPr>
              <a:t> can’t work on any particular matters affecting JHU</a:t>
            </a:r>
            <a:endParaRPr lang="en-US" dirty="0">
              <a:solidFill>
                <a:schemeClr val="accent1">
                  <a:lumMod val="75000"/>
                </a:schemeClr>
              </a:solidFill>
            </a:endParaRPr>
          </a:p>
        </p:txBody>
      </p:sp>
      <p:grpSp>
        <p:nvGrpSpPr>
          <p:cNvPr id="7" name="Group 6"/>
          <p:cNvGrpSpPr/>
          <p:nvPr/>
        </p:nvGrpSpPr>
        <p:grpSpPr>
          <a:xfrm>
            <a:off x="1905118" y="4101164"/>
            <a:ext cx="2723149" cy="1731144"/>
            <a:chOff x="919687" y="2742874"/>
            <a:chExt cx="2723149" cy="1731144"/>
          </a:xfrm>
        </p:grpSpPr>
        <p:pic>
          <p:nvPicPr>
            <p:cNvPr id="8" name="Content Placeholder 3"/>
            <p:cNvPicPr>
              <a:picLocks noChangeAspect="1"/>
            </p:cNvPicPr>
            <p:nvPr/>
          </p:nvPicPr>
          <p:blipFill>
            <a:blip r:embed="rId2"/>
            <a:stretch>
              <a:fillRect/>
            </a:stretch>
          </p:blipFill>
          <p:spPr>
            <a:xfrm>
              <a:off x="919687" y="2742874"/>
              <a:ext cx="2723149" cy="1731144"/>
            </a:xfrm>
            <a:prstGeom prst="rect">
              <a:avLst/>
            </a:prstGeom>
          </p:spPr>
        </p:pic>
        <p:pic>
          <p:nvPicPr>
            <p:cNvPr id="9" name="Content Placeholder 4"/>
            <p:cNvPicPr>
              <a:picLocks noChangeAspect="1"/>
            </p:cNvPicPr>
            <p:nvPr/>
          </p:nvPicPr>
          <p:blipFill rotWithShape="1">
            <a:blip r:embed="rId3"/>
            <a:srcRect l="20586" t="16596" r="19364" b="19064"/>
            <a:stretch/>
          </p:blipFill>
          <p:spPr>
            <a:xfrm>
              <a:off x="955240" y="2769840"/>
              <a:ext cx="820288" cy="878882"/>
            </a:xfrm>
            <a:prstGeom prst="rect">
              <a:avLst/>
            </a:prstGeom>
          </p:spPr>
        </p:pic>
      </p:grpSp>
      <p:grpSp>
        <p:nvGrpSpPr>
          <p:cNvPr id="15" name="Group 14"/>
          <p:cNvGrpSpPr/>
          <p:nvPr/>
        </p:nvGrpSpPr>
        <p:grpSpPr>
          <a:xfrm>
            <a:off x="7650795" y="4065961"/>
            <a:ext cx="2723149" cy="1731144"/>
            <a:chOff x="7650795" y="4065961"/>
            <a:chExt cx="2723149" cy="1731144"/>
          </a:xfrm>
        </p:grpSpPr>
        <p:pic>
          <p:nvPicPr>
            <p:cNvPr id="13" name="Content Placeholder 3"/>
            <p:cNvPicPr>
              <a:picLocks noChangeAspect="1"/>
            </p:cNvPicPr>
            <p:nvPr/>
          </p:nvPicPr>
          <p:blipFill>
            <a:blip r:embed="rId2"/>
            <a:stretch>
              <a:fillRect/>
            </a:stretch>
          </p:blipFill>
          <p:spPr>
            <a:xfrm>
              <a:off x="7650795" y="4065961"/>
              <a:ext cx="2723149" cy="1731144"/>
            </a:xfrm>
            <a:prstGeom prst="rect">
              <a:avLst/>
            </a:prstGeom>
          </p:spPr>
        </p:pic>
        <p:grpSp>
          <p:nvGrpSpPr>
            <p:cNvPr id="12" name="Group 11"/>
            <p:cNvGrpSpPr/>
            <p:nvPr/>
          </p:nvGrpSpPr>
          <p:grpSpPr>
            <a:xfrm>
              <a:off x="8504830" y="4083408"/>
              <a:ext cx="869991" cy="914726"/>
              <a:chOff x="6712803" y="4107610"/>
              <a:chExt cx="1118585" cy="1198486"/>
            </a:xfrm>
          </p:grpSpPr>
          <p:pic>
            <p:nvPicPr>
              <p:cNvPr id="10" name="Content Placeholder 4"/>
              <p:cNvPicPr>
                <a:picLocks noChangeAspect="1"/>
              </p:cNvPicPr>
              <p:nvPr/>
            </p:nvPicPr>
            <p:blipFill rotWithShape="1">
              <a:blip r:embed="rId3"/>
              <a:srcRect l="20586" t="16596" r="19364" b="19064"/>
              <a:stretch/>
            </p:blipFill>
            <p:spPr>
              <a:xfrm>
                <a:off x="6712803" y="4107610"/>
                <a:ext cx="1118585" cy="1198486"/>
              </a:xfrm>
              <a:prstGeom prst="rect">
                <a:avLst/>
              </a:prstGeom>
            </p:spPr>
          </p:pic>
          <p:sp>
            <p:nvSpPr>
              <p:cNvPr id="11" name="&quot;No&quot; Symbol 10"/>
              <p:cNvSpPr/>
              <p:nvPr/>
            </p:nvSpPr>
            <p:spPr>
              <a:xfrm>
                <a:off x="6809177" y="4235256"/>
                <a:ext cx="914400" cy="914400"/>
              </a:xfrm>
              <a:prstGeom prst="noSmoking">
                <a:avLst>
                  <a:gd name="adj" fmla="val 7099"/>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grpSp>
      </p:grpSp>
      <p:sp>
        <p:nvSpPr>
          <p:cNvPr id="14" name="TextBox 13"/>
          <p:cNvSpPr txBox="1"/>
          <p:nvPr/>
        </p:nvSpPr>
        <p:spPr>
          <a:xfrm>
            <a:off x="8478173" y="5310589"/>
            <a:ext cx="919230" cy="523220"/>
          </a:xfrm>
          <a:prstGeom prst="rect">
            <a:avLst/>
          </a:prstGeom>
          <a:noFill/>
        </p:spPr>
        <p:txBody>
          <a:bodyPr wrap="square" rtlCol="0">
            <a:spAutoFit/>
          </a:bodyPr>
          <a:lstStyle/>
          <a:p>
            <a:r>
              <a:rPr lang="el-GR" sz="2800" dirty="0" smtClean="0">
                <a:solidFill>
                  <a:srgbClr val="00B050"/>
                </a:solidFill>
              </a:rPr>
              <a:t>$$$$</a:t>
            </a:r>
            <a:endParaRPr lang="en-US" sz="2800" dirty="0">
              <a:solidFill>
                <a:srgbClr val="00B050"/>
              </a:solidFill>
            </a:endParaRPr>
          </a:p>
        </p:txBody>
      </p:sp>
    </p:spTree>
    <p:extLst>
      <p:ext uri="{BB962C8B-B14F-4D97-AF65-F5344CB8AC3E}">
        <p14:creationId xmlns:p14="http://schemas.microsoft.com/office/powerpoint/2010/main" val="2963317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524"/>
            <a:ext cx="10515600" cy="1325563"/>
          </a:xfrm>
        </p:spPr>
        <p:txBody>
          <a:bodyPr/>
          <a:lstStyle/>
          <a:p>
            <a:r>
              <a:rPr lang="en-US" dirty="0" smtClean="0"/>
              <a:t>Johns Hopkins University—See </a:t>
            </a:r>
            <a:endParaRPr lang="en-US" dirty="0"/>
          </a:p>
        </p:txBody>
      </p:sp>
      <p:sp>
        <p:nvSpPr>
          <p:cNvPr id="3" name="Content Placeholder 2"/>
          <p:cNvSpPr>
            <a:spLocks noGrp="1"/>
          </p:cNvSpPr>
          <p:nvPr>
            <p:ph idx="1"/>
          </p:nvPr>
        </p:nvSpPr>
        <p:spPr>
          <a:xfrm>
            <a:off x="838200" y="1349406"/>
            <a:ext cx="10515600" cy="5388745"/>
          </a:xfrm>
        </p:spPr>
        <p:txBody>
          <a:bodyPr>
            <a:normAutofit/>
          </a:bodyPr>
          <a:lstStyle/>
          <a:p>
            <a:r>
              <a:rPr lang="en-US" dirty="0" smtClean="0"/>
              <a:t>Leave of Absence  =  </a:t>
            </a:r>
            <a:r>
              <a:rPr lang="en-US" dirty="0" err="1" smtClean="0"/>
              <a:t>Keshia</a:t>
            </a:r>
            <a:r>
              <a:rPr lang="en-US" dirty="0" smtClean="0"/>
              <a:t> is Employee of JHU = JHU’s interests imputed to </a:t>
            </a:r>
            <a:r>
              <a:rPr lang="en-US" dirty="0" err="1" smtClean="0"/>
              <a:t>Keshia</a:t>
            </a:r>
            <a:endParaRPr lang="en-US" dirty="0" smtClean="0"/>
          </a:p>
          <a:p>
            <a:pPr marL="0" indent="0">
              <a:buNone/>
            </a:pPr>
            <a:r>
              <a:rPr lang="en-US" dirty="0" smtClean="0"/>
              <a:t>	</a:t>
            </a:r>
            <a:r>
              <a:rPr lang="en-US" sz="2400" dirty="0" smtClean="0"/>
              <a:t>208 Part. Matters of general applicability: grant program, policies, </a:t>
            </a:r>
            <a:r>
              <a:rPr lang="en-US" sz="2400" dirty="0"/>
              <a:t>	</a:t>
            </a:r>
            <a:r>
              <a:rPr lang="en-US" sz="2400" dirty="0" smtClean="0"/>
              <a:t>Impartiality issues –spouse and her; Ethics Pledge </a:t>
            </a:r>
            <a:endParaRPr lang="en-US" dirty="0"/>
          </a:p>
          <a:p>
            <a:r>
              <a:rPr lang="en-US" dirty="0" smtClean="0"/>
              <a:t>TIAA Holdings—Underlying holdings</a:t>
            </a:r>
            <a:endParaRPr lang="en-US" dirty="0"/>
          </a:p>
          <a:p>
            <a:r>
              <a:rPr lang="en-US" dirty="0" smtClean="0"/>
              <a:t>NIH Grant—time, eligibility, 18 USC 205, travel, use of title</a:t>
            </a:r>
            <a:endParaRPr lang="en-US" dirty="0"/>
          </a:p>
          <a:p>
            <a:endParaRPr lang="en-US" dirty="0" smtClean="0"/>
          </a:p>
          <a:p>
            <a:r>
              <a:rPr lang="en-US" dirty="0" smtClean="0"/>
              <a:t>Other Interests (IP/Royalties/Publications)</a:t>
            </a:r>
          </a:p>
          <a:p>
            <a:endParaRPr lang="en-US" dirty="0"/>
          </a:p>
          <a:p>
            <a:r>
              <a:rPr lang="en-US" dirty="0" smtClean="0"/>
              <a:t>Spouse’s employment—salary/continued employment/impartiality</a:t>
            </a:r>
          </a:p>
          <a:p>
            <a:pPr marL="0" indent="0">
              <a:buNone/>
            </a:pPr>
            <a:r>
              <a:rPr lang="en-US" dirty="0"/>
              <a:t>	</a:t>
            </a:r>
            <a:r>
              <a:rPr lang="en-US" dirty="0" smtClean="0"/>
              <a:t>208—Ability or willingness</a:t>
            </a:r>
            <a:endParaRPr lang="en-US" dirty="0"/>
          </a:p>
        </p:txBody>
      </p:sp>
    </p:spTree>
    <p:extLst>
      <p:ext uri="{BB962C8B-B14F-4D97-AF65-F5344CB8AC3E}">
        <p14:creationId xmlns:p14="http://schemas.microsoft.com/office/powerpoint/2010/main" val="648310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053"/>
            <a:ext cx="10515600" cy="1325563"/>
          </a:xfrm>
        </p:spPr>
        <p:txBody>
          <a:bodyPr/>
          <a:lstStyle/>
          <a:p>
            <a:r>
              <a:rPr lang="en-US" dirty="0" smtClean="0"/>
              <a:t>National Council for Mental Wellbeing</a:t>
            </a:r>
            <a:endParaRPr lang="en-US" dirty="0"/>
          </a:p>
        </p:txBody>
      </p:sp>
      <p:sp>
        <p:nvSpPr>
          <p:cNvPr id="3" name="Content Placeholder 2"/>
          <p:cNvSpPr>
            <a:spLocks noGrp="1"/>
          </p:cNvSpPr>
          <p:nvPr>
            <p:ph idx="1"/>
          </p:nvPr>
        </p:nvSpPr>
        <p:spPr>
          <a:xfrm>
            <a:off x="838200" y="1825625"/>
            <a:ext cx="10515600" cy="4868138"/>
          </a:xfrm>
        </p:spPr>
        <p:txBody>
          <a:bodyPr/>
          <a:lstStyle/>
          <a:p>
            <a:r>
              <a:rPr lang="en-US" dirty="0" smtClean="0"/>
              <a:t>Employee or Independent Contractor</a:t>
            </a:r>
          </a:p>
          <a:p>
            <a:endParaRPr lang="en-US" dirty="0"/>
          </a:p>
          <a:p>
            <a:r>
              <a:rPr lang="en-US" dirty="0" smtClean="0"/>
              <a:t>Severance or Account Receivable (payments owed)</a:t>
            </a:r>
          </a:p>
          <a:p>
            <a:endParaRPr lang="en-US" dirty="0"/>
          </a:p>
          <a:p>
            <a:r>
              <a:rPr lang="en-US" dirty="0" smtClean="0"/>
              <a:t>Retirement</a:t>
            </a:r>
          </a:p>
          <a:p>
            <a:endParaRPr lang="en-US" dirty="0"/>
          </a:p>
          <a:p>
            <a:r>
              <a:rPr lang="en-US" dirty="0" smtClean="0"/>
              <a:t>Clients</a:t>
            </a:r>
            <a:endParaRPr lang="en-US" dirty="0"/>
          </a:p>
        </p:txBody>
      </p:sp>
    </p:spTree>
    <p:extLst>
      <p:ext uri="{BB962C8B-B14F-4D97-AF65-F5344CB8AC3E}">
        <p14:creationId xmlns:p14="http://schemas.microsoft.com/office/powerpoint/2010/main" val="3970408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Employment Status Under 208-NCMW</a:t>
            </a:r>
            <a:endParaRPr lang="en-US" dirty="0"/>
          </a:p>
        </p:txBody>
      </p:sp>
      <p:sp>
        <p:nvSpPr>
          <p:cNvPr id="3" name="Text Placeholder 2"/>
          <p:cNvSpPr>
            <a:spLocks noGrp="1"/>
          </p:cNvSpPr>
          <p:nvPr>
            <p:ph type="body" idx="1"/>
          </p:nvPr>
        </p:nvSpPr>
        <p:spPr>
          <a:xfrm>
            <a:off x="3298916" y="1610139"/>
            <a:ext cx="5157787" cy="823912"/>
          </a:xfrm>
        </p:spPr>
        <p:txBody>
          <a:bodyPr>
            <a:normAutofit/>
          </a:bodyPr>
          <a:lstStyle/>
          <a:p>
            <a:pPr algn="ctr"/>
            <a:r>
              <a:rPr lang="en-US" sz="3200" dirty="0" smtClean="0">
                <a:solidFill>
                  <a:srgbClr val="C00000"/>
                </a:solidFill>
              </a:rPr>
              <a:t>IF</a:t>
            </a:r>
            <a:r>
              <a:rPr lang="en-US" sz="2800" dirty="0" smtClean="0"/>
              <a:t> </a:t>
            </a:r>
            <a:r>
              <a:rPr lang="en-US" sz="2800" dirty="0" err="1" smtClean="0"/>
              <a:t>Keshia</a:t>
            </a:r>
            <a:r>
              <a:rPr lang="en-US" sz="2800" dirty="0" smtClean="0"/>
              <a:t> is </a:t>
            </a:r>
            <a:r>
              <a:rPr lang="en-US" sz="2800" u="sng" dirty="0" smtClean="0"/>
              <a:t>Employee </a:t>
            </a:r>
            <a:r>
              <a:rPr lang="en-US" sz="2800" dirty="0" smtClean="0"/>
              <a:t>of NCMW</a:t>
            </a:r>
            <a:endParaRPr lang="en-US" sz="2800" dirty="0"/>
          </a:p>
        </p:txBody>
      </p:sp>
      <p:sp>
        <p:nvSpPr>
          <p:cNvPr id="4" name="Content Placeholder 3"/>
          <p:cNvSpPr>
            <a:spLocks noGrp="1"/>
          </p:cNvSpPr>
          <p:nvPr>
            <p:ph sz="half" idx="2"/>
          </p:nvPr>
        </p:nvSpPr>
        <p:spPr>
          <a:xfrm>
            <a:off x="3396566" y="2505075"/>
            <a:ext cx="5157787" cy="3684588"/>
          </a:xfrm>
          <a:ln>
            <a:solidFill>
              <a:schemeClr val="tx1"/>
            </a:solidFill>
          </a:ln>
        </p:spPr>
        <p:txBody>
          <a:bodyPr/>
          <a:lstStyle/>
          <a:p>
            <a:endParaRPr lang="en-US" dirty="0" smtClean="0"/>
          </a:p>
          <a:p>
            <a:r>
              <a:rPr lang="en-US" dirty="0" smtClean="0"/>
              <a:t>NCMW interests are imputed to </a:t>
            </a:r>
            <a:r>
              <a:rPr lang="en-US" dirty="0" err="1" smtClean="0"/>
              <a:t>Keshia</a:t>
            </a:r>
            <a:r>
              <a:rPr lang="en-US" dirty="0" smtClean="0"/>
              <a:t> </a:t>
            </a:r>
          </a:p>
          <a:p>
            <a:endParaRPr lang="en-US" dirty="0"/>
          </a:p>
          <a:p>
            <a:r>
              <a:rPr lang="en-US" dirty="0" err="1" smtClean="0"/>
              <a:t>Keshia’s</a:t>
            </a:r>
            <a:r>
              <a:rPr lang="en-US" dirty="0" smtClean="0"/>
              <a:t> financial interest = in any particular matters that can affect NCMW</a:t>
            </a:r>
            <a:endParaRPr lang="en-US" dirty="0"/>
          </a:p>
        </p:txBody>
      </p:sp>
    </p:spTree>
    <p:extLst>
      <p:ext uri="{BB962C8B-B14F-4D97-AF65-F5344CB8AC3E}">
        <p14:creationId xmlns:p14="http://schemas.microsoft.com/office/powerpoint/2010/main" val="56402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7352205" y="4155938"/>
            <a:ext cx="2741305" cy="17758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Arial" panose="020B0604020202020204" pitchFamily="34" charset="0"/>
              <a:cs typeface="Arial" panose="020B0604020202020204" pitchFamily="34" charset="0"/>
            </a:endParaRPr>
          </a:p>
          <a:p>
            <a:pPr algn="ctr"/>
            <a:endParaRPr lang="en-US" dirty="0">
              <a:solidFill>
                <a:schemeClr val="bg1"/>
              </a:solidFill>
              <a:latin typeface="Arial" panose="020B0604020202020204" pitchFamily="34" charset="0"/>
              <a:cs typeface="Arial" panose="020B0604020202020204" pitchFamily="34" charset="0"/>
            </a:endParaRPr>
          </a:p>
          <a:p>
            <a:pPr algn="ctr"/>
            <a:r>
              <a:rPr lang="en-US" dirty="0" err="1" smtClean="0">
                <a:solidFill>
                  <a:schemeClr val="bg1"/>
                </a:solidFill>
                <a:latin typeface="Arial" panose="020B0604020202020204" pitchFamily="34" charset="0"/>
                <a:cs typeface="Arial" panose="020B0604020202020204" pitchFamily="34" charset="0"/>
              </a:rPr>
              <a:t>Keshia’s</a:t>
            </a:r>
            <a:r>
              <a:rPr lang="en-US" dirty="0" smtClean="0">
                <a:solidFill>
                  <a:schemeClr val="bg1"/>
                </a:solidFill>
                <a:latin typeface="Arial" panose="020B0604020202020204" pitchFamily="34" charset="0"/>
                <a:cs typeface="Arial" panose="020B0604020202020204" pitchFamily="34" charset="0"/>
              </a:rPr>
              <a:t> Consulting Contract</a:t>
            </a:r>
            <a:endParaRPr lang="en-US" dirty="0">
              <a:solidFill>
                <a:schemeClr val="bg1"/>
              </a:solidFill>
              <a:latin typeface="Arial" panose="020B0604020202020204" pitchFamily="34" charset="0"/>
              <a:cs typeface="Arial" panose="020B0604020202020204" pitchFamily="34" charset="0"/>
            </a:endParaRPr>
          </a:p>
        </p:txBody>
      </p:sp>
      <p:sp>
        <p:nvSpPr>
          <p:cNvPr id="4" name="Content Placeholder 3"/>
          <p:cNvSpPr>
            <a:spLocks noGrp="1"/>
          </p:cNvSpPr>
          <p:nvPr>
            <p:ph sz="half" idx="2"/>
          </p:nvPr>
        </p:nvSpPr>
        <p:spPr>
          <a:xfrm>
            <a:off x="839788" y="2567221"/>
            <a:ext cx="5157787" cy="3684588"/>
          </a:xfrm>
          <a:ln>
            <a:solidFill>
              <a:schemeClr val="tx1"/>
            </a:solidFill>
          </a:ln>
        </p:spPr>
        <p:txBody>
          <a:bodyPr/>
          <a:lstStyle/>
          <a:p>
            <a:pPr marL="0" indent="0" algn="ctr">
              <a:buNone/>
            </a:pPr>
            <a:endParaRPr lang="en-US" dirty="0" smtClean="0"/>
          </a:p>
          <a:p>
            <a:pPr marL="0" indent="0" algn="ctr">
              <a:buNone/>
            </a:pPr>
            <a:r>
              <a:rPr lang="en-US" dirty="0" err="1" smtClean="0"/>
              <a:t>Keshia’s</a:t>
            </a:r>
            <a:r>
              <a:rPr lang="en-US" dirty="0" smtClean="0"/>
              <a:t> Interests are in the Contract w/NCMW</a:t>
            </a:r>
          </a:p>
          <a:p>
            <a:pPr marL="0" indent="0">
              <a:buNone/>
            </a:pPr>
            <a:endParaRPr lang="en-US" dirty="0"/>
          </a:p>
          <a:p>
            <a:pPr marL="0" indent="0">
              <a:buNone/>
            </a:pPr>
            <a:endParaRPr lang="en-US" dirty="0" smtClean="0"/>
          </a:p>
          <a:p>
            <a:pPr marL="0" indent="0">
              <a:buNone/>
            </a:pPr>
            <a:endParaRPr lang="en-US" dirty="0"/>
          </a:p>
        </p:txBody>
      </p:sp>
      <p:sp>
        <p:nvSpPr>
          <p:cNvPr id="16" name="Rectangle 15"/>
          <p:cNvSpPr/>
          <p:nvPr/>
        </p:nvSpPr>
        <p:spPr>
          <a:xfrm>
            <a:off x="1970843" y="4163339"/>
            <a:ext cx="2741305" cy="17758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Arial" panose="020B0604020202020204" pitchFamily="34" charset="0"/>
              <a:cs typeface="Arial" panose="020B0604020202020204" pitchFamily="34" charset="0"/>
            </a:endParaRPr>
          </a:p>
          <a:p>
            <a:pPr algn="ctr"/>
            <a:endParaRPr lang="en-US" dirty="0">
              <a:solidFill>
                <a:schemeClr val="bg1"/>
              </a:solidFill>
              <a:latin typeface="Arial" panose="020B0604020202020204" pitchFamily="34" charset="0"/>
              <a:cs typeface="Arial" panose="020B0604020202020204" pitchFamily="34" charset="0"/>
            </a:endParaRPr>
          </a:p>
          <a:p>
            <a:pPr algn="ctr"/>
            <a:r>
              <a:rPr lang="en-US" dirty="0" err="1" smtClean="0">
                <a:solidFill>
                  <a:schemeClr val="bg1"/>
                </a:solidFill>
                <a:latin typeface="Arial" panose="020B0604020202020204" pitchFamily="34" charset="0"/>
                <a:cs typeface="Arial" panose="020B0604020202020204" pitchFamily="34" charset="0"/>
              </a:rPr>
              <a:t>Keshia’s</a:t>
            </a:r>
            <a:r>
              <a:rPr lang="en-US" dirty="0" smtClean="0">
                <a:solidFill>
                  <a:schemeClr val="bg1"/>
                </a:solidFill>
                <a:latin typeface="Arial" panose="020B0604020202020204" pitchFamily="34" charset="0"/>
                <a:cs typeface="Arial" panose="020B0604020202020204" pitchFamily="34" charset="0"/>
              </a:rPr>
              <a:t> Consulting Contract</a:t>
            </a:r>
            <a:endParaRPr lang="en-US" dirty="0">
              <a:solidFill>
                <a:schemeClr val="bg1"/>
              </a:solidFill>
              <a:latin typeface="Arial" panose="020B0604020202020204" pitchFamily="34" charset="0"/>
              <a:cs typeface="Arial" panose="020B0604020202020204" pitchFamily="34" charset="0"/>
            </a:endParaRPr>
          </a:p>
        </p:txBody>
      </p:sp>
      <p:sp>
        <p:nvSpPr>
          <p:cNvPr id="2" name="Title 1"/>
          <p:cNvSpPr>
            <a:spLocks noGrp="1"/>
          </p:cNvSpPr>
          <p:nvPr>
            <p:ph type="title"/>
          </p:nvPr>
        </p:nvSpPr>
        <p:spPr/>
        <p:txBody>
          <a:bodyPr/>
          <a:lstStyle/>
          <a:p>
            <a:r>
              <a:rPr lang="en-US" dirty="0" smtClean="0"/>
              <a:t>Employment Status Under 208 -NCMW</a:t>
            </a:r>
            <a:endParaRPr lang="en-US" dirty="0"/>
          </a:p>
        </p:txBody>
      </p:sp>
      <p:sp>
        <p:nvSpPr>
          <p:cNvPr id="3" name="Text Placeholder 2"/>
          <p:cNvSpPr>
            <a:spLocks noGrp="1"/>
          </p:cNvSpPr>
          <p:nvPr>
            <p:ph type="body" idx="1"/>
          </p:nvPr>
        </p:nvSpPr>
        <p:spPr>
          <a:xfrm>
            <a:off x="839788" y="1450345"/>
            <a:ext cx="5157787" cy="823912"/>
          </a:xfrm>
        </p:spPr>
        <p:txBody>
          <a:bodyPr>
            <a:normAutofit lnSpcReduction="10000"/>
          </a:bodyPr>
          <a:lstStyle/>
          <a:p>
            <a:pPr algn="ctr"/>
            <a:r>
              <a:rPr lang="en-US" sz="2800" dirty="0" smtClean="0">
                <a:solidFill>
                  <a:srgbClr val="C00000"/>
                </a:solidFill>
              </a:rPr>
              <a:t>IF</a:t>
            </a:r>
            <a:r>
              <a:rPr lang="en-US" sz="2800" dirty="0" smtClean="0"/>
              <a:t> </a:t>
            </a:r>
            <a:r>
              <a:rPr lang="en-US" sz="2800" dirty="0" err="1" smtClean="0"/>
              <a:t>Keshia</a:t>
            </a:r>
            <a:r>
              <a:rPr lang="en-US" sz="2800" dirty="0" smtClean="0"/>
              <a:t> is an Independent Contractor with NCMW</a:t>
            </a:r>
            <a:endParaRPr lang="en-US" sz="2800" dirty="0"/>
          </a:p>
        </p:txBody>
      </p:sp>
      <p:sp>
        <p:nvSpPr>
          <p:cNvPr id="5" name="Text Placeholder 4"/>
          <p:cNvSpPr>
            <a:spLocks noGrp="1"/>
          </p:cNvSpPr>
          <p:nvPr>
            <p:ph type="body" sz="quarter" idx="3"/>
          </p:nvPr>
        </p:nvSpPr>
        <p:spPr>
          <a:xfrm>
            <a:off x="6172200" y="1423701"/>
            <a:ext cx="5183188" cy="823912"/>
          </a:xfrm>
        </p:spPr>
        <p:txBody>
          <a:bodyPr>
            <a:normAutofit/>
          </a:bodyPr>
          <a:lstStyle/>
          <a:p>
            <a:pPr algn="ctr"/>
            <a:r>
              <a:rPr lang="en-US" sz="2800" dirty="0" err="1" smtClean="0">
                <a:solidFill>
                  <a:schemeClr val="accent1">
                    <a:lumMod val="75000"/>
                  </a:schemeClr>
                </a:solidFill>
              </a:rPr>
              <a:t>Keshia’s</a:t>
            </a:r>
            <a:r>
              <a:rPr lang="en-US" sz="2800" dirty="0" smtClean="0">
                <a:solidFill>
                  <a:schemeClr val="accent1">
                    <a:lumMod val="75000"/>
                  </a:schemeClr>
                </a:solidFill>
              </a:rPr>
              <a:t> Disqualification</a:t>
            </a:r>
            <a:endParaRPr lang="en-US" sz="2800" dirty="0">
              <a:solidFill>
                <a:schemeClr val="accent1">
                  <a:lumMod val="75000"/>
                </a:schemeClr>
              </a:solidFill>
            </a:endParaRPr>
          </a:p>
        </p:txBody>
      </p:sp>
      <p:sp>
        <p:nvSpPr>
          <p:cNvPr id="6" name="Content Placeholder 5"/>
          <p:cNvSpPr>
            <a:spLocks noGrp="1"/>
          </p:cNvSpPr>
          <p:nvPr>
            <p:ph sz="quarter" idx="4"/>
          </p:nvPr>
        </p:nvSpPr>
        <p:spPr>
          <a:xfrm>
            <a:off x="6172200" y="2584977"/>
            <a:ext cx="5183188" cy="3684588"/>
          </a:xfrm>
          <a:ln>
            <a:solidFill>
              <a:schemeClr val="accent1">
                <a:lumMod val="75000"/>
              </a:schemeClr>
            </a:solidFill>
          </a:ln>
        </p:spPr>
        <p:txBody>
          <a:bodyPr>
            <a:normAutofit/>
          </a:bodyPr>
          <a:lstStyle/>
          <a:p>
            <a:pPr marL="0" indent="0" algn="ctr">
              <a:buNone/>
            </a:pPr>
            <a:r>
              <a:rPr lang="en-US" dirty="0" err="1" smtClean="0">
                <a:solidFill>
                  <a:schemeClr val="accent1">
                    <a:lumMod val="75000"/>
                  </a:schemeClr>
                </a:solidFill>
              </a:rPr>
              <a:t>Keshia</a:t>
            </a:r>
            <a:r>
              <a:rPr lang="en-US" dirty="0" smtClean="0">
                <a:solidFill>
                  <a:schemeClr val="accent1">
                    <a:lumMod val="75000"/>
                  </a:schemeClr>
                </a:solidFill>
              </a:rPr>
              <a:t> can’t work on any particular matters affecting the contract</a:t>
            </a:r>
            <a:endParaRPr lang="en-US" dirty="0">
              <a:solidFill>
                <a:schemeClr val="accent1">
                  <a:lumMod val="75000"/>
                </a:schemeClr>
              </a:solidFill>
            </a:endParaRPr>
          </a:p>
        </p:txBody>
      </p:sp>
      <p:grpSp>
        <p:nvGrpSpPr>
          <p:cNvPr id="12" name="Group 11"/>
          <p:cNvGrpSpPr/>
          <p:nvPr/>
        </p:nvGrpSpPr>
        <p:grpSpPr>
          <a:xfrm>
            <a:off x="8256254" y="4083408"/>
            <a:ext cx="869991" cy="914726"/>
            <a:chOff x="6712803" y="4107610"/>
            <a:chExt cx="1118585" cy="1198486"/>
          </a:xfrm>
        </p:grpSpPr>
        <p:pic>
          <p:nvPicPr>
            <p:cNvPr id="10" name="Content Placeholder 4"/>
            <p:cNvPicPr>
              <a:picLocks noChangeAspect="1"/>
            </p:cNvPicPr>
            <p:nvPr/>
          </p:nvPicPr>
          <p:blipFill rotWithShape="1">
            <a:blip r:embed="rId2"/>
            <a:srcRect l="20586" t="16596" r="19364" b="19064"/>
            <a:stretch/>
          </p:blipFill>
          <p:spPr>
            <a:xfrm>
              <a:off x="6712803" y="4107610"/>
              <a:ext cx="1118585" cy="1198486"/>
            </a:xfrm>
            <a:prstGeom prst="rect">
              <a:avLst/>
            </a:prstGeom>
          </p:spPr>
        </p:pic>
        <p:sp>
          <p:nvSpPr>
            <p:cNvPr id="11" name="&quot;No&quot; Symbol 10"/>
            <p:cNvSpPr/>
            <p:nvPr/>
          </p:nvSpPr>
          <p:spPr>
            <a:xfrm>
              <a:off x="6809177" y="4235256"/>
              <a:ext cx="914400" cy="914400"/>
            </a:xfrm>
            <a:prstGeom prst="noSmoking">
              <a:avLst>
                <a:gd name="adj" fmla="val 7099"/>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grpSp>
      <p:sp>
        <p:nvSpPr>
          <p:cNvPr id="14" name="TextBox 13"/>
          <p:cNvSpPr txBox="1"/>
          <p:nvPr/>
        </p:nvSpPr>
        <p:spPr>
          <a:xfrm>
            <a:off x="8256223" y="5505898"/>
            <a:ext cx="919230" cy="523220"/>
          </a:xfrm>
          <a:prstGeom prst="rect">
            <a:avLst/>
          </a:prstGeom>
          <a:noFill/>
        </p:spPr>
        <p:txBody>
          <a:bodyPr wrap="square" rtlCol="0">
            <a:spAutoFit/>
          </a:bodyPr>
          <a:lstStyle/>
          <a:p>
            <a:r>
              <a:rPr lang="el-GR" sz="2800" dirty="0" smtClean="0">
                <a:solidFill>
                  <a:srgbClr val="FFFF00"/>
                </a:solidFill>
              </a:rPr>
              <a:t>$$$$</a:t>
            </a:r>
            <a:endParaRPr lang="en-US" sz="2800" dirty="0">
              <a:solidFill>
                <a:srgbClr val="FFFF00"/>
              </a:solidFill>
            </a:endParaRPr>
          </a:p>
        </p:txBody>
      </p:sp>
      <p:pic>
        <p:nvPicPr>
          <p:cNvPr id="17" name="Content Placeholder 4"/>
          <p:cNvPicPr>
            <a:picLocks noChangeAspect="1"/>
          </p:cNvPicPr>
          <p:nvPr/>
        </p:nvPicPr>
        <p:blipFill rotWithShape="1">
          <a:blip r:embed="rId2"/>
          <a:srcRect l="20586" t="16596" r="19364" b="19064"/>
          <a:stretch/>
        </p:blipFill>
        <p:spPr>
          <a:xfrm>
            <a:off x="2937514" y="4172501"/>
            <a:ext cx="791825" cy="848386"/>
          </a:xfrm>
          <a:prstGeom prst="rect">
            <a:avLst/>
          </a:prstGeom>
        </p:spPr>
      </p:pic>
    </p:spTree>
    <p:extLst>
      <p:ext uri="{BB962C8B-B14F-4D97-AF65-F5344CB8AC3E}">
        <p14:creationId xmlns:p14="http://schemas.microsoft.com/office/powerpoint/2010/main" val="2599165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Ability or Willingness 208 Recusal</a:t>
            </a:r>
            <a:endParaRPr lang="en-US" dirty="0"/>
          </a:p>
        </p:txBody>
      </p:sp>
      <p:sp>
        <p:nvSpPr>
          <p:cNvPr id="3" name="Content Placeholder 2"/>
          <p:cNvSpPr>
            <a:spLocks noGrp="1"/>
          </p:cNvSpPr>
          <p:nvPr>
            <p:ph idx="1"/>
          </p:nvPr>
        </p:nvSpPr>
        <p:spPr/>
        <p:txBody>
          <a:bodyPr/>
          <a:lstStyle/>
          <a:p>
            <a:r>
              <a:rPr lang="en-US" dirty="0" smtClean="0"/>
              <a:t>Disqualification from particular matters that would affect </a:t>
            </a:r>
            <a:r>
              <a:rPr lang="en-US" b="1" i="1" dirty="0" smtClean="0"/>
              <a:t>the ability or willingness of an entity to honor a contractual or other agreed upon obligation to provide a financial benefit/payment.</a:t>
            </a:r>
          </a:p>
          <a:p>
            <a:endParaRPr lang="en-US" dirty="0"/>
          </a:p>
          <a:p>
            <a:r>
              <a:rPr lang="en-US" dirty="0" smtClean="0"/>
              <a:t>Examples:</a:t>
            </a:r>
          </a:p>
          <a:p>
            <a:pPr lvl="1"/>
            <a:r>
              <a:rPr lang="en-US" dirty="0"/>
              <a:t>Contracts to perform personal services</a:t>
            </a:r>
          </a:p>
          <a:p>
            <a:pPr lvl="1"/>
            <a:r>
              <a:rPr lang="en-US" dirty="0" smtClean="0"/>
              <a:t>Severance or other monies owed/accounts receivable</a:t>
            </a:r>
          </a:p>
          <a:p>
            <a:pPr lvl="1"/>
            <a:r>
              <a:rPr lang="en-US" dirty="0" smtClean="0"/>
              <a:t>Defined benefit pension benefits</a:t>
            </a:r>
          </a:p>
        </p:txBody>
      </p:sp>
    </p:spTree>
    <p:extLst>
      <p:ext uri="{BB962C8B-B14F-4D97-AF65-F5344CB8AC3E}">
        <p14:creationId xmlns:p14="http://schemas.microsoft.com/office/powerpoint/2010/main" val="30667812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2564</TotalTime>
  <Words>2304</Words>
  <Application>Microsoft Office PowerPoint</Application>
  <PresentationFormat>Widescreen</PresentationFormat>
  <Paragraphs>250</Paragraphs>
  <Slides>24</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Times New Roman</vt:lpstr>
      <vt:lpstr>Office Theme</vt:lpstr>
      <vt:lpstr>UNIT 5—Part 2</vt:lpstr>
      <vt:lpstr>Initial Review: Line-by-Line</vt:lpstr>
      <vt:lpstr>Johns Hopkins University</vt:lpstr>
      <vt:lpstr>Employment Status Under 208 -JHU</vt:lpstr>
      <vt:lpstr>Johns Hopkins University—See </vt:lpstr>
      <vt:lpstr>National Council for Mental Wellbeing</vt:lpstr>
      <vt:lpstr>Employment Status Under 208-NCMW</vt:lpstr>
      <vt:lpstr>Employment Status Under 208 -NCMW</vt:lpstr>
      <vt:lpstr>Ability or Willingness 208 Recusal</vt:lpstr>
      <vt:lpstr>NCMW Ability or Willingness 208</vt:lpstr>
      <vt:lpstr>National Council for Mental Wellbeing</vt:lpstr>
      <vt:lpstr>Resume Items</vt:lpstr>
      <vt:lpstr>Spouse’s Employment-Related Interests</vt:lpstr>
      <vt:lpstr>Spousal Employment </vt:lpstr>
      <vt:lpstr>Spouse’s Employment-Related Interests</vt:lpstr>
      <vt:lpstr>Stock, Restricted Stock, Restricted Stock Units,  and Incentive Stock Options:  How are they structured?</vt:lpstr>
      <vt:lpstr>Restricted Stock, Restricted Stock Units, and Incentive Stock Options: How is it reported?</vt:lpstr>
      <vt:lpstr>Stock, Restricted Stock or Stock Units, and  Incentive Stock Options: How is it analyzed for conflicts?</vt:lpstr>
      <vt:lpstr>Other Assets/Income</vt:lpstr>
      <vt:lpstr>Task 5.3  </vt:lpstr>
      <vt:lpstr>Task 5.4  Identify Potential Remedies      </vt:lpstr>
      <vt:lpstr>Task for this morning</vt:lpstr>
      <vt:lpstr> After lunch—starting at 2:00</vt:lpstr>
      <vt:lpstr>Task 5.5  Brief Execs on Remedies  </vt:lpstr>
    </vt:vector>
  </TitlesOfParts>
  <Company>USOGE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4</dc:title>
  <dc:creator>Cheryl L. Kane-Piasecki</dc:creator>
  <cp:lastModifiedBy>Cheryl L. Kane-Piasecki</cp:lastModifiedBy>
  <cp:revision>113</cp:revision>
  <dcterms:created xsi:type="dcterms:W3CDTF">2022-12-29T17:49:55Z</dcterms:created>
  <dcterms:modified xsi:type="dcterms:W3CDTF">2023-09-27T13:43:14Z</dcterms:modified>
</cp:coreProperties>
</file>