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6"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8" autoAdjust="0"/>
    <p:restoredTop sz="94660"/>
  </p:normalViewPr>
  <p:slideViewPr>
    <p:cSldViewPr snapToGrid="0">
      <p:cViewPr varScale="1">
        <p:scale>
          <a:sx n="121" d="100"/>
          <a:sy n="121" d="100"/>
        </p:scale>
        <p:origin x="523"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199F5-C6AD-4772-A91B-D7CA3F68071A}"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D26B9-22B6-4350-8985-D0F39BF5BCDA}" type="slidenum">
              <a:rPr lang="en-US" smtClean="0"/>
              <a:t>‹#›</a:t>
            </a:fld>
            <a:endParaRPr lang="en-US"/>
          </a:p>
        </p:txBody>
      </p:sp>
    </p:spTree>
    <p:extLst>
      <p:ext uri="{BB962C8B-B14F-4D97-AF65-F5344CB8AC3E}">
        <p14:creationId xmlns:p14="http://schemas.microsoft.com/office/powerpoint/2010/main" val="313260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924AB-DAFB-4195-9097-1BD5E0239C21}" type="slidenum">
              <a:rPr lang="en-US" smtClean="0"/>
              <a:t>1</a:t>
            </a:fld>
            <a:endParaRPr lang="en-US"/>
          </a:p>
        </p:txBody>
      </p:sp>
    </p:spTree>
    <p:extLst>
      <p:ext uri="{BB962C8B-B14F-4D97-AF65-F5344CB8AC3E}">
        <p14:creationId xmlns:p14="http://schemas.microsoft.com/office/powerpoint/2010/main" val="1595684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Homework—</a:t>
            </a:r>
          </a:p>
          <a:p>
            <a:endParaRPr lang="en-US" dirty="0"/>
          </a:p>
          <a:p>
            <a:r>
              <a:rPr lang="en-US" dirty="0"/>
              <a:t>Begin an initial review using the worksheet provided</a:t>
            </a:r>
          </a:p>
          <a:p>
            <a:r>
              <a:rPr lang="en-US" dirty="0"/>
              <a:t>Do a line by line review </a:t>
            </a:r>
          </a:p>
          <a:p>
            <a:r>
              <a:rPr lang="en-US" dirty="0"/>
              <a:t>Identify technical deficiencies, missing information, potential conflicts or other ethics issues</a:t>
            </a:r>
          </a:p>
          <a:p>
            <a:endParaRPr lang="en-US" dirty="0"/>
          </a:p>
        </p:txBody>
      </p:sp>
      <p:sp>
        <p:nvSpPr>
          <p:cNvPr id="4" name="Slide Number Placeholder 3"/>
          <p:cNvSpPr>
            <a:spLocks noGrp="1"/>
          </p:cNvSpPr>
          <p:nvPr>
            <p:ph type="sldNum" sz="quarter" idx="10"/>
          </p:nvPr>
        </p:nvSpPr>
        <p:spPr/>
        <p:txBody>
          <a:bodyPr/>
          <a:lstStyle/>
          <a:p>
            <a:fld id="{BCF924AB-DAFB-4195-9097-1BD5E0239C21}" type="slidenum">
              <a:rPr lang="en-US" smtClean="0"/>
              <a:t>20</a:t>
            </a:fld>
            <a:endParaRPr lang="en-US"/>
          </a:p>
        </p:txBody>
      </p:sp>
    </p:spTree>
    <p:extLst>
      <p:ext uri="{BB962C8B-B14F-4D97-AF65-F5344CB8AC3E}">
        <p14:creationId xmlns:p14="http://schemas.microsoft.com/office/powerpoint/2010/main" val="23238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924AB-DAFB-4195-9097-1BD5E0239C21}" type="slidenum">
              <a:rPr lang="en-US" smtClean="0"/>
              <a:t>3</a:t>
            </a:fld>
            <a:endParaRPr lang="en-US"/>
          </a:p>
        </p:txBody>
      </p:sp>
    </p:spTree>
    <p:extLst>
      <p:ext uri="{BB962C8B-B14F-4D97-AF65-F5344CB8AC3E}">
        <p14:creationId xmlns:p14="http://schemas.microsoft.com/office/powerpoint/2010/main" val="376925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of room discussion and brainstorm—Possible responses</a:t>
            </a:r>
          </a:p>
          <a:p>
            <a:endParaRPr lang="en-US" dirty="0"/>
          </a:p>
          <a:p>
            <a:r>
              <a:rPr lang="en-US" dirty="0"/>
              <a:t>Agency– identify risks to programs, prevent problems before they occur,  establish expectations, raise awareness, pre-emptive screening, prevents surprises for everyone, etc.</a:t>
            </a:r>
          </a:p>
          <a:p>
            <a:endParaRPr lang="en-US" dirty="0"/>
          </a:p>
          <a:p>
            <a:r>
              <a:rPr lang="en-US" dirty="0"/>
              <a:t>Employee—Preview of obligations and sacrifices, ethics education/awareness,  sufficient notice for remediation, prevent unknowing violations, </a:t>
            </a:r>
            <a:r>
              <a:rPr lang="en-US" dirty="0" err="1"/>
              <a:t>etc</a:t>
            </a:r>
            <a:endParaRPr lang="en-US" dirty="0"/>
          </a:p>
          <a:p>
            <a:endParaRPr lang="en-US" dirty="0"/>
          </a:p>
          <a:p>
            <a:r>
              <a:rPr lang="en-US" dirty="0"/>
              <a:t>Public—Transparency, evidence of conflicts and other ethics vetting, etc.</a:t>
            </a:r>
          </a:p>
        </p:txBody>
      </p:sp>
      <p:sp>
        <p:nvSpPr>
          <p:cNvPr id="4" name="Slide Number Placeholder 3"/>
          <p:cNvSpPr>
            <a:spLocks noGrp="1"/>
          </p:cNvSpPr>
          <p:nvPr>
            <p:ph type="sldNum" sz="quarter" idx="10"/>
          </p:nvPr>
        </p:nvSpPr>
        <p:spPr/>
        <p:txBody>
          <a:bodyPr/>
          <a:lstStyle/>
          <a:p>
            <a:fld id="{BCF924AB-DAFB-4195-9097-1BD5E0239C21}" type="slidenum">
              <a:rPr lang="en-US" smtClean="0"/>
              <a:t>4</a:t>
            </a:fld>
            <a:endParaRPr lang="en-US"/>
          </a:p>
        </p:txBody>
      </p:sp>
    </p:spTree>
    <p:extLst>
      <p:ext uri="{BB962C8B-B14F-4D97-AF65-F5344CB8AC3E}">
        <p14:creationId xmlns:p14="http://schemas.microsoft.com/office/powerpoint/2010/main" val="51265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must minimally adhere to the compliance requirements for filing and review of FD reports.</a:t>
            </a:r>
          </a:p>
          <a:p>
            <a:r>
              <a:rPr lang="en-US" dirty="0"/>
              <a:t>What are those for NEs?</a:t>
            </a:r>
          </a:p>
          <a:p>
            <a:r>
              <a:rPr lang="en-US" dirty="0"/>
              <a:t>Is that “timely” given what we just discussed about the purpose?</a:t>
            </a:r>
          </a:p>
          <a:p>
            <a:endParaRPr lang="en-US" dirty="0"/>
          </a:p>
          <a:p>
            <a:r>
              <a:rPr lang="en-US" dirty="0"/>
              <a:t>How “early” can we get and use the NE PFD for the purposes we discussed?</a:t>
            </a:r>
          </a:p>
          <a:p>
            <a:endParaRPr lang="en-US" dirty="0"/>
          </a:p>
          <a:p>
            <a:r>
              <a:rPr lang="en-US" dirty="0"/>
              <a:t>How soon should we do so?</a:t>
            </a:r>
          </a:p>
        </p:txBody>
      </p:sp>
      <p:sp>
        <p:nvSpPr>
          <p:cNvPr id="4" name="Slide Number Placeholder 3"/>
          <p:cNvSpPr>
            <a:spLocks noGrp="1"/>
          </p:cNvSpPr>
          <p:nvPr>
            <p:ph type="sldNum" sz="quarter" idx="10"/>
          </p:nvPr>
        </p:nvSpPr>
        <p:spPr/>
        <p:txBody>
          <a:bodyPr/>
          <a:lstStyle/>
          <a:p>
            <a:fld id="{BCF924AB-DAFB-4195-9097-1BD5E0239C21}" type="slidenum">
              <a:rPr lang="en-US" smtClean="0"/>
              <a:t>6</a:t>
            </a:fld>
            <a:endParaRPr lang="en-US"/>
          </a:p>
        </p:txBody>
      </p:sp>
    </p:spTree>
    <p:extLst>
      <p:ext uri="{BB962C8B-B14F-4D97-AF65-F5344CB8AC3E}">
        <p14:creationId xmlns:p14="http://schemas.microsoft.com/office/powerpoint/2010/main" val="392702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924AB-DAFB-4195-9097-1BD5E0239C21}" type="slidenum">
              <a:rPr lang="en-US" smtClean="0"/>
              <a:t>11</a:t>
            </a:fld>
            <a:endParaRPr lang="en-US"/>
          </a:p>
        </p:txBody>
      </p:sp>
    </p:spTree>
    <p:extLst>
      <p:ext uri="{BB962C8B-B14F-4D97-AF65-F5344CB8AC3E}">
        <p14:creationId xmlns:p14="http://schemas.microsoft.com/office/powerpoint/2010/main" val="1449746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Conclusion after exercise:</a:t>
            </a:r>
          </a:p>
          <a:p>
            <a:endParaRPr lang="en-US" sz="1400" dirty="0"/>
          </a:p>
          <a:p>
            <a:r>
              <a:rPr lang="en-US" sz="1400" dirty="0"/>
              <a:t>Consider the level of risk in your own agency</a:t>
            </a:r>
          </a:p>
          <a:p>
            <a:r>
              <a:rPr lang="en-US" sz="1400" dirty="0"/>
              <a:t>Review your agency’s policies and procedures for collecting and reviewing both NE PFD and CFD reports</a:t>
            </a:r>
          </a:p>
          <a:p>
            <a:r>
              <a:rPr lang="en-US" sz="1400" dirty="0"/>
              <a:t>Consider whether collection and review, pre-appointment, would be beneficial for your agency</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BCF924AB-DAFB-4195-9097-1BD5E0239C21}" type="slidenum">
              <a:rPr lang="en-US" smtClean="0"/>
              <a:t>12</a:t>
            </a:fld>
            <a:endParaRPr lang="en-US"/>
          </a:p>
        </p:txBody>
      </p:sp>
    </p:spTree>
    <p:extLst>
      <p:ext uri="{BB962C8B-B14F-4D97-AF65-F5344CB8AC3E}">
        <p14:creationId xmlns:p14="http://schemas.microsoft.com/office/powerpoint/2010/main" val="211185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924AB-DAFB-4195-9097-1BD5E0239C21}" type="slidenum">
              <a:rPr lang="en-US" smtClean="0"/>
              <a:t>13</a:t>
            </a:fld>
            <a:endParaRPr lang="en-US"/>
          </a:p>
        </p:txBody>
      </p:sp>
    </p:spTree>
    <p:extLst>
      <p:ext uri="{BB962C8B-B14F-4D97-AF65-F5344CB8AC3E}">
        <p14:creationId xmlns:p14="http://schemas.microsoft.com/office/powerpoint/2010/main" val="367558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24AB-DAFB-4195-9097-1BD5E0239C21}" type="slidenum">
              <a:rPr lang="en-US" smtClean="0"/>
              <a:t>16</a:t>
            </a:fld>
            <a:endParaRPr lang="en-US"/>
          </a:p>
        </p:txBody>
      </p:sp>
    </p:spTree>
    <p:extLst>
      <p:ext uri="{BB962C8B-B14F-4D97-AF65-F5344CB8AC3E}">
        <p14:creationId xmlns:p14="http://schemas.microsoft.com/office/powerpoint/2010/main" val="261819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a:t>
            </a:r>
            <a:r>
              <a:rPr lang="en-US" baseline="0" dirty="0"/>
              <a:t>t of Room—</a:t>
            </a:r>
          </a:p>
          <a:p>
            <a:r>
              <a:rPr lang="en-US" baseline="0" dirty="0"/>
              <a:t>Let’s all look at </a:t>
            </a:r>
            <a:r>
              <a:rPr lang="en-US" baseline="0" dirty="0" err="1"/>
              <a:t>Keshia’s</a:t>
            </a:r>
            <a:r>
              <a:rPr lang="en-US" baseline="0" dirty="0"/>
              <a:t> submitted draft</a:t>
            </a:r>
          </a:p>
          <a:p>
            <a:r>
              <a:rPr lang="en-US" baseline="0" dirty="0"/>
              <a:t>Before we begin looking at her draft:</a:t>
            </a:r>
          </a:p>
          <a:p>
            <a:r>
              <a:rPr lang="en-US" baseline="0" dirty="0"/>
              <a:t>  Remind yourself of the duties of her position—</a:t>
            </a:r>
          </a:p>
          <a:p>
            <a:r>
              <a:rPr lang="en-US" baseline="0" dirty="0"/>
              <a:t>  Review her resume and use it to identify anything you should expect to see on the report</a:t>
            </a:r>
          </a:p>
          <a:p>
            <a:r>
              <a:rPr lang="en-US" baseline="0" dirty="0"/>
              <a:t>  Look to the Reviewer’s Guide for any information about how a particular type of interests should be disclosed on the form and where</a:t>
            </a:r>
          </a:p>
          <a:p>
            <a:r>
              <a:rPr lang="en-US" baseline="0" dirty="0"/>
              <a:t>  Consult the COI webpage for any information about potential substantive concerns with anything listed (e.g. look at university employment for clues to other types of interests an academic might have that are or are not currently reported)</a:t>
            </a:r>
          </a:p>
          <a:p>
            <a:r>
              <a:rPr lang="en-US" baseline="0" dirty="0"/>
              <a:t> Look for information concerning the nature of organizations identified/holdings, etc.</a:t>
            </a:r>
          </a:p>
          <a:p>
            <a:endParaRPr lang="en-US" dirty="0"/>
          </a:p>
          <a:p>
            <a:endParaRPr lang="en-US" dirty="0"/>
          </a:p>
        </p:txBody>
      </p:sp>
      <p:sp>
        <p:nvSpPr>
          <p:cNvPr id="4" name="Slide Number Placeholder 3"/>
          <p:cNvSpPr>
            <a:spLocks noGrp="1"/>
          </p:cNvSpPr>
          <p:nvPr>
            <p:ph type="sldNum" sz="quarter" idx="10"/>
          </p:nvPr>
        </p:nvSpPr>
        <p:spPr/>
        <p:txBody>
          <a:bodyPr/>
          <a:lstStyle/>
          <a:p>
            <a:fld id="{BCF924AB-DAFB-4195-9097-1BD5E0239C21}" type="slidenum">
              <a:rPr lang="en-US" smtClean="0"/>
              <a:t>17</a:t>
            </a:fld>
            <a:endParaRPr lang="en-US"/>
          </a:p>
        </p:txBody>
      </p:sp>
    </p:spTree>
    <p:extLst>
      <p:ext uri="{BB962C8B-B14F-4D97-AF65-F5344CB8AC3E}">
        <p14:creationId xmlns:p14="http://schemas.microsoft.com/office/powerpoint/2010/main" val="159891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6C2F3A-B530-40DA-AF16-ECE4969E1901}"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3EBF8-FE70-4E11-9E78-152088014247}" type="slidenum">
              <a:rPr lang="en-US" smtClean="0"/>
              <a:t>‹#›</a:t>
            </a:fld>
            <a:endParaRPr lang="en-US"/>
          </a:p>
        </p:txBody>
      </p:sp>
    </p:spTree>
    <p:extLst>
      <p:ext uri="{BB962C8B-B14F-4D97-AF65-F5344CB8AC3E}">
        <p14:creationId xmlns:p14="http://schemas.microsoft.com/office/powerpoint/2010/main" val="159079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C2F3A-B530-40DA-AF16-ECE4969E1901}"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3EBF8-FE70-4E11-9E78-152088014247}" type="slidenum">
              <a:rPr lang="en-US" smtClean="0"/>
              <a:t>‹#›</a:t>
            </a:fld>
            <a:endParaRPr lang="en-US"/>
          </a:p>
        </p:txBody>
      </p:sp>
    </p:spTree>
    <p:extLst>
      <p:ext uri="{BB962C8B-B14F-4D97-AF65-F5344CB8AC3E}">
        <p14:creationId xmlns:p14="http://schemas.microsoft.com/office/powerpoint/2010/main" val="252179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C2F3A-B530-40DA-AF16-ECE4969E1901}"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3EBF8-FE70-4E11-9E78-152088014247}" type="slidenum">
              <a:rPr lang="en-US" smtClean="0"/>
              <a:t>‹#›</a:t>
            </a:fld>
            <a:endParaRPr lang="en-US"/>
          </a:p>
        </p:txBody>
      </p:sp>
    </p:spTree>
    <p:extLst>
      <p:ext uri="{BB962C8B-B14F-4D97-AF65-F5344CB8AC3E}">
        <p14:creationId xmlns:p14="http://schemas.microsoft.com/office/powerpoint/2010/main" val="236232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C2F3A-B530-40DA-AF16-ECE4969E1901}"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3EBF8-FE70-4E11-9E78-152088014247}" type="slidenum">
              <a:rPr lang="en-US" smtClean="0"/>
              <a:t>‹#›</a:t>
            </a:fld>
            <a:endParaRPr lang="en-US"/>
          </a:p>
        </p:txBody>
      </p:sp>
    </p:spTree>
    <p:extLst>
      <p:ext uri="{BB962C8B-B14F-4D97-AF65-F5344CB8AC3E}">
        <p14:creationId xmlns:p14="http://schemas.microsoft.com/office/powerpoint/2010/main" val="127897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C2F3A-B530-40DA-AF16-ECE4969E1901}"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3EBF8-FE70-4E11-9E78-152088014247}" type="slidenum">
              <a:rPr lang="en-US" smtClean="0"/>
              <a:t>‹#›</a:t>
            </a:fld>
            <a:endParaRPr lang="en-US"/>
          </a:p>
        </p:txBody>
      </p:sp>
    </p:spTree>
    <p:extLst>
      <p:ext uri="{BB962C8B-B14F-4D97-AF65-F5344CB8AC3E}">
        <p14:creationId xmlns:p14="http://schemas.microsoft.com/office/powerpoint/2010/main" val="331574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6C2F3A-B530-40DA-AF16-ECE4969E1901}"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3EBF8-FE70-4E11-9E78-152088014247}" type="slidenum">
              <a:rPr lang="en-US" smtClean="0"/>
              <a:t>‹#›</a:t>
            </a:fld>
            <a:endParaRPr lang="en-US"/>
          </a:p>
        </p:txBody>
      </p:sp>
    </p:spTree>
    <p:extLst>
      <p:ext uri="{BB962C8B-B14F-4D97-AF65-F5344CB8AC3E}">
        <p14:creationId xmlns:p14="http://schemas.microsoft.com/office/powerpoint/2010/main" val="221863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6C2F3A-B530-40DA-AF16-ECE4969E1901}"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E3EBF8-FE70-4E11-9E78-152088014247}" type="slidenum">
              <a:rPr lang="en-US" smtClean="0"/>
              <a:t>‹#›</a:t>
            </a:fld>
            <a:endParaRPr lang="en-US"/>
          </a:p>
        </p:txBody>
      </p:sp>
    </p:spTree>
    <p:extLst>
      <p:ext uri="{BB962C8B-B14F-4D97-AF65-F5344CB8AC3E}">
        <p14:creationId xmlns:p14="http://schemas.microsoft.com/office/powerpoint/2010/main" val="385477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6C2F3A-B530-40DA-AF16-ECE4969E1901}"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E3EBF8-FE70-4E11-9E78-152088014247}" type="slidenum">
              <a:rPr lang="en-US" smtClean="0"/>
              <a:t>‹#›</a:t>
            </a:fld>
            <a:endParaRPr lang="en-US"/>
          </a:p>
        </p:txBody>
      </p:sp>
    </p:spTree>
    <p:extLst>
      <p:ext uri="{BB962C8B-B14F-4D97-AF65-F5344CB8AC3E}">
        <p14:creationId xmlns:p14="http://schemas.microsoft.com/office/powerpoint/2010/main" val="213474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C2F3A-B530-40DA-AF16-ECE4969E1901}"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E3EBF8-FE70-4E11-9E78-152088014247}" type="slidenum">
              <a:rPr lang="en-US" smtClean="0"/>
              <a:t>‹#›</a:t>
            </a:fld>
            <a:endParaRPr lang="en-US"/>
          </a:p>
        </p:txBody>
      </p:sp>
    </p:spTree>
    <p:extLst>
      <p:ext uri="{BB962C8B-B14F-4D97-AF65-F5344CB8AC3E}">
        <p14:creationId xmlns:p14="http://schemas.microsoft.com/office/powerpoint/2010/main" val="279842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C2F3A-B530-40DA-AF16-ECE4969E1901}"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3EBF8-FE70-4E11-9E78-152088014247}" type="slidenum">
              <a:rPr lang="en-US" smtClean="0"/>
              <a:t>‹#›</a:t>
            </a:fld>
            <a:endParaRPr lang="en-US"/>
          </a:p>
        </p:txBody>
      </p:sp>
    </p:spTree>
    <p:extLst>
      <p:ext uri="{BB962C8B-B14F-4D97-AF65-F5344CB8AC3E}">
        <p14:creationId xmlns:p14="http://schemas.microsoft.com/office/powerpoint/2010/main" val="293445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C2F3A-B530-40DA-AF16-ECE4969E1901}"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3EBF8-FE70-4E11-9E78-152088014247}" type="slidenum">
              <a:rPr lang="en-US" smtClean="0"/>
              <a:t>‹#›</a:t>
            </a:fld>
            <a:endParaRPr lang="en-US"/>
          </a:p>
        </p:txBody>
      </p:sp>
    </p:spTree>
    <p:extLst>
      <p:ext uri="{BB962C8B-B14F-4D97-AF65-F5344CB8AC3E}">
        <p14:creationId xmlns:p14="http://schemas.microsoft.com/office/powerpoint/2010/main" val="279794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C2F3A-B530-40DA-AF16-ECE4969E1901}" type="datetimeFigureOut">
              <a:rPr lang="en-US" smtClean="0"/>
              <a:t>8/26/2024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3EBF8-FE70-4E11-9E78-152088014247}" type="slidenum">
              <a:rPr lang="en-US" smtClean="0"/>
              <a:t>‹#›</a:t>
            </a:fld>
            <a:endParaRPr lang="en-US"/>
          </a:p>
        </p:txBody>
      </p:sp>
    </p:spTree>
    <p:extLst>
      <p:ext uri="{BB962C8B-B14F-4D97-AF65-F5344CB8AC3E}">
        <p14:creationId xmlns:p14="http://schemas.microsoft.com/office/powerpoint/2010/main" val="433811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5</a:t>
            </a:r>
          </a:p>
        </p:txBody>
      </p:sp>
      <p:sp>
        <p:nvSpPr>
          <p:cNvPr id="3" name="Subtitle 2"/>
          <p:cNvSpPr>
            <a:spLocks noGrp="1"/>
          </p:cNvSpPr>
          <p:nvPr>
            <p:ph type="subTitle" idx="1"/>
          </p:nvPr>
        </p:nvSpPr>
        <p:spPr/>
        <p:txBody>
          <a:bodyPr>
            <a:normAutofit/>
          </a:bodyPr>
          <a:lstStyle/>
          <a:p>
            <a:r>
              <a:rPr lang="en-US" sz="3200" dirty="0"/>
              <a:t>New Entrant Public Financial Disclosure </a:t>
            </a:r>
          </a:p>
          <a:p>
            <a:endParaRPr lang="en-US" sz="3200" dirty="0"/>
          </a:p>
          <a:p>
            <a:endParaRPr lang="en-US" sz="3200" dirty="0"/>
          </a:p>
        </p:txBody>
      </p:sp>
    </p:spTree>
    <p:extLst>
      <p:ext uri="{BB962C8B-B14F-4D97-AF65-F5344CB8AC3E}">
        <p14:creationId xmlns:p14="http://schemas.microsoft.com/office/powerpoint/2010/main" val="371685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can we intervene sooner with potential new hires?</a:t>
            </a:r>
            <a:br>
              <a:rPr lang="en-US" dirty="0"/>
            </a:b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6191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416177"/>
          </a:xfrm>
        </p:spPr>
        <p:txBody>
          <a:bodyPr>
            <a:normAutofit/>
          </a:bodyPr>
          <a:lstStyle/>
          <a:p>
            <a:r>
              <a:rPr lang="en-US" dirty="0"/>
              <a:t>Task 5.1  </a:t>
            </a:r>
            <a:r>
              <a:rPr lang="en-US" sz="5400" dirty="0"/>
              <a:t>Create a list of </a:t>
            </a:r>
            <a:r>
              <a:rPr lang="en-US" sz="5400" i="1" dirty="0"/>
              <a:t>points of 				intervention </a:t>
            </a:r>
            <a:r>
              <a:rPr lang="en-US" sz="5400" dirty="0"/>
              <a:t>for ethics in 				the hiring/onboarding 					process   </a:t>
            </a:r>
          </a:p>
        </p:txBody>
      </p:sp>
    </p:spTree>
    <p:extLst>
      <p:ext uri="{BB962C8B-B14F-4D97-AF65-F5344CB8AC3E}">
        <p14:creationId xmlns:p14="http://schemas.microsoft.com/office/powerpoint/2010/main" val="299549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478" t="21818" r="18114" b="7031"/>
          <a:stretch/>
        </p:blipFill>
        <p:spPr>
          <a:xfrm>
            <a:off x="2252748" y="1862060"/>
            <a:ext cx="7730837" cy="4879572"/>
          </a:xfrm>
          <a:prstGeom prst="rect">
            <a:avLst/>
          </a:prstGeom>
          <a:ln w="38100">
            <a:solidFill>
              <a:schemeClr val="tx1">
                <a:lumMod val="75000"/>
                <a:lumOff val="25000"/>
              </a:schemeClr>
            </a:solidFill>
          </a:ln>
        </p:spPr>
      </p:pic>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Points of Intervention</a:t>
            </a:r>
          </a:p>
          <a:p>
            <a:pPr algn="ctr"/>
            <a:r>
              <a:rPr lang="en-US" dirty="0"/>
              <a:t>Pre-Hire through Post-Appointment</a:t>
            </a:r>
          </a:p>
        </p:txBody>
      </p:sp>
    </p:spTree>
    <p:extLst>
      <p:ext uri="{BB962C8B-B14F-4D97-AF65-F5344CB8AC3E}">
        <p14:creationId xmlns:p14="http://schemas.microsoft.com/office/powerpoint/2010/main" val="2370111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416177"/>
          </a:xfrm>
        </p:spPr>
        <p:txBody>
          <a:bodyPr>
            <a:normAutofit/>
          </a:bodyPr>
          <a:lstStyle/>
          <a:p>
            <a:r>
              <a:rPr lang="en-US" dirty="0"/>
              <a:t>Debrief 5.1  </a:t>
            </a:r>
            <a:br>
              <a:rPr lang="en-US" dirty="0"/>
            </a:br>
            <a:r>
              <a:rPr lang="en-US" dirty="0"/>
              <a:t>		P</a:t>
            </a:r>
            <a:r>
              <a:rPr lang="en-US" sz="5400" i="1" dirty="0"/>
              <a:t>oints of intervention </a:t>
            </a:r>
            <a:r>
              <a:rPr lang="en-US" sz="5400" dirty="0"/>
              <a:t>in 				the hiring/onboarding 					process   </a:t>
            </a:r>
          </a:p>
        </p:txBody>
      </p:sp>
    </p:spTree>
    <p:extLst>
      <p:ext uri="{BB962C8B-B14F-4D97-AF65-F5344CB8AC3E}">
        <p14:creationId xmlns:p14="http://schemas.microsoft.com/office/powerpoint/2010/main" val="658841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intervention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97208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428" t="15128" r="5096" b="6024"/>
          <a:stretch/>
        </p:blipFill>
        <p:spPr>
          <a:xfrm>
            <a:off x="1626571" y="1292463"/>
            <a:ext cx="8836269" cy="5407270"/>
          </a:xfrm>
          <a:prstGeom prst="rect">
            <a:avLst/>
          </a:prstGeom>
          <a:ln w="19050">
            <a:solidFill>
              <a:schemeClr val="tx1"/>
            </a:solidFill>
          </a:ln>
        </p:spPr>
      </p:pic>
      <p:sp>
        <p:nvSpPr>
          <p:cNvPr id="4" name="TextBox 3"/>
          <p:cNvSpPr txBox="1"/>
          <p:nvPr/>
        </p:nvSpPr>
        <p:spPr>
          <a:xfrm>
            <a:off x="3455375" y="246185"/>
            <a:ext cx="4829271" cy="461665"/>
          </a:xfrm>
          <a:prstGeom prst="rect">
            <a:avLst/>
          </a:prstGeom>
          <a:noFill/>
        </p:spPr>
        <p:txBody>
          <a:bodyPr wrap="none" rtlCol="0">
            <a:spAutoFit/>
          </a:bodyPr>
          <a:lstStyle/>
          <a:p>
            <a:r>
              <a:rPr lang="en-US" sz="2400" dirty="0"/>
              <a:t>https://ethics.od.nih.gov/PreEmp278</a:t>
            </a:r>
          </a:p>
        </p:txBody>
      </p:sp>
    </p:spTree>
    <p:extLst>
      <p:ext uri="{BB962C8B-B14F-4D97-AF65-F5344CB8AC3E}">
        <p14:creationId xmlns:p14="http://schemas.microsoft.com/office/powerpoint/2010/main" val="236007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5.2 </a:t>
            </a:r>
            <a:r>
              <a:rPr lang="en-US" sz="5400" dirty="0"/>
              <a:t>Review Initial Draft    </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38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712" y="365125"/>
            <a:ext cx="10515600" cy="1325563"/>
          </a:xfrm>
        </p:spPr>
        <p:txBody>
          <a:bodyPr/>
          <a:lstStyle/>
          <a:p>
            <a:r>
              <a:rPr lang="en-US" dirty="0" err="1"/>
              <a:t>Keshia’s</a:t>
            </a:r>
            <a:r>
              <a:rPr lang="en-US" dirty="0"/>
              <a:t> Pre-Appointment Draft NE 278e</a:t>
            </a:r>
          </a:p>
        </p:txBody>
      </p:sp>
      <p:sp>
        <p:nvSpPr>
          <p:cNvPr id="3" name="Content Placeholder 2"/>
          <p:cNvSpPr>
            <a:spLocks noGrp="1"/>
          </p:cNvSpPr>
          <p:nvPr>
            <p:ph idx="1"/>
          </p:nvPr>
        </p:nvSpPr>
        <p:spPr/>
        <p:txBody>
          <a:bodyPr/>
          <a:lstStyle/>
          <a:p>
            <a:pPr marL="0" indent="0" algn="ctr">
              <a:buNone/>
            </a:pPr>
            <a:r>
              <a:rPr lang="en-US" dirty="0"/>
              <a:t>Primary Resources You Will Use for Review</a:t>
            </a:r>
          </a:p>
          <a:p>
            <a:pPr marL="0" indent="0">
              <a:buNone/>
            </a:pPr>
            <a:endParaRPr lang="en-US" dirty="0"/>
          </a:p>
          <a:p>
            <a:pPr marL="0" indent="0" algn="ctr">
              <a:buNone/>
            </a:pPr>
            <a:r>
              <a:rPr lang="en-US" dirty="0" err="1"/>
              <a:t>Keshia’s</a:t>
            </a:r>
            <a:r>
              <a:rPr lang="en-US" dirty="0"/>
              <a:t> Draft 278e</a:t>
            </a:r>
          </a:p>
          <a:p>
            <a:pPr marL="0" indent="0" algn="ctr">
              <a:buNone/>
            </a:pPr>
            <a:r>
              <a:rPr lang="en-US" dirty="0"/>
              <a:t>Position Description</a:t>
            </a:r>
          </a:p>
          <a:p>
            <a:pPr marL="0" indent="0" algn="ctr">
              <a:buNone/>
            </a:pPr>
            <a:r>
              <a:rPr lang="en-US" dirty="0"/>
              <a:t>Resume</a:t>
            </a:r>
          </a:p>
          <a:p>
            <a:pPr marL="0" indent="0" algn="ctr">
              <a:buNone/>
            </a:pPr>
            <a:r>
              <a:rPr lang="en-US" dirty="0"/>
              <a:t>Reviewer’s Guide</a:t>
            </a:r>
          </a:p>
          <a:p>
            <a:pPr marL="0" indent="0" algn="ctr">
              <a:buNone/>
            </a:pPr>
            <a:r>
              <a:rPr lang="en-US" dirty="0"/>
              <a:t>Conflict of Interest Analysis Webpage</a:t>
            </a:r>
          </a:p>
          <a:p>
            <a:pPr marL="0" indent="0" algn="ctr">
              <a:buNone/>
            </a:pPr>
            <a:r>
              <a:rPr lang="en-US" dirty="0"/>
              <a:t>Internet</a:t>
            </a:r>
          </a:p>
          <a:p>
            <a:pPr marL="0" indent="0" algn="ctr">
              <a:buNone/>
            </a:pPr>
            <a:endParaRPr lang="en-US" dirty="0"/>
          </a:p>
          <a:p>
            <a:endParaRPr lang="en-US" dirty="0"/>
          </a:p>
          <a:p>
            <a:endParaRPr lang="en-US" dirty="0"/>
          </a:p>
        </p:txBody>
      </p:sp>
    </p:spTree>
    <p:extLst>
      <p:ext uri="{BB962C8B-B14F-4D97-AF65-F5344CB8AC3E}">
        <p14:creationId xmlns:p14="http://schemas.microsoft.com/office/powerpoint/2010/main" val="276782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621" t="20970" r="17137" b="19352"/>
          <a:stretch/>
        </p:blipFill>
        <p:spPr>
          <a:xfrm>
            <a:off x="373170" y="541537"/>
            <a:ext cx="11232775" cy="5779363"/>
          </a:xfrm>
          <a:prstGeom prst="rect">
            <a:avLst/>
          </a:prstGeom>
        </p:spPr>
      </p:pic>
    </p:spTree>
    <p:extLst>
      <p:ext uri="{BB962C8B-B14F-4D97-AF65-F5344CB8AC3E}">
        <p14:creationId xmlns:p14="http://schemas.microsoft.com/office/powerpoint/2010/main" val="1451926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Thursday—Finish the initial review</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498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621" t="20970" r="17137" b="19352"/>
          <a:stretch/>
        </p:blipFill>
        <p:spPr>
          <a:xfrm>
            <a:off x="373170" y="541537"/>
            <a:ext cx="11232775" cy="5779363"/>
          </a:xfrm>
          <a:prstGeom prst="rect">
            <a:avLst/>
          </a:prstGeom>
        </p:spPr>
      </p:pic>
    </p:spTree>
    <p:extLst>
      <p:ext uri="{BB962C8B-B14F-4D97-AF65-F5344CB8AC3E}">
        <p14:creationId xmlns:p14="http://schemas.microsoft.com/office/powerpoint/2010/main" val="2154949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Prioritize the substantive review…</a:t>
            </a:r>
          </a:p>
        </p:txBody>
      </p:sp>
      <p:sp>
        <p:nvSpPr>
          <p:cNvPr id="5" name="Content Placeholder 4"/>
          <p:cNvSpPr>
            <a:spLocks noGrp="1"/>
          </p:cNvSpPr>
          <p:nvPr>
            <p:ph idx="1"/>
          </p:nvPr>
        </p:nvSpPr>
        <p:spPr>
          <a:xfrm>
            <a:off x="1283677" y="1626119"/>
            <a:ext cx="9152792" cy="4782994"/>
          </a:xfrm>
        </p:spPr>
        <p:txBody>
          <a:bodyPr>
            <a:normAutofit fontScale="92500" lnSpcReduction="20000"/>
          </a:bodyPr>
          <a:lstStyle/>
          <a:p>
            <a:pPr marL="0" indent="0">
              <a:buNone/>
            </a:pPr>
            <a:r>
              <a:rPr lang="en-US" dirty="0"/>
              <a:t>Conduct a detailed review of </a:t>
            </a:r>
            <a:r>
              <a:rPr lang="en-US" dirty="0" err="1"/>
              <a:t>Keshia’s</a:t>
            </a:r>
            <a:r>
              <a:rPr lang="en-US" dirty="0"/>
              <a:t> draft NE 278e.  Use the resume to identify any technical deficiencies, missing information and note any potential conflicts of interest or other ethics concerns.    </a:t>
            </a:r>
          </a:p>
          <a:p>
            <a:pPr marL="0" indent="0">
              <a:buNone/>
            </a:pPr>
            <a:endParaRPr lang="en-US" dirty="0"/>
          </a:p>
          <a:p>
            <a:pPr marL="0" indent="0">
              <a:buNone/>
            </a:pPr>
            <a:r>
              <a:rPr lang="en-US" u="sng" dirty="0"/>
              <a:t>Technical guiding questions</a:t>
            </a:r>
            <a:r>
              <a:rPr lang="en-US" dirty="0"/>
              <a:t>:</a:t>
            </a:r>
          </a:p>
          <a:p>
            <a:r>
              <a:rPr lang="en-US" dirty="0"/>
              <a:t>“Do I have enough information to determine definitively that an entry will, or will not pose a potential conflict?” </a:t>
            </a:r>
          </a:p>
          <a:p>
            <a:r>
              <a:rPr lang="en-US" dirty="0"/>
              <a:t>“Is information missing?”</a:t>
            </a:r>
          </a:p>
          <a:p>
            <a:pPr marL="0" indent="0">
              <a:buNone/>
            </a:pPr>
            <a:endParaRPr lang="en-US" dirty="0"/>
          </a:p>
          <a:p>
            <a:pPr marL="0" indent="0">
              <a:buNone/>
            </a:pPr>
            <a:r>
              <a:rPr lang="en-US" u="sng" dirty="0"/>
              <a:t>Substantive guiding question</a:t>
            </a:r>
            <a:r>
              <a:rPr lang="en-US" dirty="0"/>
              <a:t>: </a:t>
            </a:r>
          </a:p>
          <a:p>
            <a:r>
              <a:rPr lang="en-US" dirty="0"/>
              <a:t>“Is there a nexus between entry reported and the duties of the filer?”</a:t>
            </a:r>
          </a:p>
        </p:txBody>
      </p:sp>
    </p:spTree>
    <p:extLst>
      <p:ext uri="{BB962C8B-B14F-4D97-AF65-F5344CB8AC3E}">
        <p14:creationId xmlns:p14="http://schemas.microsoft.com/office/powerpoint/2010/main" val="292563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482065"/>
            <a:ext cx="10515600" cy="2852737"/>
          </a:xfrm>
        </p:spPr>
        <p:txBody>
          <a:bodyPr>
            <a:normAutofit/>
          </a:bodyPr>
          <a:lstStyle/>
          <a:p>
            <a:pPr algn="ctr"/>
            <a:br>
              <a:rPr lang="en-US" sz="5400" dirty="0"/>
            </a:br>
            <a:r>
              <a:rPr lang="en-US" sz="5400" dirty="0"/>
              <a:t>What purpose does </a:t>
            </a:r>
            <a:r>
              <a:rPr lang="en-US" sz="5400" u="sng" dirty="0"/>
              <a:t>New Entrant filing </a:t>
            </a:r>
            <a:r>
              <a:rPr lang="en-US" sz="5400" dirty="0"/>
              <a:t>and review serve?</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755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71105" y="1055723"/>
          <a:ext cx="8588895" cy="4728710"/>
        </p:xfrm>
        <a:graphic>
          <a:graphicData uri="http://schemas.openxmlformats.org/drawingml/2006/table">
            <a:tbl>
              <a:tblPr firstRow="1" bandRow="1">
                <a:tableStyleId>{5C22544A-7EE6-4342-B048-85BDC9FD1C3A}</a:tableStyleId>
              </a:tblPr>
              <a:tblGrid>
                <a:gridCol w="2862965">
                  <a:extLst>
                    <a:ext uri="{9D8B030D-6E8A-4147-A177-3AD203B41FA5}">
                      <a16:colId xmlns:a16="http://schemas.microsoft.com/office/drawing/2014/main" val="20000"/>
                    </a:ext>
                  </a:extLst>
                </a:gridCol>
                <a:gridCol w="2862965">
                  <a:extLst>
                    <a:ext uri="{9D8B030D-6E8A-4147-A177-3AD203B41FA5}">
                      <a16:colId xmlns:a16="http://schemas.microsoft.com/office/drawing/2014/main" val="20001"/>
                    </a:ext>
                  </a:extLst>
                </a:gridCol>
                <a:gridCol w="2862965">
                  <a:extLst>
                    <a:ext uri="{9D8B030D-6E8A-4147-A177-3AD203B41FA5}">
                      <a16:colId xmlns:a16="http://schemas.microsoft.com/office/drawing/2014/main" val="20002"/>
                    </a:ext>
                  </a:extLst>
                </a:gridCol>
              </a:tblGrid>
              <a:tr h="675530">
                <a:tc>
                  <a:txBody>
                    <a:bodyPr/>
                    <a:lstStyle/>
                    <a:p>
                      <a:pPr algn="ctr"/>
                      <a:r>
                        <a:rPr lang="en-US" sz="2400" dirty="0">
                          <a:solidFill>
                            <a:schemeClr val="tx1"/>
                          </a:solidFill>
                        </a:rPr>
                        <a:t>For the agency</a:t>
                      </a:r>
                    </a:p>
                  </a:txBody>
                  <a:tcPr/>
                </a:tc>
                <a:tc>
                  <a:txBody>
                    <a:bodyPr/>
                    <a:lstStyle/>
                    <a:p>
                      <a:pPr algn="ctr"/>
                      <a:r>
                        <a:rPr lang="en-US" sz="2400" dirty="0">
                          <a:solidFill>
                            <a:schemeClr val="tx1"/>
                          </a:solidFill>
                        </a:rPr>
                        <a:t>For the employee</a:t>
                      </a:r>
                    </a:p>
                  </a:txBody>
                  <a:tcPr/>
                </a:tc>
                <a:tc>
                  <a:txBody>
                    <a:bodyPr/>
                    <a:lstStyle/>
                    <a:p>
                      <a:pPr algn="ctr"/>
                      <a:r>
                        <a:rPr lang="en-US" sz="2400" dirty="0">
                          <a:solidFill>
                            <a:schemeClr val="tx1"/>
                          </a:solidFill>
                        </a:rPr>
                        <a:t>For the public</a:t>
                      </a:r>
                    </a:p>
                  </a:txBody>
                  <a:tcPr/>
                </a:tc>
                <a:extLst>
                  <a:ext uri="{0D108BD9-81ED-4DB2-BD59-A6C34878D82A}">
                    <a16:rowId xmlns:a16="http://schemas.microsoft.com/office/drawing/2014/main" val="10000"/>
                  </a:ext>
                </a:extLst>
              </a:tr>
              <a:tr h="67553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7553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7553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67553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7553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7553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6801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lumMod val="75000"/>
                    <a:lumOff val="25000"/>
                  </a:schemeClr>
                </a:solidFill>
              </a:rPr>
              <a:t>Why does timing matter?</a:t>
            </a:r>
            <a:br>
              <a:rPr lang="en-US" dirty="0">
                <a:solidFill>
                  <a:schemeClr val="tx1">
                    <a:lumMod val="75000"/>
                    <a:lumOff val="25000"/>
                  </a:schemeClr>
                </a:solidFill>
              </a:rPr>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563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402165"/>
            <a:ext cx="10515600" cy="2852737"/>
          </a:xfrm>
        </p:spPr>
        <p:txBody>
          <a:bodyPr>
            <a:normAutofit/>
          </a:bodyPr>
          <a:lstStyle/>
          <a:p>
            <a:pPr algn="ctr"/>
            <a:r>
              <a:rPr lang="en-US" sz="5400" dirty="0"/>
              <a:t>By </a:t>
            </a:r>
            <a:r>
              <a:rPr lang="en-US" sz="5400"/>
              <a:t>regulation, when </a:t>
            </a:r>
            <a:r>
              <a:rPr lang="en-US" sz="5400" u="sng" dirty="0"/>
              <a:t>must</a:t>
            </a:r>
            <a:r>
              <a:rPr lang="en-US" sz="5400" dirty="0"/>
              <a:t> NE</a:t>
            </a:r>
            <a:br>
              <a:rPr lang="en-US" sz="5400" dirty="0"/>
            </a:br>
            <a:r>
              <a:rPr lang="en-US" sz="5400" dirty="0"/>
              <a:t>filing and review occur?</a:t>
            </a:r>
          </a:p>
        </p:txBody>
      </p:sp>
    </p:spTree>
    <p:extLst>
      <p:ext uri="{BB962C8B-B14F-4D97-AF65-F5344CB8AC3E}">
        <p14:creationId xmlns:p14="http://schemas.microsoft.com/office/powerpoint/2010/main" val="228995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4939" y="529690"/>
            <a:ext cx="5603629" cy="646331"/>
          </a:xfrm>
          <a:prstGeom prst="rect">
            <a:avLst/>
          </a:prstGeom>
        </p:spPr>
        <p:txBody>
          <a:bodyPr wrap="square">
            <a:spAutoFit/>
          </a:bodyPr>
          <a:lstStyle/>
          <a:p>
            <a:r>
              <a:rPr lang="en-US" b="1" dirty="0">
                <a:solidFill>
                  <a:srgbClr val="333333"/>
                </a:solidFill>
                <a:latin typeface="Open Sans"/>
              </a:rPr>
              <a:t>§ 2634.201 General requirements, filing dates, and extensions.</a:t>
            </a:r>
            <a:endParaRPr lang="en-US" dirty="0"/>
          </a:p>
        </p:txBody>
      </p:sp>
      <p:pic>
        <p:nvPicPr>
          <p:cNvPr id="5" name="Picture 4"/>
          <p:cNvPicPr>
            <a:picLocks noChangeAspect="1"/>
          </p:cNvPicPr>
          <p:nvPr/>
        </p:nvPicPr>
        <p:blipFill rotWithShape="1">
          <a:blip r:embed="rId2"/>
          <a:srcRect l="7067" t="41025" r="39135" b="5129"/>
          <a:stretch/>
        </p:blipFill>
        <p:spPr>
          <a:xfrm>
            <a:off x="2584939" y="1310059"/>
            <a:ext cx="6559062" cy="3692770"/>
          </a:xfrm>
          <a:prstGeom prst="rect">
            <a:avLst/>
          </a:prstGeom>
        </p:spPr>
      </p:pic>
      <p:sp>
        <p:nvSpPr>
          <p:cNvPr id="6" name="Frame 5"/>
          <p:cNvSpPr/>
          <p:nvPr/>
        </p:nvSpPr>
        <p:spPr>
          <a:xfrm>
            <a:off x="2584939" y="1644169"/>
            <a:ext cx="6242538" cy="9144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rotWithShape="1">
          <a:blip r:embed="rId3"/>
          <a:srcRect l="6418" t="47179" r="38486" b="31026"/>
          <a:stretch/>
        </p:blipFill>
        <p:spPr>
          <a:xfrm>
            <a:off x="2584939" y="5057742"/>
            <a:ext cx="6717324" cy="1494694"/>
          </a:xfrm>
          <a:prstGeom prst="rect">
            <a:avLst/>
          </a:prstGeom>
          <a:ln w="19050">
            <a:solidFill>
              <a:srgbClr val="FF0000"/>
            </a:solidFill>
          </a:ln>
        </p:spPr>
      </p:pic>
      <p:sp>
        <p:nvSpPr>
          <p:cNvPr id="10" name="Minus 9"/>
          <p:cNvSpPr/>
          <p:nvPr/>
        </p:nvSpPr>
        <p:spPr>
          <a:xfrm>
            <a:off x="6435970" y="5275391"/>
            <a:ext cx="3121270" cy="914400"/>
          </a:xfrm>
          <a:prstGeom prst="mathMinus">
            <a:avLst>
              <a:gd name="adj1" fmla="val 100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10"/>
          <p:cNvSpPr/>
          <p:nvPr/>
        </p:nvSpPr>
        <p:spPr>
          <a:xfrm>
            <a:off x="2127746" y="5550884"/>
            <a:ext cx="4360984" cy="914400"/>
          </a:xfrm>
          <a:prstGeom prst="mathMinus">
            <a:avLst>
              <a:gd name="adj1" fmla="val 100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11"/>
          <p:cNvSpPr/>
          <p:nvPr/>
        </p:nvSpPr>
        <p:spPr>
          <a:xfrm>
            <a:off x="4466497" y="5823446"/>
            <a:ext cx="3722072" cy="914400"/>
          </a:xfrm>
          <a:prstGeom prst="mathMinus">
            <a:avLst>
              <a:gd name="adj1" fmla="val 100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2435469" y="6106959"/>
            <a:ext cx="1925516" cy="914400"/>
          </a:xfrm>
          <a:prstGeom prst="mathMinus">
            <a:avLst>
              <a:gd name="adj1" fmla="val 100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p:cNvSpPr/>
          <p:nvPr/>
        </p:nvSpPr>
        <p:spPr>
          <a:xfrm>
            <a:off x="984738" y="1644168"/>
            <a:ext cx="1143008" cy="703377"/>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30 days</a:t>
            </a:r>
          </a:p>
        </p:txBody>
      </p:sp>
      <p:sp>
        <p:nvSpPr>
          <p:cNvPr id="14" name="Right Arrow 13"/>
          <p:cNvSpPr/>
          <p:nvPr/>
        </p:nvSpPr>
        <p:spPr>
          <a:xfrm>
            <a:off x="1143000" y="5304707"/>
            <a:ext cx="984746" cy="59493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+ 45</a:t>
            </a:r>
          </a:p>
        </p:txBody>
      </p:sp>
      <p:sp>
        <p:nvSpPr>
          <p:cNvPr id="15" name="Right Arrow 14"/>
          <p:cNvSpPr/>
          <p:nvPr/>
        </p:nvSpPr>
        <p:spPr>
          <a:xfrm>
            <a:off x="1160591" y="6065935"/>
            <a:ext cx="984746" cy="59493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+ 45</a:t>
            </a:r>
          </a:p>
        </p:txBody>
      </p:sp>
    </p:spTree>
    <p:extLst>
      <p:ext uri="{BB962C8B-B14F-4D97-AF65-F5344CB8AC3E}">
        <p14:creationId xmlns:p14="http://schemas.microsoft.com/office/powerpoint/2010/main" val="262067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490" t="41154" r="38702" b="18462"/>
          <a:stretch/>
        </p:blipFill>
        <p:spPr>
          <a:xfrm>
            <a:off x="2791558" y="1943105"/>
            <a:ext cx="6682154" cy="2769578"/>
          </a:xfrm>
          <a:prstGeom prst="rect">
            <a:avLst/>
          </a:prstGeom>
        </p:spPr>
      </p:pic>
      <p:sp>
        <p:nvSpPr>
          <p:cNvPr id="3" name="Frame 2"/>
          <p:cNvSpPr/>
          <p:nvPr/>
        </p:nvSpPr>
        <p:spPr>
          <a:xfrm>
            <a:off x="2703635" y="3982922"/>
            <a:ext cx="6664568" cy="9144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ight Arrow 4"/>
          <p:cNvSpPr/>
          <p:nvPr/>
        </p:nvSpPr>
        <p:spPr>
          <a:xfrm>
            <a:off x="1099028" y="4072318"/>
            <a:ext cx="1099046" cy="735608"/>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+ 60</a:t>
            </a:r>
          </a:p>
        </p:txBody>
      </p:sp>
    </p:spTree>
    <p:extLst>
      <p:ext uri="{BB962C8B-B14F-4D97-AF65-F5344CB8AC3E}">
        <p14:creationId xmlns:p14="http://schemas.microsoft.com/office/powerpoint/2010/main" val="285542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081" y="1011117"/>
            <a:ext cx="11060723" cy="3877985"/>
          </a:xfrm>
          <a:prstGeom prst="rect">
            <a:avLst/>
          </a:prstGeom>
          <a:noFill/>
        </p:spPr>
        <p:txBody>
          <a:bodyPr wrap="square" rtlCol="0">
            <a:spAutoFit/>
          </a:bodyPr>
          <a:lstStyle/>
          <a:p>
            <a:pPr algn="ctr"/>
            <a:r>
              <a:rPr lang="en-US" sz="6600" dirty="0"/>
              <a:t>Do the math:</a:t>
            </a:r>
            <a:endParaRPr lang="en-US" sz="6000" dirty="0"/>
          </a:p>
          <a:p>
            <a:pPr algn="ctr"/>
            <a:endParaRPr lang="en-US" sz="4800" dirty="0"/>
          </a:p>
          <a:p>
            <a:pPr algn="ctr"/>
            <a:r>
              <a:rPr lang="en-US" sz="6600" dirty="0"/>
              <a:t>30+45+45+60 = Compliant</a:t>
            </a:r>
          </a:p>
          <a:p>
            <a:pPr algn="ctr"/>
            <a:r>
              <a:rPr lang="en-US" sz="6600" dirty="0"/>
              <a:t>BUT </a:t>
            </a:r>
            <a:r>
              <a:rPr lang="en-US" sz="6600" u="sng" dirty="0"/>
              <a:t>WAY</a:t>
            </a:r>
            <a:r>
              <a:rPr lang="en-US" sz="6600" dirty="0"/>
              <a:t> </a:t>
            </a:r>
            <a:r>
              <a:rPr lang="en-US" sz="6600" b="1" dirty="0">
                <a:latin typeface="Britannic Bold" panose="020B0903060703020204" pitchFamily="34" charset="0"/>
              </a:rPr>
              <a:t>Too Late</a:t>
            </a:r>
          </a:p>
        </p:txBody>
      </p:sp>
    </p:spTree>
    <p:extLst>
      <p:ext uri="{BB962C8B-B14F-4D97-AF65-F5344CB8AC3E}">
        <p14:creationId xmlns:p14="http://schemas.microsoft.com/office/powerpoint/2010/main" val="3976120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634</Words>
  <Application>Microsoft Office PowerPoint</Application>
  <PresentationFormat>Widescreen</PresentationFormat>
  <Paragraphs>88</Paragraphs>
  <Slides>20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Britannic Bold</vt:lpstr>
      <vt:lpstr>Calibri</vt:lpstr>
      <vt:lpstr>Calibri Light</vt:lpstr>
      <vt:lpstr>Open Sans</vt:lpstr>
      <vt:lpstr>Office Theme</vt:lpstr>
      <vt:lpstr>UNIT 5</vt:lpstr>
      <vt:lpstr>PowerPoint Presentation</vt:lpstr>
      <vt:lpstr> What purpose does New Entrant filing and review serve?</vt:lpstr>
      <vt:lpstr>PowerPoint Presentation</vt:lpstr>
      <vt:lpstr>Why does timing matter? </vt:lpstr>
      <vt:lpstr>By regulation, when must NE filing and review occur?</vt:lpstr>
      <vt:lpstr>PowerPoint Presentation</vt:lpstr>
      <vt:lpstr>PowerPoint Presentation</vt:lpstr>
      <vt:lpstr>PowerPoint Presentation</vt:lpstr>
      <vt:lpstr>How can we intervene sooner with potential new hires? </vt:lpstr>
      <vt:lpstr>Task 5.1  Create a list of points of     intervention for ethics in     the hiring/onboarding      process   </vt:lpstr>
      <vt:lpstr>PowerPoint Presentation</vt:lpstr>
      <vt:lpstr>Debrief 5.1     Points of intervention in     the hiring/onboarding      process   </vt:lpstr>
      <vt:lpstr>Points of intervention</vt:lpstr>
      <vt:lpstr>PowerPoint Presentation</vt:lpstr>
      <vt:lpstr>Task 5.2 Review Initial Draft    </vt:lpstr>
      <vt:lpstr>Keshia’s Pre-Appointment Draft NE 278e</vt:lpstr>
      <vt:lpstr>PowerPoint Presentation</vt:lpstr>
      <vt:lpstr>For Thursday—Finish the initial review</vt:lpstr>
      <vt:lpstr>Prioritize the substantive review…</vt:lpstr>
    </vt:vector>
  </TitlesOfParts>
  <Company>USOGE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dc:title>
  <dc:creator>Cheryl L. Kane-Piasecki</dc:creator>
  <cp:lastModifiedBy>Anna Wheeler</cp:lastModifiedBy>
  <cp:revision>2</cp:revision>
  <dcterms:created xsi:type="dcterms:W3CDTF">2023-08-29T16:36:27Z</dcterms:created>
  <dcterms:modified xsi:type="dcterms:W3CDTF">2024-08-26T15:33:53Z</dcterms:modified>
</cp:coreProperties>
</file>