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1" r:id="rId6"/>
    <p:sldId id="262" r:id="rId7"/>
    <p:sldId id="263" r:id="rId8"/>
    <p:sldId id="280" r:id="rId9"/>
    <p:sldId id="282" r:id="rId10"/>
    <p:sldId id="264" r:id="rId11"/>
    <p:sldId id="27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0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5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4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5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6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C7CC-907F-40D7-85F0-55FC642FD68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A57-3632-4543-B9AD-90B1ECD8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Powerful Tool for Persuasive Communication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56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Messages: Get to know my friend Monroe.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Attention: </a:t>
            </a:r>
            <a:r>
              <a:rPr lang="en-US" dirty="0"/>
              <a:t>Public service is different!</a:t>
            </a:r>
          </a:p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Without the public’s trust we cannot succeed. (all the bad stuff)</a:t>
            </a:r>
          </a:p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We must work together to ensure the public trusts our motives by (ways ethics office can help).</a:t>
            </a:r>
          </a:p>
          <a:p>
            <a:pPr marL="0" indent="0">
              <a:buNone/>
            </a:pPr>
            <a:r>
              <a:rPr lang="en-US" b="1" dirty="0"/>
              <a:t>Visualization: </a:t>
            </a:r>
            <a:r>
              <a:rPr lang="en-US" dirty="0"/>
              <a:t>In (unit of time) time we can look back at (agency accomplishment).</a:t>
            </a:r>
          </a:p>
          <a:p>
            <a:pPr marL="0" indent="0">
              <a:buNone/>
            </a:pPr>
            <a:r>
              <a:rPr lang="en-US" b="1" dirty="0"/>
              <a:t>Call to action: </a:t>
            </a:r>
            <a:r>
              <a:rPr lang="en-US" dirty="0"/>
              <a:t>You can help us protect trust by (whatever you need them to do).</a:t>
            </a:r>
          </a:p>
        </p:txBody>
      </p:sp>
    </p:spTree>
    <p:extLst>
      <p:ext uri="{BB962C8B-B14F-4D97-AF65-F5344CB8AC3E}">
        <p14:creationId xmlns:p14="http://schemas.microsoft.com/office/powerpoint/2010/main" val="1141664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Messages: Get to know my friend Monroe.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Attention: </a:t>
            </a:r>
            <a:r>
              <a:rPr lang="en-US" dirty="0"/>
              <a:t>Using social media improperly  could get you fired!</a:t>
            </a:r>
          </a:p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Failing to follow ethics rules on social media is dangerous for your career and our organization.  </a:t>
            </a:r>
          </a:p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Come to ethics training for social media users.</a:t>
            </a:r>
          </a:p>
          <a:p>
            <a:pPr marL="0" indent="0">
              <a:buNone/>
            </a:pPr>
            <a:r>
              <a:rPr lang="en-US" b="1" dirty="0"/>
              <a:t>Visualization: </a:t>
            </a:r>
            <a:r>
              <a:rPr lang="en-US" dirty="0"/>
              <a:t>Imagine, after training you can confidently use social media at work and in your personal capacity without fear.  </a:t>
            </a:r>
          </a:p>
          <a:p>
            <a:pPr marL="0" indent="0">
              <a:buNone/>
            </a:pPr>
            <a:r>
              <a:rPr lang="en-US" b="1" dirty="0"/>
              <a:t>Call to action: </a:t>
            </a:r>
            <a:r>
              <a:rPr lang="en-US" dirty="0"/>
              <a:t>Register now.  </a:t>
            </a:r>
          </a:p>
        </p:txBody>
      </p:sp>
    </p:spTree>
    <p:extLst>
      <p:ext uri="{BB962C8B-B14F-4D97-AF65-F5344CB8AC3E}">
        <p14:creationId xmlns:p14="http://schemas.microsoft.com/office/powerpoint/2010/main" val="232487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work is about persuasion.  </a:t>
            </a:r>
          </a:p>
          <a:p>
            <a:r>
              <a:rPr lang="en-US" dirty="0"/>
              <a:t>We’re trying to change the way people act in the workplace and beyond.</a:t>
            </a:r>
          </a:p>
          <a:p>
            <a:r>
              <a:rPr lang="en-US" dirty="0"/>
              <a:t>We’re helping to create and reinforce culture.  </a:t>
            </a:r>
          </a:p>
          <a:p>
            <a:r>
              <a:rPr lang="en-US" dirty="0"/>
              <a:t>We should use the correct tools for this task.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4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4134" y="5021791"/>
            <a:ext cx="10515600" cy="1325563"/>
          </a:xfrm>
        </p:spPr>
        <p:txBody>
          <a:bodyPr/>
          <a:lstStyle/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90215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ruin cable TV…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ruin cable TV…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Does this seem familiar?</a:t>
            </a:r>
          </a:p>
        </p:txBody>
      </p:sp>
    </p:spTree>
    <p:extLst>
      <p:ext uri="{BB962C8B-B14F-4D97-AF65-F5344CB8AC3E}">
        <p14:creationId xmlns:p14="http://schemas.microsoft.com/office/powerpoint/2010/main" val="172447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ruin cable TV…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Does this seem familiar?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you ever have itchy kneecaps?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Well, you’re not alone, lots of Americans suffer from itchy kneecaps.  Itchy kneecaps are a symptom of a sometimes fatal condition: </a:t>
            </a:r>
            <a:r>
              <a:rPr lang="en-US" dirty="0" err="1"/>
              <a:t>itchykneeitis</a:t>
            </a:r>
            <a:r>
              <a:rPr lang="en-US" dirty="0"/>
              <a:t>.  A condition afflicting one in four adults.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Don’t worry, there’s a treatment that can reduce itching of the kneecaps called </a:t>
            </a:r>
            <a:r>
              <a:rPr lang="en-US" i="1" dirty="0" err="1"/>
              <a:t>Patteluride</a:t>
            </a:r>
            <a:r>
              <a:rPr lang="en-US" i="1" dirty="0"/>
              <a:t>.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Imagine, more days living, fewer days itching your kneecaps.  This is possible with </a:t>
            </a:r>
            <a:r>
              <a:rPr lang="en-US" i="1" dirty="0" err="1"/>
              <a:t>Patteluride</a:t>
            </a:r>
            <a:r>
              <a:rPr lang="en-US" i="1" dirty="0"/>
              <a:t>!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Stop scratching and start living.  Ask your doctor about </a:t>
            </a:r>
            <a:r>
              <a:rPr lang="en-US" i="1" dirty="0" err="1"/>
              <a:t>Patteluride</a:t>
            </a:r>
            <a:r>
              <a:rPr lang="en-US" dirty="0"/>
              <a:t> today!  </a:t>
            </a:r>
          </a:p>
        </p:txBody>
      </p:sp>
    </p:spTree>
    <p:extLst>
      <p:ext uri="{BB962C8B-B14F-4D97-AF65-F5344CB8AC3E}">
        <p14:creationId xmlns:p14="http://schemas.microsoft.com/office/powerpoint/2010/main" val="157689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ruin cable TV…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Does this seem familiar?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Summer’s almost over!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kids go back to school really soon.  Are your kids ready? How’s the family budget looking?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Don’t worry, at </a:t>
            </a:r>
            <a:r>
              <a:rPr lang="en-US" dirty="0" err="1"/>
              <a:t>BillShop</a:t>
            </a:r>
            <a:r>
              <a:rPr lang="en-US" dirty="0"/>
              <a:t>, we have your back-to-school essentials covered!  We have pens and markers and </a:t>
            </a:r>
            <a:r>
              <a:rPr lang="en-US" dirty="0" err="1"/>
              <a:t>bookbags</a:t>
            </a:r>
            <a:r>
              <a:rPr lang="en-US" dirty="0"/>
              <a:t> and binders.  Everything kids need to go back to school, for a price you’ll like.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Imagine, your kids being all ready on the first day of school with the supplies they need to succeed and not be mocked by their fellow students.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Don’t delay, get to </a:t>
            </a:r>
            <a:r>
              <a:rPr lang="en-US" dirty="0" err="1"/>
              <a:t>BillShop</a:t>
            </a:r>
            <a:r>
              <a:rPr lang="en-US" dirty="0"/>
              <a:t> for your back-to-school savings today.  </a:t>
            </a:r>
          </a:p>
        </p:txBody>
      </p:sp>
    </p:spTree>
    <p:extLst>
      <p:ext uri="{BB962C8B-B14F-4D97-AF65-F5344CB8AC3E}">
        <p14:creationId xmlns:p14="http://schemas.microsoft.com/office/powerpoint/2010/main" val="383484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officials have: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Bottom Line</a:t>
            </a:r>
          </a:p>
          <a:p>
            <a:r>
              <a:rPr lang="en-US" dirty="0"/>
              <a:t>Facts</a:t>
            </a:r>
          </a:p>
          <a:p>
            <a:r>
              <a:rPr lang="en-US" dirty="0"/>
              <a:t>Law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Conclusion</a:t>
            </a:r>
          </a:p>
          <a:p>
            <a:r>
              <a:rPr lang="en-US" dirty="0"/>
              <a:t>Other Considerations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Persuasive writers have Monroe’s Motivated Sequence: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Attention</a:t>
            </a:r>
          </a:p>
          <a:p>
            <a:r>
              <a:rPr lang="en-US" dirty="0"/>
              <a:t>Problem/Need</a:t>
            </a:r>
          </a:p>
          <a:p>
            <a:r>
              <a:rPr lang="en-US" dirty="0"/>
              <a:t>Solution/Satisfaction</a:t>
            </a:r>
          </a:p>
          <a:p>
            <a:r>
              <a:rPr lang="en-US" dirty="0"/>
              <a:t>Visualization</a:t>
            </a:r>
          </a:p>
          <a:p>
            <a:r>
              <a:rPr lang="en-US" dirty="0"/>
              <a:t>Call to Action </a:t>
            </a:r>
          </a:p>
        </p:txBody>
      </p:sp>
    </p:spTree>
    <p:extLst>
      <p:ext uri="{BB962C8B-B14F-4D97-AF65-F5344CB8AC3E}">
        <p14:creationId xmlns:p14="http://schemas.microsoft.com/office/powerpoint/2010/main" val="199369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Monroe’s Motivated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Attention: </a:t>
            </a:r>
            <a:r>
              <a:rPr lang="en-US" dirty="0"/>
              <a:t>Do you ever have itchy kneecaps?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Well, you’re not alone, lots of Americans suffer from itchy kneecaps.  Itchy kneecaps are a symptom of sometimes fatal condition: </a:t>
            </a:r>
            <a:r>
              <a:rPr lang="en-US" dirty="0" err="1"/>
              <a:t>itchykneeitis</a:t>
            </a:r>
            <a:r>
              <a:rPr lang="en-US" dirty="0"/>
              <a:t>.  A condition afflicting one in four adults.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Don’t worry, there’s a treatment that can reduce itching of the kneecaps called </a:t>
            </a:r>
            <a:r>
              <a:rPr lang="en-US" i="1" dirty="0" err="1"/>
              <a:t>Patteluride</a:t>
            </a:r>
            <a:r>
              <a:rPr lang="en-US" i="1" dirty="0"/>
              <a:t>.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/>
              <a:t>Visualization: </a:t>
            </a:r>
            <a:r>
              <a:rPr lang="en-US" dirty="0"/>
              <a:t>Imagine, more days living, fewer days itching your kneecaps.  This is possible with </a:t>
            </a:r>
            <a:r>
              <a:rPr lang="en-US" i="1" dirty="0" err="1"/>
              <a:t>Patteluride</a:t>
            </a:r>
            <a:r>
              <a:rPr lang="en-US" i="1" dirty="0"/>
              <a:t>!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/>
              <a:t>Call to Action: </a:t>
            </a:r>
            <a:r>
              <a:rPr lang="en-US" dirty="0"/>
              <a:t>Stop scratching and start living.  Ask your doctor about </a:t>
            </a:r>
            <a:r>
              <a:rPr lang="en-US" i="1" dirty="0" err="1"/>
              <a:t>Patteluride</a:t>
            </a:r>
            <a:r>
              <a:rPr lang="en-US" dirty="0"/>
              <a:t> today!  </a:t>
            </a:r>
          </a:p>
        </p:txBody>
      </p:sp>
    </p:spTree>
    <p:extLst>
      <p:ext uri="{BB962C8B-B14F-4D97-AF65-F5344CB8AC3E}">
        <p14:creationId xmlns:p14="http://schemas.microsoft.com/office/powerpoint/2010/main" val="78153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Monroe’s Motivated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Attention: </a:t>
            </a:r>
            <a:r>
              <a:rPr lang="en-US" dirty="0"/>
              <a:t>Summer’s almost over!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And kids go back to school really soon.  Are your kids ready? How’s your family budget looking?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Don’t worry, at </a:t>
            </a:r>
            <a:r>
              <a:rPr lang="en-US" dirty="0" err="1"/>
              <a:t>BillShop</a:t>
            </a:r>
            <a:r>
              <a:rPr lang="en-US" dirty="0"/>
              <a:t>, we have your back-to-school essentials covered!  We have pens and markers and </a:t>
            </a:r>
            <a:r>
              <a:rPr lang="en-US" dirty="0" err="1"/>
              <a:t>bookbags</a:t>
            </a:r>
            <a:r>
              <a:rPr lang="en-US" dirty="0"/>
              <a:t> and binders.  Everything kids need to go back to school, for a price you’ll like.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Visualization: </a:t>
            </a:r>
            <a:r>
              <a:rPr lang="en-US" dirty="0"/>
              <a:t>Imagine, your kids being all ready on the first day of school with the supplies they need to succeed and not be mocked by their fellow students.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Call to action: </a:t>
            </a:r>
            <a:r>
              <a:rPr lang="en-US" dirty="0"/>
              <a:t>Don’t delay, get to </a:t>
            </a:r>
            <a:r>
              <a:rPr lang="en-US" dirty="0" err="1"/>
              <a:t>BillShop</a:t>
            </a:r>
            <a:r>
              <a:rPr lang="en-US" dirty="0"/>
              <a:t> for your back-to-school savings today.  </a:t>
            </a:r>
          </a:p>
        </p:txBody>
      </p:sp>
    </p:spTree>
    <p:extLst>
      <p:ext uri="{BB962C8B-B14F-4D97-AF65-F5344CB8AC3E}">
        <p14:creationId xmlns:p14="http://schemas.microsoft.com/office/powerpoint/2010/main" val="224137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697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 Powerful Tool for Persuasive Communication</vt:lpstr>
      <vt:lpstr>Let’s ruin cable TV…</vt:lpstr>
      <vt:lpstr>Let’s ruin cable TV…</vt:lpstr>
      <vt:lpstr>Let’s ruin cable TV…</vt:lpstr>
      <vt:lpstr>Let’s ruin cable TV…</vt:lpstr>
      <vt:lpstr>Ethics officials have:</vt:lpstr>
      <vt:lpstr>Persuasive writers have Monroe’s Motivated Sequence: </vt:lpstr>
      <vt:lpstr>Monroe’s Motivated Sequence</vt:lpstr>
      <vt:lpstr>Monroe’s Motivated Sequence</vt:lpstr>
      <vt:lpstr>Messages: Get to know my friend Monroe. </vt:lpstr>
      <vt:lpstr>Messages: Get to know my friend Monroe. </vt:lpstr>
      <vt:lpstr>Final thoughts.</vt:lpstr>
      <vt:lpstr>Thank you.</vt:lpstr>
    </vt:vector>
  </TitlesOfParts>
  <Company>USOGE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with Incoming Leadership</dc:title>
  <dc:creator>Patrick Shepherd</dc:creator>
  <cp:lastModifiedBy>Patrick Shepherd</cp:lastModifiedBy>
  <cp:revision>32</cp:revision>
  <dcterms:created xsi:type="dcterms:W3CDTF">2021-01-22T15:04:37Z</dcterms:created>
  <dcterms:modified xsi:type="dcterms:W3CDTF">2024-07-08T13:48:31Z</dcterms:modified>
</cp:coreProperties>
</file>