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2" r:id="rId7"/>
    <p:sldId id="261" r:id="rId8"/>
    <p:sldId id="265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B594C-48B4-46C1-B654-199AA115EC6E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3433-9C87-4F5F-8615-638FA50C5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B594C-48B4-46C1-B654-199AA115EC6E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3433-9C87-4F5F-8615-638FA50C5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2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B594C-48B4-46C1-B654-199AA115EC6E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3433-9C87-4F5F-8615-638FA50C5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4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B594C-48B4-46C1-B654-199AA115EC6E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3433-9C87-4F5F-8615-638FA50C5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8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B594C-48B4-46C1-B654-199AA115EC6E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3433-9C87-4F5F-8615-638FA50C5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71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B594C-48B4-46C1-B654-199AA115EC6E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3433-9C87-4F5F-8615-638FA50C5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6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B594C-48B4-46C1-B654-199AA115EC6E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3433-9C87-4F5F-8615-638FA50C5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1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B594C-48B4-46C1-B654-199AA115EC6E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3433-9C87-4F5F-8615-638FA50C5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067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B594C-48B4-46C1-B654-199AA115EC6E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3433-9C87-4F5F-8615-638FA50C5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6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B594C-48B4-46C1-B654-199AA115EC6E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3433-9C87-4F5F-8615-638FA50C5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4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B594C-48B4-46C1-B654-199AA115EC6E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3433-9C87-4F5F-8615-638FA50C5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B594C-48B4-46C1-B654-199AA115EC6E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23433-9C87-4F5F-8615-638FA50C5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7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Opinions for Dr. Rory Singh-Smith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74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disqualifying financial interest (18 USC 208)? No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788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disqualifying financial interest (18 USC 208)? No</a:t>
            </a:r>
          </a:p>
          <a:p>
            <a:endParaRPr lang="en-US" dirty="0"/>
          </a:p>
          <a:p>
            <a:r>
              <a:rPr lang="en-US" dirty="0"/>
              <a:t>Is there a covered relationship (5 CFR 2635.502)? </a:t>
            </a:r>
          </a:p>
        </p:txBody>
      </p:sp>
    </p:spTree>
    <p:extLst>
      <p:ext uri="{BB962C8B-B14F-4D97-AF65-F5344CB8AC3E}">
        <p14:creationId xmlns:p14="http://schemas.microsoft.com/office/powerpoint/2010/main" val="2204890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disqualifying financial interest (18 USC 208)? </a:t>
            </a:r>
            <a:r>
              <a:rPr lang="en-US" dirty="0">
                <a:solidFill>
                  <a:srgbClr val="00B050"/>
                </a:solidFill>
              </a:rPr>
              <a:t>No</a:t>
            </a:r>
          </a:p>
          <a:p>
            <a:endParaRPr lang="en-US" dirty="0"/>
          </a:p>
          <a:p>
            <a:r>
              <a:rPr lang="en-US" dirty="0"/>
              <a:t>Is there a covered relationship (5 CFR 2635.502)? </a:t>
            </a:r>
            <a:r>
              <a:rPr lang="en-US" dirty="0">
                <a:solidFill>
                  <a:srgbClr val="00B050"/>
                </a:solidFill>
              </a:rPr>
              <a:t>No 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Is Dr. Singh-Smith proposing to use his public office for private gain (5 CFR 2635 Subparts A and G)?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989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disqualifying financial interest (18 USC 208)? </a:t>
            </a:r>
            <a:r>
              <a:rPr lang="en-US" dirty="0">
                <a:solidFill>
                  <a:srgbClr val="00B050"/>
                </a:solidFill>
              </a:rPr>
              <a:t>No</a:t>
            </a:r>
          </a:p>
          <a:p>
            <a:endParaRPr lang="en-US" dirty="0"/>
          </a:p>
          <a:p>
            <a:r>
              <a:rPr lang="en-US" dirty="0"/>
              <a:t>Is there a covered relationship (5 CFR 2635.502)? </a:t>
            </a:r>
            <a:r>
              <a:rPr lang="en-US" dirty="0">
                <a:solidFill>
                  <a:srgbClr val="00B050"/>
                </a:solidFill>
              </a:rPr>
              <a:t>No 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Is Dr. Singh-Smith proposing to use his public office for private gain (5 CFR 2635 Subparts A and G)? </a:t>
            </a:r>
            <a:r>
              <a:rPr lang="en-US" dirty="0">
                <a:solidFill>
                  <a:srgbClr val="FF0000"/>
                </a:solidFill>
              </a:rPr>
              <a:t>Yes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93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NextGen</a:t>
            </a:r>
            <a:r>
              <a:rPr lang="en-US" dirty="0"/>
              <a:t> Health Contract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27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49300" y="2667000"/>
            <a:ext cx="3683000" cy="3898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6100" y="2297668"/>
            <a:ext cx="4335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18 USC 208 Financial Holdings/Relationships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1003300" y="29210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Stock</a:t>
            </a:r>
          </a:p>
          <a:p>
            <a:pPr algn="ctr"/>
            <a:r>
              <a:rPr lang="en-US" dirty="0"/>
              <a:t>$12K</a:t>
            </a:r>
          </a:p>
        </p:txBody>
      </p:sp>
      <p:sp>
        <p:nvSpPr>
          <p:cNvPr id="8" name="Folded Corner 7"/>
          <p:cNvSpPr/>
          <p:nvPr/>
        </p:nvSpPr>
        <p:spPr>
          <a:xfrm>
            <a:off x="2755900" y="29083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Retainer Agreement</a:t>
            </a:r>
          </a:p>
          <a:p>
            <a:pPr algn="ctr"/>
            <a:r>
              <a:rPr lang="en-US" dirty="0"/>
              <a:t>$1k/</a:t>
            </a:r>
            <a:r>
              <a:rPr lang="en-US" dirty="0" err="1"/>
              <a:t>mnth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70800" y="2654300"/>
            <a:ext cx="3683000" cy="3898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32700" y="2284968"/>
            <a:ext cx="3766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 CFR 2635.502 Covered Relationships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8953500" y="29210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Retainer Agreement</a:t>
            </a:r>
          </a:p>
          <a:p>
            <a:pPr algn="ctr"/>
            <a:r>
              <a:rPr lang="en-US" dirty="0"/>
              <a:t>$1k/</a:t>
            </a:r>
            <a:r>
              <a:rPr lang="en-US" dirty="0" err="1"/>
              <a:t>mnth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673600" y="152400"/>
            <a:ext cx="2806700" cy="259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Matter: Telehealth IT Procurement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Parties: </a:t>
            </a:r>
            <a:r>
              <a:rPr lang="en-US" dirty="0" err="1"/>
              <a:t>NextGen</a:t>
            </a:r>
            <a:r>
              <a:rPr lang="en-US" dirty="0"/>
              <a:t>, Cerner, TBD</a:t>
            </a:r>
          </a:p>
        </p:txBody>
      </p:sp>
    </p:spTree>
    <p:extLst>
      <p:ext uri="{BB962C8B-B14F-4D97-AF65-F5344CB8AC3E}">
        <p14:creationId xmlns:p14="http://schemas.microsoft.com/office/powerpoint/2010/main" val="2052634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673600" y="114300"/>
            <a:ext cx="2806700" cy="259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Matter: Telehealth IT Procurement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Parties: </a:t>
            </a:r>
            <a:r>
              <a:rPr lang="en-US" dirty="0" err="1"/>
              <a:t>NextGen</a:t>
            </a:r>
            <a:r>
              <a:rPr lang="en-US" dirty="0"/>
              <a:t>, Cerner, TBD</a:t>
            </a:r>
          </a:p>
        </p:txBody>
      </p:sp>
      <p:sp>
        <p:nvSpPr>
          <p:cNvPr id="5" name="Rectangle 4"/>
          <p:cNvSpPr/>
          <p:nvPr/>
        </p:nvSpPr>
        <p:spPr>
          <a:xfrm>
            <a:off x="749300" y="2667000"/>
            <a:ext cx="3683000" cy="3898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6100" y="2297668"/>
            <a:ext cx="4335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18 USC 208 Financial Holdings/Relationships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1003300" y="29210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Stock</a:t>
            </a:r>
          </a:p>
          <a:p>
            <a:pPr algn="ctr"/>
            <a:r>
              <a:rPr lang="en-US" dirty="0"/>
              <a:t>$12K</a:t>
            </a:r>
          </a:p>
        </p:txBody>
      </p:sp>
      <p:sp>
        <p:nvSpPr>
          <p:cNvPr id="8" name="Folded Corner 7"/>
          <p:cNvSpPr/>
          <p:nvPr/>
        </p:nvSpPr>
        <p:spPr>
          <a:xfrm>
            <a:off x="2755900" y="29083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Retainer Agreement</a:t>
            </a:r>
          </a:p>
          <a:p>
            <a:pPr algn="ctr"/>
            <a:r>
              <a:rPr lang="en-US" dirty="0"/>
              <a:t>$1k/</a:t>
            </a:r>
            <a:r>
              <a:rPr lang="en-US" dirty="0" err="1"/>
              <a:t>mnth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70800" y="2654300"/>
            <a:ext cx="3683000" cy="3898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32700" y="2284968"/>
            <a:ext cx="3766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 CFR 2635.502 Covered Relationships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8953500" y="29210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Retainer Agreement</a:t>
            </a:r>
          </a:p>
          <a:p>
            <a:pPr algn="ctr"/>
            <a:r>
              <a:rPr lang="en-US" dirty="0"/>
              <a:t>$1k/</a:t>
            </a:r>
            <a:r>
              <a:rPr lang="en-US" dirty="0" err="1"/>
              <a:t>mnth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 rot="19123001">
            <a:off x="378460" y="3474720"/>
            <a:ext cx="236474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 CFR 2640.202(a)</a:t>
            </a:r>
          </a:p>
        </p:txBody>
      </p:sp>
    </p:spTree>
    <p:extLst>
      <p:ext uri="{BB962C8B-B14F-4D97-AF65-F5344CB8AC3E}">
        <p14:creationId xmlns:p14="http://schemas.microsoft.com/office/powerpoint/2010/main" val="500629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673600" y="114300"/>
            <a:ext cx="2806700" cy="259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Matter: Telehealth IT Procurement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Parties: </a:t>
            </a:r>
            <a:r>
              <a:rPr lang="en-US" dirty="0" err="1"/>
              <a:t>NextGen</a:t>
            </a:r>
            <a:r>
              <a:rPr lang="en-US" dirty="0"/>
              <a:t>, Cerner, TBD</a:t>
            </a:r>
          </a:p>
        </p:txBody>
      </p:sp>
      <p:sp>
        <p:nvSpPr>
          <p:cNvPr id="5" name="Rectangle 4"/>
          <p:cNvSpPr/>
          <p:nvPr/>
        </p:nvSpPr>
        <p:spPr>
          <a:xfrm>
            <a:off x="749300" y="2667000"/>
            <a:ext cx="3683000" cy="3898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6100" y="2297668"/>
            <a:ext cx="4335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18 USC 208 Financial Holdings/Relationships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1003300" y="29210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Stock</a:t>
            </a:r>
          </a:p>
          <a:p>
            <a:pPr algn="ctr"/>
            <a:r>
              <a:rPr lang="en-US" dirty="0"/>
              <a:t>$12K</a:t>
            </a:r>
          </a:p>
        </p:txBody>
      </p:sp>
      <p:sp>
        <p:nvSpPr>
          <p:cNvPr id="8" name="Folded Corner 7"/>
          <p:cNvSpPr/>
          <p:nvPr/>
        </p:nvSpPr>
        <p:spPr>
          <a:xfrm>
            <a:off x="2755900" y="29083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Retainer Agreement</a:t>
            </a:r>
          </a:p>
          <a:p>
            <a:pPr algn="ctr"/>
            <a:r>
              <a:rPr lang="en-US" dirty="0"/>
              <a:t>$1k/</a:t>
            </a:r>
            <a:r>
              <a:rPr lang="en-US" dirty="0" err="1"/>
              <a:t>mnth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70800" y="2654300"/>
            <a:ext cx="3683000" cy="3898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32700" y="2284968"/>
            <a:ext cx="3766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 CFR 2635.502 Covered Relationships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8953500" y="29210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Retainer Agreement</a:t>
            </a:r>
          </a:p>
          <a:p>
            <a:pPr algn="ctr"/>
            <a:r>
              <a:rPr lang="en-US" dirty="0"/>
              <a:t>$1k/</a:t>
            </a:r>
            <a:r>
              <a:rPr lang="en-US" dirty="0" err="1"/>
              <a:t>mnth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 rot="19123001">
            <a:off x="378460" y="3474720"/>
            <a:ext cx="236474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 CFR 2640.202(a)</a:t>
            </a:r>
          </a:p>
        </p:txBody>
      </p:sp>
      <p:cxnSp>
        <p:nvCxnSpPr>
          <p:cNvPr id="11" name="Straight Arrow Connector 10"/>
          <p:cNvCxnSpPr>
            <a:stCxn id="4" idx="3"/>
            <a:endCxn id="8" idx="3"/>
          </p:cNvCxnSpPr>
          <p:nvPr/>
        </p:nvCxnSpPr>
        <p:spPr>
          <a:xfrm flipH="1">
            <a:off x="4064000" y="2325686"/>
            <a:ext cx="1020632" cy="1319214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1633" y="2624574"/>
            <a:ext cx="2373535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Direct and Predictable?</a:t>
            </a:r>
          </a:p>
        </p:txBody>
      </p:sp>
    </p:spTree>
    <p:extLst>
      <p:ext uri="{BB962C8B-B14F-4D97-AF65-F5344CB8AC3E}">
        <p14:creationId xmlns:p14="http://schemas.microsoft.com/office/powerpoint/2010/main" val="3974893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673600" y="114300"/>
            <a:ext cx="2806700" cy="259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Matter: Telehealth IT Procurement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Parties: </a:t>
            </a:r>
            <a:r>
              <a:rPr lang="en-US" dirty="0" err="1"/>
              <a:t>NextGen</a:t>
            </a:r>
            <a:r>
              <a:rPr lang="en-US" dirty="0"/>
              <a:t>, Cerner, TBD</a:t>
            </a:r>
          </a:p>
        </p:txBody>
      </p:sp>
      <p:sp>
        <p:nvSpPr>
          <p:cNvPr id="5" name="Rectangle 4"/>
          <p:cNvSpPr/>
          <p:nvPr/>
        </p:nvSpPr>
        <p:spPr>
          <a:xfrm>
            <a:off x="749300" y="2667000"/>
            <a:ext cx="3683000" cy="3898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6100" y="2297668"/>
            <a:ext cx="4335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18 USC 208 Financial Holdings/Relationships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1003300" y="29210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Stock</a:t>
            </a:r>
          </a:p>
          <a:p>
            <a:pPr algn="ctr"/>
            <a:r>
              <a:rPr lang="en-US" dirty="0"/>
              <a:t>$12K</a:t>
            </a:r>
          </a:p>
        </p:txBody>
      </p:sp>
      <p:sp>
        <p:nvSpPr>
          <p:cNvPr id="8" name="Folded Corner 7"/>
          <p:cNvSpPr/>
          <p:nvPr/>
        </p:nvSpPr>
        <p:spPr>
          <a:xfrm>
            <a:off x="2755900" y="29083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Retainer Agreement</a:t>
            </a:r>
          </a:p>
          <a:p>
            <a:pPr algn="ctr"/>
            <a:r>
              <a:rPr lang="en-US" dirty="0"/>
              <a:t>$1k/</a:t>
            </a:r>
            <a:r>
              <a:rPr lang="en-US" dirty="0" err="1"/>
              <a:t>mnth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70800" y="2654300"/>
            <a:ext cx="3683000" cy="3898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32700" y="2284968"/>
            <a:ext cx="3766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 CFR 2635.502 Covered Relationships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8953500" y="29210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Retainer Agreement</a:t>
            </a:r>
          </a:p>
          <a:p>
            <a:pPr algn="ctr"/>
            <a:r>
              <a:rPr lang="en-US" dirty="0"/>
              <a:t>$1k/</a:t>
            </a:r>
            <a:r>
              <a:rPr lang="en-US" dirty="0" err="1"/>
              <a:t>mnth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 rot="19123001">
            <a:off x="378460" y="3474720"/>
            <a:ext cx="236474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 CFR 2640.202(a)</a:t>
            </a:r>
          </a:p>
        </p:txBody>
      </p:sp>
      <p:cxnSp>
        <p:nvCxnSpPr>
          <p:cNvPr id="11" name="Straight Arrow Connector 10"/>
          <p:cNvCxnSpPr>
            <a:stCxn id="4" idx="3"/>
            <a:endCxn id="8" idx="3"/>
          </p:cNvCxnSpPr>
          <p:nvPr/>
        </p:nvCxnSpPr>
        <p:spPr>
          <a:xfrm flipH="1">
            <a:off x="4064000" y="2325686"/>
            <a:ext cx="1020632" cy="1319214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1633" y="2624574"/>
            <a:ext cx="2373535" cy="646331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Direct and Predictable?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Maybe</a:t>
            </a:r>
          </a:p>
        </p:txBody>
      </p:sp>
    </p:spTree>
    <p:extLst>
      <p:ext uri="{BB962C8B-B14F-4D97-AF65-F5344CB8AC3E}">
        <p14:creationId xmlns:p14="http://schemas.microsoft.com/office/powerpoint/2010/main" val="1553019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673600" y="114300"/>
            <a:ext cx="2806700" cy="2590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Matter: Telehealth IT Procurement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Parties: </a:t>
            </a:r>
            <a:r>
              <a:rPr lang="en-US" dirty="0" err="1"/>
              <a:t>NextGen</a:t>
            </a:r>
            <a:r>
              <a:rPr lang="en-US" dirty="0"/>
              <a:t>, Cerner, TBD</a:t>
            </a:r>
          </a:p>
        </p:txBody>
      </p:sp>
      <p:sp>
        <p:nvSpPr>
          <p:cNvPr id="5" name="Rectangle 4"/>
          <p:cNvSpPr/>
          <p:nvPr/>
        </p:nvSpPr>
        <p:spPr>
          <a:xfrm>
            <a:off x="749300" y="2667000"/>
            <a:ext cx="3683000" cy="3898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6100" y="2297668"/>
            <a:ext cx="4335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18 USC 208 Financial Holdings/Relationships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1003300" y="29210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Stock</a:t>
            </a:r>
          </a:p>
          <a:p>
            <a:pPr algn="ctr"/>
            <a:r>
              <a:rPr lang="en-US" dirty="0"/>
              <a:t>$12K</a:t>
            </a:r>
          </a:p>
        </p:txBody>
      </p:sp>
      <p:sp>
        <p:nvSpPr>
          <p:cNvPr id="8" name="Folded Corner 7"/>
          <p:cNvSpPr/>
          <p:nvPr/>
        </p:nvSpPr>
        <p:spPr>
          <a:xfrm>
            <a:off x="2755900" y="29083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Retainer Agreement</a:t>
            </a:r>
          </a:p>
          <a:p>
            <a:pPr algn="ctr"/>
            <a:r>
              <a:rPr lang="en-US" dirty="0"/>
              <a:t>$1k/</a:t>
            </a:r>
            <a:r>
              <a:rPr lang="en-US" dirty="0" err="1"/>
              <a:t>mnth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70800" y="2654300"/>
            <a:ext cx="3683000" cy="3898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32700" y="2284968"/>
            <a:ext cx="3766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 CFR 2635.502 Covered Relationships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8953500" y="2921000"/>
            <a:ext cx="1308100" cy="1473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NextGen</a:t>
            </a:r>
            <a:r>
              <a:rPr lang="en-US" dirty="0"/>
              <a:t> Retainer Agreement</a:t>
            </a:r>
          </a:p>
          <a:p>
            <a:pPr algn="ctr"/>
            <a:r>
              <a:rPr lang="en-US" dirty="0"/>
              <a:t>$1k/</a:t>
            </a:r>
            <a:r>
              <a:rPr lang="en-US" dirty="0" err="1"/>
              <a:t>mnth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 rot="19123001">
            <a:off x="378460" y="3474720"/>
            <a:ext cx="236474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 CFR 2640.202(a)</a:t>
            </a:r>
          </a:p>
        </p:txBody>
      </p:sp>
      <p:cxnSp>
        <p:nvCxnSpPr>
          <p:cNvPr id="11" name="Straight Arrow Connector 10"/>
          <p:cNvCxnSpPr>
            <a:stCxn id="4" idx="3"/>
            <a:endCxn id="8" idx="3"/>
          </p:cNvCxnSpPr>
          <p:nvPr/>
        </p:nvCxnSpPr>
        <p:spPr>
          <a:xfrm flipH="1">
            <a:off x="4064000" y="2325686"/>
            <a:ext cx="1020632" cy="1319214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1633" y="2624574"/>
            <a:ext cx="2373535" cy="646331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Direct and Predictable?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Maybe</a:t>
            </a:r>
          </a:p>
        </p:txBody>
      </p:sp>
      <p:cxnSp>
        <p:nvCxnSpPr>
          <p:cNvPr id="15" name="Straight Arrow Connector 14"/>
          <p:cNvCxnSpPr>
            <a:stCxn id="4" idx="5"/>
            <a:endCxn id="12" idx="1"/>
          </p:cNvCxnSpPr>
          <p:nvPr/>
        </p:nvCxnSpPr>
        <p:spPr>
          <a:xfrm>
            <a:off x="7069268" y="2325686"/>
            <a:ext cx="1884232" cy="1331914"/>
          </a:xfrm>
          <a:prstGeom prst="straightConnector1">
            <a:avLst/>
          </a:prstGeom>
          <a:ln w="857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94316" y="2610366"/>
            <a:ext cx="961930" cy="646331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Involve?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107512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NAMI Grant Matter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0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there a disqualifying financial interest (18 USC 208)? </a:t>
            </a:r>
          </a:p>
        </p:txBody>
      </p:sp>
    </p:spTree>
    <p:extLst>
      <p:ext uri="{BB962C8B-B14F-4D97-AF65-F5344CB8AC3E}">
        <p14:creationId xmlns:p14="http://schemas.microsoft.com/office/powerpoint/2010/main" val="3750105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404</Words>
  <Application>Microsoft Office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Opinions for Dr. Rory Singh-Smith </vt:lpstr>
      <vt:lpstr>NextGen Health Contract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NAMI Grant Matter</vt:lpstr>
      <vt:lpstr>Questions</vt:lpstr>
      <vt:lpstr>Questions</vt:lpstr>
      <vt:lpstr>Questions</vt:lpstr>
      <vt:lpstr>Questions</vt:lpstr>
      <vt:lpstr>Questions</vt:lpstr>
    </vt:vector>
  </TitlesOfParts>
  <Company>USOGE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Opinions for Dr. Rory Singh-Smith</dc:title>
  <dc:creator>Patrick Shepherd</dc:creator>
  <cp:lastModifiedBy>Patrick Shepherd</cp:lastModifiedBy>
  <cp:revision>3</cp:revision>
  <dcterms:created xsi:type="dcterms:W3CDTF">2023-07-25T17:46:47Z</dcterms:created>
  <dcterms:modified xsi:type="dcterms:W3CDTF">2024-07-23T14:09:21Z</dcterms:modified>
</cp:coreProperties>
</file>