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0"/>
  </p:notesMasterIdLst>
  <p:sldIdLst>
    <p:sldId id="307" r:id="rId5"/>
    <p:sldId id="313" r:id="rId6"/>
    <p:sldId id="339" r:id="rId7"/>
    <p:sldId id="311" r:id="rId8"/>
    <p:sldId id="312" r:id="rId9"/>
    <p:sldId id="314" r:id="rId10"/>
    <p:sldId id="322" r:id="rId11"/>
    <p:sldId id="317" r:id="rId12"/>
    <p:sldId id="321" r:id="rId13"/>
    <p:sldId id="324" r:id="rId14"/>
    <p:sldId id="327" r:id="rId15"/>
    <p:sldId id="328" r:id="rId16"/>
    <p:sldId id="342" r:id="rId17"/>
    <p:sldId id="338" r:id="rId18"/>
    <p:sldId id="309" r:id="rId19"/>
  </p:sldIdLst>
  <p:sldSz cx="6858000" cy="51435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70F"/>
    <a:srgbClr val="FEA81E"/>
    <a:srgbClr val="FECD12"/>
    <a:srgbClr val="925F13"/>
    <a:srgbClr val="D4731B"/>
    <a:srgbClr val="E18807"/>
    <a:srgbClr val="FFE1CE"/>
    <a:srgbClr val="FFDDAB"/>
    <a:srgbClr val="FFD37B"/>
    <a:srgbClr val="FEC2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4533" autoAdjust="0"/>
  </p:normalViewPr>
  <p:slideViewPr>
    <p:cSldViewPr snapToGrid="0" snapToObjects="1">
      <p:cViewPr varScale="1">
        <p:scale>
          <a:sx n="95" d="100"/>
          <a:sy n="95" d="100"/>
        </p:scale>
        <p:origin x="1164" y="72"/>
      </p:cViewPr>
      <p:guideLst>
        <p:guide orient="horz" pos="162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149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05EEFB-476E-6B4B-85E7-60BC31382C01}" type="datetimeFigureOut">
              <a:rPr lang="en-US" smtClean="0"/>
              <a:t>2/28/2020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17AFDD-AC4F-7941-AE27-1322C3986B4E}" type="slidenum">
              <a:rPr lang="en-US" smtClean="0"/>
              <a:t>‹#›</a:t>
            </a:fld>
            <a:endParaRPr lang="en-US" dirty="0"/>
          </a:p>
        </p:txBody>
      </p:sp>
    </p:spTree>
    <p:extLst>
      <p:ext uri="{BB962C8B-B14F-4D97-AF65-F5344CB8AC3E}">
        <p14:creationId xmlns:p14="http://schemas.microsoft.com/office/powerpoint/2010/main" val="328728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7AFDD-AC4F-7941-AE27-1322C3986B4E}" type="slidenum">
              <a:rPr lang="en-US" smtClean="0"/>
              <a:t>1</a:t>
            </a:fld>
            <a:endParaRPr lang="en-US" dirty="0"/>
          </a:p>
        </p:txBody>
      </p:sp>
    </p:spTree>
    <p:extLst>
      <p:ext uri="{BB962C8B-B14F-4D97-AF65-F5344CB8AC3E}">
        <p14:creationId xmlns:p14="http://schemas.microsoft.com/office/powerpoint/2010/main" val="70909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7AFDD-AC4F-7941-AE27-1322C3986B4E}" type="slidenum">
              <a:rPr lang="en-US" smtClean="0"/>
              <a:t>15</a:t>
            </a:fld>
            <a:endParaRPr lang="en-US" dirty="0"/>
          </a:p>
        </p:txBody>
      </p:sp>
    </p:spTree>
    <p:extLst>
      <p:ext uri="{BB962C8B-B14F-4D97-AF65-F5344CB8AC3E}">
        <p14:creationId xmlns:p14="http://schemas.microsoft.com/office/powerpoint/2010/main" val="391369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1"/>
            <a:ext cx="302895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0151"/>
            <a:ext cx="302895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204789"/>
            <a:ext cx="383381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erranoD@sec.gov" TargetMode="External"/><Relationship Id="rId2" Type="http://schemas.openxmlformats.org/officeDocument/2006/relationships/hyperlink" Target="mailto:enewton@oge.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836850-DC04-884E-9AA3-CFFE6FE80E8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2500" r="12290" b="34146"/>
          <a:stretch/>
        </p:blipFill>
        <p:spPr>
          <a:xfrm>
            <a:off x="0" y="0"/>
            <a:ext cx="6877210" cy="5143500"/>
          </a:xfrm>
          <a:prstGeom prst="rect">
            <a:avLst/>
          </a:prstGeom>
        </p:spPr>
      </p:pic>
      <p:sp>
        <p:nvSpPr>
          <p:cNvPr id="10" name="Rectangle 9">
            <a:extLst>
              <a:ext uri="{FF2B5EF4-FFF2-40B4-BE49-F238E27FC236}">
                <a16:creationId xmlns="" xmlns:a16="http://schemas.microsoft.com/office/drawing/2014/main" id="{C92E3601-1B33-E145-BAFC-8EB755A712EF}"/>
              </a:ext>
            </a:extLst>
          </p:cNvPr>
          <p:cNvSpPr/>
          <p:nvPr/>
        </p:nvSpPr>
        <p:spPr>
          <a:xfrm>
            <a:off x="1915" y="2046120"/>
            <a:ext cx="5630482" cy="1602561"/>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flipH="1">
            <a:off x="1600200" y="3479181"/>
            <a:ext cx="5277010" cy="1362643"/>
          </a:xfrm>
          <a:prstGeom prst="rect">
            <a:avLst/>
          </a:prstGeom>
          <a:solidFill>
            <a:srgbClr val="FAD7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916" y="353919"/>
            <a:ext cx="1991379" cy="1126537"/>
          </a:xfrm>
          <a:prstGeom prst="rect">
            <a:avLst/>
          </a:prstGeom>
          <a:solidFill>
            <a:srgbClr val="FAD7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79830" y="452482"/>
            <a:ext cx="1859677" cy="1027974"/>
          </a:xfrm>
          <a:prstGeom prst="rect">
            <a:avLst/>
          </a:prstGeom>
          <a:noFill/>
        </p:spPr>
        <p:txBody>
          <a:bodyPr wrap="square" rtlCol="0">
            <a:spAutoFit/>
          </a:bodyPr>
          <a:lstStyle/>
          <a:p>
            <a:pPr>
              <a:lnSpc>
                <a:spcPct val="80000"/>
              </a:lnSpc>
            </a:pPr>
            <a:r>
              <a:rPr lang="en-US" sz="2400" b="1" spc="1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March </a:t>
            </a:r>
            <a:r>
              <a:rPr lang="en-US" sz="2400" b="1" spc="15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endParaRPr lang="en-US" sz="2400" b="1" spc="150" dirty="0">
              <a:solidFill>
                <a:srgbClr val="FAD7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80000"/>
              </a:lnSpc>
            </a:pPr>
            <a:r>
              <a:rPr lang="en-US" sz="52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a:t>
            </a:r>
            <a:endParaRPr lang="en-US" sz="5200" b="1" spc="150" dirty="0">
              <a:solidFill>
                <a:srgbClr val="FAD7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TextBox 20"/>
          <p:cNvSpPr txBox="1"/>
          <p:nvPr/>
        </p:nvSpPr>
        <p:spPr>
          <a:xfrm>
            <a:off x="4079212" y="322028"/>
            <a:ext cx="2709293" cy="492443"/>
          </a:xfrm>
          <a:prstGeom prst="rect">
            <a:avLst/>
          </a:prstGeom>
          <a:noFill/>
        </p:spPr>
        <p:txBody>
          <a:bodyPr wrap="square" rtlCol="0">
            <a:spAutoFit/>
          </a:bodyPr>
          <a:lstStyle/>
          <a:p>
            <a:pPr algn="r"/>
            <a:r>
              <a:rPr lang="en-US" sz="2600" b="1" spc="220" dirty="0">
                <a:solidFill>
                  <a:schemeClr val="tx1">
                    <a:lumMod val="85000"/>
                    <a:lumOff val="15000"/>
                  </a:schemeClr>
                </a:solidFill>
                <a:latin typeface="Arial" panose="020B0604020202020204" pitchFamily="34" charset="0"/>
                <a:cs typeface="Arial" panose="020B0604020202020204" pitchFamily="34" charset="0"/>
              </a:rPr>
              <a:t>NATIONAL</a:t>
            </a:r>
            <a:endParaRPr lang="en-US" sz="2600" b="1" spc="220" dirty="0">
              <a:solidFill>
                <a:srgbClr val="FAD70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CA40DA09-7774-F743-8B49-EC59A15FCCF2}"/>
              </a:ext>
            </a:extLst>
          </p:cNvPr>
          <p:cNvSpPr txBox="1"/>
          <p:nvPr/>
        </p:nvSpPr>
        <p:spPr>
          <a:xfrm>
            <a:off x="1746504" y="3529987"/>
            <a:ext cx="5003546" cy="1200329"/>
          </a:xfrm>
          <a:prstGeom prst="rect">
            <a:avLst/>
          </a:prstGeom>
          <a:noFill/>
        </p:spPr>
        <p:txBody>
          <a:bodyPr wrap="square" rtlCol="0" anchor="ctr">
            <a:noAutofit/>
          </a:bodyPr>
          <a:lstStyle/>
          <a:p>
            <a:pPr>
              <a:lnSpc>
                <a:spcPct val="110000"/>
              </a:lnSpc>
            </a:pPr>
            <a:r>
              <a:rPr lang="en-US" sz="2000" dirty="0" smtClean="0">
                <a:solidFill>
                  <a:schemeClr val="tx1">
                    <a:lumMod val="85000"/>
                    <a:lumOff val="15000"/>
                  </a:schemeClr>
                </a:solidFill>
              </a:rPr>
              <a:t>Elaine Newton, Office of Government 	Ethics (OGE)</a:t>
            </a:r>
            <a:endParaRPr lang="en-US" sz="2000" dirty="0">
              <a:solidFill>
                <a:schemeClr val="tx1">
                  <a:lumMod val="85000"/>
                  <a:lumOff val="15000"/>
                </a:schemeClr>
              </a:solidFill>
            </a:endParaRPr>
          </a:p>
          <a:p>
            <a:pPr>
              <a:lnSpc>
                <a:spcPct val="110000"/>
              </a:lnSpc>
            </a:pPr>
            <a:r>
              <a:rPr lang="en-US" sz="2000" dirty="0" smtClean="0">
                <a:solidFill>
                  <a:schemeClr val="tx1">
                    <a:lumMod val="85000"/>
                    <a:lumOff val="15000"/>
                  </a:schemeClr>
                </a:solidFill>
              </a:rPr>
              <a:t>Danae Serrano, Securities and Exchange 	Commission (SEC)</a:t>
            </a:r>
            <a:endParaRPr lang="en-US" sz="2000" dirty="0">
              <a:solidFill>
                <a:schemeClr val="tx1">
                  <a:lumMod val="85000"/>
                  <a:lumOff val="15000"/>
                </a:schemeClr>
              </a:solidFill>
            </a:endParaRPr>
          </a:p>
        </p:txBody>
      </p:sp>
      <p:sp>
        <p:nvSpPr>
          <p:cNvPr id="8" name="TextBox 7">
            <a:extLst>
              <a:ext uri="{FF2B5EF4-FFF2-40B4-BE49-F238E27FC236}">
                <a16:creationId xmlns="" xmlns:a16="http://schemas.microsoft.com/office/drawing/2014/main" id="{BBB0DD16-59D2-EB47-BEB2-4FFBEF37C9DA}"/>
              </a:ext>
            </a:extLst>
          </p:cNvPr>
          <p:cNvSpPr txBox="1"/>
          <p:nvPr/>
        </p:nvSpPr>
        <p:spPr>
          <a:xfrm>
            <a:off x="155741" y="2125043"/>
            <a:ext cx="5322975" cy="1282484"/>
          </a:xfrm>
          <a:prstGeom prst="rect">
            <a:avLst/>
          </a:prstGeom>
          <a:noFill/>
        </p:spPr>
        <p:txBody>
          <a:bodyPr wrap="square" rtlCol="0" anchor="ctr">
            <a:noAutofit/>
          </a:bodyPr>
          <a:lstStyle/>
          <a:p>
            <a:pPr>
              <a:lnSpc>
                <a:spcPct val="95000"/>
              </a:lnSpc>
            </a:pPr>
            <a:r>
              <a:rPr lang="en-US" sz="2700" b="1" spc="100" dirty="0" smtClean="0">
                <a:solidFill>
                  <a:schemeClr val="tx1">
                    <a:lumMod val="85000"/>
                    <a:lumOff val="15000"/>
                  </a:schemeClr>
                </a:solidFill>
                <a:ea typeface="Gadugi" panose="020B0502040204020203" pitchFamily="34" charset="0"/>
                <a:cs typeface="Arial" panose="020B0604020202020204" pitchFamily="34" charset="0"/>
              </a:rPr>
              <a:t>Certificates of Divestiture (CDs)</a:t>
            </a:r>
            <a:endParaRPr lang="en-US" sz="2700" b="1" spc="100" dirty="0">
              <a:solidFill>
                <a:schemeClr val="tx1">
                  <a:lumMod val="85000"/>
                  <a:lumOff val="15000"/>
                </a:schemeClr>
              </a:solidFill>
              <a:ea typeface="Gadugi" panose="020B0502040204020203"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C3D07161-4618-6B4B-BD2D-F1EDF1E00443}"/>
              </a:ext>
            </a:extLst>
          </p:cNvPr>
          <p:cNvSpPr/>
          <p:nvPr/>
        </p:nvSpPr>
        <p:spPr>
          <a:xfrm>
            <a:off x="5058545" y="990783"/>
            <a:ext cx="1729961" cy="492443"/>
          </a:xfrm>
          <a:prstGeom prst="rect">
            <a:avLst/>
          </a:prstGeom>
        </p:spPr>
        <p:txBody>
          <a:bodyPr wrap="none">
            <a:spAutoFit/>
          </a:bodyPr>
          <a:lstStyle/>
          <a:p>
            <a:pPr algn="r"/>
            <a:r>
              <a:rPr lang="en-US" sz="2600" b="1" spc="220" dirty="0">
                <a:solidFill>
                  <a:srgbClr val="FAD7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SUMMIT</a:t>
            </a:r>
            <a:endParaRPr lang="en-US" sz="2600" spc="220" dirty="0">
              <a:effectLst>
                <a:outerShdw blurRad="38100" dist="38100" dir="2700000" algn="tl">
                  <a:srgbClr val="000000">
                    <a:alpha val="43137"/>
                  </a:srgbClr>
                </a:outerShdw>
              </a:effectLst>
            </a:endParaRPr>
          </a:p>
        </p:txBody>
      </p:sp>
      <p:sp>
        <p:nvSpPr>
          <p:cNvPr id="4" name="Rectangle 3">
            <a:extLst>
              <a:ext uri="{FF2B5EF4-FFF2-40B4-BE49-F238E27FC236}">
                <a16:creationId xmlns="" xmlns:a16="http://schemas.microsoft.com/office/drawing/2014/main" id="{2BAE5E8A-36B9-E44A-826A-A53DA0B828C6}"/>
              </a:ext>
            </a:extLst>
          </p:cNvPr>
          <p:cNvSpPr/>
          <p:nvPr/>
        </p:nvSpPr>
        <p:spPr>
          <a:xfrm>
            <a:off x="2418080" y="657739"/>
            <a:ext cx="4370427" cy="492443"/>
          </a:xfrm>
          <a:prstGeom prst="rect">
            <a:avLst/>
          </a:prstGeom>
        </p:spPr>
        <p:txBody>
          <a:bodyPr wrap="none">
            <a:spAutoFit/>
          </a:bodyPr>
          <a:lstStyle/>
          <a:p>
            <a:pPr algn="r"/>
            <a:r>
              <a:rPr lang="en-US" sz="2600" b="1" spc="220" dirty="0">
                <a:solidFill>
                  <a:schemeClr val="tx1">
                    <a:lumMod val="85000"/>
                    <a:lumOff val="15000"/>
                  </a:schemeClr>
                </a:solidFill>
                <a:latin typeface="Arial" panose="020B0604020202020204" pitchFamily="34" charset="0"/>
                <a:cs typeface="Arial" panose="020B0604020202020204" pitchFamily="34" charset="0"/>
              </a:rPr>
              <a:t>GOVERNMENT ETHICS</a:t>
            </a:r>
            <a:endParaRPr lang="en-US" sz="2600" spc="220" dirty="0"/>
          </a:p>
        </p:txBody>
      </p:sp>
    </p:spTree>
    <p:extLst>
      <p:ext uri="{BB962C8B-B14F-4D97-AF65-F5344CB8AC3E}">
        <p14:creationId xmlns:p14="http://schemas.microsoft.com/office/powerpoint/2010/main" val="941864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Reasonably Necessary </a:t>
            </a:r>
            <a:br>
              <a:rPr lang="en-US" sz="3200" dirty="0" smtClean="0"/>
            </a:br>
            <a:r>
              <a:rPr lang="en-US" sz="3200" dirty="0" smtClean="0"/>
              <a:t>LA-18-04 (3/29/18)</a:t>
            </a:r>
            <a:endParaRPr lang="en-US" sz="3200" dirty="0"/>
          </a:p>
        </p:txBody>
      </p:sp>
      <p:sp>
        <p:nvSpPr>
          <p:cNvPr id="3" name="Content Placeholder 2"/>
          <p:cNvSpPr>
            <a:spLocks noGrp="1"/>
          </p:cNvSpPr>
          <p:nvPr>
            <p:ph idx="1"/>
          </p:nvPr>
        </p:nvSpPr>
        <p:spPr/>
        <p:txBody>
          <a:bodyPr>
            <a:normAutofit fontScale="92500" lnSpcReduction="20000"/>
          </a:bodyPr>
          <a:lstStyle/>
          <a:p>
            <a:endParaRPr lang="en-US" sz="2900" dirty="0" smtClean="0"/>
          </a:p>
          <a:p>
            <a:r>
              <a:rPr lang="en-US" sz="2900" dirty="0" smtClean="0"/>
              <a:t>In general, the “reasonably </a:t>
            </a:r>
            <a:r>
              <a:rPr lang="en-US" sz="2900" dirty="0"/>
              <a:t>necessary” </a:t>
            </a:r>
            <a:r>
              <a:rPr lang="en-US" sz="2900" dirty="0" smtClean="0"/>
              <a:t>requirement is not satisfied where an Executive </a:t>
            </a:r>
            <a:r>
              <a:rPr lang="en-US" sz="2900" dirty="0"/>
              <a:t>branch employee </a:t>
            </a:r>
            <a:r>
              <a:rPr lang="en-US" sz="2900" dirty="0" smtClean="0"/>
              <a:t>knows he will be leaving the </a:t>
            </a:r>
            <a:r>
              <a:rPr lang="en-US" sz="2900" dirty="0"/>
              <a:t>Government shortly. </a:t>
            </a:r>
            <a:endParaRPr lang="en-US" sz="2900" dirty="0" smtClean="0"/>
          </a:p>
          <a:p>
            <a:r>
              <a:rPr lang="en-US" sz="2900" dirty="0" smtClean="0"/>
              <a:t>The CD statute requires that the sale of the property be undertaken by an “eligible person.”</a:t>
            </a:r>
            <a:endParaRPr lang="en-US" sz="2900" dirty="0"/>
          </a:p>
          <a:p>
            <a:endParaRPr lang="en-US" dirty="0"/>
          </a:p>
        </p:txBody>
      </p:sp>
    </p:spTree>
    <p:extLst>
      <p:ext uri="{BB962C8B-B14F-4D97-AF65-F5344CB8AC3E}">
        <p14:creationId xmlns:p14="http://schemas.microsoft.com/office/powerpoint/2010/main" val="202177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Other Timing Issues</a:t>
            </a:r>
            <a:endParaRPr lang="en-US" sz="32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5 C.F.R. § 2634.802(b</a:t>
            </a:r>
            <a:r>
              <a:rPr lang="en-US" dirty="0"/>
              <a:t>) </a:t>
            </a:r>
            <a:r>
              <a:rPr lang="en-US" i="1" dirty="0"/>
              <a:t>Time limit.</a:t>
            </a:r>
            <a:r>
              <a:rPr lang="en-US" dirty="0"/>
              <a:t> The </a:t>
            </a:r>
            <a:r>
              <a:rPr lang="en-US" u="sng" dirty="0"/>
              <a:t>ethics agreement </a:t>
            </a:r>
            <a:r>
              <a:rPr lang="en-US" dirty="0"/>
              <a:t>will specify that the individual must complete the action which he or she has agreed to undertake within a period not to exceed three months from the date of the agreement (or of Senate confirmation, if applicable). Exceptions to the three-month deadline can be made in cases of </a:t>
            </a:r>
            <a:r>
              <a:rPr lang="en-US" u="sng" dirty="0"/>
              <a:t>unusual hardship</a:t>
            </a:r>
            <a:r>
              <a:rPr lang="en-US" dirty="0"/>
              <a:t>, as determined by the Office of Government Ethics, for those ethics agreements which are submitted to it (see </a:t>
            </a:r>
            <a:r>
              <a:rPr lang="en-US" dirty="0" smtClean="0"/>
              <a:t>§ 2634.803</a:t>
            </a:r>
            <a:r>
              <a:rPr lang="en-US" dirty="0"/>
              <a:t>), or by the designated agency ethics official for all other ethics agreements</a:t>
            </a:r>
            <a:r>
              <a:rPr lang="en-US" dirty="0" smtClean="0"/>
              <a:t>.</a:t>
            </a:r>
            <a:endParaRPr lang="en-US" dirty="0"/>
          </a:p>
        </p:txBody>
      </p:sp>
    </p:spTree>
    <p:extLst>
      <p:ext uri="{BB962C8B-B14F-4D97-AF65-F5344CB8AC3E}">
        <p14:creationId xmlns:p14="http://schemas.microsoft.com/office/powerpoint/2010/main" val="2683952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Other Timing </a:t>
            </a:r>
            <a:r>
              <a:rPr lang="en-US" sz="3200" dirty="0" smtClean="0"/>
              <a:t>Issues (part 2)</a:t>
            </a:r>
            <a:endParaRPr lang="en-US" sz="3200" dirty="0"/>
          </a:p>
        </p:txBody>
      </p:sp>
      <p:sp>
        <p:nvSpPr>
          <p:cNvPr id="3" name="Content Placeholder 2"/>
          <p:cNvSpPr>
            <a:spLocks noGrp="1"/>
          </p:cNvSpPr>
          <p:nvPr>
            <p:ph idx="1"/>
          </p:nvPr>
        </p:nvSpPr>
        <p:spPr/>
        <p:txBody>
          <a:bodyPr>
            <a:noAutofit/>
          </a:bodyPr>
          <a:lstStyle/>
          <a:p>
            <a:pPr marL="0" indent="0">
              <a:buNone/>
            </a:pPr>
            <a:r>
              <a:rPr lang="en-US" sz="1900" dirty="0" smtClean="0"/>
              <a:t>5 C.F.R. § 2635.403(d) </a:t>
            </a:r>
            <a:r>
              <a:rPr lang="en-US" sz="1900" i="1" dirty="0" smtClean="0"/>
              <a:t>Reasonable period to divest or terminate.</a:t>
            </a:r>
            <a:r>
              <a:rPr lang="en-US" sz="1900" dirty="0" smtClean="0"/>
              <a:t> Whenever an agency directs divestiture of a financial interest under paragraph (a) or (b) of this section, the employee shall be given a reasonable period of time… to comply with the agency's direction.</a:t>
            </a:r>
            <a:r>
              <a:rPr lang="en-US" sz="1900" u="sng" dirty="0" smtClean="0"/>
              <a:t> Except in cases of unusual hardship, as determined by the agency</a:t>
            </a:r>
            <a:r>
              <a:rPr lang="en-US" sz="1900" dirty="0" smtClean="0"/>
              <a:t>, a reasonable period shall not exceed 90 days from the date divestiture is first directed. However, as long as the employee continues to hold the financial interest, he remains subject to any restrictions imposed by this subpart.</a:t>
            </a:r>
            <a:endParaRPr lang="en-US" sz="1900" dirty="0"/>
          </a:p>
        </p:txBody>
      </p:sp>
    </p:spTree>
    <p:extLst>
      <p:ext uri="{BB962C8B-B14F-4D97-AF65-F5344CB8AC3E}">
        <p14:creationId xmlns:p14="http://schemas.microsoft.com/office/powerpoint/2010/main" val="241194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Trusts</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sz="2500" dirty="0" smtClean="0"/>
              <a:t>26 U.S.C. § 1043(b)(5) -- special rules for trusts</a:t>
            </a:r>
          </a:p>
          <a:p>
            <a:pPr marL="0" indent="0">
              <a:buNone/>
            </a:pPr>
            <a:endParaRPr lang="en-US" sz="2500" dirty="0"/>
          </a:p>
          <a:p>
            <a:pPr marL="0" indent="0">
              <a:buNone/>
            </a:pPr>
            <a:r>
              <a:rPr lang="en-US" sz="2500" dirty="0" smtClean="0"/>
              <a:t>• 95 x 6 (5/22/95) – Congressional committee’s intent was to limit who benefits from a CD</a:t>
            </a:r>
          </a:p>
          <a:p>
            <a:pPr marL="0" indent="0">
              <a:buNone/>
            </a:pPr>
            <a:endParaRPr lang="en-US" dirty="0"/>
          </a:p>
        </p:txBody>
      </p:sp>
    </p:spTree>
    <p:extLst>
      <p:ext uri="{BB962C8B-B14F-4D97-AF65-F5344CB8AC3E}">
        <p14:creationId xmlns:p14="http://schemas.microsoft.com/office/powerpoint/2010/main" val="3661600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2646"/>
            <a:ext cx="6172200" cy="857250"/>
          </a:xfrm>
        </p:spPr>
        <p:txBody>
          <a:bodyPr>
            <a:normAutofit/>
          </a:bodyPr>
          <a:lstStyle/>
          <a:p>
            <a:r>
              <a:rPr lang="en-US" sz="3200" dirty="0" smtClean="0"/>
              <a:t>Contact Information</a:t>
            </a:r>
            <a:endParaRPr lang="en-US" sz="3200" dirty="0"/>
          </a:p>
        </p:txBody>
      </p:sp>
      <p:sp>
        <p:nvSpPr>
          <p:cNvPr id="3" name="Content Placeholder 2"/>
          <p:cNvSpPr>
            <a:spLocks noGrp="1"/>
          </p:cNvSpPr>
          <p:nvPr>
            <p:ph idx="1"/>
          </p:nvPr>
        </p:nvSpPr>
        <p:spPr>
          <a:xfrm>
            <a:off x="342900" y="981076"/>
            <a:ext cx="6172200" cy="3394472"/>
          </a:xfrm>
        </p:spPr>
        <p:txBody>
          <a:bodyPr>
            <a:normAutofit fontScale="92500" lnSpcReduction="20000"/>
          </a:bodyPr>
          <a:lstStyle/>
          <a:p>
            <a:pPr marL="0" indent="0" algn="ctr">
              <a:buNone/>
            </a:pPr>
            <a:r>
              <a:rPr lang="en-US" sz="1900" dirty="0" smtClean="0"/>
              <a:t>Elaine Newton</a:t>
            </a:r>
          </a:p>
          <a:p>
            <a:pPr marL="0" indent="0" algn="ctr">
              <a:buNone/>
            </a:pPr>
            <a:r>
              <a:rPr lang="en-US" sz="1900" dirty="0" smtClean="0"/>
              <a:t>Associate Counsel</a:t>
            </a:r>
          </a:p>
          <a:p>
            <a:pPr marL="0" indent="0" algn="ctr">
              <a:buNone/>
            </a:pPr>
            <a:r>
              <a:rPr lang="en-US" sz="1900" dirty="0" smtClean="0"/>
              <a:t>U.S. Office of Government Ethics</a:t>
            </a:r>
          </a:p>
          <a:p>
            <a:pPr marL="0" indent="0" algn="ctr">
              <a:buNone/>
            </a:pPr>
            <a:r>
              <a:rPr lang="en-US" sz="1900" dirty="0" smtClean="0">
                <a:hlinkClick r:id="rId2"/>
              </a:rPr>
              <a:t>enewton@oge.gov</a:t>
            </a:r>
            <a:endParaRPr lang="en-US" sz="1900" dirty="0" smtClean="0"/>
          </a:p>
          <a:p>
            <a:pPr marL="0" indent="0" algn="ctr">
              <a:buNone/>
            </a:pPr>
            <a:r>
              <a:rPr lang="en-US" sz="1900" dirty="0" smtClean="0"/>
              <a:t>202-482-9265</a:t>
            </a:r>
          </a:p>
          <a:p>
            <a:pPr marL="0" indent="0" algn="ctr">
              <a:buNone/>
            </a:pPr>
            <a:endParaRPr lang="en-US" sz="1900" dirty="0" smtClean="0"/>
          </a:p>
          <a:p>
            <a:pPr marL="0" indent="0" algn="ctr">
              <a:buNone/>
            </a:pPr>
            <a:endParaRPr lang="en-US" sz="1900" dirty="0"/>
          </a:p>
          <a:p>
            <a:pPr marL="0" indent="0" algn="ctr">
              <a:buNone/>
            </a:pPr>
            <a:r>
              <a:rPr lang="en-US" sz="1900" dirty="0" smtClean="0"/>
              <a:t>Danae Serrano</a:t>
            </a:r>
          </a:p>
          <a:p>
            <a:pPr marL="0" indent="0" algn="ctr">
              <a:buNone/>
            </a:pPr>
            <a:r>
              <a:rPr lang="en-US" sz="1900" dirty="0" smtClean="0"/>
              <a:t>Ethics Counsel</a:t>
            </a:r>
          </a:p>
          <a:p>
            <a:pPr marL="0" indent="0" algn="ctr">
              <a:buNone/>
            </a:pPr>
            <a:r>
              <a:rPr lang="en-US" sz="1900" dirty="0" smtClean="0"/>
              <a:t>U.S. Securities and Exchange Commission</a:t>
            </a:r>
          </a:p>
          <a:p>
            <a:pPr marL="0" indent="0" algn="ctr">
              <a:buNone/>
            </a:pPr>
            <a:r>
              <a:rPr lang="en-US" sz="1900" dirty="0" smtClean="0">
                <a:hlinkClick r:id="rId3"/>
              </a:rPr>
              <a:t>serranoD@sec.gov</a:t>
            </a:r>
            <a:endParaRPr lang="en-US" sz="1900" dirty="0" smtClean="0"/>
          </a:p>
          <a:p>
            <a:pPr marL="0" indent="0" algn="ctr">
              <a:buNone/>
            </a:pPr>
            <a:r>
              <a:rPr lang="en-US" sz="1900" dirty="0" smtClean="0"/>
              <a:t>202-551-7934</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95716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836850-DC04-884E-9AA3-CFFE6FE80E87}"/>
              </a:ext>
            </a:extLst>
          </p:cNvPr>
          <p:cNvPicPr>
            <a:picLocks noChangeAspect="1"/>
          </p:cNvPicPr>
          <p:nvPr/>
        </p:nvPicPr>
        <p:blipFill rotWithShape="1">
          <a:blip r:embed="rId3">
            <a:alphaModFix amt="21000"/>
            <a:extLst>
              <a:ext uri="{28A0092B-C50C-407E-A947-70E740481C1C}">
                <a14:useLocalDpi xmlns:a14="http://schemas.microsoft.com/office/drawing/2010/main" val="0"/>
              </a:ext>
            </a:extLst>
          </a:blip>
          <a:srcRect l="12499" r="12374" b="34146"/>
          <a:stretch/>
        </p:blipFill>
        <p:spPr>
          <a:xfrm>
            <a:off x="0" y="3"/>
            <a:ext cx="6869526" cy="5143500"/>
          </a:xfrm>
          <a:prstGeom prst="rect">
            <a:avLst/>
          </a:prstGeom>
        </p:spPr>
      </p:pic>
      <p:sp>
        <p:nvSpPr>
          <p:cNvPr id="20" name="Rectangle 19"/>
          <p:cNvSpPr/>
          <p:nvPr/>
        </p:nvSpPr>
        <p:spPr>
          <a:xfrm>
            <a:off x="0" y="870155"/>
            <a:ext cx="6869526" cy="1355382"/>
          </a:xfrm>
          <a:prstGeom prst="rect">
            <a:avLst/>
          </a:prstGeom>
          <a:solidFill>
            <a:srgbClr val="FAD7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p:cNvSpPr txBox="1"/>
          <p:nvPr/>
        </p:nvSpPr>
        <p:spPr>
          <a:xfrm>
            <a:off x="368710" y="947682"/>
            <a:ext cx="6120581" cy="1200329"/>
          </a:xfrm>
          <a:prstGeom prst="rect">
            <a:avLst/>
          </a:prstGeom>
          <a:noFill/>
        </p:spPr>
        <p:txBody>
          <a:bodyPr wrap="square" rtlCol="0">
            <a:spAutoFit/>
          </a:bodyPr>
          <a:lstStyle/>
          <a:p>
            <a:pPr algn="ctr"/>
            <a:r>
              <a:rPr lang="en-US" sz="7200" b="1" spc="100" dirty="0">
                <a:solidFill>
                  <a:schemeClr val="bg1"/>
                </a:solidFill>
                <a:effectLst>
                  <a:outerShdw blurRad="38100" dist="38100" dir="2700000" algn="tl">
                    <a:srgbClr val="000000">
                      <a:alpha val="43137"/>
                    </a:srgbClr>
                  </a:outerShdw>
                </a:effectLst>
                <a:latin typeface="Gadugi" panose="020B0502040204020203" pitchFamily="34" charset="0"/>
                <a:ea typeface="Gadugi" panose="020B0502040204020203" pitchFamily="34" charset="0"/>
                <a:cs typeface="Roboto  "/>
              </a:rPr>
              <a:t>THANK</a:t>
            </a:r>
            <a:r>
              <a:rPr lang="en-US" sz="7200" b="1" spc="100" dirty="0">
                <a:effectLst>
                  <a:outerShdw blurRad="38100" dist="38100" dir="2700000" algn="tl">
                    <a:srgbClr val="000000">
                      <a:alpha val="43137"/>
                    </a:srgbClr>
                  </a:outerShdw>
                </a:effectLst>
                <a:latin typeface="Gadugi" panose="020B0502040204020203" pitchFamily="34" charset="0"/>
                <a:ea typeface="Gadugi" panose="020B0502040204020203" pitchFamily="34" charset="0"/>
                <a:cs typeface="Roboto  "/>
              </a:rPr>
              <a:t> </a:t>
            </a:r>
            <a:r>
              <a:rPr lang="en-US" sz="7200" b="1" spc="100" dirty="0">
                <a:solidFill>
                  <a:schemeClr val="bg1"/>
                </a:solidFill>
                <a:effectLst>
                  <a:outerShdw blurRad="38100" dist="38100" dir="2700000" algn="tl">
                    <a:srgbClr val="000000">
                      <a:alpha val="43137"/>
                    </a:srgbClr>
                  </a:outerShdw>
                </a:effectLst>
                <a:latin typeface="Gadugi" panose="020B0502040204020203" pitchFamily="34" charset="0"/>
                <a:ea typeface="Gadugi" panose="020B0502040204020203" pitchFamily="34" charset="0"/>
                <a:cs typeface="Roboto  "/>
              </a:rPr>
              <a:t>YOU</a:t>
            </a:r>
          </a:p>
        </p:txBody>
      </p:sp>
    </p:spTree>
    <p:extLst>
      <p:ext uri="{BB962C8B-B14F-4D97-AF65-F5344CB8AC3E}">
        <p14:creationId xmlns:p14="http://schemas.microsoft.com/office/powerpoint/2010/main" val="358765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Certificates of Divestiture (CDs)</a:t>
            </a:r>
            <a:endParaRPr lang="en-US" sz="3200"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pPr marL="0" indent="0">
              <a:buNone/>
            </a:pPr>
            <a:r>
              <a:rPr lang="en-US" dirty="0" smtClean="0"/>
              <a:t>A certificate </a:t>
            </a:r>
            <a:r>
              <a:rPr lang="en-US" dirty="0"/>
              <a:t>of </a:t>
            </a:r>
            <a:r>
              <a:rPr lang="en-US" dirty="0" smtClean="0"/>
              <a:t>divestiture </a:t>
            </a:r>
            <a:r>
              <a:rPr lang="en-US" dirty="0"/>
              <a:t>allows an eligible person to defer </a:t>
            </a:r>
            <a:r>
              <a:rPr lang="en-US" dirty="0" smtClean="0"/>
              <a:t>paying capital </a:t>
            </a:r>
            <a:r>
              <a:rPr lang="en-US" dirty="0"/>
              <a:t>gains taxes </a:t>
            </a:r>
            <a:r>
              <a:rPr lang="en-US" dirty="0" smtClean="0"/>
              <a:t>on the sale of property to comply with conflict of interest requirements.  26 </a:t>
            </a:r>
            <a:r>
              <a:rPr lang="en-US" dirty="0"/>
              <a:t>U.S.C. § 1043(a)</a:t>
            </a:r>
            <a:r>
              <a:rPr lang="en-US" i="1" dirty="0"/>
              <a:t>. </a:t>
            </a:r>
            <a:r>
              <a:rPr lang="en-US" dirty="0"/>
              <a:t>To qualify for a </a:t>
            </a:r>
            <a:r>
              <a:rPr lang="en-US" dirty="0" smtClean="0"/>
              <a:t>certificate </a:t>
            </a:r>
            <a:r>
              <a:rPr lang="en-US" dirty="0"/>
              <a:t>of </a:t>
            </a:r>
            <a:r>
              <a:rPr lang="en-US" dirty="0" smtClean="0"/>
              <a:t>divestiture</a:t>
            </a:r>
            <a:r>
              <a:rPr lang="en-US" dirty="0"/>
              <a:t>, the requesting employee must follow the procedures set out in OGE’s implementing regulations, </a:t>
            </a:r>
            <a:r>
              <a:rPr lang="en-US" dirty="0" smtClean="0"/>
              <a:t>5 </a:t>
            </a:r>
            <a:r>
              <a:rPr lang="en-US" dirty="0"/>
              <a:t>C.F.R. § 2634.1001, </a:t>
            </a:r>
            <a:r>
              <a:rPr lang="en-US" i="1" dirty="0"/>
              <a:t>et seq</a:t>
            </a:r>
            <a:r>
              <a:rPr lang="en-US" dirty="0"/>
              <a:t>. </a:t>
            </a:r>
          </a:p>
        </p:txBody>
      </p:sp>
    </p:spTree>
    <p:extLst>
      <p:ext uri="{BB962C8B-B14F-4D97-AF65-F5344CB8AC3E}">
        <p14:creationId xmlns:p14="http://schemas.microsoft.com/office/powerpoint/2010/main" val="1524375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8"/>
            <a:ext cx="6172200" cy="1120403"/>
          </a:xfrm>
        </p:spPr>
        <p:txBody>
          <a:bodyPr>
            <a:noAutofit/>
          </a:bodyPr>
          <a:lstStyle/>
          <a:p>
            <a:r>
              <a:rPr lang="en-US" sz="3200" dirty="0"/>
              <a:t>Revised CD Format</a:t>
            </a:r>
            <a:br>
              <a:rPr lang="en-US" sz="3200" dirty="0"/>
            </a:br>
            <a:r>
              <a:rPr lang="en-US" sz="3200" dirty="0"/>
              <a:t>PA-19-10 (8/27/19)</a:t>
            </a:r>
          </a:p>
        </p:txBody>
      </p:sp>
      <p:pic>
        <p:nvPicPr>
          <p:cNvPr id="4" name="Content Placeholder 3" descr="First Page of the Revised CD Format&#10;"/>
          <p:cNvPicPr>
            <a:picLocks noGrp="1" noChangeAspect="1"/>
          </p:cNvPicPr>
          <p:nvPr>
            <p:ph idx="1"/>
          </p:nvPr>
        </p:nvPicPr>
        <p:blipFill rotWithShape="1">
          <a:blip r:embed="rId2">
            <a:extLst>
              <a:ext uri="{28A0092B-C50C-407E-A947-70E740481C1C}">
                <a14:useLocalDpi xmlns:a14="http://schemas.microsoft.com/office/drawing/2010/main" val="0"/>
              </a:ext>
            </a:extLst>
          </a:blip>
          <a:srcRect l="-183" t="14693" r="1783" b="3872"/>
          <a:stretch/>
        </p:blipFill>
        <p:spPr>
          <a:xfrm>
            <a:off x="331596" y="773723"/>
            <a:ext cx="6099349" cy="3647553"/>
          </a:xfrm>
        </p:spPr>
      </p:pic>
    </p:spTree>
    <p:extLst>
      <p:ext uri="{BB962C8B-B14F-4D97-AF65-F5344CB8AC3E}">
        <p14:creationId xmlns:p14="http://schemas.microsoft.com/office/powerpoint/2010/main" val="3663441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Format Changes</a:t>
            </a:r>
            <a:endParaRPr lang="en-US" sz="3200" dirty="0"/>
          </a:p>
        </p:txBody>
      </p:sp>
      <p:sp>
        <p:nvSpPr>
          <p:cNvPr id="3" name="Content Placeholder 2"/>
          <p:cNvSpPr>
            <a:spLocks noGrp="1"/>
          </p:cNvSpPr>
          <p:nvPr>
            <p:ph idx="1"/>
          </p:nvPr>
        </p:nvSpPr>
        <p:spPr/>
        <p:txBody>
          <a:bodyPr>
            <a:normAutofit fontScale="92500" lnSpcReduction="20000"/>
          </a:bodyPr>
          <a:lstStyle/>
          <a:p>
            <a:r>
              <a:rPr lang="en-US" sz="2500" dirty="0"/>
              <a:t>Substantive </a:t>
            </a:r>
            <a:r>
              <a:rPr lang="en-US" sz="2500" dirty="0" smtClean="0"/>
              <a:t>Changes:</a:t>
            </a:r>
            <a:endParaRPr lang="en-US" sz="2500" dirty="0"/>
          </a:p>
          <a:p>
            <a:pPr marL="0" indent="0">
              <a:buNone/>
            </a:pPr>
            <a:r>
              <a:rPr lang="en-US" sz="2500" dirty="0"/>
              <a:t>	</a:t>
            </a:r>
            <a:r>
              <a:rPr lang="en-US" sz="2500" dirty="0" smtClean="0"/>
              <a:t>-	Employee informed of their obligation 			</a:t>
            </a:r>
            <a:r>
              <a:rPr lang="en-US" sz="2500" smtClean="0"/>
              <a:t>to </a:t>
            </a:r>
            <a:r>
              <a:rPr lang="en-US" sz="2500" smtClean="0"/>
              <a:t>recuse </a:t>
            </a:r>
            <a:endParaRPr lang="en-US" sz="2500" dirty="0" smtClean="0"/>
          </a:p>
          <a:p>
            <a:pPr marL="0" indent="0">
              <a:buNone/>
            </a:pPr>
            <a:r>
              <a:rPr lang="en-US" sz="2500" dirty="0"/>
              <a:t>	</a:t>
            </a:r>
            <a:r>
              <a:rPr lang="en-US" sz="2500" dirty="0" smtClean="0"/>
              <a:t>-	Other financial holdings “similar or 				related” to the property being divested</a:t>
            </a:r>
            <a:endParaRPr lang="en-US" sz="2500" dirty="0"/>
          </a:p>
          <a:p>
            <a:r>
              <a:rPr lang="en-US" sz="2500" dirty="0" smtClean="0"/>
              <a:t>Procedural Changes:</a:t>
            </a:r>
          </a:p>
          <a:p>
            <a:pPr marL="0" indent="0">
              <a:buNone/>
            </a:pPr>
            <a:r>
              <a:rPr lang="en-US" sz="2500" dirty="0" smtClean="0"/>
              <a:t>	-	Number of holdings that can be listed 			on the format is limited to six (6)</a:t>
            </a:r>
          </a:p>
          <a:p>
            <a:pPr marL="0" indent="0">
              <a:buNone/>
            </a:pPr>
            <a:r>
              <a:rPr lang="en-US" sz="2500" dirty="0" smtClean="0"/>
              <a:t>	-	Moved continuation page to the end of 		the format</a:t>
            </a:r>
            <a:endParaRPr lang="en-US" sz="2500" dirty="0"/>
          </a:p>
        </p:txBody>
      </p:sp>
    </p:spTree>
    <p:extLst>
      <p:ext uri="{BB962C8B-B14F-4D97-AF65-F5344CB8AC3E}">
        <p14:creationId xmlns:p14="http://schemas.microsoft.com/office/powerpoint/2010/main" val="3297327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“Similar or Related” Property</a:t>
            </a:r>
            <a:br>
              <a:rPr lang="en-US" sz="3200" dirty="0" smtClean="0"/>
            </a:br>
            <a:r>
              <a:rPr lang="en-US" sz="3200" dirty="0" smtClean="0"/>
              <a:t>LA-18-03 (2/8/18)</a:t>
            </a:r>
            <a:endParaRPr lang="en-US" sz="3200" dirty="0"/>
          </a:p>
        </p:txBody>
      </p:sp>
      <p:sp>
        <p:nvSpPr>
          <p:cNvPr id="3" name="Content Placeholder 2"/>
          <p:cNvSpPr>
            <a:spLocks noGrp="1"/>
          </p:cNvSpPr>
          <p:nvPr>
            <p:ph idx="1"/>
          </p:nvPr>
        </p:nvSpPr>
        <p:spPr/>
        <p:txBody>
          <a:bodyPr>
            <a:noAutofit/>
          </a:bodyPr>
          <a:lstStyle/>
          <a:p>
            <a:pPr marL="0" indent="0">
              <a:buNone/>
            </a:pPr>
            <a:endParaRPr lang="en-US" sz="2500" dirty="0" smtClean="0"/>
          </a:p>
          <a:p>
            <a:pPr marL="0" indent="0">
              <a:buNone/>
            </a:pPr>
            <a:r>
              <a:rPr lang="en-US" sz="2500" dirty="0" smtClean="0"/>
              <a:t>The regulation at 5 C.F.R. § 2634.1007(c) requires the sale of all “similar or related” property to prevent employees from using the CD program to receive favorable tax treatment without fully resolving the underlying conflict of interest concerns. </a:t>
            </a:r>
          </a:p>
          <a:p>
            <a:pPr marL="0" indent="0">
              <a:buNone/>
            </a:pPr>
            <a:r>
              <a:rPr lang="en-US" sz="2500" dirty="0" smtClean="0"/>
              <a:t> </a:t>
            </a:r>
            <a:endParaRPr lang="en-US" sz="2500" dirty="0"/>
          </a:p>
        </p:txBody>
      </p:sp>
    </p:spTree>
    <p:extLst>
      <p:ext uri="{BB962C8B-B14F-4D97-AF65-F5344CB8AC3E}">
        <p14:creationId xmlns:p14="http://schemas.microsoft.com/office/powerpoint/2010/main" val="3093088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When is property considered “similar or related?”</a:t>
            </a:r>
            <a:endParaRPr lang="en-US" sz="3200"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smtClean="0"/>
          </a:p>
          <a:p>
            <a:pPr marL="0" indent="0">
              <a:buNone/>
            </a:pPr>
            <a:r>
              <a:rPr lang="en-US" sz="3800" dirty="0" smtClean="0"/>
              <a:t>Properties </a:t>
            </a:r>
            <a:r>
              <a:rPr lang="en-US" sz="3800" dirty="0"/>
              <a:t>are considered “similar or related” if they pose the same or similar conflict of interest concerns. </a:t>
            </a:r>
            <a:endParaRPr lang="en-US" sz="3800" dirty="0" smtClean="0"/>
          </a:p>
          <a:p>
            <a:pPr marL="0" indent="0">
              <a:buNone/>
            </a:pPr>
            <a:endParaRPr lang="en-US" sz="3800" dirty="0"/>
          </a:p>
          <a:p>
            <a:pPr marL="0" lvl="0" indent="0">
              <a:buNone/>
            </a:pPr>
            <a:r>
              <a:rPr lang="en-US" sz="3600" dirty="0" smtClean="0"/>
              <a:t>For example, if </a:t>
            </a:r>
            <a:r>
              <a:rPr lang="en-US" sz="3600" dirty="0"/>
              <a:t>an employee is required to sell assets per a statute or regulation prohibiting the ownership of such assets, OGE treats all such property as “similar or related.” As a result, OGE will only issue a Certificate of Divestiture if all such assets will be divested. </a:t>
            </a:r>
          </a:p>
        </p:txBody>
      </p:sp>
    </p:spTree>
    <p:extLst>
      <p:ext uri="{BB962C8B-B14F-4D97-AF65-F5344CB8AC3E}">
        <p14:creationId xmlns:p14="http://schemas.microsoft.com/office/powerpoint/2010/main" val="2852800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SEC Supplemental Regulation </a:t>
            </a:r>
            <a:br>
              <a:rPr lang="en-US" sz="3200" dirty="0" smtClean="0"/>
            </a:br>
            <a:r>
              <a:rPr lang="en-US" sz="3200" dirty="0" smtClean="0"/>
              <a:t>(5 </a:t>
            </a:r>
            <a:r>
              <a:rPr lang="en-US" sz="3200" dirty="0"/>
              <a:t>C.F.R. part </a:t>
            </a:r>
            <a:r>
              <a:rPr lang="en-US" sz="3200" dirty="0" smtClean="0"/>
              <a:t>4401)</a:t>
            </a:r>
            <a:endParaRPr lang="en-US" sz="32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500" dirty="0" smtClean="0"/>
              <a:t>§ 4401.102 Prohibited and restricted financial interests and transactions</a:t>
            </a:r>
            <a:endParaRPr lang="en-US" sz="2500" dirty="0"/>
          </a:p>
        </p:txBody>
      </p:sp>
    </p:spTree>
    <p:extLst>
      <p:ext uri="{BB962C8B-B14F-4D97-AF65-F5344CB8AC3E}">
        <p14:creationId xmlns:p14="http://schemas.microsoft.com/office/powerpoint/2010/main" val="3430451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Pursuant to 18 U.S.C. </a:t>
            </a:r>
            <a:br>
              <a:rPr lang="en-US" sz="3200" dirty="0" smtClean="0"/>
            </a:br>
            <a:r>
              <a:rPr lang="en-US" sz="3200" dirty="0" smtClean="0"/>
              <a:t>§ 208(a)</a:t>
            </a:r>
            <a:endParaRPr lang="en-US" sz="3200" dirty="0"/>
          </a:p>
        </p:txBody>
      </p:sp>
      <p:sp>
        <p:nvSpPr>
          <p:cNvPr id="3" name="Content Placeholder 2"/>
          <p:cNvSpPr>
            <a:spLocks noGrp="1"/>
          </p:cNvSpPr>
          <p:nvPr>
            <p:ph idx="1"/>
          </p:nvPr>
        </p:nvSpPr>
        <p:spPr/>
        <p:txBody>
          <a:bodyPr>
            <a:noAutofit/>
          </a:bodyPr>
          <a:lstStyle/>
          <a:p>
            <a:pPr marL="0" indent="0">
              <a:buNone/>
            </a:pPr>
            <a:r>
              <a:rPr lang="en-US" sz="2500" dirty="0" smtClean="0"/>
              <a:t>When </a:t>
            </a:r>
            <a:r>
              <a:rPr lang="en-US" sz="2500" dirty="0"/>
              <a:t>considering whether any other property is “similar or related” to the original property that is being divested for purposes of 18 U.S.C. § 208, agency ethics officials should consider the reason that the original property is being divested and whether the same reason for divestiture would apply to any other property. </a:t>
            </a:r>
          </a:p>
        </p:txBody>
      </p:sp>
    </p:spTree>
    <p:extLst>
      <p:ext uri="{BB962C8B-B14F-4D97-AF65-F5344CB8AC3E}">
        <p14:creationId xmlns:p14="http://schemas.microsoft.com/office/powerpoint/2010/main" val="4197992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Nexus is the Key</a:t>
            </a:r>
            <a:endParaRPr lang="en-US" sz="3200" dirty="0"/>
          </a:p>
        </p:txBody>
      </p:sp>
      <p:sp>
        <p:nvSpPr>
          <p:cNvPr id="3" name="Content Placeholder 2"/>
          <p:cNvSpPr>
            <a:spLocks noGrp="1"/>
          </p:cNvSpPr>
          <p:nvPr>
            <p:ph idx="1"/>
          </p:nvPr>
        </p:nvSpPr>
        <p:spPr/>
        <p:txBody>
          <a:bodyPr>
            <a:normAutofit/>
          </a:bodyPr>
          <a:lstStyle/>
          <a:p>
            <a:pPr marL="0" indent="0">
              <a:buNone/>
            </a:pPr>
            <a:endParaRPr lang="en-US" sz="2500" dirty="0" smtClean="0"/>
          </a:p>
          <a:p>
            <a:pPr marL="0" indent="0">
              <a:buNone/>
            </a:pPr>
            <a:r>
              <a:rPr lang="en-US" sz="2500" dirty="0"/>
              <a:t>W</a:t>
            </a:r>
            <a:r>
              <a:rPr lang="en-US" sz="2500" dirty="0" smtClean="0"/>
              <a:t>hat </a:t>
            </a:r>
            <a:r>
              <a:rPr lang="en-US" sz="2500" dirty="0"/>
              <a:t>constitutes “similar or related” property will generally depend on the nexus between the employee’s </a:t>
            </a:r>
            <a:r>
              <a:rPr lang="en-US" sz="2500" u="sng" dirty="0"/>
              <a:t>duties</a:t>
            </a:r>
            <a:r>
              <a:rPr lang="en-US" sz="2500" dirty="0"/>
              <a:t> and the type of disqualifying financial interests presented by the employee’s </a:t>
            </a:r>
            <a:r>
              <a:rPr lang="en-US" sz="2500" u="sng" dirty="0"/>
              <a:t>financial </a:t>
            </a:r>
            <a:r>
              <a:rPr lang="en-US" sz="2500" u="sng" dirty="0" smtClean="0"/>
              <a:t>holdings and relationships</a:t>
            </a:r>
            <a:r>
              <a:rPr lang="en-US" sz="2500" dirty="0" smtClean="0"/>
              <a:t>.</a:t>
            </a:r>
            <a:endParaRPr lang="en-US" sz="2500" dirty="0"/>
          </a:p>
        </p:txBody>
      </p:sp>
    </p:spTree>
    <p:extLst>
      <p:ext uri="{BB962C8B-B14F-4D97-AF65-F5344CB8AC3E}">
        <p14:creationId xmlns:p14="http://schemas.microsoft.com/office/powerpoint/2010/main" val="2765033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mmit Slides First and Last (standard).potx" id="{BA9946B4-D338-4F4B-B782-71E0D2CF3CF3}" vid="{68E48BBA-C8DD-4761-A75F-D59357B4FC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Summit Slides First and Last (standard)</Template>
  <TotalTime>187</TotalTime>
  <Words>672</Words>
  <Application>Microsoft Office PowerPoint</Application>
  <PresentationFormat>Custom</PresentationFormat>
  <Paragraphs>64</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Gadugi</vt:lpstr>
      <vt:lpstr>Roboto  </vt:lpstr>
      <vt:lpstr>Office Theme</vt:lpstr>
      <vt:lpstr>PowerPoint Presentation</vt:lpstr>
      <vt:lpstr>Certificates of Divestiture (CDs)</vt:lpstr>
      <vt:lpstr>Revised CD Format PA-19-10 (8/27/19)</vt:lpstr>
      <vt:lpstr>Format Changes</vt:lpstr>
      <vt:lpstr>“Similar or Related” Property LA-18-03 (2/8/18)</vt:lpstr>
      <vt:lpstr>When is property considered “similar or related?”</vt:lpstr>
      <vt:lpstr>SEC Supplemental Regulation  (5 C.F.R. part 4401)</vt:lpstr>
      <vt:lpstr>Pursuant to 18 U.S.C.  § 208(a)</vt:lpstr>
      <vt:lpstr>The Nexus is the Key</vt:lpstr>
      <vt:lpstr>Reasonably Necessary  LA-18-04 (3/29/18)</vt:lpstr>
      <vt:lpstr>Other Timing Issues</vt:lpstr>
      <vt:lpstr>Other Timing Issues (part 2)</vt:lpstr>
      <vt:lpstr>Trusts</vt:lpstr>
      <vt:lpstr>Contact Information</vt:lpstr>
      <vt:lpstr>PowerPoint Presentation</vt:lpstr>
    </vt:vector>
  </TitlesOfParts>
  <Company>USOGE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Newton</dc:creator>
  <cp:lastModifiedBy>Elaine Newton</cp:lastModifiedBy>
  <cp:revision>22</cp:revision>
  <cp:lastPrinted>2020-02-24T19:15:06Z</cp:lastPrinted>
  <dcterms:created xsi:type="dcterms:W3CDTF">2020-02-24T16:32:39Z</dcterms:created>
  <dcterms:modified xsi:type="dcterms:W3CDTF">2020-02-28T18:42:33Z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