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13"/>
  </p:notesMasterIdLst>
  <p:sldIdLst>
    <p:sldId id="272" r:id="rId2"/>
    <p:sldId id="270" r:id="rId3"/>
    <p:sldId id="259" r:id="rId4"/>
    <p:sldId id="258" r:id="rId5"/>
    <p:sldId id="265" r:id="rId6"/>
    <p:sldId id="267" r:id="rId7"/>
    <p:sldId id="260" r:id="rId8"/>
    <p:sldId id="263" r:id="rId9"/>
    <p:sldId id="264" r:id="rId10"/>
    <p:sldId id="271"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7F982E-A89E-94A0-5544-17535E7B8C99}" name="Marian Lemont" initials="ML" userId="S::mlemont@oge.gov::64bd2a6e-d53f-40c5-a46b-2408adc8e775" providerId="AD"/>
  <p188:author id="{F93EDC81-93CD-2657-4BCF-C9297A6DFE77}" name="Brandon Bunderson" initials="BB" userId="S::bbunder@oge.gov::af72a52f-4152-406c-a44d-dc4a2c5bfc9b" providerId="AD"/>
  <p188:author id="{02702FBA-D697-A97D-D037-A3555A324ED6}" name="Megan V. Granahan" initials="MG" userId="S::mvgranah@oge.gov::d8915531-1dc1-4091-89d9-f720276af598" providerId="AD"/>
  <p188:author id="{3179C4E5-66CA-4C62-B1DB-30575AAE52AB}" name="David J. Apol" initials="DA" userId="S::djapol@oge.gov::b96a4997-3ee2-46ba-aa01-dc20d012c86e" providerId="AD"/>
  <p188:author id="{C73CF0FD-CB59-2F51-3974-81586D4DC86C}" name="Nicole Stein" initials="NS" userId="S::nstein@oge.gov::d89464ab-0f41-4425-8153-3db20365ef3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155192-6DD9-D069-641F-D0A1974A030E}" v="16" dt="2024-10-17T18:28:39.488"/>
    <p1510:client id="{48F5C3F6-3A72-4F05-B96C-06D078401FFD}" v="1038" dt="2024-10-17T22:05:04.460"/>
    <p1510:client id="{DA8FEBA1-9AE8-E710-6C8F-1D5292679C9A}" vWet="2" dt="2024-10-17T17:50:37.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4660"/>
  </p:normalViewPr>
  <p:slideViewPr>
    <p:cSldViewPr snapToGrid="0">
      <p:cViewPr varScale="1">
        <p:scale>
          <a:sx n="115" d="100"/>
          <a:sy n="115" d="100"/>
        </p:scale>
        <p:origin x="80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8EC616-D05F-43C9-ABA1-B7BDD7B34580}" type="datetimeFigureOut">
              <a:rPr lang="en-US" smtClean="0"/>
              <a:t>10/21/2024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46143F-331B-4EFA-8256-38F975120B68}" type="slidenum">
              <a:rPr lang="en-US" smtClean="0"/>
              <a:t>‹#›</a:t>
            </a:fld>
            <a:endParaRPr lang="en-US" dirty="0"/>
          </a:p>
        </p:txBody>
      </p:sp>
    </p:spTree>
    <p:extLst>
      <p:ext uri="{BB962C8B-B14F-4D97-AF65-F5344CB8AC3E}">
        <p14:creationId xmlns:p14="http://schemas.microsoft.com/office/powerpoint/2010/main" val="2625581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3</a:t>
            </a:fld>
            <a:endParaRPr lang="en-US" dirty="0"/>
          </a:p>
        </p:txBody>
      </p:sp>
    </p:spTree>
    <p:extLst>
      <p:ext uri="{BB962C8B-B14F-4D97-AF65-F5344CB8AC3E}">
        <p14:creationId xmlns:p14="http://schemas.microsoft.com/office/powerpoint/2010/main" val="6203873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4</a:t>
            </a:fld>
            <a:endParaRPr lang="en-US" dirty="0"/>
          </a:p>
        </p:txBody>
      </p:sp>
    </p:spTree>
    <p:extLst>
      <p:ext uri="{BB962C8B-B14F-4D97-AF65-F5344CB8AC3E}">
        <p14:creationId xmlns:p14="http://schemas.microsoft.com/office/powerpoint/2010/main" val="2678650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5</a:t>
            </a:fld>
            <a:endParaRPr lang="en-US" dirty="0"/>
          </a:p>
        </p:txBody>
      </p:sp>
    </p:spTree>
    <p:extLst>
      <p:ext uri="{BB962C8B-B14F-4D97-AF65-F5344CB8AC3E}">
        <p14:creationId xmlns:p14="http://schemas.microsoft.com/office/powerpoint/2010/main" val="2527921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8</a:t>
            </a:fld>
            <a:endParaRPr lang="en-US" dirty="0"/>
          </a:p>
        </p:txBody>
      </p:sp>
    </p:spTree>
    <p:extLst>
      <p:ext uri="{BB962C8B-B14F-4D97-AF65-F5344CB8AC3E}">
        <p14:creationId xmlns:p14="http://schemas.microsoft.com/office/powerpoint/2010/main" val="3117541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9</a:t>
            </a:fld>
            <a:endParaRPr lang="en-US" dirty="0"/>
          </a:p>
        </p:txBody>
      </p:sp>
    </p:spTree>
    <p:extLst>
      <p:ext uri="{BB962C8B-B14F-4D97-AF65-F5344CB8AC3E}">
        <p14:creationId xmlns:p14="http://schemas.microsoft.com/office/powerpoint/2010/main" val="4376896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346143F-331B-4EFA-8256-38F975120B68}" type="slidenum">
              <a:rPr lang="en-US" smtClean="0"/>
              <a:t>10</a:t>
            </a:fld>
            <a:endParaRPr lang="en-US" dirty="0"/>
          </a:p>
        </p:txBody>
      </p:sp>
    </p:spTree>
    <p:extLst>
      <p:ext uri="{BB962C8B-B14F-4D97-AF65-F5344CB8AC3E}">
        <p14:creationId xmlns:p14="http://schemas.microsoft.com/office/powerpoint/2010/main" val="13855819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366474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1075269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5101053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721365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28731429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24854593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40192782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4253784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626507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546404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0855479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2566264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0936685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1162983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3973490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2710203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340AD06-145A-4993-89A5-9269DC5FA81A}" type="datetimeFigureOut">
              <a:rPr lang="en-US" smtClean="0"/>
              <a:t>10/21/2024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9B24FF-1FFA-475F-A564-89B4798979D0}" type="slidenum">
              <a:rPr lang="en-US" smtClean="0"/>
              <a:t>‹#›</a:t>
            </a:fld>
            <a:endParaRPr lang="en-US" dirty="0"/>
          </a:p>
        </p:txBody>
      </p:sp>
    </p:spTree>
    <p:extLst>
      <p:ext uri="{BB962C8B-B14F-4D97-AF65-F5344CB8AC3E}">
        <p14:creationId xmlns:p14="http://schemas.microsoft.com/office/powerpoint/2010/main" val="2918619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3340AD06-145A-4993-89A5-9269DC5FA81A}" type="datetimeFigureOut">
              <a:rPr lang="en-US" smtClean="0"/>
              <a:t>10/21/2024</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509B24FF-1FFA-475F-A564-89B4798979D0}" type="slidenum">
              <a:rPr lang="en-US" smtClean="0"/>
              <a:t>‹#›</a:t>
            </a:fld>
            <a:endParaRPr lang="en-US" dirty="0"/>
          </a:p>
        </p:txBody>
      </p:sp>
    </p:spTree>
    <p:extLst>
      <p:ext uri="{BB962C8B-B14F-4D97-AF65-F5344CB8AC3E}">
        <p14:creationId xmlns:p14="http://schemas.microsoft.com/office/powerpoint/2010/main" val="3253084715"/>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oge.gov/web/278eGuide.nsf/For_Ethics_Officials#_1.08:Collection_Termination"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oge.gov/web/278eGuide.nsf/For_Ethics_Officials#_1.06:_Failure_t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oge.gov/Web/OGE.nsf/0/E08A10D10105FF47852585BA005BEC55/$FILE/Termination%20Filing%20PA%20-%20final.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oge.gov/web/278eGuide.nsf/For_Ethics_Officials#_1.01:Types_Repor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oge.gov/Web/OGE.nsf/0/DF1AC4123C9DDADF852585BA005BECC8/$FILE/48ec997861754953a9d45257471855ed2.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hyperlink" Target="https://www.oge.gov/web/278eGuide.nsf/For_Ethics_Officials#_1.01:Types_Report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ogeintegrity.box.com/s/h9hbhq2ubkylntl2pkroz0m5znnqw0on"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oge.gov/Web/oge.nsf/Legal%20Docs/2DBE4D30E8BD6192852585BA005BECEA/$FILE/DO_07_022.pdf?open"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6977-144E-BD39-3D97-A54C510CA612}"/>
              </a:ext>
            </a:extLst>
          </p:cNvPr>
          <p:cNvSpPr>
            <a:spLocks noGrp="1"/>
          </p:cNvSpPr>
          <p:nvPr>
            <p:ph type="title"/>
          </p:nvPr>
        </p:nvSpPr>
        <p:spPr>
          <a:xfrm>
            <a:off x="919119" y="969587"/>
            <a:ext cx="10353761" cy="1736035"/>
          </a:xfrm>
        </p:spPr>
        <p:txBody>
          <a:bodyPr>
            <a:normAutofit/>
          </a:bodyPr>
          <a:lstStyle/>
          <a:p>
            <a:r>
              <a:rPr lang="en-US" sz="3600" dirty="0"/>
              <a:t>OGE Termination report </a:t>
            </a:r>
            <a:br>
              <a:rPr lang="en-US" sz="3600" dirty="0"/>
            </a:br>
            <a:r>
              <a:rPr lang="en-US" sz="3600" dirty="0"/>
              <a:t>Tips &amp; considerations</a:t>
            </a:r>
          </a:p>
        </p:txBody>
      </p:sp>
      <p:sp>
        <p:nvSpPr>
          <p:cNvPr id="3" name="Content Placeholder 2">
            <a:extLst>
              <a:ext uri="{FF2B5EF4-FFF2-40B4-BE49-F238E27FC236}">
                <a16:creationId xmlns:a16="http://schemas.microsoft.com/office/drawing/2014/main" id="{EB9927E8-9271-0ED9-E957-292ED06E2897}"/>
              </a:ext>
            </a:extLst>
          </p:cNvPr>
          <p:cNvSpPr>
            <a:spLocks noGrp="1"/>
          </p:cNvSpPr>
          <p:nvPr>
            <p:ph idx="1"/>
          </p:nvPr>
        </p:nvSpPr>
        <p:spPr>
          <a:xfrm>
            <a:off x="919118" y="2802835"/>
            <a:ext cx="10353762" cy="3085578"/>
          </a:xfrm>
        </p:spPr>
        <p:txBody>
          <a:bodyPr>
            <a:normAutofit/>
          </a:bodyPr>
          <a:lstStyle/>
          <a:p>
            <a:pPr marL="0" indent="0" algn="ctr">
              <a:buNone/>
            </a:pPr>
            <a:r>
              <a:rPr lang="en-US" sz="3200" dirty="0"/>
              <a:t>Who</a:t>
            </a:r>
          </a:p>
          <a:p>
            <a:pPr marL="0" indent="0" algn="ctr">
              <a:buNone/>
            </a:pPr>
            <a:r>
              <a:rPr lang="en-US" sz="3200" dirty="0"/>
              <a:t>When</a:t>
            </a:r>
          </a:p>
          <a:p>
            <a:pPr marL="0" indent="0" algn="ctr">
              <a:buNone/>
            </a:pPr>
            <a:r>
              <a:rPr lang="en-US" sz="3200" dirty="0"/>
              <a:t>What</a:t>
            </a:r>
          </a:p>
          <a:p>
            <a:pPr marL="0" indent="0" algn="ctr">
              <a:buNone/>
            </a:pPr>
            <a:r>
              <a:rPr lang="en-US" sz="3200" dirty="0"/>
              <a:t>FAQs</a:t>
            </a:r>
          </a:p>
        </p:txBody>
      </p:sp>
    </p:spTree>
    <p:extLst>
      <p:ext uri="{BB962C8B-B14F-4D97-AF65-F5344CB8AC3E}">
        <p14:creationId xmlns:p14="http://schemas.microsoft.com/office/powerpoint/2010/main" val="29321790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E3B67-3B20-BF22-E276-04DB82994D36}"/>
              </a:ext>
            </a:extLst>
          </p:cNvPr>
          <p:cNvSpPr>
            <a:spLocks noGrp="1"/>
          </p:cNvSpPr>
          <p:nvPr>
            <p:ph type="title"/>
          </p:nvPr>
        </p:nvSpPr>
        <p:spPr/>
        <p:txBody>
          <a:bodyPr/>
          <a:lstStyle/>
          <a:p>
            <a:r>
              <a:rPr lang="en-US" dirty="0"/>
              <a:t>What if A filer is uncooperative?</a:t>
            </a:r>
          </a:p>
        </p:txBody>
      </p:sp>
      <p:sp>
        <p:nvSpPr>
          <p:cNvPr id="3" name="Content Placeholder 2">
            <a:extLst>
              <a:ext uri="{FF2B5EF4-FFF2-40B4-BE49-F238E27FC236}">
                <a16:creationId xmlns:a16="http://schemas.microsoft.com/office/drawing/2014/main" id="{6894B37F-48E0-5707-6612-0EF56EFE9430}"/>
              </a:ext>
            </a:extLst>
          </p:cNvPr>
          <p:cNvSpPr>
            <a:spLocks noGrp="1"/>
          </p:cNvSpPr>
          <p:nvPr>
            <p:ph idx="1"/>
          </p:nvPr>
        </p:nvSpPr>
        <p:spPr>
          <a:xfrm>
            <a:off x="924443" y="1857523"/>
            <a:ext cx="10353762" cy="5189320"/>
          </a:xfrm>
        </p:spPr>
        <p:txBody>
          <a:bodyPr vert="horz" lIns="91440" tIns="45720" rIns="91440" bIns="45720" rtlCol="0" anchor="t">
            <a:normAutofit/>
          </a:bodyPr>
          <a:lstStyle/>
          <a:p>
            <a:pPr marL="0" indent="0">
              <a:spcAft>
                <a:spcPts val="600"/>
              </a:spcAft>
              <a:buNone/>
            </a:pPr>
            <a:r>
              <a:rPr lang="en-US" dirty="0"/>
              <a:t>OGE emphasizes the importance of documenting communications with filers, especially when there are concerns regarding timely or accurate filing. If it appears that corrections need to be applied, OGE recommends that all communications be in writing. Ethics officials should also keep notes about telephone and in-person conversations.</a:t>
            </a:r>
          </a:p>
          <a:p>
            <a:pPr marL="0" indent="0">
              <a:buNone/>
            </a:pPr>
            <a:r>
              <a:rPr lang="en-US" sz="2200" dirty="0"/>
              <a:t>Possible remedial actions include:</a:t>
            </a:r>
          </a:p>
          <a:p>
            <a:pPr>
              <a:lnSpc>
                <a:spcPct val="110000"/>
              </a:lnSpc>
              <a:spcBef>
                <a:spcPts val="600"/>
              </a:spcBef>
            </a:pPr>
            <a:r>
              <a:rPr lang="en-US" dirty="0"/>
              <a:t>Attempting to contact filer via certified mail</a:t>
            </a:r>
          </a:p>
          <a:p>
            <a:pPr>
              <a:lnSpc>
                <a:spcPct val="110000"/>
              </a:lnSpc>
              <a:spcBef>
                <a:spcPts val="600"/>
              </a:spcBef>
            </a:pPr>
            <a:r>
              <a:rPr lang="en-US" dirty="0"/>
              <a:t>Administrative actions such as withholding pending pay  </a:t>
            </a:r>
            <a:endParaRPr lang="en-US" dirty="0">
              <a:solidFill>
                <a:srgbClr val="FF0000"/>
              </a:solidFill>
            </a:endParaRPr>
          </a:p>
          <a:p>
            <a:pPr>
              <a:lnSpc>
                <a:spcPct val="110000"/>
              </a:lnSpc>
              <a:spcBef>
                <a:spcPts val="600"/>
              </a:spcBef>
            </a:pPr>
            <a:r>
              <a:rPr lang="en-US" dirty="0"/>
              <a:t>Referral to the DOJ </a:t>
            </a:r>
          </a:p>
          <a:p>
            <a:pPr lvl="1">
              <a:lnSpc>
                <a:spcPct val="110000"/>
              </a:lnSpc>
              <a:spcBef>
                <a:spcPts val="600"/>
              </a:spcBef>
              <a:spcAft>
                <a:spcPts val="1800"/>
              </a:spcAft>
              <a:buFont typeface="Courier New" panose="02070309020205020404" pitchFamily="49" charset="0"/>
              <a:buChar char="o"/>
            </a:pPr>
            <a:r>
              <a:rPr lang="en-US" sz="2000" dirty="0"/>
              <a:t>Report the referral to OGE via OGE Form 202</a:t>
            </a:r>
            <a:endParaRPr lang="en-US" sz="2200" dirty="0"/>
          </a:p>
          <a:p>
            <a:pPr marL="0" indent="0">
              <a:lnSpc>
                <a:spcPct val="110000"/>
              </a:lnSpc>
              <a:spcBef>
                <a:spcPts val="600"/>
              </a:spcBef>
              <a:spcAft>
                <a:spcPts val="1800"/>
              </a:spcAft>
              <a:buNone/>
            </a:pPr>
            <a:r>
              <a:rPr lang="en-US" kern="100" dirty="0">
                <a:effectLst/>
                <a:ea typeface="Aptos" panose="020B0004020202020204" pitchFamily="34" charset="0"/>
                <a:cs typeface="Arial" panose="020B0604020202020204" pitchFamily="34" charset="0"/>
              </a:rPr>
              <a:t>See: </a:t>
            </a:r>
            <a:r>
              <a:rPr lang="en-US" dirty="0">
                <a:solidFill>
                  <a:schemeClr val="accent1"/>
                </a:solidFill>
                <a:hlinkClick r:id="rId3">
                  <a:extLst>
                    <a:ext uri="{A12FA001-AC4F-418D-AE19-62706E023703}">
                      <ahyp:hlinkClr xmlns:ahyp="http://schemas.microsoft.com/office/drawing/2018/hyperlinkcolor" val="tx"/>
                    </a:ext>
                  </a:extLst>
                </a:hlinkClick>
              </a:rPr>
              <a:t>OGE 278 Guide 1.08: Collection of Termination Reports</a:t>
            </a:r>
            <a:endParaRPr lang="en-US" dirty="0">
              <a:solidFill>
                <a:schemeClr val="accent1"/>
              </a:solidFill>
            </a:endParaRPr>
          </a:p>
        </p:txBody>
      </p:sp>
    </p:spTree>
    <p:extLst>
      <p:ext uri="{BB962C8B-B14F-4D97-AF65-F5344CB8AC3E}">
        <p14:creationId xmlns:p14="http://schemas.microsoft.com/office/powerpoint/2010/main" val="689841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71430-C90C-4595-4A09-C27FFD5C7370}"/>
              </a:ext>
            </a:extLst>
          </p:cNvPr>
          <p:cNvSpPr>
            <a:spLocks noGrp="1"/>
          </p:cNvSpPr>
          <p:nvPr>
            <p:ph type="title"/>
          </p:nvPr>
        </p:nvSpPr>
        <p:spPr/>
        <p:txBody>
          <a:bodyPr/>
          <a:lstStyle/>
          <a:p>
            <a:r>
              <a:rPr lang="en-US" dirty="0"/>
              <a:t>What if the filer doesn’t file?</a:t>
            </a:r>
          </a:p>
        </p:txBody>
      </p:sp>
      <p:sp>
        <p:nvSpPr>
          <p:cNvPr id="3" name="Content Placeholder 2">
            <a:extLst>
              <a:ext uri="{FF2B5EF4-FFF2-40B4-BE49-F238E27FC236}">
                <a16:creationId xmlns:a16="http://schemas.microsoft.com/office/drawing/2014/main" id="{298FE981-BC70-A0C9-0177-19C56C643BBA}"/>
              </a:ext>
            </a:extLst>
          </p:cNvPr>
          <p:cNvSpPr>
            <a:spLocks noGrp="1"/>
          </p:cNvSpPr>
          <p:nvPr>
            <p:ph idx="1"/>
          </p:nvPr>
        </p:nvSpPr>
        <p:spPr>
          <a:xfrm>
            <a:off x="913795" y="2096064"/>
            <a:ext cx="10353762" cy="4152336"/>
          </a:xfrm>
        </p:spPr>
        <p:txBody>
          <a:bodyPr>
            <a:normAutofit/>
          </a:bodyPr>
          <a:lstStyle/>
          <a:p>
            <a:pPr marL="0" indent="0">
              <a:buNone/>
            </a:pPr>
            <a:r>
              <a:rPr lang="en-US" dirty="0"/>
              <a:t>Any filer who knowingly and willfully fails to file, or fails to report any information that they are required to report, may be referred to the DOJ for civil or criminal action. </a:t>
            </a:r>
          </a:p>
          <a:p>
            <a:r>
              <a:rPr lang="en-US" dirty="0"/>
              <a:t>5 U.S.C. § 13106(a)(2); 18 U.S.C. § 1001; 5 C.F.R. § 2634.701(c)</a:t>
            </a:r>
          </a:p>
          <a:p>
            <a:pPr>
              <a:spcBef>
                <a:spcPts val="0"/>
              </a:spcBef>
              <a:spcAft>
                <a:spcPts val="1000"/>
              </a:spcAft>
            </a:pPr>
            <a:r>
              <a:rPr lang="en-US" dirty="0"/>
              <a:t>See also </a:t>
            </a:r>
            <a:r>
              <a:rPr lang="en-US" dirty="0">
                <a:solidFill>
                  <a:schemeClr val="accent1"/>
                </a:solidFill>
                <a:hlinkClick r:id="rId2">
                  <a:extLst>
                    <a:ext uri="{A12FA001-AC4F-418D-AE19-62706E023703}">
                      <ahyp:hlinkClr xmlns:ahyp="http://schemas.microsoft.com/office/drawing/2018/hyperlinkcolor" val="tx"/>
                    </a:ext>
                  </a:extLst>
                </a:hlinkClick>
              </a:rPr>
              <a:t>OGE 278 Guide 1.06: Failure to File and Falsification Penalties</a:t>
            </a:r>
            <a:endParaRPr lang="en-US" dirty="0">
              <a:solidFill>
                <a:schemeClr val="accent1"/>
              </a:solidFill>
            </a:endParaRPr>
          </a:p>
          <a:p>
            <a:pPr marL="0" indent="0">
              <a:spcBef>
                <a:spcPts val="1200"/>
              </a:spcBef>
              <a:buNone/>
            </a:pPr>
            <a:r>
              <a:rPr lang="en-US" dirty="0"/>
              <a:t>An agency may take any appropriate action against employees who have not filed or who have filed a false, incomplete, or late report, in accordance with applicable personnel laws and regulations.</a:t>
            </a:r>
          </a:p>
          <a:p>
            <a:r>
              <a:rPr lang="en-US" dirty="0"/>
              <a:t>5 U.S.C. § 13106(c); 5 C.F.R. § 2634.701(d)</a:t>
            </a:r>
          </a:p>
          <a:p>
            <a:pPr marL="0" indent="0">
              <a:buNone/>
            </a:pPr>
            <a:endParaRPr lang="en-US" dirty="0"/>
          </a:p>
        </p:txBody>
      </p:sp>
    </p:spTree>
    <p:extLst>
      <p:ext uri="{BB962C8B-B14F-4D97-AF65-F5344CB8AC3E}">
        <p14:creationId xmlns:p14="http://schemas.microsoft.com/office/powerpoint/2010/main" val="33717874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06C9-4661-50D7-BE02-642C2BC6BE65}"/>
              </a:ext>
            </a:extLst>
          </p:cNvPr>
          <p:cNvSpPr>
            <a:spLocks noGrp="1"/>
          </p:cNvSpPr>
          <p:nvPr>
            <p:ph type="title"/>
          </p:nvPr>
        </p:nvSpPr>
        <p:spPr/>
        <p:txBody>
          <a:bodyPr/>
          <a:lstStyle/>
          <a:p>
            <a:r>
              <a:rPr lang="en-US" dirty="0"/>
              <a:t>Who is required to file</a:t>
            </a:r>
          </a:p>
        </p:txBody>
      </p:sp>
      <p:sp>
        <p:nvSpPr>
          <p:cNvPr id="3" name="Content Placeholder 2">
            <a:extLst>
              <a:ext uri="{FF2B5EF4-FFF2-40B4-BE49-F238E27FC236}">
                <a16:creationId xmlns:a16="http://schemas.microsoft.com/office/drawing/2014/main" id="{E3A9FBA9-DA23-AE88-CFD0-A5B4D2FAD90F}"/>
              </a:ext>
            </a:extLst>
          </p:cNvPr>
          <p:cNvSpPr>
            <a:spLocks noGrp="1"/>
          </p:cNvSpPr>
          <p:nvPr>
            <p:ph idx="1"/>
          </p:nvPr>
        </p:nvSpPr>
        <p:spPr/>
        <p:txBody>
          <a:bodyPr vert="horz" lIns="91440" tIns="45720" rIns="91440" bIns="45720" rtlCol="0" anchor="t">
            <a:normAutofit/>
          </a:bodyPr>
          <a:lstStyle/>
          <a:p>
            <a:pPr marL="0" marR="0" indent="0">
              <a:lnSpc>
                <a:spcPct val="115000"/>
              </a:lnSpc>
              <a:spcBef>
                <a:spcPts val="0"/>
              </a:spcBef>
              <a:spcAft>
                <a:spcPts val="800"/>
              </a:spcAft>
              <a:buNone/>
            </a:pPr>
            <a:r>
              <a:rPr lang="en-US" kern="100" dirty="0">
                <a:effectLst/>
                <a:ea typeface="Times New Roman" panose="02020603050405020304" pitchFamily="18" charset="0"/>
                <a:cs typeface="Arial"/>
              </a:rPr>
              <a:t>Under Section 2634.201(e)(1), an individual must file a Termination report within 30 days of leaving a position covered by the public filing requirements. </a:t>
            </a:r>
          </a:p>
          <a:p>
            <a:pPr marL="0" marR="0" indent="0">
              <a:lnSpc>
                <a:spcPct val="115000"/>
              </a:lnSpc>
              <a:spcBef>
                <a:spcPts val="0"/>
              </a:spcBef>
              <a:spcAft>
                <a:spcPts val="800"/>
              </a:spcAft>
              <a:buNone/>
            </a:pPr>
            <a:endParaRPr lang="en-US" kern="100" dirty="0">
              <a:effectLst/>
              <a:ea typeface="Aptos" panose="020B0004020202020204" pitchFamily="34" charset="0"/>
              <a:cs typeface="Arial" panose="020B0604020202020204" pitchFamily="34" charset="0"/>
            </a:endParaRPr>
          </a:p>
          <a:p>
            <a:pPr marL="0" marR="0" indent="0">
              <a:lnSpc>
                <a:spcPct val="115000"/>
              </a:lnSpc>
              <a:spcBef>
                <a:spcPts val="0"/>
              </a:spcBef>
              <a:spcAft>
                <a:spcPts val="800"/>
              </a:spcAft>
              <a:buNone/>
            </a:pPr>
            <a:r>
              <a:rPr lang="en-US" sz="2200" kern="100" dirty="0">
                <a:effectLst/>
                <a:ea typeface="Times New Roman" panose="02020603050405020304" pitchFamily="18" charset="0"/>
                <a:cs typeface="Arial"/>
              </a:rPr>
              <a:t>A report is not required if: </a:t>
            </a:r>
            <a:endParaRPr lang="en-US" sz="2200" kern="100" dirty="0">
              <a:effectLst/>
              <a:ea typeface="Aptos" panose="020B0004020202020204" pitchFamily="34" charset="0"/>
              <a:cs typeface="Arial"/>
            </a:endParaRPr>
          </a:p>
          <a:p>
            <a:pPr marL="342900" marR="0" lvl="0" indent="-342900">
              <a:lnSpc>
                <a:spcPct val="115000"/>
              </a:lnSpc>
              <a:spcBef>
                <a:spcPts val="0"/>
              </a:spcBef>
              <a:spcAft>
                <a:spcPts val="0"/>
              </a:spcAft>
              <a:buFont typeface="Symbol" panose="05050102010706020507" pitchFamily="18" charset="2"/>
              <a:buChar char=""/>
            </a:pPr>
            <a:r>
              <a:rPr lang="en-US" kern="100" dirty="0">
                <a:effectLst/>
                <a:ea typeface="Times New Roman" panose="02020603050405020304" pitchFamily="18" charset="0"/>
                <a:cs typeface="Arial"/>
              </a:rPr>
              <a:t>The individual served no more than 60 days in a calendar year,</a:t>
            </a:r>
          </a:p>
          <a:p>
            <a:pPr marL="0" marR="0" lvl="0" indent="0">
              <a:lnSpc>
                <a:spcPct val="115000"/>
              </a:lnSpc>
              <a:spcAft>
                <a:spcPts val="1000"/>
              </a:spcAft>
              <a:buNone/>
            </a:pPr>
            <a:r>
              <a:rPr lang="en-US" kern="100" dirty="0">
                <a:effectLst/>
                <a:ea typeface="Times New Roman" panose="02020603050405020304" pitchFamily="18" charset="0"/>
                <a:cs typeface="Arial"/>
              </a:rPr>
              <a:t>      OR </a:t>
            </a:r>
            <a:endParaRPr lang="en-US" kern="100" dirty="0">
              <a:effectLst/>
              <a:ea typeface="Aptos" panose="020B0004020202020204" pitchFamily="34" charset="0"/>
              <a:cs typeface="Arial"/>
            </a:endParaRPr>
          </a:p>
          <a:p>
            <a:pPr marL="342900" marR="0" lvl="0" indent="-342900">
              <a:lnSpc>
                <a:spcPct val="115000"/>
              </a:lnSpc>
              <a:spcBef>
                <a:spcPts val="0"/>
              </a:spcBef>
              <a:spcAft>
                <a:spcPts val="800"/>
              </a:spcAft>
              <a:buFont typeface="Symbol" panose="05050102010706020507" pitchFamily="18" charset="2"/>
              <a:buChar char=""/>
            </a:pPr>
            <a:r>
              <a:rPr lang="en-US" kern="100" dirty="0">
                <a:effectLst/>
                <a:ea typeface="Times New Roman" panose="02020603050405020304" pitchFamily="18" charset="0"/>
                <a:cs typeface="Arial"/>
              </a:rPr>
              <a:t>The individual is moving from one covered position to another without a break in service of more than 30 days.</a:t>
            </a:r>
            <a:r>
              <a:rPr lang="en-US" kern="100" dirty="0">
                <a:effectLst/>
                <a:ea typeface="Aptos" panose="020B0004020202020204" pitchFamily="34" charset="0"/>
                <a:cs typeface="Arial"/>
              </a:rPr>
              <a:t> 5 CFR </a:t>
            </a:r>
            <a:r>
              <a:rPr lang="en-US" kern="100" dirty="0">
                <a:effectLst/>
                <a:ea typeface="Times New Roman" panose="02020603050405020304" pitchFamily="18" charset="0"/>
                <a:cs typeface="Arial"/>
              </a:rPr>
              <a:t>§2634.201(e)(2).</a:t>
            </a:r>
            <a:endParaRPr lang="en-US" kern="100" dirty="0">
              <a:effectLst/>
              <a:ea typeface="Aptos" panose="020B0004020202020204" pitchFamily="34" charset="0"/>
              <a:cs typeface="Arial"/>
            </a:endParaRPr>
          </a:p>
          <a:p>
            <a:endParaRPr lang="en-US" dirty="0"/>
          </a:p>
        </p:txBody>
      </p:sp>
    </p:spTree>
    <p:extLst>
      <p:ext uri="{BB962C8B-B14F-4D97-AF65-F5344CB8AC3E}">
        <p14:creationId xmlns:p14="http://schemas.microsoft.com/office/powerpoint/2010/main" val="4276703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6C975-3ABE-C45F-DB29-E39D20C9C532}"/>
              </a:ext>
            </a:extLst>
          </p:cNvPr>
          <p:cNvSpPr>
            <a:spLocks noGrp="1"/>
          </p:cNvSpPr>
          <p:nvPr>
            <p:ph type="title"/>
          </p:nvPr>
        </p:nvSpPr>
        <p:spPr/>
        <p:txBody>
          <a:bodyPr/>
          <a:lstStyle/>
          <a:p>
            <a:r>
              <a:rPr lang="en-US" dirty="0"/>
              <a:t>When to file</a:t>
            </a:r>
          </a:p>
        </p:txBody>
      </p:sp>
      <p:sp>
        <p:nvSpPr>
          <p:cNvPr id="3" name="Content Placeholder 2">
            <a:extLst>
              <a:ext uri="{FF2B5EF4-FFF2-40B4-BE49-F238E27FC236}">
                <a16:creationId xmlns:a16="http://schemas.microsoft.com/office/drawing/2014/main" id="{6E90E14C-F1AA-C8C3-5588-04AE41938700}"/>
              </a:ext>
            </a:extLst>
          </p:cNvPr>
          <p:cNvSpPr>
            <a:spLocks noGrp="1"/>
          </p:cNvSpPr>
          <p:nvPr>
            <p:ph idx="1"/>
          </p:nvPr>
        </p:nvSpPr>
        <p:spPr>
          <a:xfrm>
            <a:off x="913795" y="2096064"/>
            <a:ext cx="10353762" cy="4152336"/>
          </a:xfrm>
        </p:spPr>
        <p:txBody>
          <a:bodyPr vert="horz" lIns="91440" tIns="45720" rIns="91440" bIns="45720" rtlCol="0" anchor="t">
            <a:normAutofit lnSpcReduction="10000"/>
          </a:bodyPr>
          <a:lstStyle/>
          <a:p>
            <a:pPr marL="0" indent="0">
              <a:spcAft>
                <a:spcPts val="1000"/>
              </a:spcAft>
              <a:buNone/>
            </a:pPr>
            <a:r>
              <a:rPr lang="en-US" kern="100" dirty="0">
                <a:effectLst/>
                <a:ea typeface="Times New Roman" panose="02020603050405020304" pitchFamily="18" charset="0"/>
                <a:cs typeface="Arial" panose="020B0604020202020204" pitchFamily="34" charset="0"/>
              </a:rPr>
              <a:t>OGE encourages agency DAEOs to have an employee file a termination report prior to the employee’s termination date provided that the following conditions are met:</a:t>
            </a:r>
          </a:p>
          <a:p>
            <a:r>
              <a:rPr lang="en-US" kern="100" dirty="0">
                <a:effectLst/>
                <a:ea typeface="Times New Roman" panose="02020603050405020304" pitchFamily="18" charset="0"/>
                <a:cs typeface="Arial" panose="020B0604020202020204" pitchFamily="34" charset="0"/>
              </a:rPr>
              <a:t>The employee files the report no more than 15 days prior to the termination date,</a:t>
            </a:r>
          </a:p>
          <a:p>
            <a:pPr marL="0" indent="0">
              <a:buNone/>
            </a:pPr>
            <a:r>
              <a:rPr lang="en-US" kern="100" dirty="0">
                <a:effectLst/>
                <a:ea typeface="Times New Roman" panose="02020603050405020304" pitchFamily="18" charset="0"/>
                <a:cs typeface="Arial" panose="020B0604020202020204" pitchFamily="34" charset="0"/>
              </a:rPr>
              <a:t>    AND</a:t>
            </a:r>
          </a:p>
          <a:p>
            <a:r>
              <a:rPr lang="en-US" kern="100" dirty="0">
                <a:effectLst/>
                <a:ea typeface="Times New Roman" panose="02020603050405020304" pitchFamily="18" charset="0"/>
                <a:cs typeface="Arial" panose="020B0604020202020204" pitchFamily="34" charset="0"/>
              </a:rPr>
              <a:t>The employee agrees to update the report if there are any changes between the filing date and the termination date. Such an agreement must be noted on the report.</a:t>
            </a:r>
          </a:p>
          <a:p>
            <a:pPr marL="0" indent="0">
              <a:buNone/>
            </a:pPr>
            <a:endParaRPr lang="en-US" sz="1800" kern="100" dirty="0">
              <a:effectLst/>
              <a:ea typeface="Times New Roman" panose="02020603050405020304" pitchFamily="18" charset="0"/>
              <a:cs typeface="Arial"/>
            </a:endParaRPr>
          </a:p>
          <a:p>
            <a:pPr marL="0" indent="0">
              <a:buNone/>
            </a:pPr>
            <a:endParaRPr lang="en-US" kern="100" dirty="0">
              <a:effectLst/>
              <a:ea typeface="Aptos" panose="020B0004020202020204" pitchFamily="34" charset="0"/>
              <a:cs typeface="Arial" panose="020B0604020202020204" pitchFamily="34" charset="0"/>
            </a:endParaRPr>
          </a:p>
          <a:p>
            <a:pPr marL="0" indent="0">
              <a:buNone/>
            </a:pPr>
            <a:r>
              <a:rPr lang="en-US" kern="100" dirty="0">
                <a:effectLst/>
                <a:ea typeface="Aptos" panose="020B0004020202020204" pitchFamily="34" charset="0"/>
                <a:cs typeface="Arial" panose="020B0604020202020204" pitchFamily="34" charset="0"/>
              </a:rPr>
              <a:t>See: </a:t>
            </a:r>
            <a:r>
              <a:rPr lang="en-US" dirty="0">
                <a:solidFill>
                  <a:schemeClr val="accent1"/>
                </a:solidFill>
                <a:hlinkClick r:id="rId3">
                  <a:extLst>
                    <a:ext uri="{A12FA001-AC4F-418D-AE19-62706E023703}">
                      <ahyp:hlinkClr xmlns:ahyp="http://schemas.microsoft.com/office/drawing/2018/hyperlinkcolor" val="tx"/>
                    </a:ext>
                  </a:extLst>
                </a:hlinkClick>
              </a:rPr>
              <a:t>OGE PA-16-06</a:t>
            </a:r>
            <a:r>
              <a:rPr lang="en-US" dirty="0">
                <a:solidFill>
                  <a:schemeClr val="accent1"/>
                </a:solidFill>
              </a:rPr>
              <a:t>, </a:t>
            </a:r>
            <a:r>
              <a:rPr lang="en-US" dirty="0"/>
              <a:t>&amp;</a:t>
            </a:r>
            <a:r>
              <a:rPr lang="en-US" dirty="0">
                <a:solidFill>
                  <a:schemeClr val="accent1"/>
                </a:solidFill>
              </a:rPr>
              <a:t> </a:t>
            </a:r>
            <a:r>
              <a:rPr lang="en-US" dirty="0">
                <a:solidFill>
                  <a:schemeClr val="accent1"/>
                </a:solidFill>
                <a:hlinkClick r:id="rId4">
                  <a:extLst>
                    <a:ext uri="{A12FA001-AC4F-418D-AE19-62706E023703}">
                      <ahyp:hlinkClr xmlns:ahyp="http://schemas.microsoft.com/office/drawing/2018/hyperlinkcolor" val="tx"/>
                    </a:ext>
                  </a:extLst>
                </a:hlinkClick>
              </a:rPr>
              <a:t>OGE 278 Guide 1.01: Types of Reports and Filing Deadlines</a:t>
            </a:r>
            <a:endParaRPr lang="en-US" dirty="0">
              <a:solidFill>
                <a:schemeClr val="accent1"/>
              </a:solidFill>
            </a:endParaRPr>
          </a:p>
          <a:p>
            <a:pPr marL="0" indent="0">
              <a:buNone/>
            </a:pPr>
            <a:endParaRPr lang="en-US" dirty="0">
              <a:solidFill>
                <a:schemeClr val="accent1"/>
              </a:solidFill>
            </a:endParaRPr>
          </a:p>
        </p:txBody>
      </p:sp>
    </p:spTree>
    <p:extLst>
      <p:ext uri="{BB962C8B-B14F-4D97-AF65-F5344CB8AC3E}">
        <p14:creationId xmlns:p14="http://schemas.microsoft.com/office/powerpoint/2010/main" val="3230623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68003-C592-8E29-1B08-FE9042A9BF95}"/>
              </a:ext>
            </a:extLst>
          </p:cNvPr>
          <p:cNvSpPr>
            <a:spLocks noGrp="1"/>
          </p:cNvSpPr>
          <p:nvPr>
            <p:ph type="title"/>
          </p:nvPr>
        </p:nvSpPr>
        <p:spPr/>
        <p:txBody>
          <a:bodyPr/>
          <a:lstStyle/>
          <a:p>
            <a:r>
              <a:rPr lang="en-US" dirty="0"/>
              <a:t>what is covered</a:t>
            </a:r>
          </a:p>
        </p:txBody>
      </p:sp>
      <p:sp>
        <p:nvSpPr>
          <p:cNvPr id="3" name="Content Placeholder 2">
            <a:extLst>
              <a:ext uri="{FF2B5EF4-FFF2-40B4-BE49-F238E27FC236}">
                <a16:creationId xmlns:a16="http://schemas.microsoft.com/office/drawing/2014/main" id="{67997AD1-352C-38AC-3B26-9D063DD0BE98}"/>
              </a:ext>
            </a:extLst>
          </p:cNvPr>
          <p:cNvSpPr>
            <a:spLocks noGrp="1"/>
          </p:cNvSpPr>
          <p:nvPr>
            <p:ph idx="1"/>
          </p:nvPr>
        </p:nvSpPr>
        <p:spPr>
          <a:xfrm>
            <a:off x="913795" y="2096064"/>
            <a:ext cx="10353762" cy="4383394"/>
          </a:xfrm>
        </p:spPr>
        <p:txBody>
          <a:bodyPr vert="horz" lIns="91440" tIns="45720" rIns="91440" bIns="45720" rtlCol="0" anchor="t">
            <a:normAutofit/>
          </a:bodyPr>
          <a:lstStyle/>
          <a:p>
            <a:pPr marL="0" indent="0">
              <a:buNone/>
            </a:pPr>
            <a:r>
              <a:rPr lang="en-US" sz="2200" kern="100" dirty="0">
                <a:effectLst/>
                <a:ea typeface="Times New Roman" panose="02020603050405020304" pitchFamily="18" charset="0"/>
                <a:cs typeface="Arial"/>
              </a:rPr>
              <a:t>Reporting Period</a:t>
            </a:r>
          </a:p>
          <a:p>
            <a:pPr>
              <a:lnSpc>
                <a:spcPct val="100000"/>
              </a:lnSpc>
            </a:pPr>
            <a:r>
              <a:rPr lang="en-US" kern="100" dirty="0">
                <a:effectLst/>
                <a:ea typeface="Times New Roman" panose="02020603050405020304" pitchFamily="18" charset="0"/>
                <a:cs typeface="Arial"/>
              </a:rPr>
              <a:t>The current calendar year to termination date.</a:t>
            </a:r>
          </a:p>
          <a:p>
            <a:pPr>
              <a:lnSpc>
                <a:spcPct val="100000"/>
              </a:lnSpc>
            </a:pPr>
            <a:r>
              <a:rPr lang="en-US" kern="100" dirty="0">
                <a:effectLst/>
                <a:ea typeface="Times New Roman" panose="02020603050405020304" pitchFamily="18" charset="0"/>
                <a:cs typeface="Arial"/>
              </a:rPr>
              <a:t>Plus, the preceding calendar year if an Annual report for that year has not yet been filed.</a:t>
            </a:r>
          </a:p>
          <a:p>
            <a:pPr marL="0" indent="0">
              <a:buNone/>
            </a:pPr>
            <a:endParaRPr lang="en-US" kern="100" dirty="0">
              <a:effectLst/>
              <a:ea typeface="Aptos" panose="020B0004020202020204" pitchFamily="34" charset="0"/>
              <a:cs typeface="Arial" panose="020B0604020202020204" pitchFamily="34" charset="0"/>
            </a:endParaRPr>
          </a:p>
          <a:p>
            <a:pPr marL="0" indent="0">
              <a:buNone/>
            </a:pPr>
            <a:r>
              <a:rPr lang="en-US" kern="100" dirty="0">
                <a:effectLst/>
                <a:ea typeface="Aptos" panose="020B0004020202020204" pitchFamily="34" charset="0"/>
                <a:cs typeface="Arial"/>
              </a:rPr>
              <a:t>* Part 7:  Do not include transactions that occurred when the filer was not in a covered position or an employee of the U.S. government.</a:t>
            </a:r>
          </a:p>
          <a:p>
            <a:pPr marL="0" indent="0">
              <a:buNone/>
            </a:pPr>
            <a:r>
              <a:rPr lang="en-US" kern="100" dirty="0">
                <a:effectLst/>
                <a:ea typeface="Aptos" panose="020B0004020202020204" pitchFamily="34" charset="0"/>
                <a:cs typeface="Arial"/>
              </a:rPr>
              <a:t>** Part 9:  Do not include gifts received at a time when the filer was not an employee of the U.S. government.</a:t>
            </a:r>
          </a:p>
          <a:p>
            <a:pPr marL="0" indent="0">
              <a:buNone/>
            </a:pPr>
            <a:endParaRPr lang="en-US" kern="100" dirty="0">
              <a:effectLst/>
              <a:ea typeface="Aptos" panose="020B00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243343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C5F5D-595F-8307-DC8F-0E198DE1601A}"/>
              </a:ext>
            </a:extLst>
          </p:cNvPr>
          <p:cNvSpPr>
            <a:spLocks noGrp="1"/>
          </p:cNvSpPr>
          <p:nvPr>
            <p:ph type="title"/>
          </p:nvPr>
        </p:nvSpPr>
        <p:spPr/>
        <p:txBody>
          <a:bodyPr/>
          <a:lstStyle/>
          <a:p>
            <a:r>
              <a:rPr lang="en-US" dirty="0"/>
              <a:t>Tips for TERMINATION filers</a:t>
            </a:r>
          </a:p>
        </p:txBody>
      </p:sp>
      <p:sp>
        <p:nvSpPr>
          <p:cNvPr id="3" name="Content Placeholder 2">
            <a:extLst>
              <a:ext uri="{FF2B5EF4-FFF2-40B4-BE49-F238E27FC236}">
                <a16:creationId xmlns:a16="http://schemas.microsoft.com/office/drawing/2014/main" id="{CB1E76AE-8144-A949-C763-A47A1EFA3BB3}"/>
              </a:ext>
            </a:extLst>
          </p:cNvPr>
          <p:cNvSpPr>
            <a:spLocks noGrp="1"/>
          </p:cNvSpPr>
          <p:nvPr>
            <p:ph idx="1"/>
          </p:nvPr>
        </p:nvSpPr>
        <p:spPr>
          <a:xfrm>
            <a:off x="913794" y="2179639"/>
            <a:ext cx="10353762" cy="4565291"/>
          </a:xfrm>
        </p:spPr>
        <p:txBody>
          <a:bodyPr vert="horz" lIns="91440" tIns="45720" rIns="91440" bIns="45720" rtlCol="0" anchor="t">
            <a:noAutofit/>
          </a:bodyPr>
          <a:lstStyle/>
          <a:p>
            <a:r>
              <a:rPr lang="en-US" dirty="0"/>
              <a:t>Filers must report any agreement or arrangement for future employment that existed within the reporting period during.</a:t>
            </a:r>
          </a:p>
          <a:p>
            <a:r>
              <a:rPr lang="en-US" dirty="0"/>
              <a:t>Filers who have an agreement or arrangement for future employment must be recused from matters affecting those prospective employers.</a:t>
            </a:r>
          </a:p>
          <a:p>
            <a:r>
              <a:rPr lang="en-US" dirty="0"/>
              <a:t>Filers must include the termination date on the cover page of the public financial disclosure report.</a:t>
            </a:r>
          </a:p>
          <a:p>
            <a:pPr>
              <a:spcAft>
                <a:spcPts val="1200"/>
              </a:spcAft>
            </a:pPr>
            <a:r>
              <a:rPr lang="en-US" dirty="0"/>
              <a:t>Filers must report gifts, such as interview trips, received within the reporting period.</a:t>
            </a:r>
          </a:p>
          <a:p>
            <a:pPr marL="0" indent="0">
              <a:buNone/>
            </a:pPr>
            <a:endParaRPr lang="en-US" kern="100" dirty="0">
              <a:effectLst/>
              <a:ea typeface="Aptos" panose="020B0004020202020204" pitchFamily="34" charset="0"/>
              <a:cs typeface="Arial" panose="020B0604020202020204" pitchFamily="34" charset="0"/>
            </a:endParaRPr>
          </a:p>
          <a:p>
            <a:pPr marL="0" indent="0">
              <a:buNone/>
            </a:pPr>
            <a:r>
              <a:rPr lang="en-US" kern="100" dirty="0">
                <a:effectLst/>
                <a:ea typeface="Aptos" panose="020B0004020202020204" pitchFamily="34" charset="0"/>
                <a:cs typeface="Arial" panose="020B0604020202020204" pitchFamily="34" charset="0"/>
              </a:rPr>
              <a:t>See: </a:t>
            </a:r>
            <a:r>
              <a:rPr lang="en-US" dirty="0">
                <a:solidFill>
                  <a:schemeClr val="accent1"/>
                </a:solidFill>
                <a:hlinkClick r:id="rId3">
                  <a:extLst>
                    <a:ext uri="{A12FA001-AC4F-418D-AE19-62706E023703}">
                      <ahyp:hlinkClr xmlns:ahyp="http://schemas.microsoft.com/office/drawing/2018/hyperlinkcolor" val="tx"/>
                    </a:ext>
                  </a:extLst>
                </a:hlinkClick>
              </a:rPr>
              <a:t>OGE DO-08-026</a:t>
            </a:r>
            <a:endParaRPr lang="en-US" dirty="0">
              <a:solidFill>
                <a:schemeClr val="accent1"/>
              </a:solidFill>
            </a:endParaRPr>
          </a:p>
        </p:txBody>
      </p:sp>
    </p:spTree>
    <p:extLst>
      <p:ext uri="{BB962C8B-B14F-4D97-AF65-F5344CB8AC3E}">
        <p14:creationId xmlns:p14="http://schemas.microsoft.com/office/powerpoint/2010/main" val="35923089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26EBAC9-0DD0-5A27-97BB-548FD3D98667}"/>
              </a:ext>
            </a:extLst>
          </p:cNvPr>
          <p:cNvSpPr>
            <a:spLocks noGrp="1"/>
          </p:cNvSpPr>
          <p:nvPr>
            <p:ph type="ctrTitle"/>
          </p:nvPr>
        </p:nvSpPr>
        <p:spPr/>
        <p:txBody>
          <a:bodyPr>
            <a:normAutofit/>
          </a:bodyPr>
          <a:lstStyle/>
          <a:p>
            <a:r>
              <a:rPr lang="en-US" sz="4000" dirty="0"/>
              <a:t>Common questions &amp; Concerns</a:t>
            </a:r>
          </a:p>
        </p:txBody>
      </p:sp>
    </p:spTree>
    <p:extLst>
      <p:ext uri="{BB962C8B-B14F-4D97-AF65-F5344CB8AC3E}">
        <p14:creationId xmlns:p14="http://schemas.microsoft.com/office/powerpoint/2010/main" val="2541204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A0F40-6FEB-40E4-3453-C466DF989615}"/>
              </a:ext>
            </a:extLst>
          </p:cNvPr>
          <p:cNvSpPr>
            <a:spLocks noGrp="1"/>
          </p:cNvSpPr>
          <p:nvPr>
            <p:ph type="title"/>
          </p:nvPr>
        </p:nvSpPr>
        <p:spPr/>
        <p:txBody>
          <a:bodyPr/>
          <a:lstStyle/>
          <a:p>
            <a:r>
              <a:rPr lang="en-US" dirty="0"/>
              <a:t>Who files A Combination report?</a:t>
            </a:r>
          </a:p>
        </p:txBody>
      </p:sp>
      <p:sp>
        <p:nvSpPr>
          <p:cNvPr id="3" name="Content Placeholder 2">
            <a:extLst>
              <a:ext uri="{FF2B5EF4-FFF2-40B4-BE49-F238E27FC236}">
                <a16:creationId xmlns:a16="http://schemas.microsoft.com/office/drawing/2014/main" id="{4CF85F39-084D-20CD-CE28-D576CD46BFB3}"/>
              </a:ext>
            </a:extLst>
          </p:cNvPr>
          <p:cNvSpPr>
            <a:spLocks noGrp="1"/>
          </p:cNvSpPr>
          <p:nvPr>
            <p:ph idx="1"/>
          </p:nvPr>
        </p:nvSpPr>
        <p:spPr>
          <a:xfrm>
            <a:off x="913795" y="2096064"/>
            <a:ext cx="10353762" cy="4251190"/>
          </a:xfrm>
        </p:spPr>
        <p:txBody>
          <a:bodyPr vert="horz" lIns="91440" tIns="45720" rIns="91440" bIns="45720" rtlCol="0" anchor="t">
            <a:normAutofit lnSpcReduction="10000"/>
          </a:bodyPr>
          <a:lstStyle/>
          <a:p>
            <a:pPr marL="0" indent="0">
              <a:spcBef>
                <a:spcPts val="0"/>
              </a:spcBef>
              <a:buNone/>
            </a:pPr>
            <a:endParaRPr lang="en-US" sz="2200" dirty="0"/>
          </a:p>
          <a:p>
            <a:pPr marL="0" indent="0">
              <a:spcBef>
                <a:spcPts val="0"/>
              </a:spcBef>
              <a:buNone/>
            </a:pPr>
            <a:r>
              <a:rPr lang="en-US" sz="2200" dirty="0"/>
              <a:t>Combined Annual/Termination Report</a:t>
            </a:r>
            <a:endParaRPr lang="en-US" dirty="0"/>
          </a:p>
          <a:p>
            <a:pPr marL="342900" indent="-342900">
              <a:spcBef>
                <a:spcPts val="0"/>
              </a:spcBef>
            </a:pPr>
            <a:r>
              <a:rPr lang="en-US" dirty="0"/>
              <a:t>Employees who anticipate leaving a covered position on, or within 90 days after the May 15 annual deadline may file a combined Annual/Termination report if they request and receive an agency extension of the annual filing deadline.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kern="100" dirty="0">
                <a:effectLst/>
                <a:ea typeface="Aptos" panose="020B0004020202020204" pitchFamily="34" charset="0"/>
                <a:cs typeface="Arial" panose="020B0604020202020204" pitchFamily="34" charset="0"/>
              </a:rPr>
              <a:t>See: </a:t>
            </a:r>
            <a:r>
              <a:rPr lang="en-US" dirty="0">
                <a:solidFill>
                  <a:schemeClr val="accent1"/>
                </a:solidFill>
                <a:hlinkClick r:id="rId2">
                  <a:extLst>
                    <a:ext uri="{A12FA001-AC4F-418D-AE19-62706E023703}">
                      <ahyp:hlinkClr xmlns:ahyp="http://schemas.microsoft.com/office/drawing/2018/hyperlinkcolor" val="tx"/>
                    </a:ext>
                  </a:extLst>
                </a:hlinkClick>
              </a:rPr>
              <a:t>OGE 278 Guide 1.01: Types of Reports and Filing Deadlines</a:t>
            </a:r>
            <a:endParaRPr lang="en-US" dirty="0">
              <a:solidFill>
                <a:schemeClr val="accent1"/>
              </a:solidFill>
            </a:endParaRPr>
          </a:p>
        </p:txBody>
      </p:sp>
    </p:spTree>
    <p:extLst>
      <p:ext uri="{BB962C8B-B14F-4D97-AF65-F5344CB8AC3E}">
        <p14:creationId xmlns:p14="http://schemas.microsoft.com/office/powerpoint/2010/main" val="14562678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F2D8-6432-1A9B-C54A-2B59E32E87ED}"/>
              </a:ext>
            </a:extLst>
          </p:cNvPr>
          <p:cNvSpPr>
            <a:spLocks noGrp="1"/>
          </p:cNvSpPr>
          <p:nvPr>
            <p:ph type="title"/>
          </p:nvPr>
        </p:nvSpPr>
        <p:spPr/>
        <p:txBody>
          <a:bodyPr/>
          <a:lstStyle/>
          <a:p>
            <a:r>
              <a:rPr lang="en-US" dirty="0"/>
              <a:t>Accessing integrity after termination of employment</a:t>
            </a:r>
          </a:p>
        </p:txBody>
      </p:sp>
      <p:sp>
        <p:nvSpPr>
          <p:cNvPr id="3" name="Content Placeholder 2">
            <a:extLst>
              <a:ext uri="{FF2B5EF4-FFF2-40B4-BE49-F238E27FC236}">
                <a16:creationId xmlns:a16="http://schemas.microsoft.com/office/drawing/2014/main" id="{496AA53C-FFBD-91E5-F8DA-E80E08B7C73D}"/>
              </a:ext>
            </a:extLst>
          </p:cNvPr>
          <p:cNvSpPr>
            <a:spLocks noGrp="1"/>
          </p:cNvSpPr>
          <p:nvPr>
            <p:ph idx="1"/>
          </p:nvPr>
        </p:nvSpPr>
        <p:spPr>
          <a:xfrm>
            <a:off x="913795" y="2006611"/>
            <a:ext cx="10353762" cy="4761937"/>
          </a:xfrm>
        </p:spPr>
        <p:txBody>
          <a:bodyPr vert="horz" lIns="91440" tIns="45720" rIns="91440" bIns="45720" rtlCol="0" anchor="t">
            <a:normAutofit/>
          </a:bodyPr>
          <a:lstStyle/>
          <a:p>
            <a:pPr marL="0" indent="0">
              <a:buNone/>
            </a:pPr>
            <a:r>
              <a:rPr lang="en-US" dirty="0"/>
              <a:t>When filers lose access to their agency email, in order to access </a:t>
            </a:r>
            <a:r>
              <a:rPr lang="en-US" i="1" dirty="0"/>
              <a:t>Integrity</a:t>
            </a:r>
            <a:r>
              <a:rPr lang="en-US" dirty="0"/>
              <a:t> the agency must:</a:t>
            </a:r>
          </a:p>
          <a:p>
            <a:pPr marL="457200" indent="-457200">
              <a:lnSpc>
                <a:spcPct val="100000"/>
              </a:lnSpc>
              <a:buFont typeface="+mj-lt"/>
              <a:buAutoNum type="arabicPeriod"/>
            </a:pPr>
            <a:r>
              <a:rPr lang="en-US" dirty="0"/>
              <a:t>Add the filer to the correct Group in Integrity</a:t>
            </a:r>
          </a:p>
          <a:p>
            <a:pPr marL="457200" indent="-457200">
              <a:lnSpc>
                <a:spcPct val="100000"/>
              </a:lnSpc>
              <a:buFont typeface="+mj-lt"/>
              <a:buAutoNum type="arabicPeriod"/>
            </a:pPr>
            <a:r>
              <a:rPr lang="en-US" dirty="0"/>
              <a:t>Provide the old email address to Integrity@oge.gov and request it be merged with the new/surviving account, and </a:t>
            </a:r>
          </a:p>
          <a:p>
            <a:pPr marL="457200" indent="-457200">
              <a:lnSpc>
                <a:spcPct val="100000"/>
              </a:lnSpc>
              <a:spcAft>
                <a:spcPts val="1000"/>
              </a:spcAft>
              <a:buFont typeface="+mj-lt"/>
              <a:buAutoNum type="arabicPeriod"/>
            </a:pPr>
            <a:r>
              <a:rPr lang="en-US" dirty="0"/>
              <a:t>Share the post-merge correspondence from Integrity with the filer.</a:t>
            </a:r>
          </a:p>
          <a:p>
            <a:pPr marL="0" indent="0">
              <a:buNone/>
            </a:pPr>
            <a:r>
              <a:rPr lang="en-US" dirty="0"/>
              <a:t>DAEOs should encourage filers to complete their Termination report prior to their last day in the position before losing access to agency email systems. </a:t>
            </a:r>
          </a:p>
          <a:p>
            <a:pPr marL="0" indent="0">
              <a:buNone/>
            </a:pPr>
            <a:endParaRPr lang="en-US" dirty="0"/>
          </a:p>
          <a:p>
            <a:pPr marL="0" indent="0">
              <a:buNone/>
            </a:pPr>
            <a:r>
              <a:rPr lang="en-US" kern="100" dirty="0">
                <a:effectLst/>
                <a:ea typeface="Aptos" panose="020B0004020202020204" pitchFamily="34" charset="0"/>
                <a:cs typeface="Arial" panose="020B0604020202020204" pitchFamily="34" charset="0"/>
              </a:rPr>
              <a:t>See: </a:t>
            </a:r>
            <a:r>
              <a:rPr lang="en-US" dirty="0">
                <a:solidFill>
                  <a:schemeClr val="accent1"/>
                </a:solidFill>
                <a:hlinkClick r:id="rId3">
                  <a:extLst>
                    <a:ext uri="{A12FA001-AC4F-418D-AE19-62706E023703}">
                      <ahyp:hlinkClr xmlns:ahyp="http://schemas.microsoft.com/office/drawing/2018/hyperlinkcolor" val="tx"/>
                    </a:ext>
                  </a:extLst>
                </a:hlinkClick>
              </a:rPr>
              <a:t>Integrity User Guide, Section 7.7.6: Merge multiple login IDs for a single user</a:t>
            </a:r>
            <a:endParaRPr lang="en-US" dirty="0">
              <a:solidFill>
                <a:schemeClr val="accent1"/>
              </a:solidFill>
            </a:endParaRPr>
          </a:p>
          <a:p>
            <a:pPr marL="0" indent="0">
              <a:buNone/>
            </a:pPr>
            <a:endParaRPr lang="en-US" dirty="0"/>
          </a:p>
        </p:txBody>
      </p:sp>
    </p:spTree>
    <p:extLst>
      <p:ext uri="{BB962C8B-B14F-4D97-AF65-F5344CB8AC3E}">
        <p14:creationId xmlns:p14="http://schemas.microsoft.com/office/powerpoint/2010/main" val="3084569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82B0B-104E-79A0-55E0-2BB0954DCEB7}"/>
              </a:ext>
            </a:extLst>
          </p:cNvPr>
          <p:cNvSpPr>
            <a:spLocks noGrp="1"/>
          </p:cNvSpPr>
          <p:nvPr>
            <p:ph type="title"/>
          </p:nvPr>
        </p:nvSpPr>
        <p:spPr>
          <a:xfrm>
            <a:off x="913795" y="491613"/>
            <a:ext cx="10353761" cy="1326321"/>
          </a:xfrm>
        </p:spPr>
        <p:txBody>
          <a:bodyPr/>
          <a:lstStyle/>
          <a:p>
            <a:r>
              <a:rPr lang="en-US" dirty="0"/>
              <a:t>Reports forwarded to OGE	</a:t>
            </a:r>
          </a:p>
        </p:txBody>
      </p:sp>
      <p:sp>
        <p:nvSpPr>
          <p:cNvPr id="3" name="Content Placeholder 2">
            <a:extLst>
              <a:ext uri="{FF2B5EF4-FFF2-40B4-BE49-F238E27FC236}">
                <a16:creationId xmlns:a16="http://schemas.microsoft.com/office/drawing/2014/main" id="{B567F5DD-35CE-1A7F-D0AE-0FF25F9887FB}"/>
              </a:ext>
            </a:extLst>
          </p:cNvPr>
          <p:cNvSpPr>
            <a:spLocks noGrp="1"/>
          </p:cNvSpPr>
          <p:nvPr>
            <p:ph idx="1"/>
          </p:nvPr>
        </p:nvSpPr>
        <p:spPr>
          <a:xfrm>
            <a:off x="913794" y="1817934"/>
            <a:ext cx="10353762" cy="4779511"/>
          </a:xfrm>
        </p:spPr>
        <p:txBody>
          <a:bodyPr vert="horz" lIns="91440" tIns="45720" rIns="91440" bIns="45720" rtlCol="0" anchor="t">
            <a:normAutofit fontScale="85000" lnSpcReduction="20000"/>
          </a:bodyPr>
          <a:lstStyle/>
          <a:p>
            <a:pPr marL="0" indent="0">
              <a:buNone/>
            </a:pPr>
            <a:r>
              <a:rPr lang="en-US" sz="2600" dirty="0"/>
              <a:t>Days in Position Subject to OGE Review</a:t>
            </a:r>
          </a:p>
          <a:p>
            <a:pPr marL="0" indent="0">
              <a:lnSpc>
                <a:spcPct val="130000"/>
              </a:lnSpc>
              <a:buNone/>
            </a:pPr>
            <a:r>
              <a:rPr lang="en-US" sz="2400" dirty="0"/>
              <a:t>Agencies forward Termination and Annual reports only if the filer served in the listed position(s) under 5 U.S.C. § 13105; 5 C.F.R. § 2634.602, for more than 60 days during the reporting period.</a:t>
            </a:r>
          </a:p>
          <a:p>
            <a:pPr marL="0" indent="0">
              <a:lnSpc>
                <a:spcPct val="130000"/>
              </a:lnSpc>
              <a:buNone/>
            </a:pPr>
            <a:r>
              <a:rPr lang="en-US" sz="2400" dirty="0">
                <a:effectLst>
                  <a:outerShdw blurRad="38100" dist="38100" dir="2700000" algn="tl">
                    <a:srgbClr val="000000">
                      <a:alpha val="43137"/>
                    </a:srgbClr>
                  </a:outerShdw>
                </a:effectLst>
              </a:rPr>
              <a:t>Forward Termination reports only if the filer was in a position subject to OGE review at     the time the filer left public filing status.</a:t>
            </a:r>
          </a:p>
          <a:p>
            <a:pPr marL="0" indent="0">
              <a:lnSpc>
                <a:spcPct val="130000"/>
              </a:lnSpc>
              <a:buNone/>
            </a:pPr>
            <a:endParaRPr lang="en-US" sz="2400" dirty="0">
              <a:effectLst>
                <a:outerShdw blurRad="38100" dist="38100" dir="2700000" algn="tl">
                  <a:srgbClr val="000000">
                    <a:alpha val="43137"/>
                  </a:srgbClr>
                </a:outerShdw>
              </a:effectLst>
            </a:endParaRPr>
          </a:p>
          <a:p>
            <a:pPr marL="0" indent="0">
              <a:lnSpc>
                <a:spcPct val="130000"/>
              </a:lnSpc>
              <a:spcAft>
                <a:spcPts val="600"/>
              </a:spcAft>
              <a:buNone/>
            </a:pPr>
            <a:r>
              <a:rPr lang="en-US" sz="2600" dirty="0">
                <a:effectLst>
                  <a:outerShdw blurRad="38100" dist="38100" dir="2700000" algn="tl">
                    <a:srgbClr val="000000">
                      <a:alpha val="43137"/>
                    </a:srgbClr>
                  </a:outerShdw>
                </a:effectLst>
              </a:rPr>
              <a:t>Acting</a:t>
            </a:r>
            <a:r>
              <a:rPr lang="en-US" sz="2600" dirty="0">
                <a:effectLst>
                  <a:outerShdw blurRad="38100" dist="38100" dir="2700000" algn="tl" rotWithShape="0">
                    <a:srgbClr val="000000">
                      <a:alpha val="43137"/>
                    </a:srgbClr>
                  </a:outerShdw>
                </a:effectLst>
              </a:rPr>
              <a:t> PAS Officials</a:t>
            </a:r>
            <a:endParaRPr lang="en-US" sz="2600" dirty="0"/>
          </a:p>
          <a:p>
            <a:pPr marL="0" indent="0">
              <a:lnSpc>
                <a:spcPct val="130000"/>
              </a:lnSpc>
              <a:spcBef>
                <a:spcPts val="500"/>
              </a:spcBef>
              <a:spcAft>
                <a:spcPts val="1000"/>
              </a:spcAft>
              <a:buNone/>
            </a:pPr>
            <a:r>
              <a:rPr lang="en-US" sz="2400" dirty="0"/>
              <a:t>Agencies do not forward the reports of employees who serve in PAS positions in an acting capacity.  However, OGE does review reports filed by recess appointees to PAS positions.  See </a:t>
            </a:r>
            <a:r>
              <a:rPr lang="en-US" sz="2400" dirty="0">
                <a:solidFill>
                  <a:schemeClr val="accent1"/>
                </a:solidFill>
                <a:hlinkClick r:id="rId3">
                  <a:extLst>
                    <a:ext uri="{A12FA001-AC4F-418D-AE19-62706E023703}">
                      <ahyp:hlinkClr xmlns:ahyp="http://schemas.microsoft.com/office/drawing/2018/hyperlinkcolor" val="tx"/>
                    </a:ext>
                  </a:extLst>
                </a:hlinkClick>
              </a:rPr>
              <a:t>OGE DO-07-022</a:t>
            </a:r>
            <a:endParaRPr lang="en-US" sz="2400" dirty="0">
              <a:solidFill>
                <a:schemeClr val="accent1"/>
              </a:solidFill>
            </a:endParaRPr>
          </a:p>
          <a:p>
            <a:pPr marL="0" indent="0">
              <a:buNone/>
            </a:pPr>
            <a:endParaRPr lang="en-US" dirty="0"/>
          </a:p>
        </p:txBody>
      </p:sp>
    </p:spTree>
    <p:extLst>
      <p:ext uri="{BB962C8B-B14F-4D97-AF65-F5344CB8AC3E}">
        <p14:creationId xmlns:p14="http://schemas.microsoft.com/office/powerpoint/2010/main" val="31004203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4539428D-6454-4FE6-B992-2D59F0AC2F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TM04033921[[fn=Damask]]</Template>
  <TotalTime>31</TotalTime>
  <Words>920</Words>
  <Application>Microsoft Office PowerPoint</Application>
  <PresentationFormat>Widescreen</PresentationFormat>
  <Paragraphs>79</Paragraphs>
  <Slides>11</Slides>
  <Notes>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Arial</vt:lpstr>
      <vt:lpstr>Bookman Old Style</vt:lpstr>
      <vt:lpstr>Courier New</vt:lpstr>
      <vt:lpstr>Rockwell</vt:lpstr>
      <vt:lpstr>Symbol</vt:lpstr>
      <vt:lpstr>Times New Roman</vt:lpstr>
      <vt:lpstr>Damask</vt:lpstr>
      <vt:lpstr>OGE Termination report  Tips &amp; considerations</vt:lpstr>
      <vt:lpstr>Who is required to file</vt:lpstr>
      <vt:lpstr>When to file</vt:lpstr>
      <vt:lpstr>what is covered</vt:lpstr>
      <vt:lpstr>Tips for TERMINATION filers</vt:lpstr>
      <vt:lpstr>Common questions &amp; Concerns</vt:lpstr>
      <vt:lpstr>Who files A Combination report?</vt:lpstr>
      <vt:lpstr>Accessing integrity after termination of employment</vt:lpstr>
      <vt:lpstr>Reports forwarded to OGE </vt:lpstr>
      <vt:lpstr>What if A filer is uncooperative?</vt:lpstr>
      <vt:lpstr>What if the filer doesn’t file?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Brandon Bunderson</dc:creator>
  <cp:lastModifiedBy>Michele Worthington</cp:lastModifiedBy>
  <cp:revision>2</cp:revision>
  <dcterms:created xsi:type="dcterms:W3CDTF">2024-10-03T21:27:02Z</dcterms:created>
  <dcterms:modified xsi:type="dcterms:W3CDTF">2024-10-21T15:53:50Z</dcterms:modified>
</cp:coreProperties>
</file>