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7" r:id="rId2"/>
    <p:sldId id="265" r:id="rId3"/>
    <p:sldId id="334" r:id="rId4"/>
    <p:sldId id="266" r:id="rId5"/>
    <p:sldId id="357" r:id="rId6"/>
    <p:sldId id="335" r:id="rId7"/>
    <p:sldId id="336" r:id="rId8"/>
    <p:sldId id="337" r:id="rId9"/>
    <p:sldId id="358" r:id="rId10"/>
    <p:sldId id="338" r:id="rId11"/>
    <p:sldId id="349" r:id="rId12"/>
    <p:sldId id="359" r:id="rId13"/>
    <p:sldId id="298" r:id="rId14"/>
    <p:sldId id="354" r:id="rId15"/>
    <p:sldId id="360" r:id="rId16"/>
    <p:sldId id="347" r:id="rId17"/>
    <p:sldId id="355" r:id="rId18"/>
    <p:sldId id="361" r:id="rId19"/>
    <p:sldId id="367" r:id="rId20"/>
    <p:sldId id="339" r:id="rId21"/>
    <p:sldId id="362" r:id="rId22"/>
    <p:sldId id="348" r:id="rId23"/>
    <p:sldId id="365" r:id="rId24"/>
    <p:sldId id="366" r:id="rId25"/>
    <p:sldId id="356" r:id="rId26"/>
    <p:sldId id="363" r:id="rId27"/>
    <p:sldId id="351" r:id="rId28"/>
    <p:sldId id="368" r:id="rId29"/>
    <p:sldId id="352" r:id="rId30"/>
    <p:sldId id="369" r:id="rId31"/>
    <p:sldId id="353" r:id="rId32"/>
  </p:sldIdLst>
  <p:sldSz cx="9144000" cy="6858000" type="screen4x3"/>
  <p:notesSz cx="7010400" cy="9296400"/>
  <p:custDataLst>
    <p:tags r:id="rId3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1956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2139D7-EC67-4680-8669-61563F8AAB40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8E93CE-7BAA-4C85-BE00-F34DBB1FB4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627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CD7867C-D43A-49AC-95D9-7B5F4B1C6B7F}" type="datetimeFigureOut">
              <a:rPr lang="en-US" smtClean="0"/>
              <a:pPr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9AB7E13-B013-4C32-86FE-CA28CEFCEBE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26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8286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4434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75069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75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7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405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AB7E13-B013-4C32-86FE-CA28CEFCEBE9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33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B50AC-5DC9-461B-864D-F15FC416EB77}" type="datetime1">
              <a:rPr lang="en-US" smtClean="0">
                <a:solidFill>
                  <a:prstClr val="white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F6745-5EC5-47FF-97F0-CDB39A5227CD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40D1B4-27C8-488E-8BB0-EF6ED7E6967A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5FC1-9FC7-498A-A233-21BE50FE4A17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4132F-AEBB-4817-918B-0D7A0451B573}" type="datetime1">
              <a:rPr lang="en-US" smtClean="0">
                <a:solidFill>
                  <a:prstClr val="white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D212F-023D-43FD-AE1B-998F432D27F3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1879D-24C4-4585-BA56-5B7104A0ABB0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A6AEBC-FAB9-4E92-850F-AB0CED13C052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D81C2-E6E5-4638-B882-78D266BD71FB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2AD09-7B01-42B1-A58E-CEC7E3F5F729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FFD2F09-9F0B-4880-BAE9-7329C7E45756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shade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9F1E8A4-47EF-496D-8093-943C41614BFA}" type="datetime1">
              <a:rPr lang="en-US" smtClean="0">
                <a:solidFill>
                  <a:prstClr val="black">
                    <a:tint val="95000"/>
                  </a:prstClr>
                </a:solidFill>
              </a:rPr>
              <a:t>5/9/2018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95600"/>
            <a:ext cx="8077200" cy="167335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Reconciling Ethics Agreements with the Annual 278e</a:t>
            </a:r>
            <a:b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</a:br>
            <a:r>
              <a:rPr lang="en-US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Century Gothic" panose="020B0502020202020204" pitchFamily="34" charset="0"/>
              </a:rPr>
              <a:t>  </a:t>
            </a:r>
            <a:endParaRPr lang="en-US" dirty="0">
              <a:solidFill>
                <a:schemeClr val="bg2">
                  <a:lumMod val="40000"/>
                  <a:lumOff val="6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838200" y="5184648"/>
            <a:ext cx="8077200" cy="1673352"/>
          </a:xfrm>
          <a:prstGeom prst="rect">
            <a:avLst/>
          </a:prstGeo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uLnTx/>
                <a:uFillTx/>
                <a:latin typeface="Century Gothic" pitchFamily="34" charset="0"/>
                <a:ea typeface="+mj-ea"/>
                <a:cs typeface="+mj-cs"/>
              </a:rPr>
              <a:t>May 10, 2018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  <a:uLnTx/>
              <a:uFillTx/>
              <a:latin typeface="Century Gothic" pitchFamily="34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49055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Divestitures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" y="1676400"/>
            <a:ext cx="9067800" cy="4930409"/>
          </a:xfrm>
          <a:prstGeom prst="rect">
            <a:avLst/>
          </a:prstGeom>
        </p:spPr>
        <p:txBody>
          <a:bodyPr vert="horz" lIns="54864" tIns="91440" rtlCol="0">
            <a:normAutofit fontScale="925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lvl="2" indent="0">
              <a:buNone/>
            </a:pP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	 *	Divestitures complete?</a:t>
            </a:r>
          </a:p>
          <a:p>
            <a:pPr marL="457200" lvl="1" indent="0">
              <a:buNone/>
            </a:pPr>
            <a:endParaRPr lang="en-US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*	Repurchases of conflicting assets?</a:t>
            </a:r>
          </a:p>
          <a:p>
            <a:pPr marL="457200" lvl="1" indent="0">
              <a:buNone/>
            </a:pP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*	Purchases of similar assets to those 			divested? 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(e.g. same industry, products, 			services,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 new private equity or venture 			capital funds)</a:t>
            </a:r>
            <a:endParaRPr lang="en-US" sz="2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3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endParaRPr 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10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04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Divestitures and Recusals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" y="1828800"/>
            <a:ext cx="8686800" cy="4930409"/>
          </a:xfrm>
          <a:prstGeom prst="rect">
            <a:avLst/>
          </a:prstGeom>
        </p:spPr>
        <p:txBody>
          <a:bodyPr vert="horz" lIns="54864" tIns="91440" rtlCol="0">
            <a:normAutofit fontScale="850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lvl="2" indent="0">
              <a:buNone/>
            </a:pP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000" dirty="0" smtClean="0">
                <a:latin typeface="Century Gothic" pitchFamily="34" charset="0"/>
              </a:rPr>
              <a:t>	</a:t>
            </a: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*	Timeliness of divestitures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3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	*   	Recusals effectuated until divestiture 		complete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	*	Recusals effectuated if same or similar 		assets purchased until divestiture 			complete</a:t>
            </a:r>
          </a:p>
          <a:p>
            <a:pPr marL="457200" lvl="1" indent="0">
              <a:buNone/>
            </a:pPr>
            <a:r>
              <a:rPr lang="en-US" sz="33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en-US" sz="33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endParaRPr lang="en-US" sz="33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0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Minimis </a:t>
            </a:r>
            <a:r>
              <a:rPr lang="en-US" sz="4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Retained Sector Fund </a:t>
            </a:r>
            <a:r>
              <a:rPr lang="en-US" sz="4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Holdings--EA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2333625"/>
            <a:ext cx="7696201" cy="29241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Frame 5"/>
          <p:cNvSpPr/>
          <p:nvPr/>
        </p:nvSpPr>
        <p:spPr>
          <a:xfrm>
            <a:off x="533399" y="2209800"/>
            <a:ext cx="8001001" cy="14478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981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672"/>
            <a:ext cx="8229600" cy="1252728"/>
          </a:xfrm>
        </p:spPr>
        <p:txBody>
          <a:bodyPr>
            <a:noAutofit/>
          </a:bodyPr>
          <a:lstStyle/>
          <a:p>
            <a:r>
              <a:rPr lang="en-US" sz="4000" b="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of De Minimis </a:t>
            </a:r>
            <a: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Retained Sector Fund 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Holdings </a:t>
            </a:r>
            <a: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CFR 2640.201(b)(2)(i) and (ii)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256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474655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Do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potentially conflicting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 fund 		holdings remain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 the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			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   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 Any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purchases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funds in the 			same sector?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5160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672"/>
            <a:ext cx="8229600" cy="1252728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Sector Fund </a:t>
            </a:r>
            <a:r>
              <a:rPr lang="en-US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Holdings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See 5 CFR 2640.201(b)(2)(i) and </a:t>
            </a:r>
            <a:r>
              <a:rPr 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(ii)</a:t>
            </a:r>
            <a:r>
              <a:rPr 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256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2169616"/>
            <a:ext cx="89916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3600" b="1" i="1" dirty="0"/>
              <a:t>De </a:t>
            </a:r>
            <a:r>
              <a:rPr lang="en-US" sz="3600" b="1" i="1" dirty="0" err="1" smtClean="0"/>
              <a:t>minimis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dollar value = $50,000 or less*</a:t>
            </a:r>
            <a:endParaRPr lang="en-US" sz="3600" b="1" dirty="0"/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	*the </a:t>
            </a:r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aggregate</a:t>
            </a:r>
            <a:r>
              <a:rPr lang="en-US" sz="3200" dirty="0"/>
              <a:t> market value of the </a:t>
            </a:r>
            <a:r>
              <a:rPr lang="en-US" sz="3200" dirty="0" smtClean="0"/>
              <a:t>	employee’s </a:t>
            </a:r>
            <a:r>
              <a:rPr lang="en-US" sz="3200" dirty="0"/>
              <a:t>interests in </a:t>
            </a:r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sector mutual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funds </a:t>
            </a:r>
            <a:r>
              <a:rPr lang="en-US" sz="3200" dirty="0"/>
              <a:t>that </a:t>
            </a:r>
            <a:r>
              <a:rPr lang="en-US" sz="3200" u="sng" dirty="0"/>
              <a:t>concentrate in the same sector </a:t>
            </a:r>
            <a:r>
              <a:rPr lang="en-US" sz="3200" dirty="0" smtClean="0"/>
              <a:t>	and </a:t>
            </a:r>
            <a:r>
              <a:rPr lang="en-US" sz="3200" dirty="0"/>
              <a:t>have one or more holdings that </a:t>
            </a:r>
            <a:r>
              <a:rPr lang="en-US" sz="3200" dirty="0" smtClean="0"/>
              <a:t>might be 	affected </a:t>
            </a:r>
            <a:r>
              <a:rPr lang="en-US" sz="3200" dirty="0"/>
              <a:t>by the particular matter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875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543800" cy="1251062"/>
          </a:xfrm>
        </p:spPr>
        <p:txBody>
          <a:bodyPr>
            <a:normAutofit fontScale="90000"/>
          </a:bodyPr>
          <a:lstStyle/>
          <a:p>
            <a:r>
              <a:rPr lang="en-US" sz="4800" b="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Minimis </a:t>
            </a:r>
            <a:r>
              <a:rPr lang="en-US" sz="4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Retained </a:t>
            </a:r>
            <a:r>
              <a:rPr lang="en-US" sz="4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Securities--EA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895600"/>
            <a:ext cx="7315200" cy="20574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Frame 7"/>
          <p:cNvSpPr/>
          <p:nvPr/>
        </p:nvSpPr>
        <p:spPr>
          <a:xfrm>
            <a:off x="838199" y="2819400"/>
            <a:ext cx="7467601" cy="9906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345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672"/>
            <a:ext cx="8229600" cy="1252728"/>
          </a:xfrm>
        </p:spPr>
        <p:txBody>
          <a:bodyPr>
            <a:noAutofit/>
          </a:bodyPr>
          <a:lstStyle/>
          <a:p>
            <a: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of </a:t>
            </a:r>
            <a:r>
              <a:rPr lang="en-US" sz="4000" b="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Minimis </a:t>
            </a:r>
            <a: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Retained 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Securities  </a:t>
            </a:r>
            <a:r>
              <a:rPr lang="en-US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en-US" sz="28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en-US" sz="28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CFR 2640.202(a), (b), and (c)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2474655"/>
            <a:ext cx="8305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/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Do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potentially conflicting securities 		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remain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below the 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minimis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     </a:t>
            </a:r>
          </a:p>
          <a:p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 Any 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purchases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similar 				assets?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277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3672"/>
            <a:ext cx="8229600" cy="1252728"/>
          </a:xfrm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Publicly Traded Securities</a:t>
            </a:r>
            <a: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</a:t>
            </a:r>
            <a:br>
              <a:rPr lang="en-US" sz="40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en-US" sz="32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CFR </a:t>
            </a:r>
            <a:r>
              <a:rPr lang="en-US" sz="32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2640.202(a),(b) and (c)</a:t>
            </a:r>
            <a: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4000" b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40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51391"/>
            <a:ext cx="8229600" cy="4625609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 of Particular Matters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	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391314"/>
              </p:ext>
            </p:extLst>
          </p:nvPr>
        </p:nvGraphicFramePr>
        <p:xfrm>
          <a:off x="228600" y="3043068"/>
          <a:ext cx="8686800" cy="4296833"/>
        </p:xfrm>
        <a:graphic>
          <a:graphicData uri="http://schemas.openxmlformats.org/drawingml/2006/table">
            <a:tbl>
              <a:tblPr/>
              <a:tblGrid>
                <a:gridCol w="4343400"/>
                <a:gridCol w="4343400"/>
              </a:tblGrid>
              <a:tr h="653119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Calibri"/>
                          <a:ea typeface="Calibri"/>
                          <a:cs typeface="Times New Roman"/>
                        </a:rPr>
                        <a:t>Specific Parties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2640.202(a) and (b)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9pPr>
                    </a:lstStyle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General Applicability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2640.202(c)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CB084">
                        <a:lumMod val="40000"/>
                        <a:lumOff val="60000"/>
                      </a:srgbClr>
                    </a:solidFill>
                  </a:tcPr>
                </a:tc>
              </a:tr>
              <a:tr h="3385481"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9pPr>
                    </a:lstStyle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No more than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$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15,000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aggregate in all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affected </a:t>
                      </a: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parties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400" dirty="0">
                          <a:latin typeface="Calibri"/>
                          <a:ea typeface="Calibri"/>
                          <a:cs typeface="Times New Roman"/>
                        </a:rPr>
                        <a:t>No more than $25,000 aggregate in all affected parties and </a:t>
                      </a:r>
                      <a:r>
                        <a:rPr lang="en-US" sz="2400" dirty="0" smtClean="0">
                          <a:latin typeface="Calibri"/>
                          <a:ea typeface="Calibri"/>
                          <a:cs typeface="Times New Roman"/>
                        </a:rPr>
                        <a:t>non-parties  </a:t>
                      </a:r>
                      <a:endParaRPr lang="en-US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1pPr>
                      <a:lvl2pPr marL="457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2pPr>
                      <a:lvl3pPr marL="914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3pPr>
                      <a:lvl4pPr marL="1371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4pPr>
                      <a:lvl5pPr marL="18288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5pPr>
                      <a:lvl6pPr marL="22860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6pPr>
                      <a:lvl7pPr marL="27432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7pPr>
                      <a:lvl8pPr marL="32004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8pPr>
                      <a:lvl9pPr marL="3657600" algn="l" rtl="0" eaLnBrk="1" latinLnBrk="0" hangingPunct="1">
                        <a:defRPr kumimoji="0" kern="1200">
                          <a:solidFill>
                            <a:schemeClr val="tx1"/>
                          </a:solidFill>
                          <a:latin typeface="Book Antiqua"/>
                        </a:defRPr>
                      </a:lvl9pPr>
                    </a:lstStyle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more than $25,000 in one affected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entity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No 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more than $50,000 aggregate in all affected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entities  </a:t>
                      </a:r>
                      <a:endParaRPr lang="en-US" sz="2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CB084">
                        <a:lumMod val="40000"/>
                        <a:lumOff val="6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3879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Payouts from Former Employer--EA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324100"/>
            <a:ext cx="8153401" cy="28575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Frame 5"/>
          <p:cNvSpPr/>
          <p:nvPr/>
        </p:nvSpPr>
        <p:spPr>
          <a:xfrm>
            <a:off x="457201" y="2667000"/>
            <a:ext cx="8229600" cy="16764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3984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19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Payouts from Former Employer--EA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658" y="3019425"/>
            <a:ext cx="7620001" cy="19335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Frame 6"/>
          <p:cNvSpPr/>
          <p:nvPr/>
        </p:nvSpPr>
        <p:spPr>
          <a:xfrm>
            <a:off x="685801" y="3276600"/>
            <a:ext cx="7848599" cy="8382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7482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Agenda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r>
              <a:rPr lang="en-US" b="0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	</a:t>
            </a: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686800" cy="4930409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en-US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		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Divestiture of Conflicting Assets</a:t>
            </a: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latin typeface="Century Gothic" pitchFamily="34" charset="0"/>
              </a:rPr>
              <a:t>        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De Minimis &amp; Retention of Holdings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     Prior Employer-Related Interests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 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Closing a Business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      Resignations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       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Managed Accounts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/>
            </a:r>
            <a:b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dirty="0" smtClean="0"/>
          </a:p>
          <a:p>
            <a:pPr marL="168275" lvl="1" indent="0"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z="1800" smtClean="0">
                <a:solidFill>
                  <a:prstClr val="black">
                    <a:tint val="95000"/>
                  </a:prstClr>
                </a:solidFill>
              </a:rPr>
              <a:pPr/>
              <a:t>2</a:t>
            </a:fld>
            <a:endParaRPr lang="en-US" sz="1800" dirty="0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Payouts from Former Employer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1391"/>
            <a:ext cx="8229600" cy="4625609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any distributions, bonuses,  			severances or similar payments 			reported? </a:t>
            </a:r>
          </a:p>
          <a:p>
            <a:pPr marL="1033272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Any changes in amounts, timing  or 			terms ?</a:t>
            </a:r>
          </a:p>
          <a:p>
            <a:pPr marL="965200" lvl="3" indent="-457200">
              <a:buFont typeface="Arial" charset="0"/>
              <a:buChar char="•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523875"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20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5225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 and Stock Options  from Former Employer--EA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1" y="1647825"/>
            <a:ext cx="8001000" cy="49053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Frame 5"/>
          <p:cNvSpPr/>
          <p:nvPr/>
        </p:nvSpPr>
        <p:spPr>
          <a:xfrm>
            <a:off x="381000" y="1905000"/>
            <a:ext cx="8229600" cy="25146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361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Stock and Stock Options  from Former Employer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5181600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Was stock sold?	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 Were vested stock options exercised 		and stocks sold?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 Were unvested stock options forfeited?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 Did restricted stock vest/become 			regular stock and was it sold?</a:t>
            </a:r>
          </a:p>
          <a:p>
            <a:pPr marL="965200" lvl="3" indent="-457200">
              <a:buFont typeface="Arial" charset="0"/>
              <a:buChar char="•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523875"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3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Certificates of Divestiture (CD)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457" y="2981325"/>
            <a:ext cx="7815943" cy="166687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1789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Certificates of Divestiture (CD)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28800"/>
            <a:ext cx="9144000" cy="4953000"/>
          </a:xfrm>
        </p:spPr>
        <p:txBody>
          <a:bodyPr>
            <a:noAutofit/>
          </a:bodyPr>
          <a:lstStyle/>
          <a:p>
            <a:pPr marL="457200" lvl="1" indent="0" algn="ctr">
              <a:buNone/>
            </a:pPr>
            <a:r>
              <a:rPr lang="en-US" sz="3600" dirty="0" smtClean="0"/>
              <a:t>Filers  </a:t>
            </a:r>
            <a:r>
              <a:rPr lang="en-US" sz="3600" b="1" dirty="0" smtClean="0"/>
              <a:t>cannot receive additional CDs  </a:t>
            </a:r>
            <a:r>
              <a:rPr lang="en-US" sz="3600" dirty="0" smtClean="0"/>
              <a:t>for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lvl="1" indent="0"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457200" lvl="1" indent="0">
              <a:buNone/>
            </a:pPr>
            <a:r>
              <a:rPr lang="en-US" sz="3200" dirty="0" smtClean="0"/>
              <a:t>1.  </a:t>
            </a:r>
            <a:r>
              <a:rPr 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repurchases of same </a:t>
            </a:r>
            <a:r>
              <a:rPr lang="en-US" sz="3200" dirty="0" smtClean="0"/>
              <a:t>securities or funds for           	which they already received a CD</a:t>
            </a:r>
          </a:p>
          <a:p>
            <a:pPr marL="457200" lvl="1" indent="0">
              <a:buNone/>
            </a:pPr>
            <a:endParaRPr lang="en-US" sz="3200" dirty="0" smtClean="0"/>
          </a:p>
          <a:p>
            <a:pPr marL="457200" lvl="1" indent="0">
              <a:buNone/>
            </a:pPr>
            <a:r>
              <a:rPr lang="en-US" sz="3200" dirty="0" smtClean="0"/>
              <a:t>2.  </a:t>
            </a:r>
            <a:r>
              <a:rPr lang="en-US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purchases of similar holdings </a:t>
            </a:r>
            <a:r>
              <a:rPr lang="en-US" sz="3200" dirty="0" smtClean="0"/>
              <a:t>to those for 	which they already received a CD.</a:t>
            </a:r>
          </a:p>
          <a:p>
            <a:pPr marL="457200" lvl="1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523875"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06077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3" r="5529"/>
          <a:stretch/>
        </p:blipFill>
        <p:spPr bwMode="auto">
          <a:xfrm>
            <a:off x="0" y="-838200"/>
            <a:ext cx="9677400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25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34576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 a Business--EA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505075"/>
            <a:ext cx="7772400" cy="2905125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6" name="Frame 5"/>
          <p:cNvSpPr/>
          <p:nvPr/>
        </p:nvSpPr>
        <p:spPr>
          <a:xfrm>
            <a:off x="533399" y="2438400"/>
            <a:ext cx="8077201" cy="22860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66773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Closing a Business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33400" y="1524000"/>
            <a:ext cx="9677400" cy="541020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marL="457200" lvl="1" indent="0"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 Outside Position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Filer should indicate status of business </a:t>
            </a:r>
          </a:p>
          <a:p>
            <a:pPr marL="0" lvl="1" indent="0">
              <a:spcBef>
                <a:spcPts val="0"/>
              </a:spcBef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(e.g. </a:t>
            </a:r>
            <a:r>
              <a:rPr lang="en-US" sz="32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dormant since appointment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It will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remain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reportable 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outside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position.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Assets and Income</a:t>
            </a:r>
          </a:p>
          <a:p>
            <a:pPr marL="508000" lvl="3" indent="0"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Filer should report any remaining equity 			interest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any income prior to 					appointment.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6444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Resignations--EA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781300"/>
            <a:ext cx="7772400" cy="19431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4618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Resignations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1391"/>
            <a:ext cx="8229600" cy="46256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 Confirm resignations from outside 			positions	</a:t>
            </a:r>
          </a:p>
          <a:p>
            <a:pPr marL="457200" lvl="1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May still be reportable given reporting 		period covered</a:t>
            </a: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29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71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Certification Standard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dirty="0" smtClean="0">
                <a:latin typeface="+mj-lt"/>
              </a:rPr>
              <a:t>Agency </a:t>
            </a:r>
            <a:r>
              <a:rPr lang="en-US" dirty="0">
                <a:latin typeface="+mj-lt"/>
              </a:rPr>
              <a:t>Ethics Official's Opinion </a:t>
            </a:r>
            <a:endParaRPr lang="en-US" dirty="0" smtClean="0">
              <a:latin typeface="+mj-lt"/>
            </a:endParaRPr>
          </a:p>
          <a:p>
            <a:pPr marL="118872" indent="0">
              <a:buNone/>
            </a:pPr>
            <a:endParaRPr lang="en-US" dirty="0">
              <a:latin typeface="+mj-lt"/>
            </a:endParaRPr>
          </a:p>
          <a:p>
            <a:pPr marL="118872" indent="0">
              <a:buNone/>
            </a:pPr>
            <a:endParaRPr lang="en-US" dirty="0" smtClean="0">
              <a:latin typeface="+mj-lt"/>
            </a:endParaRPr>
          </a:p>
          <a:p>
            <a:pPr marL="118872" indent="0">
              <a:buNone/>
            </a:pPr>
            <a:r>
              <a:rPr lang="en-US" dirty="0" smtClean="0">
                <a:latin typeface="+mj-lt"/>
              </a:rPr>
              <a:t>	On </a:t>
            </a:r>
            <a:r>
              <a:rPr lang="en-US" dirty="0">
                <a:latin typeface="+mj-lt"/>
              </a:rPr>
              <a:t>the basis of information contained in this report, </a:t>
            </a:r>
            <a:r>
              <a:rPr lang="en-US" b="1" i="1" u="sng" dirty="0">
                <a:latin typeface="+mj-lt"/>
              </a:rPr>
              <a:t>I conclude that the filer is in compliance with applicable laws and </a:t>
            </a:r>
            <a:r>
              <a:rPr lang="en-US" b="1" i="1" u="sng" dirty="0" smtClean="0">
                <a:latin typeface="+mj-lt"/>
              </a:rPr>
              <a:t>regulations… </a:t>
            </a:r>
          </a:p>
          <a:p>
            <a:pPr marL="118872" indent="0">
              <a:buNone/>
            </a:pPr>
            <a:endParaRPr lang="en-US" b="1" i="1" u="sng" dirty="0">
              <a:latin typeface="+mj-l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1680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30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Managed Accounts--EA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2590800"/>
            <a:ext cx="7620000" cy="1905000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2423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Managed Accounts</a:t>
            </a:r>
            <a:endParaRPr lang="en-US" sz="44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51391"/>
            <a:ext cx="8229600" cy="462560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  Any accounts that require the 				services of an investment 				professional	</a:t>
            </a:r>
          </a:p>
          <a:p>
            <a:pPr marL="457200" lvl="1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0">
              <a:buNone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*   Filer must give prior approval for certain </a:t>
            </a:r>
          </a:p>
          <a:p>
            <a:pPr marL="508000" lvl="3" indent="0">
              <a:buNone/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purchases</a:t>
            </a: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08000" lvl="3" indent="523875">
              <a:buNone/>
            </a:pPr>
            <a:r>
              <a:rPr lang="en-US" sz="28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8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31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537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Legal Compliance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775191"/>
            <a:ext cx="8686800" cy="4930409"/>
          </a:xfrm>
          <a:prstGeom prst="rect">
            <a:avLst/>
          </a:prstGeom>
        </p:spPr>
        <p:txBody>
          <a:bodyPr vert="horz" lIns="54864" tIns="91440" rtlCol="0">
            <a:normAutofit fontScale="92500" lnSpcReduction="20000"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768096" lvl="2" indent="0">
              <a:buNone/>
            </a:pPr>
            <a:endParaRPr 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18 of USC  §§202-209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lvl="1" indent="0">
              <a:buNone/>
            </a:pPr>
            <a:r>
              <a:rPr lang="en-US" sz="3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Standards of Conduct</a:t>
            </a:r>
          </a:p>
          <a:p>
            <a:pPr marL="457200" lvl="1" indent="0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pPr marL="457200" lvl="1" indent="0">
              <a:buNone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EIGA Reporting Requirements </a:t>
            </a:r>
          </a:p>
          <a:p>
            <a:pPr marL="768096" lvl="2" indent="0">
              <a:buNone/>
            </a:pP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</a:p>
          <a:p>
            <a:pPr lvl="2">
              <a:buFont typeface="Wingdings" panose="05000000000000000000" pitchFamily="2" charset="2"/>
              <a:buChar char="q"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Including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Ethics Agreement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Requirements     	and Compliance  (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CFR 2634 Subpart H)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</a:b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4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20624"/>
            <a:ext cx="8991600" cy="1636776"/>
          </a:xfrm>
        </p:spPr>
        <p:txBody>
          <a:bodyPr>
            <a:noAutofit/>
          </a:bodyPr>
          <a:lstStyle/>
          <a:p>
            <a:r>
              <a:rPr lang="en-US" sz="54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 Financial Disclosure Report</a:t>
            </a:r>
            <a:endParaRPr lang="en-US" sz="54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57600"/>
            <a:ext cx="8022336" cy="1676400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>
                <a:ln w="3175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Is a Request for </a:t>
            </a:r>
          </a:p>
          <a:p>
            <a:pPr algn="ctr"/>
            <a:r>
              <a:rPr lang="en-US" sz="6000" dirty="0" smtClean="0">
                <a:ln w="3175">
                  <a:solidFill>
                    <a:schemeClr val="tx1"/>
                  </a:solidFill>
                </a:ln>
                <a:solidFill>
                  <a:schemeClr val="tx1">
                    <a:lumMod val="95000"/>
                  </a:schemeClr>
                </a:solidFill>
              </a:rPr>
              <a:t>Advice and Counsel</a:t>
            </a:r>
            <a:endParaRPr lang="en-US" sz="6000" dirty="0">
              <a:ln w="3175">
                <a:solidFill>
                  <a:schemeClr val="tx1"/>
                </a:solidFill>
              </a:ln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white">
                    <a:tint val="95000"/>
                  </a:prstClr>
                </a:solidFill>
              </a:rPr>
              <a:pPr/>
              <a:t>5</a:t>
            </a:fld>
            <a:endParaRPr lang="en-US">
              <a:solidFill>
                <a:prstClr val="white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317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Conflicts Analysis—18 USC 208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775191"/>
            <a:ext cx="8686800" cy="49304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7200" lvl="1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   </a:t>
            </a:r>
            <a:endParaRPr lang="en-US" sz="36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3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/>
            </a:r>
            <a:b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dirty="0" smtClean="0"/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1661160" y="2636521"/>
            <a:ext cx="5821680" cy="3383279"/>
            <a:chOff x="1661160" y="1737360"/>
            <a:chExt cx="5821680" cy="3383279"/>
          </a:xfrm>
        </p:grpSpPr>
        <p:grpSp>
          <p:nvGrpSpPr>
            <p:cNvPr id="7" name="Group 6"/>
            <p:cNvGrpSpPr/>
            <p:nvPr/>
          </p:nvGrpSpPr>
          <p:grpSpPr>
            <a:xfrm>
              <a:off x="1661160" y="1737360"/>
              <a:ext cx="3383280" cy="3383279"/>
              <a:chOff x="137159" y="340360"/>
              <a:chExt cx="3383280" cy="3383279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37159" y="340360"/>
                <a:ext cx="3383280" cy="3383279"/>
              </a:xfrm>
              <a:prstGeom prst="ellipse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2" name="Oval 4"/>
              <p:cNvSpPr/>
              <p:nvPr/>
            </p:nvSpPr>
            <p:spPr>
              <a:xfrm>
                <a:off x="609599" y="739321"/>
                <a:ext cx="1950720" cy="258535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kern="1200" dirty="0" smtClean="0">
                    <a:latin typeface="Calibri" pitchFamily="34" charset="0"/>
                  </a:rPr>
                  <a:t>Particular  Government</a:t>
                </a:r>
                <a:r>
                  <a:rPr lang="en-US" sz="2000" kern="1200" dirty="0" smtClean="0">
                    <a:latin typeface="Calibri" pitchFamily="34" charset="0"/>
                  </a:rPr>
                  <a:t> </a:t>
                </a:r>
                <a:r>
                  <a:rPr lang="en-US" sz="2800" kern="1200" dirty="0" smtClean="0">
                    <a:latin typeface="Calibri" pitchFamily="34" charset="0"/>
                  </a:rPr>
                  <a:t>Matter</a:t>
                </a:r>
                <a:endParaRPr lang="en-US" sz="2000" kern="1200" dirty="0">
                  <a:latin typeface="Calibri" pitchFamily="34" charset="0"/>
                </a:endParaRPr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4099560" y="1737360"/>
              <a:ext cx="3383280" cy="3383279"/>
              <a:chOff x="2575559" y="340360"/>
              <a:chExt cx="3383280" cy="3383279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2575559" y="340360"/>
                <a:ext cx="3383280" cy="3383279"/>
              </a:xfrm>
              <a:prstGeom prst="ellipse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0" name="Oval 6"/>
              <p:cNvSpPr/>
              <p:nvPr/>
            </p:nvSpPr>
            <p:spPr>
              <a:xfrm>
                <a:off x="3535680" y="739321"/>
                <a:ext cx="1950720" cy="258535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12446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800" kern="1200" dirty="0" smtClean="0">
                    <a:latin typeface="Calibri" pitchFamily="34" charset="0"/>
                  </a:rPr>
                  <a:t>Financial holding or other interest</a:t>
                </a:r>
                <a:endParaRPr lang="en-US" sz="2800" kern="1200" dirty="0">
                  <a:latin typeface="Calibri" pitchFamily="34" charset="0"/>
                </a:endParaRPr>
              </a:p>
            </p:txBody>
          </p:sp>
        </p:grpSp>
      </p:grpSp>
      <p:sp>
        <p:nvSpPr>
          <p:cNvPr id="13" name="TextBox 12"/>
          <p:cNvSpPr txBox="1"/>
          <p:nvPr/>
        </p:nvSpPr>
        <p:spPr>
          <a:xfrm>
            <a:off x="4191000" y="3972580"/>
            <a:ext cx="740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208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1800" y="1676400"/>
            <a:ext cx="3285258" cy="58477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Is There A Nexus?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6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7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Conflicts Analysis—18 USC 208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775191"/>
            <a:ext cx="8686800" cy="49304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7200" lvl="1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   </a:t>
            </a:r>
            <a:endParaRPr lang="en-US" sz="36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3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/>
            </a:r>
            <a:b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dirty="0" smtClean="0"/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11" name="Oval 10"/>
          <p:cNvSpPr/>
          <p:nvPr/>
        </p:nvSpPr>
        <p:spPr>
          <a:xfrm>
            <a:off x="1600200" y="2057400"/>
            <a:ext cx="3383280" cy="3383279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2" name="Oval 4"/>
          <p:cNvSpPr/>
          <p:nvPr/>
        </p:nvSpPr>
        <p:spPr>
          <a:xfrm>
            <a:off x="2316480" y="2456361"/>
            <a:ext cx="1950720" cy="2585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smtClean="0">
                <a:latin typeface="Calibri" pitchFamily="34" charset="0"/>
              </a:rPr>
              <a:t>Particular  Government</a:t>
            </a:r>
            <a:r>
              <a:rPr lang="en-US" sz="2000" b="1" kern="1200" dirty="0" smtClean="0">
                <a:latin typeface="Calibri" pitchFamily="34" charset="0"/>
              </a:rPr>
              <a:t> </a:t>
            </a:r>
            <a:r>
              <a:rPr lang="en-US" sz="2800" b="1" kern="1200" dirty="0" smtClean="0">
                <a:latin typeface="Calibri" pitchFamily="34" charset="0"/>
              </a:rPr>
              <a:t>Matter</a:t>
            </a:r>
            <a:endParaRPr lang="en-US" sz="2000" b="1" kern="1200" dirty="0">
              <a:latin typeface="Calibri" pitchFamily="34" charset="0"/>
            </a:endParaRPr>
          </a:p>
        </p:txBody>
      </p:sp>
      <p:sp>
        <p:nvSpPr>
          <p:cNvPr id="10" name="Oval 6"/>
          <p:cNvSpPr/>
          <p:nvPr/>
        </p:nvSpPr>
        <p:spPr>
          <a:xfrm>
            <a:off x="5562600" y="2456361"/>
            <a:ext cx="2743200" cy="2801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spcBef>
                <a:spcPct val="0"/>
              </a:spcBef>
            </a:pPr>
            <a:r>
              <a:rPr lang="en-US" sz="2400" b="1" kern="1200" dirty="0" smtClean="0">
                <a:latin typeface="Calibri" pitchFamily="34" charset="0"/>
              </a:rPr>
              <a:t>What will the employee</a:t>
            </a:r>
          </a:p>
          <a:p>
            <a:pPr lvl="0" algn="ctr" defTabSz="1244600">
              <a:spcBef>
                <a:spcPct val="0"/>
              </a:spcBef>
            </a:pPr>
            <a:r>
              <a:rPr lang="en-US" sz="2400" b="1" kern="1200" dirty="0" smtClean="0">
                <a:latin typeface="Calibri" pitchFamily="34" charset="0"/>
              </a:rPr>
              <a:t> be working on?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1" dirty="0" smtClean="0">
              <a:latin typeface="Calibri" pitchFamily="34" charset="0"/>
            </a:endParaRP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dirty="0" smtClean="0">
                <a:latin typeface="Calibri" pitchFamily="34" charset="0"/>
              </a:rPr>
              <a:t>Any new projects/duties?</a:t>
            </a:r>
            <a:endParaRPr lang="en-US" sz="2400" b="1" kern="1200" dirty="0">
              <a:latin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9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Conflicts Analysis—18 USC 208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534400" cy="4930409"/>
          </a:xfrm>
        </p:spPr>
        <p:txBody>
          <a:bodyPr>
            <a:normAutofit/>
          </a:bodyPr>
          <a:lstStyle/>
          <a:p>
            <a:pPr marL="168275" lvl="1" indent="0">
              <a:buNone/>
            </a:pPr>
            <a:r>
              <a:rPr lang="en-US" sz="32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</a:t>
            </a:r>
            <a:endParaRPr lang="en-US" i="1" dirty="0"/>
          </a:p>
          <a:p>
            <a:pPr marL="168275" lvl="1" indent="0">
              <a:buNone/>
            </a:pPr>
            <a:endParaRPr lang="en-US" dirty="0" smtClean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775191"/>
            <a:ext cx="8686800" cy="49304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457200" lvl="1" indent="0">
              <a:buNone/>
            </a:pPr>
            <a:endParaRPr lang="en-US" sz="32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   </a:t>
            </a:r>
            <a:endParaRPr lang="en-US" sz="36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lvl="1">
              <a:buFont typeface="Wingdings" panose="05000000000000000000" pitchFamily="2" charset="2"/>
              <a:buChar char="q"/>
            </a:pPr>
            <a:endParaRPr lang="en-US" sz="36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marL="457200" lvl="1" indent="0">
              <a:buNone/>
            </a:pPr>
            <a:r>
              <a:rPr lang="en-US" sz="36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  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/>
            </a:r>
            <a:b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dirty="0" smtClean="0"/>
          </a:p>
          <a:p>
            <a:pPr marL="168275" lvl="1" indent="0">
              <a:buFont typeface="Wingdings"/>
              <a:buNone/>
            </a:pPr>
            <a:r>
              <a:rPr lang="en-US" sz="3200" b="1" dirty="0" smtClean="0"/>
              <a:t>	</a:t>
            </a:r>
            <a:endParaRPr lang="en-US" dirty="0" smtClean="0"/>
          </a:p>
        </p:txBody>
      </p:sp>
      <p:sp>
        <p:nvSpPr>
          <p:cNvPr id="11" name="Oval 10"/>
          <p:cNvSpPr/>
          <p:nvPr/>
        </p:nvSpPr>
        <p:spPr>
          <a:xfrm>
            <a:off x="1600200" y="2057400"/>
            <a:ext cx="3383280" cy="3383279"/>
          </a:xfrm>
          <a:prstGeom prst="ellipse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0" name="Oval 6"/>
          <p:cNvSpPr/>
          <p:nvPr/>
        </p:nvSpPr>
        <p:spPr>
          <a:xfrm>
            <a:off x="5562600" y="2456361"/>
            <a:ext cx="2590800" cy="280143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400" b="1" kern="1200" dirty="0" smtClean="0">
                <a:latin typeface="Calibri" pitchFamily="34" charset="0"/>
              </a:rPr>
              <a:t>New assets with nexus to duties?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1" dirty="0" smtClean="0">
              <a:latin typeface="Calibri" pitchFamily="34" charset="0"/>
            </a:endParaRP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</a:pPr>
            <a:r>
              <a:rPr lang="en-US" sz="2400" b="1" dirty="0" smtClean="0">
                <a:latin typeface="Calibri" pitchFamily="34" charset="0"/>
              </a:rPr>
              <a:t>Repurchased conflicting or </a:t>
            </a:r>
          </a:p>
          <a:p>
            <a:pPr lvl="0" algn="ctr" defTabSz="1244600">
              <a:lnSpc>
                <a:spcPct val="90000"/>
              </a:lnSpc>
              <a:spcBef>
                <a:spcPct val="0"/>
              </a:spcBef>
            </a:pPr>
            <a:r>
              <a:rPr lang="en-US" sz="2400" b="1" dirty="0" smtClean="0">
                <a:latin typeface="Calibri" pitchFamily="34" charset="0"/>
              </a:rPr>
              <a:t>similar assets?</a:t>
            </a:r>
            <a:endParaRPr lang="en-US" sz="2400" b="1" kern="1200" dirty="0">
              <a:latin typeface="Calibri" pitchFamily="34" charset="0"/>
            </a:endParaRPr>
          </a:p>
        </p:txBody>
      </p:sp>
      <p:sp>
        <p:nvSpPr>
          <p:cNvPr id="8" name="Oval 6"/>
          <p:cNvSpPr/>
          <p:nvPr/>
        </p:nvSpPr>
        <p:spPr>
          <a:xfrm>
            <a:off x="2316480" y="2456361"/>
            <a:ext cx="1950720" cy="2585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lvl="0" algn="ctr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800" b="1" kern="1200" dirty="0" smtClean="0">
                <a:latin typeface="Calibri" pitchFamily="34" charset="0"/>
              </a:rPr>
              <a:t>Financial holding or other interest</a:t>
            </a:r>
            <a:endParaRPr lang="en-US" sz="2800" b="1" kern="1200" dirty="0">
              <a:latin typeface="Calibri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29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2C8DF-F5AC-4C87-B3AA-910AAC06E7DC}" type="slidenum">
              <a:rPr lang="en-US" smtClean="0">
                <a:solidFill>
                  <a:prstClr val="black">
                    <a:tint val="95000"/>
                  </a:prstClr>
                </a:solidFill>
              </a:rPr>
              <a:pPr/>
              <a:t>9</a:t>
            </a:fld>
            <a:endParaRPr lang="en-US">
              <a:solidFill>
                <a:prstClr val="black">
                  <a:tint val="95000"/>
                </a:prst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1272"/>
            <a:ext cx="8229600" cy="1252728"/>
          </a:xfrm>
        </p:spPr>
        <p:txBody>
          <a:bodyPr>
            <a:normAutofit/>
          </a:bodyPr>
          <a:lstStyle/>
          <a:p>
            <a: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  <a:t>Divestitures--EA</a:t>
            </a:r>
            <a:br>
              <a:rPr lang="en-US" b="0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Century Gothic" pitchFamily="34" charset="0"/>
              </a:rPr>
            </a:br>
            <a:endParaRPr lang="en-US" sz="3100" b="0" dirty="0">
              <a:solidFill>
                <a:schemeClr val="tx2">
                  <a:lumMod val="20000"/>
                  <a:lumOff val="8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2657474"/>
            <a:ext cx="7848601" cy="2371726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Frame 6"/>
          <p:cNvSpPr/>
          <p:nvPr/>
        </p:nvSpPr>
        <p:spPr>
          <a:xfrm>
            <a:off x="533399" y="2514600"/>
            <a:ext cx="8153401" cy="1676400"/>
          </a:xfrm>
          <a:prstGeom prst="frame">
            <a:avLst>
              <a:gd name="adj1" fmla="val 38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1473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3221</TotalTime>
  <Words>381</Words>
  <Application>Microsoft Office PowerPoint</Application>
  <PresentationFormat>On-screen Show (4:3)</PresentationFormat>
  <Paragraphs>217</Paragraphs>
  <Slides>31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Module</vt:lpstr>
      <vt:lpstr>Reconciling Ethics Agreements with the Annual 278e   </vt:lpstr>
      <vt:lpstr>Agenda  </vt:lpstr>
      <vt:lpstr>Certification Standard </vt:lpstr>
      <vt:lpstr>Legal Compliance </vt:lpstr>
      <vt:lpstr>A Financial Disclosure Report</vt:lpstr>
      <vt:lpstr>Conflicts Analysis—18 USC 208 </vt:lpstr>
      <vt:lpstr>Conflicts Analysis—18 USC 208 </vt:lpstr>
      <vt:lpstr>Conflicts Analysis—18 USC 208 </vt:lpstr>
      <vt:lpstr>Divestitures--EA </vt:lpstr>
      <vt:lpstr>Divestitures </vt:lpstr>
      <vt:lpstr>Divestitures and Recusals </vt:lpstr>
      <vt:lpstr>De Minimis for Retained Sector Fund Holdings--EA</vt:lpstr>
      <vt:lpstr>Use of De Minimis for Retained Sector Fund Holdings  (5 CFR 2640.201(b)(2)(i) and (ii) </vt:lpstr>
      <vt:lpstr>Sector Fund Holdings See 5 CFR 2640.201(b)(2)(i) and (ii) </vt:lpstr>
      <vt:lpstr>De Minimis for Retained Securities--EA</vt:lpstr>
      <vt:lpstr>Use of De Minimis for Retained Securities  (5 CFR 2640.202(a), (b), and (c) </vt:lpstr>
      <vt:lpstr>Publicly Traded Securities— 5 CFR 2640.202(a),(b) and (c) </vt:lpstr>
      <vt:lpstr>Payouts from Former Employer--EA</vt:lpstr>
      <vt:lpstr>Payouts from Former Employer--EA</vt:lpstr>
      <vt:lpstr>Payouts from Former Employer</vt:lpstr>
      <vt:lpstr>Stock and Stock Options  from Former Employer--EA</vt:lpstr>
      <vt:lpstr>Stock and Stock Options  from Former Employer</vt:lpstr>
      <vt:lpstr>Certificates of Divestiture (CD)</vt:lpstr>
      <vt:lpstr>Certificates of Divestiture (CD)</vt:lpstr>
      <vt:lpstr>PowerPoint Presentation</vt:lpstr>
      <vt:lpstr>Closing a Business--EA</vt:lpstr>
      <vt:lpstr>Closing a Business</vt:lpstr>
      <vt:lpstr>Resignations--EA</vt:lpstr>
      <vt:lpstr>Resignations</vt:lpstr>
      <vt:lpstr>Managed Accounts--EA</vt:lpstr>
      <vt:lpstr>Managed Accounts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OGE Form 450 Review Exercise “Loan Officer”</dc:title>
  <dc:creator>Education</dc:creator>
  <cp:lastModifiedBy>Cheryl L. Kane-Piasecki</cp:lastModifiedBy>
  <cp:revision>152</cp:revision>
  <cp:lastPrinted>2018-05-09T17:35:14Z</cp:lastPrinted>
  <dcterms:created xsi:type="dcterms:W3CDTF">2016-02-05T16:59:22Z</dcterms:created>
  <dcterms:modified xsi:type="dcterms:W3CDTF">2018-05-09T17:35:20Z</dcterms:modified>
</cp:coreProperties>
</file>