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8" r:id="rId2"/>
    <p:sldMasterId id="2147483726" r:id="rId3"/>
  </p:sldMasterIdLst>
  <p:notesMasterIdLst>
    <p:notesMasterId r:id="rId30"/>
  </p:notesMasterIdLst>
  <p:sldIdLst>
    <p:sldId id="258" r:id="rId4"/>
    <p:sldId id="260" r:id="rId5"/>
    <p:sldId id="259" r:id="rId6"/>
    <p:sldId id="261" r:id="rId7"/>
    <p:sldId id="269" r:id="rId8"/>
    <p:sldId id="270" r:id="rId9"/>
    <p:sldId id="271" r:id="rId10"/>
    <p:sldId id="286" r:id="rId11"/>
    <p:sldId id="272" r:id="rId12"/>
    <p:sldId id="273" r:id="rId13"/>
    <p:sldId id="274" r:id="rId14"/>
    <p:sldId id="275" r:id="rId15"/>
    <p:sldId id="276" r:id="rId16"/>
    <p:sldId id="262" r:id="rId17"/>
    <p:sldId id="263" r:id="rId18"/>
    <p:sldId id="264" r:id="rId19"/>
    <p:sldId id="268" r:id="rId20"/>
    <p:sldId id="280" r:id="rId21"/>
    <p:sldId id="277" r:id="rId22"/>
    <p:sldId id="279" r:id="rId23"/>
    <p:sldId id="278" r:id="rId24"/>
    <p:sldId id="267" r:id="rId25"/>
    <p:sldId id="282" r:id="rId26"/>
    <p:sldId id="281" r:id="rId27"/>
    <p:sldId id="285" r:id="rId28"/>
    <p:sldId id="283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0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8DB7B2-A11F-4E74-B522-71728FACB73E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4F20AC-D8A5-4BBA-A2CE-4B9E0934F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7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5ABB8-6EAE-440A-BB8A-98890530716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68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8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70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07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33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5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23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13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32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3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76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8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5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0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47788" y="757238"/>
            <a:ext cx="5597525" cy="3148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4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395F6C-9907-467D-B254-241B77FE8CA5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97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47788" y="757238"/>
            <a:ext cx="5597525" cy="3148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248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70AEDA-1447-48B4-A70C-4E03378400BE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684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11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5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9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7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F20AC-D8A5-4BBA-A2CE-4B9E0934F1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4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46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9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9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48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5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srgbClr val="6F6F6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39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2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3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7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5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346032" y="1573578"/>
            <a:ext cx="5958777" cy="376320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5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748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book vs Twitter Desk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6787380" y="2499506"/>
            <a:ext cx="4134990" cy="231005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App Comp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56950" y="2166309"/>
            <a:ext cx="2739366" cy="344836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02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785304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83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187591" y="2021680"/>
            <a:ext cx="1833136" cy="1832659"/>
          </a:xfrm>
          <a:prstGeom prst="ellipse">
            <a:avLst/>
          </a:pr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71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7897263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0130835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661229" y="2018370"/>
            <a:ext cx="2068837" cy="391407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465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99578" y="2257898"/>
            <a:ext cx="4466716" cy="3268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06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77492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40732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06539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472346" y="2007219"/>
            <a:ext cx="1963125" cy="24421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69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7781472" y="2196790"/>
            <a:ext cx="4410528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196790"/>
            <a:ext cx="4439342" cy="466121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48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2405488"/>
            <a:ext cx="4964129" cy="44525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9782710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96412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7373419" y="4839629"/>
            <a:ext cx="2409290" cy="201837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964129" y="-6351"/>
            <a:ext cx="7227871" cy="48459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148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9034841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034841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25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97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onry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0" y="3456878"/>
            <a:ext cx="3157159" cy="340112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3307469" y="0"/>
            <a:ext cx="2804991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3157159" cy="332306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22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500689" y="2373904"/>
            <a:ext cx="4137675" cy="261061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59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ive devices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7073727" y="4594633"/>
            <a:ext cx="527112" cy="9250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6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4163797" y="2566120"/>
            <a:ext cx="3793652" cy="212986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7788589" y="3869995"/>
            <a:ext cx="1238522" cy="164971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768491" y="3948439"/>
            <a:ext cx="2432019" cy="153850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4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 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288864" y="1707043"/>
            <a:ext cx="1927395" cy="34113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0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8297880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953998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124606" y="2194794"/>
            <a:ext cx="1927637" cy="340311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53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1130" y="34163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2078753" y="2286000"/>
            <a:ext cx="2575247" cy="3441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53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9665" y="30959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6832135" y="1965688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763570" y="1080281"/>
            <a:ext cx="2253341" cy="301173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93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096000" y="3644900"/>
            <a:ext cx="6096000" cy="32131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73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155183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0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310365" y="3646449"/>
            <a:ext cx="3881635" cy="32115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7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722980" y="3562909"/>
            <a:ext cx="2469020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431592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0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7293088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863197" y="3562909"/>
            <a:ext cx="2431604" cy="223572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0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93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775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1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11695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4910" y="3434575"/>
            <a:ext cx="4075050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067686" y="0"/>
            <a:ext cx="4049264" cy="343457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811695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4910" y="0"/>
            <a:ext cx="4075050" cy="343457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067686" y="3434575"/>
            <a:ext cx="4049264" cy="3423425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1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643987" y="289932"/>
            <a:ext cx="948100" cy="345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090694" y="0"/>
            <a:ext cx="6101306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20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065682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41968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8513109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289396" y="3924158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4065682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841968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8513109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6289396" y="2500269"/>
            <a:ext cx="1848610" cy="106494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48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79460" y="1922585"/>
            <a:ext cx="6906691" cy="389322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61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08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88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44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00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3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8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458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72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189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68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0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6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8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55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8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>
                    <a:lumMod val="75000"/>
                  </a:prstClr>
                </a:solidFill>
              </a:rPr>
              <a:pPr defTabSz="457200"/>
              <a:t>4/23/2020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>
                    <a:lumMod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50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/>
          <p:cNvSpPr/>
          <p:nvPr userDrawn="1"/>
        </p:nvSpPr>
        <p:spPr>
          <a:xfrm rot="5400000">
            <a:off x="11214598" y="271797"/>
            <a:ext cx="383032" cy="330286"/>
          </a:xfrm>
          <a:prstGeom prst="hexag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205606" y="298450"/>
            <a:ext cx="458744" cy="27698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 defTabSz="914217"/>
            <a:fld id="{260E2A6B-A809-4840-BF14-8648BC0BDF87}" type="slidenum">
              <a:rPr lang="id-ID" sz="1200" b="1" smtClean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pPr algn="ctr" defTabSz="914217"/>
              <a:t>‹#›</a:t>
            </a:fld>
            <a:r>
              <a:rPr lang="id-ID" sz="1200" b="1" dirty="0" smtClean="0">
                <a:solidFill>
                  <a:srgbClr val="000000"/>
                </a:solidFill>
                <a:latin typeface="Lato" charset="0"/>
                <a:ea typeface="Lato" charset="0"/>
                <a:cs typeface="Lato" charset="0"/>
              </a:rPr>
              <a:t>  </a:t>
            </a:r>
            <a:endParaRPr lang="id-ID" sz="1200" b="1" dirty="0">
              <a:solidFill>
                <a:srgbClr val="000000"/>
              </a:solidFill>
              <a:latin typeface="Lato" charset="0"/>
              <a:ea typeface="Lato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5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3289E-65E8-4F8D-B26A-AD979613D9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66304-04D9-4871-911A-246DC0A02E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5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ge.gov/web/oge.nsf/Resources/Ethics+Training+Tools+and+Templat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700" y="2425701"/>
            <a:ext cx="10312400" cy="4203700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New Employee </a:t>
            </a: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Orientation: Part 2</a:t>
            </a:r>
            <a:b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5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Answering </a:t>
            </a:r>
            <a:r>
              <a:rPr lang="en-US" sz="44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the Question, </a:t>
            </a: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44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r>
              <a:rPr lang="en-US" sz="5400" dirty="0" smtClean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How Do we do our work with Integrity</a:t>
            </a:r>
            <a:r>
              <a:rPr lang="en-US" sz="7200" dirty="0" smtClean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?</a:t>
            </a:r>
            <a:r>
              <a:rPr lang="en-US" sz="7200" dirty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/>
            </a:r>
            <a:br>
              <a:rPr lang="en-US" sz="7200" dirty="0">
                <a:solidFill>
                  <a:schemeClr val="accent3">
                    <a:lumMod val="7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</a:br>
            <a:endParaRPr lang="en-US" sz="5400" dirty="0">
              <a:solidFill>
                <a:schemeClr val="accent3">
                  <a:lumMod val="7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6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375" t="17206" r="27188" b="4608"/>
          <a:stretch/>
        </p:blipFill>
        <p:spPr>
          <a:xfrm>
            <a:off x="330200" y="330200"/>
            <a:ext cx="5295900" cy="535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9479" t="18503" r="27188" b="6645"/>
          <a:stretch/>
        </p:blipFill>
        <p:spPr>
          <a:xfrm>
            <a:off x="6477000" y="444500"/>
            <a:ext cx="52832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18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021" t="17577" r="13646" b="6460"/>
          <a:stretch/>
        </p:blipFill>
        <p:spPr>
          <a:xfrm>
            <a:off x="1612900" y="596900"/>
            <a:ext cx="89408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25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3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85" r="29242" b="30576"/>
          <a:stretch/>
        </p:blipFill>
        <p:spPr>
          <a:xfrm rot="10800000">
            <a:off x="1587" y="3029"/>
            <a:ext cx="12188825" cy="181488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738557" y="3717138"/>
            <a:ext cx="7056675" cy="270843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endParaRPr lang="en-US" sz="27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 defTabSz="914217"/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 defTabSz="914217"/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  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IS IT A CONFLICT OF INTEREST*?</a:t>
            </a:r>
          </a:p>
          <a:p>
            <a:pPr algn="ctr" defTabSz="914217"/>
            <a:r>
              <a:rPr lang="en-US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WHAT </a:t>
            </a:r>
            <a:r>
              <a:rPr lang="en-US" sz="33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WILL YOU DO</a:t>
            </a:r>
            <a:r>
              <a:rPr lang="en-US" sz="3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?</a:t>
            </a:r>
          </a:p>
          <a:p>
            <a:pPr algn="ctr" defTabSz="914217"/>
            <a:endParaRPr lang="en-US" sz="33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  <a:p>
            <a:pPr algn="ctr" defTabSz="914217"/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*See pp 10-11 of SOC Summary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5805926" y="1397333"/>
            <a:ext cx="5964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925133" y="492095"/>
            <a:ext cx="341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/>
            <a:r>
              <a:rPr lang="en-US" sz="4400" b="1" dirty="0">
                <a:solidFill>
                  <a:srgbClr val="7F7F7F"/>
                </a:solidFill>
              </a:rPr>
              <a:t> </a:t>
            </a:r>
            <a:endParaRPr lang="en-US" sz="4200" b="1" spc="400" dirty="0">
              <a:solidFill>
                <a:srgbClr val="000000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0873" y="2681735"/>
            <a:ext cx="8207829" cy="1525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17">
              <a:lnSpc>
                <a:spcPct val="115000"/>
              </a:lnSpc>
              <a:spcAft>
                <a:spcPts val="500"/>
              </a:spcAft>
            </a:pPr>
            <a:r>
              <a:rPr lang="en-US" sz="2700" dirty="0">
                <a:solidFill>
                  <a:srgbClr val="7F7F7F">
                    <a:lumMod val="75000"/>
                  </a:srgbClr>
                </a:solidFill>
              </a:rPr>
              <a:t>Your spouse’s employer </a:t>
            </a:r>
            <a:r>
              <a:rPr lang="en-US" sz="2700" dirty="0" smtClean="0">
                <a:solidFill>
                  <a:srgbClr val="7F7F7F">
                    <a:lumMod val="75000"/>
                  </a:srgbClr>
                </a:solidFill>
              </a:rPr>
              <a:t>(does </a:t>
            </a:r>
            <a:r>
              <a:rPr lang="en-US" sz="2700" dirty="0">
                <a:solidFill>
                  <a:srgbClr val="7F7F7F">
                    <a:lumMod val="75000"/>
                  </a:srgbClr>
                </a:solidFill>
              </a:rPr>
              <a:t>business </a:t>
            </a:r>
            <a:r>
              <a:rPr lang="en-US" sz="2700" dirty="0" smtClean="0">
                <a:solidFill>
                  <a:srgbClr val="7F7F7F">
                    <a:lumMod val="75000"/>
                  </a:srgbClr>
                </a:solidFill>
              </a:rPr>
              <a:t>with/ </a:t>
            </a:r>
            <a:r>
              <a:rPr lang="en-US" sz="2700" dirty="0">
                <a:solidFill>
                  <a:srgbClr val="7F7F7F">
                    <a:lumMod val="75000"/>
                  </a:srgbClr>
                </a:solidFill>
              </a:rPr>
              <a:t>is regulated </a:t>
            </a:r>
            <a:r>
              <a:rPr lang="en-US" sz="2700" dirty="0" smtClean="0">
                <a:solidFill>
                  <a:srgbClr val="7F7F7F">
                    <a:lumMod val="75000"/>
                  </a:srgbClr>
                </a:solidFill>
              </a:rPr>
              <a:t>by/ </a:t>
            </a:r>
            <a:r>
              <a:rPr lang="en-US" sz="2700" dirty="0">
                <a:solidFill>
                  <a:srgbClr val="7F7F7F">
                    <a:lumMod val="75000"/>
                  </a:srgbClr>
                </a:solidFill>
              </a:rPr>
              <a:t>is a grantee </a:t>
            </a:r>
            <a:r>
              <a:rPr lang="en-US" sz="2700" dirty="0" smtClean="0">
                <a:solidFill>
                  <a:srgbClr val="7F7F7F">
                    <a:lumMod val="75000"/>
                  </a:srgbClr>
                </a:solidFill>
              </a:rPr>
              <a:t>of) is affected by the </a:t>
            </a:r>
            <a:r>
              <a:rPr lang="en-US" sz="2700" dirty="0">
                <a:solidFill>
                  <a:srgbClr val="7F7F7F">
                    <a:lumMod val="75000"/>
                  </a:srgbClr>
                </a:solidFill>
              </a:rPr>
              <a:t>work of our agency.</a:t>
            </a:r>
            <a:endParaRPr lang="en-US" sz="2400" dirty="0">
              <a:solidFill>
                <a:srgbClr val="7F7F7F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0188" y="327177"/>
            <a:ext cx="11723915" cy="1116322"/>
            <a:chOff x="-1" y="148965"/>
            <a:chExt cx="24086909" cy="2232643"/>
          </a:xfrm>
        </p:grpSpPr>
        <p:sp>
          <p:nvSpPr>
            <p:cNvPr id="8" name="Rectangle 7"/>
            <p:cNvSpPr/>
            <p:nvPr/>
          </p:nvSpPr>
          <p:spPr>
            <a:xfrm>
              <a:off x="-1" y="148965"/>
              <a:ext cx="24086909" cy="2083981"/>
            </a:xfrm>
            <a:prstGeom prst="rect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240" y="319507"/>
              <a:ext cx="14776109" cy="2062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17"/>
              <a:r>
                <a:rPr lang="en-US" sz="6100" b="1" dirty="0">
                  <a:solidFill>
                    <a:srgbClr val="FFFFFF">
                      <a:lumMod val="95000"/>
                    </a:srgbClr>
                  </a:solidFill>
                  <a:latin typeface="Minion Pro" charset="0"/>
                  <a:ea typeface="Minion Pro" charset="0"/>
                  <a:cs typeface="Minion Pro" charset="0"/>
                </a:rPr>
                <a:t>ETHICAL SERVICE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07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521" t="22024" r="20208" b="6831"/>
          <a:stretch/>
        </p:blipFill>
        <p:spPr>
          <a:xfrm>
            <a:off x="2476500" y="1282700"/>
            <a:ext cx="7226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0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New to government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3600" dirty="0" smtClean="0"/>
          </a:p>
          <a:p>
            <a:r>
              <a:rPr lang="en-US" sz="3600" dirty="0" smtClean="0"/>
              <a:t>Highlight federal public service as a distinct identity with obligations</a:t>
            </a:r>
          </a:p>
          <a:p>
            <a:endParaRPr lang="en-US" sz="3600" dirty="0" smtClean="0"/>
          </a:p>
          <a:p>
            <a:r>
              <a:rPr lang="en-US" sz="3600" dirty="0" smtClean="0"/>
              <a:t>Address practices that differ between private and public sectors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68188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362164"/>
            <a:ext cx="11656562" cy="9266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375" t="23691" r="23229" b="8683"/>
          <a:stretch/>
        </p:blipFill>
        <p:spPr>
          <a:xfrm>
            <a:off x="2971800" y="1625600"/>
            <a:ext cx="63881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97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167" t="23320" r="23438" b="8498"/>
          <a:stretch/>
        </p:blipFill>
        <p:spPr>
          <a:xfrm>
            <a:off x="2946400" y="1866900"/>
            <a:ext cx="6388100" cy="4673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9000" y="265837"/>
            <a:ext cx="1082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3600" cap="small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Address practices that differ between private and public sectors</a:t>
            </a:r>
          </a:p>
        </p:txBody>
      </p:sp>
    </p:spTree>
    <p:extLst>
      <p:ext uri="{BB962C8B-B14F-4D97-AF65-F5344CB8AC3E}">
        <p14:creationId xmlns:p14="http://schemas.microsoft.com/office/powerpoint/2010/main" val="2831478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Telework-related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Highlight distinct challenges telework creates</a:t>
            </a:r>
          </a:p>
          <a:p>
            <a:endParaRPr lang="en-US" sz="3600" dirty="0" smtClean="0"/>
          </a:p>
          <a:p>
            <a:r>
              <a:rPr lang="en-US" sz="3600" dirty="0" smtClean="0"/>
              <a:t>Provide opportunities to practice decision-making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83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479" t="21838" r="23229" b="8498"/>
          <a:stretch/>
        </p:blipFill>
        <p:spPr>
          <a:xfrm>
            <a:off x="2908300" y="1574800"/>
            <a:ext cx="6375400" cy="4775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494437"/>
            <a:ext cx="11112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3600" cap="small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Highlight distinct challenges telework creates</a:t>
            </a:r>
          </a:p>
        </p:txBody>
      </p:sp>
    </p:spTree>
    <p:extLst>
      <p:ext uri="{BB962C8B-B14F-4D97-AF65-F5344CB8AC3E}">
        <p14:creationId xmlns:p14="http://schemas.microsoft.com/office/powerpoint/2010/main" val="2963887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GETTING HELP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Identifying When and From Whom</a:t>
            </a:r>
          </a:p>
          <a:p>
            <a:endParaRPr lang="en-US" sz="3600" dirty="0"/>
          </a:p>
          <a:p>
            <a:r>
              <a:rPr lang="en-US" sz="3600" dirty="0" smtClean="0"/>
              <a:t>Identify Processes and Why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614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35200"/>
            <a:ext cx="12192000" cy="1905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Identity—Purpose—belonging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43294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00" y="564971"/>
            <a:ext cx="820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3600" cap="small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Identifying When and From Whom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25" t="21838" r="20000" b="7016"/>
          <a:stretch/>
        </p:blipFill>
        <p:spPr>
          <a:xfrm>
            <a:off x="2273300" y="1562100"/>
            <a:ext cx="7239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04585" y="375335"/>
            <a:ext cx="67810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en-US" sz="4000" cap="small" dirty="0"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Identify Processes and Why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562" t="20726" r="15104" b="7201"/>
          <a:stretch/>
        </p:blipFill>
        <p:spPr>
          <a:xfrm>
            <a:off x="2058096" y="1543050"/>
            <a:ext cx="8331200" cy="494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86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Financial disclosure filers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3022599"/>
            <a:ext cx="9905998" cy="38354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Filing process is the vehicle for orientation</a:t>
            </a:r>
          </a:p>
          <a:p>
            <a:r>
              <a:rPr lang="en-US" sz="3600" dirty="0" smtClean="0"/>
              <a:t>Show the relationship between the form and </a:t>
            </a:r>
            <a:r>
              <a:rPr lang="en-US" sz="3600" dirty="0" err="1" smtClean="0"/>
              <a:t>coi</a:t>
            </a:r>
            <a:r>
              <a:rPr lang="en-US" sz="3600" dirty="0" smtClean="0"/>
              <a:t>, impartiality, misuse, gifts</a:t>
            </a:r>
          </a:p>
          <a:p>
            <a:r>
              <a:rPr lang="en-US" sz="3600" dirty="0" smtClean="0"/>
              <a:t>Explain why required to file, how information is relevant to ethics, what employee’s responsibilities are post-filing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9905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1" y="0"/>
            <a:ext cx="4049713" cy="6858000"/>
          </a:xfrm>
          <a:custGeom>
            <a:avLst/>
            <a:gdLst>
              <a:gd name="connsiteX0" fmla="*/ 0 w 4267199"/>
              <a:gd name="connsiteY0" fmla="*/ 0 h 6858000"/>
              <a:gd name="connsiteX1" fmla="*/ 4267199 w 4267199"/>
              <a:gd name="connsiteY1" fmla="*/ 0 h 6858000"/>
              <a:gd name="connsiteX2" fmla="*/ 4267199 w 4267199"/>
              <a:gd name="connsiteY2" fmla="*/ 6858000 h 6858000"/>
              <a:gd name="connsiteX3" fmla="*/ 0 w 4267199"/>
              <a:gd name="connsiteY3" fmla="*/ 6858000 h 6858000"/>
              <a:gd name="connsiteX4" fmla="*/ 0 w 4267199"/>
              <a:gd name="connsiteY4" fmla="*/ 0 h 6858000"/>
              <a:gd name="connsiteX0" fmla="*/ 0 w 4267199"/>
              <a:gd name="connsiteY0" fmla="*/ 0 h 6858000"/>
              <a:gd name="connsiteX1" fmla="*/ 4267199 w 4267199"/>
              <a:gd name="connsiteY1" fmla="*/ 0 h 6858000"/>
              <a:gd name="connsiteX2" fmla="*/ 4267199 w 4267199"/>
              <a:gd name="connsiteY2" fmla="*/ 6858000 h 6858000"/>
              <a:gd name="connsiteX3" fmla="*/ 0 w 4267199"/>
              <a:gd name="connsiteY3" fmla="*/ 6858000 h 6858000"/>
              <a:gd name="connsiteX4" fmla="*/ 0 w 4267199"/>
              <a:gd name="connsiteY4" fmla="*/ 0 h 6858000"/>
              <a:gd name="connsiteX0" fmla="*/ 0 w 4267199"/>
              <a:gd name="connsiteY0" fmla="*/ 0 h 6858000"/>
              <a:gd name="connsiteX1" fmla="*/ 4267199 w 4267199"/>
              <a:gd name="connsiteY1" fmla="*/ 0 h 6858000"/>
              <a:gd name="connsiteX2" fmla="*/ 4267199 w 4267199"/>
              <a:gd name="connsiteY2" fmla="*/ 6858000 h 6858000"/>
              <a:gd name="connsiteX3" fmla="*/ 0 w 4267199"/>
              <a:gd name="connsiteY3" fmla="*/ 6858000 h 6858000"/>
              <a:gd name="connsiteX4" fmla="*/ 0 w 426719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199" h="6858000">
                <a:moveTo>
                  <a:pt x="0" y="0"/>
                </a:moveTo>
                <a:lnTo>
                  <a:pt x="4267199" y="0"/>
                </a:lnTo>
                <a:cubicBezTo>
                  <a:pt x="2278742" y="1719943"/>
                  <a:pt x="1523999" y="4122057"/>
                  <a:pt x="4267199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53954" name="Group 82"/>
          <p:cNvGrpSpPr>
            <a:grpSpLocks/>
          </p:cNvGrpSpPr>
          <p:nvPr/>
        </p:nvGrpSpPr>
        <p:grpSpPr bwMode="auto">
          <a:xfrm>
            <a:off x="1905001" y="368300"/>
            <a:ext cx="3027363" cy="3917950"/>
            <a:chOff x="381000" y="368247"/>
            <a:chExt cx="3027407" cy="3918003"/>
          </a:xfrm>
        </p:grpSpPr>
        <p:pic>
          <p:nvPicPr>
            <p:cNvPr id="254047" name="Picture 3" descr="\\int-prifsc02\dlskalla\Desktop Data\Conflicts Analysis\450 Pages\450 Pages_Page_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68247"/>
              <a:ext cx="3027407" cy="39180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54048" name="Group 81"/>
            <p:cNvGrpSpPr>
              <a:grpSpLocks/>
            </p:cNvGrpSpPr>
            <p:nvPr/>
          </p:nvGrpSpPr>
          <p:grpSpPr bwMode="auto">
            <a:xfrm>
              <a:off x="716756" y="3308350"/>
              <a:ext cx="1658144" cy="627061"/>
              <a:chOff x="716756" y="3308350"/>
              <a:chExt cx="1658144" cy="627061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725493" y="3308337"/>
                <a:ext cx="1636736" cy="220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15968" y="3571865"/>
                <a:ext cx="1636736" cy="841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25493" y="3708392"/>
                <a:ext cx="1636736" cy="841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38193" y="3851269"/>
                <a:ext cx="1636736" cy="841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53955" name="Picture 5" descr="\\int-prifsc02\dlskalla\Desktop Data\Conflicts Analysis\450 Pages\450 Pages_Page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1" y="1454150"/>
            <a:ext cx="3027363" cy="391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3956" name="Picture 6" descr="\\int-prifsc02\dlskalla\Desktop Data\Conflicts Analysis\450 Pages\450 Pages_Page_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526" y="2711450"/>
            <a:ext cx="3027363" cy="391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 rot="10800000" flipV="1">
            <a:off x="5173664" y="4114801"/>
            <a:ext cx="221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Outside Activities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10800000" flipV="1">
            <a:off x="7924800" y="4035426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Seeking Employment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10800000" flipV="1">
            <a:off x="7924801" y="5972176"/>
            <a:ext cx="144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Gifts</a:t>
            </a:r>
          </a:p>
        </p:txBody>
      </p:sp>
      <p:sp>
        <p:nvSpPr>
          <p:cNvPr id="253960" name="TextBox 40"/>
          <p:cNvSpPr txBox="1">
            <a:spLocks noChangeArrowheads="1"/>
          </p:cNvSpPr>
          <p:nvPr/>
        </p:nvSpPr>
        <p:spPr bwMode="auto">
          <a:xfrm rot="10800000" flipV="1">
            <a:off x="7924800" y="4416426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 Narrow" pitchFamily="34" charset="0"/>
              </a:rPr>
              <a:t>Impartiality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620001" y="6011863"/>
            <a:ext cx="238125" cy="265112"/>
            <a:chOff x="8681923" y="1317365"/>
            <a:chExt cx="2741816" cy="3034125"/>
          </a:xfrm>
        </p:grpSpPr>
        <p:sp>
          <p:nvSpPr>
            <p:cNvPr id="28" name="Oval 27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30700" y="16510"/>
            <a:ext cx="7492999" cy="1846659"/>
          </a:xfrm>
          <a:prstGeom prst="rect">
            <a:avLst/>
          </a:prstGeom>
          <a:noFill/>
          <a:effectLst>
            <a:outerShdw blurRad="50800" dist="50800" dir="5400000" algn="t" rotWithShape="0">
              <a:prstClr val="black">
                <a:alpha val="79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8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Impact" pitchFamily="34" charset="0"/>
              </a:rPr>
              <a:t>Standards of </a:t>
            </a:r>
            <a:r>
              <a:rPr lang="en-US" sz="48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Impact" pitchFamily="34" charset="0"/>
              </a:rPr>
              <a:t>Conduct</a:t>
            </a:r>
            <a:endParaRPr lang="en-US" sz="2400" dirty="0" smtClean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/>
              </a:solidFill>
              <a:latin typeface="Impact" pitchFamily="34" charset="0"/>
            </a:endParaRPr>
          </a:p>
          <a:p>
            <a:pPr algn="r">
              <a:defRPr/>
            </a:pPr>
            <a:r>
              <a:rPr lang="en-US" sz="24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Impact" pitchFamily="34" charset="0"/>
              </a:rPr>
              <a:t>&amp; Agency Supplemental Standards</a:t>
            </a:r>
            <a:endParaRPr lang="en-US" sz="4800" dirty="0" smtClean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/>
              </a:solidFill>
              <a:latin typeface="Impact" pitchFamily="34" charset="0"/>
            </a:endParaRPr>
          </a:p>
          <a:p>
            <a:pPr algn="r">
              <a:defRPr/>
            </a:pPr>
            <a:endParaRPr lang="en-US" sz="48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prstClr val="white"/>
              </a:solidFill>
              <a:latin typeface="Impact" pitchFamily="34" charset="0"/>
            </a:endParaRPr>
          </a:p>
        </p:txBody>
      </p:sp>
      <p:grpSp>
        <p:nvGrpSpPr>
          <p:cNvPr id="45" name="Group 33"/>
          <p:cNvGrpSpPr>
            <a:grpSpLocks/>
          </p:cNvGrpSpPr>
          <p:nvPr/>
        </p:nvGrpSpPr>
        <p:grpSpPr bwMode="auto">
          <a:xfrm>
            <a:off x="7620001" y="4078288"/>
            <a:ext cx="238125" cy="265112"/>
            <a:chOff x="8681923" y="1317365"/>
            <a:chExt cx="2741816" cy="3034125"/>
          </a:xfrm>
        </p:grpSpPr>
        <p:sp>
          <p:nvSpPr>
            <p:cNvPr id="46" name="Oval 45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grpSp>
        <p:nvGrpSpPr>
          <p:cNvPr id="253964" name="Group 33"/>
          <p:cNvGrpSpPr>
            <a:grpSpLocks/>
          </p:cNvGrpSpPr>
          <p:nvPr/>
        </p:nvGrpSpPr>
        <p:grpSpPr bwMode="auto">
          <a:xfrm>
            <a:off x="7620001" y="4459288"/>
            <a:ext cx="238125" cy="265112"/>
            <a:chOff x="8681923" y="1317365"/>
            <a:chExt cx="2741816" cy="3034125"/>
          </a:xfrm>
        </p:grpSpPr>
        <p:sp>
          <p:nvSpPr>
            <p:cNvPr id="50" name="Oval 49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grpSp>
        <p:nvGrpSpPr>
          <p:cNvPr id="53" name="Group 33"/>
          <p:cNvGrpSpPr>
            <a:grpSpLocks/>
          </p:cNvGrpSpPr>
          <p:nvPr/>
        </p:nvGrpSpPr>
        <p:grpSpPr bwMode="auto">
          <a:xfrm>
            <a:off x="4876801" y="4154488"/>
            <a:ext cx="238125" cy="265112"/>
            <a:chOff x="8681923" y="1317365"/>
            <a:chExt cx="2741816" cy="3034125"/>
          </a:xfrm>
        </p:grpSpPr>
        <p:sp>
          <p:nvSpPr>
            <p:cNvPr id="54" name="Oval 53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8305800" y="1091626"/>
            <a:ext cx="322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latin typeface="Impact" pitchFamily="34" charset="0"/>
              </a:rPr>
              <a:t>5 CFR </a:t>
            </a:r>
            <a:r>
              <a:rPr lang="en-US" sz="3200" dirty="0" smtClean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latin typeface="Impact" pitchFamily="34" charset="0"/>
              </a:rPr>
              <a:t>2635 et seq.  </a:t>
            </a:r>
            <a:endParaRPr lang="en-US" sz="32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53967" name="TextBox 57"/>
          <p:cNvSpPr txBox="1">
            <a:spLocks noChangeArrowheads="1"/>
          </p:cNvSpPr>
          <p:nvPr/>
        </p:nvSpPr>
        <p:spPr bwMode="auto">
          <a:xfrm rot="10800000" flipV="1">
            <a:off x="2590800" y="3606801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Impartiality</a:t>
            </a:r>
          </a:p>
        </p:txBody>
      </p:sp>
      <p:grpSp>
        <p:nvGrpSpPr>
          <p:cNvPr id="253968" name="Group 33"/>
          <p:cNvGrpSpPr>
            <a:grpSpLocks/>
          </p:cNvGrpSpPr>
          <p:nvPr/>
        </p:nvGrpSpPr>
        <p:grpSpPr bwMode="auto">
          <a:xfrm>
            <a:off x="2286001" y="3311526"/>
            <a:ext cx="238125" cy="265113"/>
            <a:chOff x="8681923" y="1317365"/>
            <a:chExt cx="2741816" cy="3034125"/>
          </a:xfrm>
        </p:grpSpPr>
        <p:sp>
          <p:nvSpPr>
            <p:cNvPr id="60" name="Oval 59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63" name="TextBox 62"/>
          <p:cNvSpPr txBox="1">
            <a:spLocks noChangeArrowheads="1"/>
          </p:cNvSpPr>
          <p:nvPr/>
        </p:nvSpPr>
        <p:spPr bwMode="auto">
          <a:xfrm rot="10800000" flipV="1">
            <a:off x="5173664" y="4495801"/>
            <a:ext cx="221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Misuse of Position</a:t>
            </a:r>
          </a:p>
        </p:txBody>
      </p:sp>
      <p:grpSp>
        <p:nvGrpSpPr>
          <p:cNvPr id="64" name="Group 33"/>
          <p:cNvGrpSpPr>
            <a:grpSpLocks/>
          </p:cNvGrpSpPr>
          <p:nvPr/>
        </p:nvGrpSpPr>
        <p:grpSpPr bwMode="auto">
          <a:xfrm>
            <a:off x="4876801" y="4535488"/>
            <a:ext cx="238125" cy="265112"/>
            <a:chOff x="8681923" y="1317365"/>
            <a:chExt cx="2741816" cy="3034125"/>
          </a:xfrm>
        </p:grpSpPr>
        <p:sp>
          <p:nvSpPr>
            <p:cNvPr id="65" name="Oval 64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253971" name="TextBox 67"/>
          <p:cNvSpPr txBox="1">
            <a:spLocks noChangeArrowheads="1"/>
          </p:cNvSpPr>
          <p:nvPr/>
        </p:nvSpPr>
        <p:spPr bwMode="auto">
          <a:xfrm rot="10800000" flipV="1">
            <a:off x="5181600" y="4873626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Impartiality</a:t>
            </a:r>
          </a:p>
        </p:txBody>
      </p:sp>
      <p:grpSp>
        <p:nvGrpSpPr>
          <p:cNvPr id="253972" name="Group 33"/>
          <p:cNvGrpSpPr>
            <a:grpSpLocks/>
          </p:cNvGrpSpPr>
          <p:nvPr/>
        </p:nvGrpSpPr>
        <p:grpSpPr bwMode="auto">
          <a:xfrm>
            <a:off x="4876801" y="4916488"/>
            <a:ext cx="238125" cy="265112"/>
            <a:chOff x="8681923" y="1317365"/>
            <a:chExt cx="2741816" cy="3034125"/>
          </a:xfrm>
        </p:grpSpPr>
        <p:sp>
          <p:nvSpPr>
            <p:cNvPr id="70" name="Oval 69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73" name="TextBox 72"/>
          <p:cNvSpPr txBox="1">
            <a:spLocks noChangeArrowheads="1"/>
          </p:cNvSpPr>
          <p:nvPr/>
        </p:nvSpPr>
        <p:spPr bwMode="auto">
          <a:xfrm rot="10800000" flipV="1">
            <a:off x="2582864" y="3948114"/>
            <a:ext cx="221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Outside Activities</a:t>
            </a:r>
          </a:p>
        </p:txBody>
      </p:sp>
      <p:grpSp>
        <p:nvGrpSpPr>
          <p:cNvPr id="74" name="Group 33"/>
          <p:cNvGrpSpPr>
            <a:grpSpLocks/>
          </p:cNvGrpSpPr>
          <p:nvPr/>
        </p:nvGrpSpPr>
        <p:grpSpPr bwMode="auto">
          <a:xfrm>
            <a:off x="2286001" y="3657601"/>
            <a:ext cx="238125" cy="265113"/>
            <a:chOff x="8681923" y="1317365"/>
            <a:chExt cx="2741816" cy="3034125"/>
          </a:xfrm>
        </p:grpSpPr>
        <p:sp>
          <p:nvSpPr>
            <p:cNvPr id="75" name="Oval 74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58" name="TextBox 57"/>
          <p:cNvSpPr txBox="1">
            <a:spLocks noChangeArrowheads="1"/>
          </p:cNvSpPr>
          <p:nvPr/>
        </p:nvSpPr>
        <p:spPr bwMode="auto">
          <a:xfrm rot="10800000" flipV="1">
            <a:off x="2582864" y="3275014"/>
            <a:ext cx="221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Prohibited Holdings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59" name="Group 33"/>
          <p:cNvGrpSpPr>
            <a:grpSpLocks/>
          </p:cNvGrpSpPr>
          <p:nvPr/>
        </p:nvGrpSpPr>
        <p:grpSpPr bwMode="auto">
          <a:xfrm>
            <a:off x="2286001" y="3987801"/>
            <a:ext cx="238125" cy="265113"/>
            <a:chOff x="8681923" y="1317365"/>
            <a:chExt cx="2741816" cy="3034125"/>
          </a:xfrm>
        </p:grpSpPr>
        <p:sp>
          <p:nvSpPr>
            <p:cNvPr id="68" name="Oval 67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grpSp>
        <p:nvGrpSpPr>
          <p:cNvPr id="83" name="Group 33"/>
          <p:cNvGrpSpPr>
            <a:grpSpLocks/>
          </p:cNvGrpSpPr>
          <p:nvPr/>
        </p:nvGrpSpPr>
        <p:grpSpPr bwMode="auto">
          <a:xfrm>
            <a:off x="4863729" y="2760665"/>
            <a:ext cx="238125" cy="265112"/>
            <a:chOff x="8681923" y="1317365"/>
            <a:chExt cx="2741816" cy="3034125"/>
          </a:xfrm>
        </p:grpSpPr>
        <p:sp>
          <p:nvSpPr>
            <p:cNvPr id="84" name="Oval 83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87" name="TextBox 86"/>
          <p:cNvSpPr txBox="1">
            <a:spLocks noChangeArrowheads="1"/>
          </p:cNvSpPr>
          <p:nvPr/>
        </p:nvSpPr>
        <p:spPr bwMode="auto">
          <a:xfrm rot="10800000" flipV="1">
            <a:off x="5181598" y="2733778"/>
            <a:ext cx="17018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 Narrow" pitchFamily="34" charset="0"/>
              </a:rPr>
              <a:t>Gifts/Impartiality</a:t>
            </a:r>
            <a:endParaRPr lang="en-US" sz="20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7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63" grpId="0"/>
      <p:bldP spid="73" grpId="0"/>
      <p:bldP spid="58" grpId="0"/>
      <p:bldP spid="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24001" y="0"/>
            <a:ext cx="4049713" cy="6858000"/>
          </a:xfrm>
          <a:custGeom>
            <a:avLst/>
            <a:gdLst>
              <a:gd name="connsiteX0" fmla="*/ 0 w 4267199"/>
              <a:gd name="connsiteY0" fmla="*/ 0 h 6858000"/>
              <a:gd name="connsiteX1" fmla="*/ 4267199 w 4267199"/>
              <a:gd name="connsiteY1" fmla="*/ 0 h 6858000"/>
              <a:gd name="connsiteX2" fmla="*/ 4267199 w 4267199"/>
              <a:gd name="connsiteY2" fmla="*/ 6858000 h 6858000"/>
              <a:gd name="connsiteX3" fmla="*/ 0 w 4267199"/>
              <a:gd name="connsiteY3" fmla="*/ 6858000 h 6858000"/>
              <a:gd name="connsiteX4" fmla="*/ 0 w 4267199"/>
              <a:gd name="connsiteY4" fmla="*/ 0 h 6858000"/>
              <a:gd name="connsiteX0" fmla="*/ 0 w 4267199"/>
              <a:gd name="connsiteY0" fmla="*/ 0 h 6858000"/>
              <a:gd name="connsiteX1" fmla="*/ 4267199 w 4267199"/>
              <a:gd name="connsiteY1" fmla="*/ 0 h 6858000"/>
              <a:gd name="connsiteX2" fmla="*/ 4267199 w 4267199"/>
              <a:gd name="connsiteY2" fmla="*/ 6858000 h 6858000"/>
              <a:gd name="connsiteX3" fmla="*/ 0 w 4267199"/>
              <a:gd name="connsiteY3" fmla="*/ 6858000 h 6858000"/>
              <a:gd name="connsiteX4" fmla="*/ 0 w 4267199"/>
              <a:gd name="connsiteY4" fmla="*/ 0 h 6858000"/>
              <a:gd name="connsiteX0" fmla="*/ 0 w 4267199"/>
              <a:gd name="connsiteY0" fmla="*/ 0 h 6858000"/>
              <a:gd name="connsiteX1" fmla="*/ 4267199 w 4267199"/>
              <a:gd name="connsiteY1" fmla="*/ 0 h 6858000"/>
              <a:gd name="connsiteX2" fmla="*/ 4267199 w 4267199"/>
              <a:gd name="connsiteY2" fmla="*/ 6858000 h 6858000"/>
              <a:gd name="connsiteX3" fmla="*/ 0 w 4267199"/>
              <a:gd name="connsiteY3" fmla="*/ 6858000 h 6858000"/>
              <a:gd name="connsiteX4" fmla="*/ 0 w 4267199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199" h="6858000">
                <a:moveTo>
                  <a:pt x="0" y="0"/>
                </a:moveTo>
                <a:lnTo>
                  <a:pt x="4267199" y="0"/>
                </a:lnTo>
                <a:cubicBezTo>
                  <a:pt x="2278742" y="1719943"/>
                  <a:pt x="1523999" y="4122057"/>
                  <a:pt x="4267199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47810" name="Group 85"/>
          <p:cNvGrpSpPr>
            <a:grpSpLocks/>
          </p:cNvGrpSpPr>
          <p:nvPr/>
        </p:nvGrpSpPr>
        <p:grpSpPr bwMode="auto">
          <a:xfrm>
            <a:off x="1905001" y="368300"/>
            <a:ext cx="3027363" cy="3917950"/>
            <a:chOff x="381000" y="368247"/>
            <a:chExt cx="3027407" cy="3918003"/>
          </a:xfrm>
        </p:grpSpPr>
        <p:pic>
          <p:nvPicPr>
            <p:cNvPr id="247914" name="Picture 3" descr="\\int-prifsc02\dlskalla\Desktop Data\Conflicts Analysis\450 Pages\450 Pages_Page_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368247"/>
              <a:ext cx="3027407" cy="39180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247915" name="Group 80"/>
            <p:cNvGrpSpPr>
              <a:grpSpLocks/>
            </p:cNvGrpSpPr>
            <p:nvPr/>
          </p:nvGrpSpPr>
          <p:grpSpPr bwMode="auto">
            <a:xfrm>
              <a:off x="716756" y="3308350"/>
              <a:ext cx="1658144" cy="627061"/>
              <a:chOff x="716756" y="3308350"/>
              <a:chExt cx="1658144" cy="627061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25493" y="3308337"/>
                <a:ext cx="1636736" cy="220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5968" y="3571865"/>
                <a:ext cx="1636736" cy="841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25493" y="3708392"/>
                <a:ext cx="1636736" cy="841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38193" y="3851269"/>
                <a:ext cx="1636736" cy="841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47811" name="Picture 5" descr="\\int-prifsc02\dlskalla\Desktop Data\Conflicts Analysis\450 Pages\450 Pages_Page_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1" y="1454150"/>
            <a:ext cx="3027363" cy="391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7812" name="Picture 6" descr="\\int-prifsc02\dlskalla\Desktop Data\Conflicts Analysis\450 Pages\450 Pages_Page_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48526" y="2711450"/>
            <a:ext cx="3027363" cy="391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 rot="10800000" flipV="1">
            <a:off x="5094289" y="4114801"/>
            <a:ext cx="221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 Narrow" pitchFamily="34" charset="0"/>
              </a:rPr>
              <a:t>203 Representation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10800000" flipV="1">
            <a:off x="7799388" y="3886201"/>
            <a:ext cx="2743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 Narrow" pitchFamily="34" charset="0"/>
              </a:rPr>
              <a:t>207 Post-Employment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 rot="10800000" flipV="1">
            <a:off x="7799388" y="4495801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 Narrow" pitchFamily="34" charset="0"/>
              </a:rPr>
              <a:t>209 Supplemented Salary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2602" y="344919"/>
            <a:ext cx="7492999" cy="738664"/>
          </a:xfrm>
          <a:prstGeom prst="rect">
            <a:avLst/>
          </a:prstGeom>
          <a:noFill/>
          <a:effectLst>
            <a:outerShdw blurRad="50800" dist="50800" dir="5400000" algn="t" rotWithShape="0">
              <a:prstClr val="black">
                <a:alpha val="79000"/>
              </a:prstClr>
            </a:outerShdw>
          </a:effectLst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48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prstClr val="white"/>
                </a:solidFill>
                <a:latin typeface="Impact" pitchFamily="34" charset="0"/>
              </a:rPr>
              <a:t>Criminal Conflicts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7494589" y="3930650"/>
            <a:ext cx="236537" cy="260350"/>
            <a:chOff x="8681923" y="1317365"/>
            <a:chExt cx="2741816" cy="3034125"/>
          </a:xfrm>
        </p:grpSpPr>
        <p:sp>
          <p:nvSpPr>
            <p:cNvPr id="46" name="Oval 45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494589" y="4540250"/>
            <a:ext cx="236537" cy="260350"/>
            <a:chOff x="8681923" y="1317365"/>
            <a:chExt cx="2741816" cy="3034125"/>
          </a:xfrm>
        </p:grpSpPr>
        <p:sp>
          <p:nvSpPr>
            <p:cNvPr id="50" name="Oval 49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4789489" y="4159250"/>
            <a:ext cx="236537" cy="260350"/>
            <a:chOff x="8681923" y="1317365"/>
            <a:chExt cx="2741816" cy="3034125"/>
          </a:xfrm>
        </p:grpSpPr>
        <p:sp>
          <p:nvSpPr>
            <p:cNvPr id="54" name="Oval 53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7620000" y="1015426"/>
            <a:ext cx="29718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dirty="0">
                <a:ln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5B9BD5">
                    <a:lumMod val="40000"/>
                    <a:lumOff val="60000"/>
                  </a:srgbClr>
                </a:solidFill>
                <a:latin typeface="Impact" pitchFamily="34" charset="0"/>
              </a:rPr>
              <a:t>18 U.S.C. 201-209</a:t>
            </a:r>
            <a:endParaRPr lang="en-US" sz="3200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solidFill>
                <a:srgbClr val="5B9BD5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47821" name="TextBox 30"/>
          <p:cNvSpPr txBox="1">
            <a:spLocks noChangeArrowheads="1"/>
          </p:cNvSpPr>
          <p:nvPr/>
        </p:nvSpPr>
        <p:spPr bwMode="auto">
          <a:xfrm rot="10800000" flipV="1">
            <a:off x="2501900" y="3276601"/>
            <a:ext cx="2217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208 Financial Interest</a:t>
            </a:r>
          </a:p>
        </p:txBody>
      </p:sp>
      <p:grpSp>
        <p:nvGrpSpPr>
          <p:cNvPr id="247822" name="Group 33"/>
          <p:cNvGrpSpPr>
            <a:grpSpLocks/>
          </p:cNvGrpSpPr>
          <p:nvPr/>
        </p:nvGrpSpPr>
        <p:grpSpPr bwMode="auto">
          <a:xfrm>
            <a:off x="2197100" y="3321050"/>
            <a:ext cx="236538" cy="260350"/>
            <a:chOff x="8681923" y="1317365"/>
            <a:chExt cx="2741816" cy="3034125"/>
          </a:xfrm>
        </p:grpSpPr>
        <p:sp>
          <p:nvSpPr>
            <p:cNvPr id="37" name="Oval 36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40" name="TextBox 39"/>
          <p:cNvSpPr txBox="1">
            <a:spLocks noChangeArrowheads="1"/>
          </p:cNvSpPr>
          <p:nvPr/>
        </p:nvSpPr>
        <p:spPr bwMode="auto">
          <a:xfrm rot="10800000" flipV="1">
            <a:off x="5094289" y="4495801"/>
            <a:ext cx="221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 Narrow" pitchFamily="34" charset="0"/>
              </a:rPr>
              <a:t>205 Representation</a:t>
            </a:r>
          </a:p>
        </p:txBody>
      </p:sp>
      <p:grpSp>
        <p:nvGrpSpPr>
          <p:cNvPr id="42" name="Group 33"/>
          <p:cNvGrpSpPr>
            <a:grpSpLocks/>
          </p:cNvGrpSpPr>
          <p:nvPr/>
        </p:nvGrpSpPr>
        <p:grpSpPr bwMode="auto">
          <a:xfrm>
            <a:off x="4789489" y="4540250"/>
            <a:ext cx="236537" cy="260350"/>
            <a:chOff x="8681923" y="1317365"/>
            <a:chExt cx="2741816" cy="3034125"/>
          </a:xfrm>
        </p:grpSpPr>
        <p:sp>
          <p:nvSpPr>
            <p:cNvPr id="43" name="Oval 42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 rot="10800000" flipV="1">
            <a:off x="7807325" y="5984876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 Narrow" pitchFamily="34" charset="0"/>
              </a:rPr>
              <a:t>209 Supplemented Salary</a:t>
            </a:r>
          </a:p>
        </p:txBody>
      </p:sp>
      <p:grpSp>
        <p:nvGrpSpPr>
          <p:cNvPr id="62" name="Group 33"/>
          <p:cNvGrpSpPr>
            <a:grpSpLocks/>
          </p:cNvGrpSpPr>
          <p:nvPr/>
        </p:nvGrpSpPr>
        <p:grpSpPr bwMode="auto">
          <a:xfrm>
            <a:off x="7494589" y="6019800"/>
            <a:ext cx="236537" cy="260350"/>
            <a:chOff x="8681923" y="1317365"/>
            <a:chExt cx="2741816" cy="3034125"/>
          </a:xfrm>
        </p:grpSpPr>
        <p:sp>
          <p:nvSpPr>
            <p:cNvPr id="63" name="Oval 62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 rot="10800000" flipV="1">
            <a:off x="2501900" y="3654426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 Narrow" pitchFamily="34" charset="0"/>
              </a:rPr>
              <a:t>209 Supplemented Salary</a:t>
            </a:r>
          </a:p>
        </p:txBody>
      </p:sp>
      <p:grpSp>
        <p:nvGrpSpPr>
          <p:cNvPr id="67" name="Group 33"/>
          <p:cNvGrpSpPr>
            <a:grpSpLocks/>
          </p:cNvGrpSpPr>
          <p:nvPr/>
        </p:nvGrpSpPr>
        <p:grpSpPr bwMode="auto">
          <a:xfrm>
            <a:off x="2197100" y="3702050"/>
            <a:ext cx="236538" cy="260350"/>
            <a:chOff x="8681923" y="1317365"/>
            <a:chExt cx="2741816" cy="3034125"/>
          </a:xfrm>
        </p:grpSpPr>
        <p:sp>
          <p:nvSpPr>
            <p:cNvPr id="68" name="Oval 67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247829" name="TextBox 70"/>
          <p:cNvSpPr txBox="1">
            <a:spLocks noChangeArrowheads="1"/>
          </p:cNvSpPr>
          <p:nvPr/>
        </p:nvSpPr>
        <p:spPr bwMode="auto">
          <a:xfrm rot="10800000" flipV="1">
            <a:off x="5094289" y="4876801"/>
            <a:ext cx="221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 Narrow" pitchFamily="34" charset="0"/>
              </a:rPr>
              <a:t>208 Financial Interest</a:t>
            </a:r>
          </a:p>
        </p:txBody>
      </p:sp>
      <p:grpSp>
        <p:nvGrpSpPr>
          <p:cNvPr id="247830" name="Group 33"/>
          <p:cNvGrpSpPr>
            <a:grpSpLocks/>
          </p:cNvGrpSpPr>
          <p:nvPr/>
        </p:nvGrpSpPr>
        <p:grpSpPr bwMode="auto">
          <a:xfrm>
            <a:off x="4789489" y="4921250"/>
            <a:ext cx="236537" cy="260350"/>
            <a:chOff x="8681923" y="1317365"/>
            <a:chExt cx="2741816" cy="3034125"/>
          </a:xfrm>
        </p:grpSpPr>
        <p:sp>
          <p:nvSpPr>
            <p:cNvPr id="73" name="Oval 72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247831" name="TextBox 75"/>
          <p:cNvSpPr txBox="1">
            <a:spLocks noChangeArrowheads="1"/>
          </p:cNvSpPr>
          <p:nvPr/>
        </p:nvSpPr>
        <p:spPr bwMode="auto">
          <a:xfrm rot="10800000" flipV="1">
            <a:off x="7799389" y="4191001"/>
            <a:ext cx="221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>
                <a:solidFill>
                  <a:prstClr val="black"/>
                </a:solidFill>
                <a:latin typeface="Arial Narrow" pitchFamily="34" charset="0"/>
              </a:rPr>
              <a:t>208 Financial Interest</a:t>
            </a:r>
          </a:p>
        </p:txBody>
      </p:sp>
      <p:grpSp>
        <p:nvGrpSpPr>
          <p:cNvPr id="247832" name="Group 33"/>
          <p:cNvGrpSpPr>
            <a:grpSpLocks/>
          </p:cNvGrpSpPr>
          <p:nvPr/>
        </p:nvGrpSpPr>
        <p:grpSpPr bwMode="auto">
          <a:xfrm>
            <a:off x="7494589" y="4235450"/>
            <a:ext cx="236537" cy="260350"/>
            <a:chOff x="8681923" y="1317365"/>
            <a:chExt cx="2741816" cy="3034125"/>
          </a:xfrm>
        </p:grpSpPr>
        <p:sp>
          <p:nvSpPr>
            <p:cNvPr id="78" name="Oval 77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grpSp>
        <p:nvGrpSpPr>
          <p:cNvPr id="59" name="Group 33"/>
          <p:cNvGrpSpPr>
            <a:grpSpLocks/>
          </p:cNvGrpSpPr>
          <p:nvPr/>
        </p:nvGrpSpPr>
        <p:grpSpPr bwMode="auto">
          <a:xfrm>
            <a:off x="4843462" y="2788653"/>
            <a:ext cx="236538" cy="260350"/>
            <a:chOff x="8681923" y="1317365"/>
            <a:chExt cx="2741816" cy="3034125"/>
          </a:xfrm>
        </p:grpSpPr>
        <p:sp>
          <p:nvSpPr>
            <p:cNvPr id="60" name="Oval 59"/>
            <p:cNvSpPr/>
            <p:nvPr/>
          </p:nvSpPr>
          <p:spPr>
            <a:xfrm>
              <a:off x="8788015" y="3617751"/>
              <a:ext cx="2521761" cy="73373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87000"/>
                  </a:schemeClr>
                </a:gs>
                <a:gs pos="100000">
                  <a:schemeClr val="tx1">
                    <a:alpha val="5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8681923" y="1317365"/>
              <a:ext cx="2741816" cy="2741818"/>
            </a:xfrm>
            <a:prstGeom prst="ellipse">
              <a:avLst/>
            </a:prstGeom>
            <a:gradFill>
              <a:gsLst>
                <a:gs pos="20000">
                  <a:srgbClr val="8E0000"/>
                </a:gs>
                <a:gs pos="82000">
                  <a:srgbClr val="D20000"/>
                </a:gs>
              </a:gsLst>
              <a:lin ang="4800000" scaled="0"/>
            </a:gradFill>
            <a:ln>
              <a:noFill/>
            </a:ln>
            <a:effectLst>
              <a:innerShdw blurRad="2921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9144000" y="1403061"/>
              <a:ext cx="1916152" cy="1169713"/>
            </a:xfrm>
            <a:prstGeom prst="ellipse">
              <a:avLst/>
            </a:prstGeom>
            <a:gradFill>
              <a:gsLst>
                <a:gs pos="3000">
                  <a:schemeClr val="bg1"/>
                </a:gs>
                <a:gs pos="65000">
                  <a:srgbClr val="FF8F8F">
                    <a:alpha val="0"/>
                  </a:srgbClr>
                </a:gs>
              </a:gsLst>
              <a:lin ang="4800000" scaled="0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76" name="TextBox 30"/>
          <p:cNvSpPr txBox="1">
            <a:spLocks noChangeArrowheads="1"/>
          </p:cNvSpPr>
          <p:nvPr/>
        </p:nvSpPr>
        <p:spPr bwMode="auto">
          <a:xfrm rot="10800000" flipV="1">
            <a:off x="5180807" y="2740027"/>
            <a:ext cx="22177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Arial Narrow" pitchFamily="34" charset="0"/>
              </a:rPr>
              <a:t>208 Financial Interest</a:t>
            </a:r>
          </a:p>
        </p:txBody>
      </p:sp>
    </p:spTree>
    <p:extLst>
      <p:ext uri="{BB962C8B-B14F-4D97-AF65-F5344CB8AC3E}">
        <p14:creationId xmlns:p14="http://schemas.microsoft.com/office/powerpoint/2010/main" val="5744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41" grpId="0"/>
      <p:bldP spid="40" grpId="0"/>
      <p:bldP spid="61" grpId="0"/>
      <p:bldP spid="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Who are we?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336799"/>
            <a:ext cx="11303000" cy="3594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How do we do our work consistent with our values and beliefs?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09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93" t="38227" r="5199" b="38225"/>
          <a:stretch/>
        </p:blipFill>
        <p:spPr>
          <a:xfrm>
            <a:off x="4051300" y="2400300"/>
            <a:ext cx="3733800" cy="9779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What is our?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88290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Multi-layered identity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Executive Branch Public Servant</a:t>
            </a:r>
          </a:p>
          <a:p>
            <a:r>
              <a:rPr lang="en-US" sz="3600" dirty="0" smtClean="0"/>
              <a:t>Department/Agency</a:t>
            </a:r>
          </a:p>
          <a:p>
            <a:r>
              <a:rPr lang="en-US" sz="3600" dirty="0" smtClean="0"/>
              <a:t>Bureaus/Agencies/Sub-Components</a:t>
            </a:r>
          </a:p>
          <a:p>
            <a:r>
              <a:rPr lang="en-US" sz="3600" dirty="0" smtClean="0"/>
              <a:t>Professions/specialized work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5061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Who are we?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2666999"/>
            <a:ext cx="10998199" cy="35941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do we do?</a:t>
            </a:r>
          </a:p>
          <a:p>
            <a:r>
              <a:rPr lang="en-US" sz="3600" dirty="0" smtClean="0"/>
              <a:t>What do we Value and believe?</a:t>
            </a:r>
          </a:p>
          <a:p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</a:rPr>
              <a:t>How do we do our work consistent with our values and beliefs?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18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291" t="16650" r="21146" b="6090"/>
          <a:stretch/>
        </p:blipFill>
        <p:spPr>
          <a:xfrm>
            <a:off x="0" y="0"/>
            <a:ext cx="6286500" cy="529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9168" t="15724" r="2291" b="3867"/>
          <a:stretch/>
        </p:blipFill>
        <p:spPr>
          <a:xfrm>
            <a:off x="6273800" y="1346200"/>
            <a:ext cx="59182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479" t="19800" r="2500" b="13130"/>
          <a:stretch/>
        </p:blipFill>
        <p:spPr>
          <a:xfrm>
            <a:off x="482600" y="1295400"/>
            <a:ext cx="113411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7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979" t="21653" r="11146" b="7942"/>
          <a:stretch/>
        </p:blipFill>
        <p:spPr>
          <a:xfrm>
            <a:off x="1384300" y="1282700"/>
            <a:ext cx="93726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8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/>
              <a:t>MISSION-FOCUSED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973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Highlight high risk or high frequency issues</a:t>
            </a:r>
          </a:p>
          <a:p>
            <a:endParaRPr lang="en-US" sz="3600" dirty="0" smtClean="0"/>
          </a:p>
          <a:p>
            <a:r>
              <a:rPr lang="en-US" sz="3600" dirty="0" smtClean="0"/>
              <a:t>Create examples that show </a:t>
            </a:r>
            <a:r>
              <a:rPr lang="en-US" sz="3600" u="sng" dirty="0" smtClean="0"/>
              <a:t>how</a:t>
            </a:r>
            <a:r>
              <a:rPr lang="en-US" sz="3600" dirty="0" smtClean="0"/>
              <a:t> ethics issues </a:t>
            </a:r>
            <a:r>
              <a:rPr lang="en-US" sz="3600" u="sng" dirty="0" smtClean="0"/>
              <a:t>actually arise </a:t>
            </a:r>
            <a:r>
              <a:rPr lang="en-US" sz="3600" dirty="0" smtClean="0"/>
              <a:t>in day-to-day work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1344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792" t="19429" r="33021" b="7757"/>
          <a:stretch/>
        </p:blipFill>
        <p:spPr>
          <a:xfrm>
            <a:off x="4064000" y="368300"/>
            <a:ext cx="3924300" cy="4991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7723" y="5936734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hlinkClick r:id="rId4"/>
              </a:rPr>
              <a:t>Guide for Customizing Handbooks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783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Default Theme">
  <a:themeElements>
    <a:clrScheme name="Wolf Light 3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36DDD7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337</Words>
  <Application>Microsoft Office PowerPoint</Application>
  <PresentationFormat>Widescreen</PresentationFormat>
  <Paragraphs>99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4" baseType="lpstr">
      <vt:lpstr>Arial</vt:lpstr>
      <vt:lpstr>Arial</vt:lpstr>
      <vt:lpstr>Arial Narrow</vt:lpstr>
      <vt:lpstr>Calibri</vt:lpstr>
      <vt:lpstr>Calibri Light</vt:lpstr>
      <vt:lpstr>Candara</vt:lpstr>
      <vt:lpstr>Century Gothic</vt:lpstr>
      <vt:lpstr>Impact</vt:lpstr>
      <vt:lpstr>Lato</vt:lpstr>
      <vt:lpstr>Lato Black</vt:lpstr>
      <vt:lpstr>Lato Light</vt:lpstr>
      <vt:lpstr>Minion Pro</vt:lpstr>
      <vt:lpstr>Poppins Light</vt:lpstr>
      <vt:lpstr>Poppins SemiBold</vt:lpstr>
      <vt:lpstr>Times New Roman</vt:lpstr>
      <vt:lpstr>1_Mesh</vt:lpstr>
      <vt:lpstr>Default Theme</vt:lpstr>
      <vt:lpstr>Office Theme</vt:lpstr>
      <vt:lpstr>New Employee Orientation: Part 2   Answering the Question,   How Do we do our work with Integrity? </vt:lpstr>
      <vt:lpstr>Identity—Purpose—belonging</vt:lpstr>
      <vt:lpstr>Multi-layered identity</vt:lpstr>
      <vt:lpstr>Who are we?</vt:lpstr>
      <vt:lpstr>PowerPoint Presentation</vt:lpstr>
      <vt:lpstr>PowerPoint Presentation</vt:lpstr>
      <vt:lpstr>PowerPoint Presentation</vt:lpstr>
      <vt:lpstr>MISSION-FOCUSED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to government</vt:lpstr>
      <vt:lpstr>PowerPoint Presentation</vt:lpstr>
      <vt:lpstr>PowerPoint Presentation</vt:lpstr>
      <vt:lpstr>Telework-related</vt:lpstr>
      <vt:lpstr>PowerPoint Presentation</vt:lpstr>
      <vt:lpstr>GETTING HELP</vt:lpstr>
      <vt:lpstr>PowerPoint Presentation</vt:lpstr>
      <vt:lpstr>PowerPoint Presentation</vt:lpstr>
      <vt:lpstr>Financial disclosure filers</vt:lpstr>
      <vt:lpstr>PowerPoint Presentation</vt:lpstr>
      <vt:lpstr>PowerPoint Presentation</vt:lpstr>
      <vt:lpstr>Who are we?</vt:lpstr>
      <vt:lpstr>What is our?</vt:lpstr>
    </vt:vector>
  </TitlesOfParts>
  <Company>USOGE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we?</dc:title>
  <dc:creator>Cheryl L. Kane-Piasecki</dc:creator>
  <cp:lastModifiedBy>Cheryl L. Kane-Piasecki</cp:lastModifiedBy>
  <cp:revision>40</cp:revision>
  <cp:lastPrinted>2020-04-21T20:07:30Z</cp:lastPrinted>
  <dcterms:created xsi:type="dcterms:W3CDTF">2020-04-20T14:47:27Z</dcterms:created>
  <dcterms:modified xsi:type="dcterms:W3CDTF">2020-04-23T13:29:52Z</dcterms:modified>
</cp:coreProperties>
</file>