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258" r:id="rId3"/>
    <p:sldId id="289" r:id="rId4"/>
    <p:sldId id="277" r:id="rId5"/>
    <p:sldId id="276" r:id="rId6"/>
    <p:sldId id="272" r:id="rId7"/>
    <p:sldId id="288" r:id="rId8"/>
    <p:sldId id="290" r:id="rId9"/>
    <p:sldId id="274" r:id="rId10"/>
    <p:sldId id="269" r:id="rId11"/>
    <p:sldId id="268" r:id="rId12"/>
    <p:sldId id="270" r:id="rId13"/>
    <p:sldId id="278" r:id="rId14"/>
    <p:sldId id="279" r:id="rId15"/>
    <p:sldId id="262" r:id="rId16"/>
    <p:sldId id="263" r:id="rId17"/>
    <p:sldId id="266" r:id="rId18"/>
    <p:sldId id="267" r:id="rId19"/>
    <p:sldId id="264" r:id="rId20"/>
    <p:sldId id="280" r:id="rId21"/>
    <p:sldId id="284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30" y="-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1FF7F6D-65C5-40EA-87E5-7E091F2D273C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5B4235-D61D-4757-8D93-A014FB502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C24006-2C72-4946-B85D-9BD18AF43DF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15ABB8-6EAE-440A-BB8A-988905307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7AFDD-AC4F-7941-AE27-1322C3986B4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7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0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02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5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1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5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5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5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8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1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4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3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0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ge.gov/web/oge.nsf/Resources/Ethics+Training+Tools+and+Templates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836850-DC04-884E-9AA3-CFFE6FE80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500" r="12290" b="34146"/>
          <a:stretch/>
        </p:blipFill>
        <p:spPr>
          <a:xfrm>
            <a:off x="1524000" y="0"/>
            <a:ext cx="9169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92E3601-1B33-E145-BAFC-8EB755A712EF}"/>
              </a:ext>
            </a:extLst>
          </p:cNvPr>
          <p:cNvSpPr/>
          <p:nvPr/>
        </p:nvSpPr>
        <p:spPr>
          <a:xfrm>
            <a:off x="1526554" y="2728161"/>
            <a:ext cx="7507309" cy="21367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3657600" y="4638909"/>
            <a:ext cx="7036013" cy="1816857"/>
          </a:xfrm>
          <a:prstGeom prst="rect">
            <a:avLst/>
          </a:prstGeom>
          <a:solidFill>
            <a:srgbClr val="FAD7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2950" y="429371"/>
            <a:ext cx="3612391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67" b="1" spc="293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NATIONAL</a:t>
            </a:r>
            <a:endParaRPr lang="en-US" sz="3467" b="1" spc="293" dirty="0">
              <a:solidFill>
                <a:srgbClr val="FAD70F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A40DA09-7774-F743-8B49-EC59A15FCCF2}"/>
              </a:ext>
            </a:extLst>
          </p:cNvPr>
          <p:cNvSpPr txBox="1"/>
          <p:nvPr/>
        </p:nvSpPr>
        <p:spPr>
          <a:xfrm>
            <a:off x="3852672" y="4706650"/>
            <a:ext cx="6671395" cy="16004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Cheryl Kane-Piasecki</a:t>
            </a:r>
          </a:p>
          <a:p>
            <a:pPr>
              <a:lnSpc>
                <a:spcPct val="110000"/>
              </a:lnSpc>
            </a:pPr>
            <a:r>
              <a:rPr lang="en-US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Institute for Ethics in Government</a:t>
            </a:r>
          </a:p>
          <a:p>
            <a:pPr>
              <a:lnSpc>
                <a:spcPct val="110000"/>
              </a:lnSpc>
            </a:pPr>
            <a:r>
              <a:rPr lang="en-US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OGE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B0DD16-59D2-EB47-BEB2-4FFBEF37C9DA}"/>
              </a:ext>
            </a:extLst>
          </p:cNvPr>
          <p:cNvSpPr txBox="1"/>
          <p:nvPr/>
        </p:nvSpPr>
        <p:spPr>
          <a:xfrm>
            <a:off x="1731655" y="2833391"/>
            <a:ext cx="7097300" cy="17099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95000"/>
              </a:lnSpc>
            </a:pPr>
            <a:r>
              <a:rPr lang="en-US" sz="3600" b="1" spc="133" dirty="0">
                <a:solidFill>
                  <a:prstClr val="black">
                    <a:lumMod val="85000"/>
                    <a:lumOff val="15000"/>
                  </a:prstClr>
                </a:solidFill>
                <a:ea typeface="Gadugi" panose="020B0502040204020203" pitchFamily="34" charset="0"/>
                <a:cs typeface="Arial" panose="020B0604020202020204" pitchFamily="34" charset="0"/>
              </a:rPr>
              <a:t>New Employee Orientation: An Agency Culture Bootcamp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3D07161-4618-6B4B-BD2D-F1EDF1E00443}"/>
              </a:ext>
            </a:extLst>
          </p:cNvPr>
          <p:cNvSpPr/>
          <p:nvPr/>
        </p:nvSpPr>
        <p:spPr>
          <a:xfrm>
            <a:off x="8413148" y="1321045"/>
            <a:ext cx="2162194" cy="62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67" b="1" spc="293" dirty="0">
                <a:solidFill>
                  <a:srgbClr val="FAD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SUMMIT</a:t>
            </a:r>
            <a:endParaRPr lang="en-US" sz="3467" spc="29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AE5E8A-36B9-E44A-826A-A53DA0B828C6}"/>
              </a:ext>
            </a:extLst>
          </p:cNvPr>
          <p:cNvSpPr/>
          <p:nvPr/>
        </p:nvSpPr>
        <p:spPr>
          <a:xfrm>
            <a:off x="4814663" y="876986"/>
            <a:ext cx="5760680" cy="62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67" b="1" spc="293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GOVERNMENT ETHICS</a:t>
            </a:r>
            <a:endParaRPr lang="en-US" sz="3467" spc="29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7900" y="2583934"/>
            <a:ext cx="21082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8500" y="2953266"/>
            <a:ext cx="411480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8500" y="4400034"/>
            <a:ext cx="8077200" cy="4132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042" t="16465" r="21354" b="4051"/>
          <a:stretch/>
        </p:blipFill>
        <p:spPr>
          <a:xfrm>
            <a:off x="4864100" y="685800"/>
            <a:ext cx="7023100" cy="544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759"/>
          <a:stretch/>
        </p:blipFill>
        <p:spPr>
          <a:xfrm>
            <a:off x="838075" y="1376758"/>
            <a:ext cx="2844926" cy="4066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8767" y="5949434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hlinkClick r:id="rId5"/>
              </a:rPr>
              <a:t>Employee Handbook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3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768504" y="1653128"/>
            <a:ext cx="10677833" cy="100236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RESPECT THE RULE OF L AW </a:t>
            </a:r>
          </a:p>
          <a:p>
            <a:pPr marL="285750" indent="-285750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DO NOT MISUSE YOUR PUBLIC POSITION FOR PRIVATE GAIN </a:t>
            </a:r>
          </a:p>
          <a:p>
            <a:pPr marL="285750" indent="-285750">
              <a:lnSpc>
                <a:spcPts val="202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BE RESPONSIBLE IN THE USE OF YOUR TIME AND RESOURCES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05926" y="1397333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39660" y="492095"/>
            <a:ext cx="7112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spc="4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GENERAL PRINCIPLES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3" b="8440"/>
          <a:stretch/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5" b="20705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 b="2062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74467" y="3287487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 TO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1929" y="3307558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SELFLESS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6878" y="3329329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STEWARDSHIP</a:t>
            </a:r>
          </a:p>
        </p:txBody>
      </p:sp>
    </p:spTree>
    <p:extLst>
      <p:ext uri="{BB962C8B-B14F-4D97-AF65-F5344CB8AC3E}">
        <p14:creationId xmlns:p14="http://schemas.microsoft.com/office/powerpoint/2010/main" val="23744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Who are we?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What do we do?  </a:t>
            </a:r>
          </a:p>
          <a:p>
            <a:pPr marL="0" indent="0">
              <a:buNone/>
            </a:pPr>
            <a:r>
              <a:rPr lang="en-US" sz="4000" b="1" dirty="0" smtClean="0"/>
              <a:t>(Agency mission/vision/goals/purpose)</a:t>
            </a:r>
          </a:p>
          <a:p>
            <a:endParaRPr lang="en-US" sz="2800" dirty="0" smtClean="0"/>
          </a:p>
          <a:p>
            <a:r>
              <a:rPr lang="en-US" sz="2400" dirty="0" smtClean="0"/>
              <a:t>What do we Value and believe?</a:t>
            </a:r>
          </a:p>
          <a:p>
            <a:r>
              <a:rPr lang="en-US" sz="2400" dirty="0" smtClean="0"/>
              <a:t>How do we do our work consistent with our values and beliefs?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14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Who are we?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65399"/>
            <a:ext cx="9905998" cy="3124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 we do?</a:t>
            </a:r>
          </a:p>
          <a:p>
            <a:endParaRPr lang="en-US" sz="2800" dirty="0" smtClean="0"/>
          </a:p>
          <a:p>
            <a:r>
              <a:rPr lang="en-US" sz="4000" b="1" dirty="0" smtClean="0"/>
              <a:t>What do we Value and believe?</a:t>
            </a:r>
          </a:p>
          <a:p>
            <a:endParaRPr lang="en-US" sz="2800" dirty="0" smtClean="0"/>
          </a:p>
          <a:p>
            <a:r>
              <a:rPr lang="en-US" sz="2400" dirty="0" smtClean="0"/>
              <a:t>How do we do our work consistent with our values and beliefs?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95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584" t="26469" r="10312" b="10907"/>
          <a:stretch/>
        </p:blipFill>
        <p:spPr>
          <a:xfrm>
            <a:off x="3289300" y="1524000"/>
            <a:ext cx="4889500" cy="429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15900"/>
            <a:ext cx="8130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DOD AND THE SERVICES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758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871" r="1563" b="6831"/>
          <a:stretch/>
        </p:blipFill>
        <p:spPr>
          <a:xfrm>
            <a:off x="101600" y="952500"/>
            <a:ext cx="12001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063" t="16836" r="18749" b="4237"/>
          <a:stretch/>
        </p:blipFill>
        <p:spPr>
          <a:xfrm>
            <a:off x="1498600" y="1193800"/>
            <a:ext cx="8801100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400" y="215900"/>
            <a:ext cx="3565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USDA OIG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737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271" t="26470" r="3125" b="25543"/>
          <a:stretch/>
        </p:blipFill>
        <p:spPr>
          <a:xfrm>
            <a:off x="3175000" y="1854200"/>
            <a:ext cx="58039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6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291" t="16650" r="21146" b="6090"/>
          <a:stretch/>
        </p:blipFill>
        <p:spPr>
          <a:xfrm>
            <a:off x="0" y="0"/>
            <a:ext cx="6286500" cy="529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168" t="15724" r="2291" b="3867"/>
          <a:stretch/>
        </p:blipFill>
        <p:spPr>
          <a:xfrm>
            <a:off x="6273800" y="1346200"/>
            <a:ext cx="5918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168" r="34897" b="3310"/>
          <a:stretch/>
        </p:blipFill>
        <p:spPr>
          <a:xfrm>
            <a:off x="2032000" y="685800"/>
            <a:ext cx="79375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61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Who are we?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35199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 we do?</a:t>
            </a:r>
          </a:p>
          <a:p>
            <a:r>
              <a:rPr lang="en-US" sz="2800" dirty="0" smtClean="0"/>
              <a:t>What do we Value and believe?</a:t>
            </a:r>
          </a:p>
          <a:p>
            <a:endParaRPr lang="en-US" sz="2400" dirty="0" smtClean="0"/>
          </a:p>
          <a:p>
            <a:r>
              <a:rPr lang="en-US" sz="4000" b="1" dirty="0" smtClean="0"/>
              <a:t>How do we do our work consistent with our values and beliefs?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564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800" y="3124199"/>
            <a:ext cx="10312400" cy="35433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NEo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: 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Part 2</a:t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Answering 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the Question</a:t>
            </a:r>
            <a: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, 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hoW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 Do We Do our work with integrity?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60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endParaRPr lang="en-US" sz="5400" dirty="0">
              <a:solidFill>
                <a:schemeClr val="accent3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06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35200"/>
            <a:ext cx="12192000" cy="1905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Identity—Purpose—belonging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23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07" y="694229"/>
            <a:ext cx="8334185" cy="999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46" y="2367820"/>
            <a:ext cx="8143907" cy="1741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0" y="1311338"/>
            <a:ext cx="7239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5431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</a:rPr>
              <a:t>https://www.govexec.com/workforce/2019/12/survey-less-half-feds-would-keep-their-jobs-if-offered-similar-position-elsewhere/161930/[2/27/2020 10:01:25 AM]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7250" y="1337511"/>
            <a:ext cx="5670550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9445" y="3015324"/>
            <a:ext cx="8143907" cy="1093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768" y="2058750"/>
            <a:ext cx="8524464" cy="274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5431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</a:rPr>
              <a:t>https://www.govexec.com/workforce/2019/12/survey-less-half-feds-would-keep-their-jobs-if-offered-similar-position-elsewhere/161930/[2/27/2020 10:01:25 AM]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7050" y="3244334"/>
            <a:ext cx="8561182" cy="1554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4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35200"/>
            <a:ext cx="12192000" cy="1905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Identity—Purpose—belonging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714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2895599"/>
            <a:ext cx="10312400" cy="2946401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NEO: 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Part 1</a:t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Answering </a:t>
            </a: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the Question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, 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Who </a:t>
            </a:r>
            <a:r>
              <a:rPr lang="en-US" sz="72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Are We?</a:t>
            </a:r>
            <a:br>
              <a:rPr lang="en-US" sz="72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endParaRPr lang="en-US" sz="5400" dirty="0">
              <a:solidFill>
                <a:schemeClr val="accent3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10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Multi-layered identity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Executive Branch Public Servant</a:t>
            </a:r>
          </a:p>
          <a:p>
            <a:r>
              <a:rPr lang="en-US" sz="3600" dirty="0" smtClean="0"/>
              <a:t>Department/Agency</a:t>
            </a:r>
          </a:p>
          <a:p>
            <a:r>
              <a:rPr lang="en-US" sz="3600" dirty="0" smtClean="0"/>
              <a:t>Bureaus/Agencies/Sub-Components</a:t>
            </a:r>
          </a:p>
          <a:p>
            <a:r>
              <a:rPr lang="en-US" sz="3600" dirty="0" smtClean="0"/>
              <a:t>Professions/specialized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192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Who are we?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we do?</a:t>
            </a:r>
          </a:p>
          <a:p>
            <a:r>
              <a:rPr lang="en-US" sz="3600" dirty="0" smtClean="0"/>
              <a:t>What do we Value and believe?</a:t>
            </a:r>
          </a:p>
          <a:p>
            <a:r>
              <a:rPr lang="en-US" sz="3600" dirty="0" smtClean="0"/>
              <a:t>How do we do our work consistent with our values and beliefs?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6510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2481</TotalTime>
  <Words>239</Words>
  <Application>Microsoft Office PowerPoint</Application>
  <PresentationFormat>Widescreen</PresentationFormat>
  <Paragraphs>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</vt:lpstr>
      <vt:lpstr>Calibri</vt:lpstr>
      <vt:lpstr>Century Gothic</vt:lpstr>
      <vt:lpstr>Gadugi</vt:lpstr>
      <vt:lpstr>Lato Black</vt:lpstr>
      <vt:lpstr>Poppins Light</vt:lpstr>
      <vt:lpstr>Times New Roman</vt:lpstr>
      <vt:lpstr>Mesh</vt:lpstr>
      <vt:lpstr>PowerPoint Presentation</vt:lpstr>
      <vt:lpstr>PowerPoint Presentation</vt:lpstr>
      <vt:lpstr>Identity—Purpose—belonging</vt:lpstr>
      <vt:lpstr>PowerPoint Presentation</vt:lpstr>
      <vt:lpstr>PowerPoint Presentation</vt:lpstr>
      <vt:lpstr>Identity—Purpose—belonging</vt:lpstr>
      <vt:lpstr>NEO: Part 1   Answering the Question,  Who Are We? </vt:lpstr>
      <vt:lpstr>Multi-layered identity</vt:lpstr>
      <vt:lpstr>Who are we?</vt:lpstr>
      <vt:lpstr>PowerPoint Presentation</vt:lpstr>
      <vt:lpstr>PowerPoint Presentation</vt:lpstr>
      <vt:lpstr>PowerPoint Presentation</vt:lpstr>
      <vt:lpstr>Who are we?</vt:lpstr>
      <vt:lpstr>Who are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we?</vt:lpstr>
      <vt:lpstr>NEo: Part 2   Answering the Question,  hoW Do We Do our work with integrity? </vt:lpstr>
    </vt:vector>
  </TitlesOfParts>
  <Company>USOGE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Kane-Piasecki</dc:creator>
  <cp:lastModifiedBy>Cheryl L. Kane-Piasecki</cp:lastModifiedBy>
  <cp:revision>39</cp:revision>
  <cp:lastPrinted>2020-04-21T20:11:06Z</cp:lastPrinted>
  <dcterms:created xsi:type="dcterms:W3CDTF">2020-02-26T15:56:48Z</dcterms:created>
  <dcterms:modified xsi:type="dcterms:W3CDTF">2020-04-23T13:30:51Z</dcterms:modified>
</cp:coreProperties>
</file>