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3"/>
  </p:notesMasterIdLst>
  <p:sldIdLst>
    <p:sldId id="256" r:id="rId2"/>
    <p:sldId id="264" r:id="rId3"/>
    <p:sldId id="258" r:id="rId4"/>
    <p:sldId id="259" r:id="rId5"/>
    <p:sldId id="288" r:id="rId6"/>
    <p:sldId id="260" r:id="rId7"/>
    <p:sldId id="262" r:id="rId8"/>
    <p:sldId id="261" r:id="rId9"/>
    <p:sldId id="267" r:id="rId10"/>
    <p:sldId id="265" r:id="rId11"/>
    <p:sldId id="266" r:id="rId12"/>
    <p:sldId id="289" r:id="rId13"/>
    <p:sldId id="336" r:id="rId14"/>
    <p:sldId id="268" r:id="rId15"/>
    <p:sldId id="269" r:id="rId16"/>
    <p:sldId id="271" r:id="rId17"/>
    <p:sldId id="272" r:id="rId18"/>
    <p:sldId id="273" r:id="rId19"/>
    <p:sldId id="284" r:id="rId20"/>
    <p:sldId id="285" r:id="rId21"/>
    <p:sldId id="286" r:id="rId22"/>
    <p:sldId id="359" r:id="rId23"/>
    <p:sldId id="292" r:id="rId24"/>
    <p:sldId id="360" r:id="rId25"/>
    <p:sldId id="295" r:id="rId26"/>
    <p:sldId id="364" r:id="rId27"/>
    <p:sldId id="296" r:id="rId28"/>
    <p:sldId id="299" r:id="rId29"/>
    <p:sldId id="300" r:id="rId30"/>
    <p:sldId id="326" r:id="rId31"/>
    <p:sldId id="301" r:id="rId32"/>
    <p:sldId id="327" r:id="rId33"/>
    <p:sldId id="304" r:id="rId34"/>
    <p:sldId id="352" r:id="rId35"/>
    <p:sldId id="337" r:id="rId36"/>
    <p:sldId id="338" r:id="rId37"/>
    <p:sldId id="339" r:id="rId38"/>
    <p:sldId id="365" r:id="rId39"/>
    <p:sldId id="366" r:id="rId40"/>
    <p:sldId id="340" r:id="rId41"/>
    <p:sldId id="341" r:id="rId42"/>
    <p:sldId id="367" r:id="rId43"/>
    <p:sldId id="314" r:id="rId44"/>
    <p:sldId id="315" r:id="rId45"/>
    <p:sldId id="357" r:id="rId46"/>
    <p:sldId id="345" r:id="rId47"/>
    <p:sldId id="342" r:id="rId48"/>
    <p:sldId id="343" r:id="rId49"/>
    <p:sldId id="344" r:id="rId50"/>
    <p:sldId id="321" r:id="rId51"/>
    <p:sldId id="385" r:id="rId52"/>
    <p:sldId id="386" r:id="rId53"/>
    <p:sldId id="376" r:id="rId54"/>
    <p:sldId id="377" r:id="rId55"/>
    <p:sldId id="378" r:id="rId56"/>
    <p:sldId id="379" r:id="rId57"/>
    <p:sldId id="380" r:id="rId58"/>
    <p:sldId id="381" r:id="rId59"/>
    <p:sldId id="382" r:id="rId60"/>
    <p:sldId id="383" r:id="rId61"/>
    <p:sldId id="384" r:id="rId62"/>
  </p:sldIdLst>
  <p:sldSz cx="9144000" cy="6858000" type="screen4x3"/>
  <p:notesSz cx="7010400" cy="9296400"/>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875" autoAdjust="0"/>
  </p:normalViewPr>
  <p:slideViewPr>
    <p:cSldViewPr>
      <p:cViewPr>
        <p:scale>
          <a:sx n="90" d="100"/>
          <a:sy n="90" d="100"/>
        </p:scale>
        <p:origin x="-2166" y="-108"/>
      </p:cViewPr>
      <p:guideLst>
        <p:guide orient="horz" pos="2160"/>
        <p:guide pos="2880"/>
      </p:guideLst>
    </p:cSldViewPr>
  </p:slideViewPr>
  <p:notesTextViewPr>
    <p:cViewPr>
      <p:scale>
        <a:sx n="100" d="100"/>
        <a:sy n="100" d="100"/>
      </p:scale>
      <p:origin x="0" y="0"/>
    </p:cViewPr>
  </p:notesTextViewPr>
  <p:notesViewPr>
    <p:cSldViewPr>
      <p:cViewPr varScale="1">
        <p:scale>
          <a:sx n="87" d="100"/>
          <a:sy n="87" d="100"/>
        </p:scale>
        <p:origin x="-378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3EBFB9-C276-40B6-B7C5-B318874C2E18}" type="doc">
      <dgm:prSet loTypeId="urn:microsoft.com/office/officeart/2005/8/layout/venn1" loCatId="relationship" qsTypeId="urn:microsoft.com/office/officeart/2005/8/quickstyle/simple1" qsCatId="simple" csTypeId="urn:microsoft.com/office/officeart/2005/8/colors/accent1_2" csCatId="accent1" phldr="1"/>
      <dgm:spPr/>
    </dgm:pt>
    <dgm:pt modelId="{BC2C1A37-97AA-442C-BCF5-E64A18BB7328}">
      <dgm:prSet phldrT="[Text]" custT="1"/>
      <dgm:spPr/>
      <dgm:t>
        <a:bodyPr/>
        <a:lstStyle/>
        <a:p>
          <a:r>
            <a:rPr lang="en-US" sz="2800" dirty="0" smtClean="0">
              <a:latin typeface="Calibri" pitchFamily="34" charset="0"/>
            </a:rPr>
            <a:t>Particular  Government</a:t>
          </a:r>
          <a:r>
            <a:rPr lang="en-US" sz="2000" dirty="0" smtClean="0">
              <a:latin typeface="Calibri" pitchFamily="34" charset="0"/>
            </a:rPr>
            <a:t> </a:t>
          </a:r>
          <a:r>
            <a:rPr lang="en-US" sz="2800" dirty="0" smtClean="0">
              <a:latin typeface="Calibri" pitchFamily="34" charset="0"/>
            </a:rPr>
            <a:t>Matter</a:t>
          </a:r>
          <a:endParaRPr lang="en-US" sz="2000" dirty="0">
            <a:latin typeface="Calibri" pitchFamily="34" charset="0"/>
          </a:endParaRPr>
        </a:p>
      </dgm:t>
    </dgm:pt>
    <dgm:pt modelId="{34C4DEAA-E68F-41EB-8375-E6494F5D2D72}" type="parTrans" cxnId="{7F04A4D3-9997-4D7E-B235-53066C19B2A1}">
      <dgm:prSet/>
      <dgm:spPr/>
      <dgm:t>
        <a:bodyPr/>
        <a:lstStyle/>
        <a:p>
          <a:endParaRPr lang="en-US"/>
        </a:p>
      </dgm:t>
    </dgm:pt>
    <dgm:pt modelId="{A4FF4F91-4D68-46E6-92C6-9027D90CCDBB}" type="sibTrans" cxnId="{7F04A4D3-9997-4D7E-B235-53066C19B2A1}">
      <dgm:prSet/>
      <dgm:spPr/>
      <dgm:t>
        <a:bodyPr/>
        <a:lstStyle/>
        <a:p>
          <a:endParaRPr lang="en-US"/>
        </a:p>
      </dgm:t>
    </dgm:pt>
    <dgm:pt modelId="{7EDE66BD-ECCE-40B0-85F2-3B96487B4D80}">
      <dgm:prSet phldrT="[Text]" custT="1"/>
      <dgm:spPr/>
      <dgm:t>
        <a:bodyPr/>
        <a:lstStyle/>
        <a:p>
          <a:r>
            <a:rPr lang="en-US" sz="2800" dirty="0" smtClean="0">
              <a:latin typeface="Calibri" pitchFamily="34" charset="0"/>
            </a:rPr>
            <a:t>Financial holding or other interest</a:t>
          </a:r>
          <a:endParaRPr lang="en-US" sz="2800" dirty="0">
            <a:latin typeface="Calibri" pitchFamily="34" charset="0"/>
          </a:endParaRPr>
        </a:p>
      </dgm:t>
    </dgm:pt>
    <dgm:pt modelId="{A219B211-70AB-40D8-969F-23FF84B947AA}" type="parTrans" cxnId="{3C36100F-F735-4B93-94C6-D039001999E7}">
      <dgm:prSet/>
      <dgm:spPr/>
      <dgm:t>
        <a:bodyPr/>
        <a:lstStyle/>
        <a:p>
          <a:endParaRPr lang="en-US"/>
        </a:p>
      </dgm:t>
    </dgm:pt>
    <dgm:pt modelId="{0CC095E8-37BF-41F2-9B4A-3D37C46F9C5A}" type="sibTrans" cxnId="{3C36100F-F735-4B93-94C6-D039001999E7}">
      <dgm:prSet/>
      <dgm:spPr/>
      <dgm:t>
        <a:bodyPr/>
        <a:lstStyle/>
        <a:p>
          <a:endParaRPr lang="en-US"/>
        </a:p>
      </dgm:t>
    </dgm:pt>
    <dgm:pt modelId="{7F84F6CE-4927-4FA0-B379-B8F7DDF70510}" type="pres">
      <dgm:prSet presAssocID="{133EBFB9-C276-40B6-B7C5-B318874C2E18}" presName="compositeShape" presStyleCnt="0">
        <dgm:presLayoutVars>
          <dgm:chMax val="7"/>
          <dgm:dir/>
          <dgm:resizeHandles val="exact"/>
        </dgm:presLayoutVars>
      </dgm:prSet>
      <dgm:spPr/>
    </dgm:pt>
    <dgm:pt modelId="{E0D8992F-31FD-4030-9A2F-1AAD97D11704}" type="pres">
      <dgm:prSet presAssocID="{BC2C1A37-97AA-442C-BCF5-E64A18BB7328}" presName="circ1" presStyleLbl="vennNode1" presStyleIdx="0" presStyleCnt="2"/>
      <dgm:spPr/>
      <dgm:t>
        <a:bodyPr/>
        <a:lstStyle/>
        <a:p>
          <a:endParaRPr lang="en-US"/>
        </a:p>
      </dgm:t>
    </dgm:pt>
    <dgm:pt modelId="{971FCCAA-1E06-43D5-9666-F43CBC3BDD8C}" type="pres">
      <dgm:prSet presAssocID="{BC2C1A37-97AA-442C-BCF5-E64A18BB7328}" presName="circ1Tx" presStyleLbl="revTx" presStyleIdx="0" presStyleCnt="0">
        <dgm:presLayoutVars>
          <dgm:chMax val="0"/>
          <dgm:chPref val="0"/>
          <dgm:bulletEnabled val="1"/>
        </dgm:presLayoutVars>
      </dgm:prSet>
      <dgm:spPr/>
      <dgm:t>
        <a:bodyPr/>
        <a:lstStyle/>
        <a:p>
          <a:endParaRPr lang="en-US"/>
        </a:p>
      </dgm:t>
    </dgm:pt>
    <dgm:pt modelId="{5CE45EB1-B316-42CB-83BA-032F417F7768}" type="pres">
      <dgm:prSet presAssocID="{7EDE66BD-ECCE-40B0-85F2-3B96487B4D80}" presName="circ2" presStyleLbl="vennNode1" presStyleIdx="1" presStyleCnt="2"/>
      <dgm:spPr/>
      <dgm:t>
        <a:bodyPr/>
        <a:lstStyle/>
        <a:p>
          <a:endParaRPr lang="en-US"/>
        </a:p>
      </dgm:t>
    </dgm:pt>
    <dgm:pt modelId="{4094607F-5E3E-4B55-9D68-6B3D2A4029A6}" type="pres">
      <dgm:prSet presAssocID="{7EDE66BD-ECCE-40B0-85F2-3B96487B4D80}" presName="circ2Tx" presStyleLbl="revTx" presStyleIdx="0" presStyleCnt="0">
        <dgm:presLayoutVars>
          <dgm:chMax val="0"/>
          <dgm:chPref val="0"/>
          <dgm:bulletEnabled val="1"/>
        </dgm:presLayoutVars>
      </dgm:prSet>
      <dgm:spPr/>
      <dgm:t>
        <a:bodyPr/>
        <a:lstStyle/>
        <a:p>
          <a:endParaRPr lang="en-US"/>
        </a:p>
      </dgm:t>
    </dgm:pt>
  </dgm:ptLst>
  <dgm:cxnLst>
    <dgm:cxn modelId="{7F04A4D3-9997-4D7E-B235-53066C19B2A1}" srcId="{133EBFB9-C276-40B6-B7C5-B318874C2E18}" destId="{BC2C1A37-97AA-442C-BCF5-E64A18BB7328}" srcOrd="0" destOrd="0" parTransId="{34C4DEAA-E68F-41EB-8375-E6494F5D2D72}" sibTransId="{A4FF4F91-4D68-46E6-92C6-9027D90CCDBB}"/>
    <dgm:cxn modelId="{1BCED83C-DB54-408E-BB8F-84B26FEF330A}" type="presOf" srcId="{7EDE66BD-ECCE-40B0-85F2-3B96487B4D80}" destId="{5CE45EB1-B316-42CB-83BA-032F417F7768}" srcOrd="0" destOrd="0" presId="urn:microsoft.com/office/officeart/2005/8/layout/venn1"/>
    <dgm:cxn modelId="{B06286F5-DE8F-4610-B4E8-6D9B8A014E83}" type="presOf" srcId="{BC2C1A37-97AA-442C-BCF5-E64A18BB7328}" destId="{971FCCAA-1E06-43D5-9666-F43CBC3BDD8C}" srcOrd="1" destOrd="0" presId="urn:microsoft.com/office/officeart/2005/8/layout/venn1"/>
    <dgm:cxn modelId="{0AB9B91E-E520-4FFC-B242-FCFEA312C86B}" type="presOf" srcId="{133EBFB9-C276-40B6-B7C5-B318874C2E18}" destId="{7F84F6CE-4927-4FA0-B379-B8F7DDF70510}" srcOrd="0" destOrd="0" presId="urn:microsoft.com/office/officeart/2005/8/layout/venn1"/>
    <dgm:cxn modelId="{C6209C9B-62B8-491A-ACC2-2AAA19374F47}" type="presOf" srcId="{7EDE66BD-ECCE-40B0-85F2-3B96487B4D80}" destId="{4094607F-5E3E-4B55-9D68-6B3D2A4029A6}" srcOrd="1" destOrd="0" presId="urn:microsoft.com/office/officeart/2005/8/layout/venn1"/>
    <dgm:cxn modelId="{3C36100F-F735-4B93-94C6-D039001999E7}" srcId="{133EBFB9-C276-40B6-B7C5-B318874C2E18}" destId="{7EDE66BD-ECCE-40B0-85F2-3B96487B4D80}" srcOrd="1" destOrd="0" parTransId="{A219B211-70AB-40D8-969F-23FF84B947AA}" sibTransId="{0CC095E8-37BF-41F2-9B4A-3D37C46F9C5A}"/>
    <dgm:cxn modelId="{6A01549D-321C-4157-895F-8884AA25F0EA}" type="presOf" srcId="{BC2C1A37-97AA-442C-BCF5-E64A18BB7328}" destId="{E0D8992F-31FD-4030-9A2F-1AAD97D11704}" srcOrd="0" destOrd="0" presId="urn:microsoft.com/office/officeart/2005/8/layout/venn1"/>
    <dgm:cxn modelId="{A1D2B72F-B0B5-4E70-9C03-9533567C9077}" type="presParOf" srcId="{7F84F6CE-4927-4FA0-B379-B8F7DDF70510}" destId="{E0D8992F-31FD-4030-9A2F-1AAD97D11704}" srcOrd="0" destOrd="0" presId="urn:microsoft.com/office/officeart/2005/8/layout/venn1"/>
    <dgm:cxn modelId="{FDC11ECD-169C-48C7-AB07-939EC71E93C7}" type="presParOf" srcId="{7F84F6CE-4927-4FA0-B379-B8F7DDF70510}" destId="{971FCCAA-1E06-43D5-9666-F43CBC3BDD8C}" srcOrd="1" destOrd="0" presId="urn:microsoft.com/office/officeart/2005/8/layout/venn1"/>
    <dgm:cxn modelId="{47BBB027-72E3-43B1-9E47-25DD1B992F03}" type="presParOf" srcId="{7F84F6CE-4927-4FA0-B379-B8F7DDF70510}" destId="{5CE45EB1-B316-42CB-83BA-032F417F7768}" srcOrd="2" destOrd="0" presId="urn:microsoft.com/office/officeart/2005/8/layout/venn1"/>
    <dgm:cxn modelId="{82D536B5-0083-48A5-92B0-31465B866011}" type="presParOf" srcId="{7F84F6CE-4927-4FA0-B379-B8F7DDF70510}" destId="{4094607F-5E3E-4B55-9D68-6B3D2A4029A6}"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3EBFB9-C276-40B6-B7C5-B318874C2E18}" type="doc">
      <dgm:prSet loTypeId="urn:microsoft.com/office/officeart/2005/8/layout/venn1" loCatId="relationship" qsTypeId="urn:microsoft.com/office/officeart/2005/8/quickstyle/simple1" qsCatId="simple" csTypeId="urn:microsoft.com/office/officeart/2005/8/colors/accent1_2" csCatId="accent1" phldr="1"/>
      <dgm:spPr/>
    </dgm:pt>
    <dgm:pt modelId="{BC2C1A37-97AA-442C-BCF5-E64A18BB7328}">
      <dgm:prSet phldrT="[Text]" custT="1"/>
      <dgm:spPr>
        <a:solidFill>
          <a:schemeClr val="tx1"/>
        </a:solidFill>
      </dgm:spPr>
      <dgm:t>
        <a:bodyPr/>
        <a:lstStyle/>
        <a:p>
          <a:r>
            <a:rPr lang="en-US" sz="2800" dirty="0" smtClean="0">
              <a:latin typeface="Calibri" pitchFamily="34" charset="0"/>
            </a:rPr>
            <a:t>Particular  Government</a:t>
          </a:r>
          <a:r>
            <a:rPr lang="en-US" sz="2000" dirty="0" smtClean="0">
              <a:latin typeface="Calibri" pitchFamily="34" charset="0"/>
            </a:rPr>
            <a:t> </a:t>
          </a:r>
          <a:r>
            <a:rPr lang="en-US" sz="2800" dirty="0" smtClean="0">
              <a:latin typeface="Calibri" pitchFamily="34" charset="0"/>
            </a:rPr>
            <a:t>matter</a:t>
          </a:r>
          <a:endParaRPr lang="en-US" sz="2000" dirty="0">
            <a:latin typeface="Calibri" pitchFamily="34" charset="0"/>
          </a:endParaRPr>
        </a:p>
      </dgm:t>
    </dgm:pt>
    <dgm:pt modelId="{34C4DEAA-E68F-41EB-8375-E6494F5D2D72}" type="parTrans" cxnId="{7F04A4D3-9997-4D7E-B235-53066C19B2A1}">
      <dgm:prSet/>
      <dgm:spPr/>
      <dgm:t>
        <a:bodyPr/>
        <a:lstStyle/>
        <a:p>
          <a:endParaRPr lang="en-US"/>
        </a:p>
      </dgm:t>
    </dgm:pt>
    <dgm:pt modelId="{A4FF4F91-4D68-46E6-92C6-9027D90CCDBB}" type="sibTrans" cxnId="{7F04A4D3-9997-4D7E-B235-53066C19B2A1}">
      <dgm:prSet/>
      <dgm:spPr/>
      <dgm:t>
        <a:bodyPr/>
        <a:lstStyle/>
        <a:p>
          <a:endParaRPr lang="en-US"/>
        </a:p>
      </dgm:t>
    </dgm:pt>
    <dgm:pt modelId="{7EDE66BD-ECCE-40B0-85F2-3B96487B4D80}">
      <dgm:prSet phldrT="[Text]" custT="1"/>
      <dgm:spPr/>
      <dgm:t>
        <a:bodyPr/>
        <a:lstStyle/>
        <a:p>
          <a:r>
            <a:rPr lang="en-US" sz="2800" dirty="0" smtClean="0">
              <a:latin typeface="Calibri" pitchFamily="34" charset="0"/>
            </a:rPr>
            <a:t>Financial holding or other interest</a:t>
          </a:r>
          <a:endParaRPr lang="en-US" sz="2800" dirty="0">
            <a:latin typeface="Calibri" pitchFamily="34" charset="0"/>
          </a:endParaRPr>
        </a:p>
      </dgm:t>
    </dgm:pt>
    <dgm:pt modelId="{A219B211-70AB-40D8-969F-23FF84B947AA}" type="parTrans" cxnId="{3C36100F-F735-4B93-94C6-D039001999E7}">
      <dgm:prSet/>
      <dgm:spPr/>
      <dgm:t>
        <a:bodyPr/>
        <a:lstStyle/>
        <a:p>
          <a:endParaRPr lang="en-US"/>
        </a:p>
      </dgm:t>
    </dgm:pt>
    <dgm:pt modelId="{0CC095E8-37BF-41F2-9B4A-3D37C46F9C5A}" type="sibTrans" cxnId="{3C36100F-F735-4B93-94C6-D039001999E7}">
      <dgm:prSet/>
      <dgm:spPr/>
      <dgm:t>
        <a:bodyPr/>
        <a:lstStyle/>
        <a:p>
          <a:endParaRPr lang="en-US"/>
        </a:p>
      </dgm:t>
    </dgm:pt>
    <dgm:pt modelId="{7F84F6CE-4927-4FA0-B379-B8F7DDF70510}" type="pres">
      <dgm:prSet presAssocID="{133EBFB9-C276-40B6-B7C5-B318874C2E18}" presName="compositeShape" presStyleCnt="0">
        <dgm:presLayoutVars>
          <dgm:chMax val="7"/>
          <dgm:dir/>
          <dgm:resizeHandles val="exact"/>
        </dgm:presLayoutVars>
      </dgm:prSet>
      <dgm:spPr/>
    </dgm:pt>
    <dgm:pt modelId="{E0D8992F-31FD-4030-9A2F-1AAD97D11704}" type="pres">
      <dgm:prSet presAssocID="{BC2C1A37-97AA-442C-BCF5-E64A18BB7328}" presName="circ1" presStyleLbl="vennNode1" presStyleIdx="0" presStyleCnt="2"/>
      <dgm:spPr/>
      <dgm:t>
        <a:bodyPr/>
        <a:lstStyle/>
        <a:p>
          <a:endParaRPr lang="en-US"/>
        </a:p>
      </dgm:t>
    </dgm:pt>
    <dgm:pt modelId="{971FCCAA-1E06-43D5-9666-F43CBC3BDD8C}" type="pres">
      <dgm:prSet presAssocID="{BC2C1A37-97AA-442C-BCF5-E64A18BB7328}" presName="circ1Tx" presStyleLbl="revTx" presStyleIdx="0" presStyleCnt="0">
        <dgm:presLayoutVars>
          <dgm:chMax val="0"/>
          <dgm:chPref val="0"/>
          <dgm:bulletEnabled val="1"/>
        </dgm:presLayoutVars>
      </dgm:prSet>
      <dgm:spPr/>
      <dgm:t>
        <a:bodyPr/>
        <a:lstStyle/>
        <a:p>
          <a:endParaRPr lang="en-US"/>
        </a:p>
      </dgm:t>
    </dgm:pt>
    <dgm:pt modelId="{5CE45EB1-B316-42CB-83BA-032F417F7768}" type="pres">
      <dgm:prSet presAssocID="{7EDE66BD-ECCE-40B0-85F2-3B96487B4D80}" presName="circ2" presStyleLbl="vennNode1" presStyleIdx="1" presStyleCnt="2"/>
      <dgm:spPr/>
      <dgm:t>
        <a:bodyPr/>
        <a:lstStyle/>
        <a:p>
          <a:endParaRPr lang="en-US"/>
        </a:p>
      </dgm:t>
    </dgm:pt>
    <dgm:pt modelId="{4094607F-5E3E-4B55-9D68-6B3D2A4029A6}" type="pres">
      <dgm:prSet presAssocID="{7EDE66BD-ECCE-40B0-85F2-3B96487B4D80}" presName="circ2Tx" presStyleLbl="revTx" presStyleIdx="0" presStyleCnt="0">
        <dgm:presLayoutVars>
          <dgm:chMax val="0"/>
          <dgm:chPref val="0"/>
          <dgm:bulletEnabled val="1"/>
        </dgm:presLayoutVars>
      </dgm:prSet>
      <dgm:spPr/>
      <dgm:t>
        <a:bodyPr/>
        <a:lstStyle/>
        <a:p>
          <a:endParaRPr lang="en-US"/>
        </a:p>
      </dgm:t>
    </dgm:pt>
  </dgm:ptLst>
  <dgm:cxnLst>
    <dgm:cxn modelId="{741C96A6-761E-4AB5-AAA8-151BBDF76997}" type="presOf" srcId="{7EDE66BD-ECCE-40B0-85F2-3B96487B4D80}" destId="{5CE45EB1-B316-42CB-83BA-032F417F7768}" srcOrd="0" destOrd="0" presId="urn:microsoft.com/office/officeart/2005/8/layout/venn1"/>
    <dgm:cxn modelId="{7F04A4D3-9997-4D7E-B235-53066C19B2A1}" srcId="{133EBFB9-C276-40B6-B7C5-B318874C2E18}" destId="{BC2C1A37-97AA-442C-BCF5-E64A18BB7328}" srcOrd="0" destOrd="0" parTransId="{34C4DEAA-E68F-41EB-8375-E6494F5D2D72}" sibTransId="{A4FF4F91-4D68-46E6-92C6-9027D90CCDBB}"/>
    <dgm:cxn modelId="{91618C21-8699-4526-8A7C-9EFE7BCC14CF}" type="presOf" srcId="{133EBFB9-C276-40B6-B7C5-B318874C2E18}" destId="{7F84F6CE-4927-4FA0-B379-B8F7DDF70510}" srcOrd="0" destOrd="0" presId="urn:microsoft.com/office/officeart/2005/8/layout/venn1"/>
    <dgm:cxn modelId="{292F5E24-DEF8-4B12-9ECC-D5840655141C}" type="presOf" srcId="{7EDE66BD-ECCE-40B0-85F2-3B96487B4D80}" destId="{4094607F-5E3E-4B55-9D68-6B3D2A4029A6}" srcOrd="1" destOrd="0" presId="urn:microsoft.com/office/officeart/2005/8/layout/venn1"/>
    <dgm:cxn modelId="{3C36100F-F735-4B93-94C6-D039001999E7}" srcId="{133EBFB9-C276-40B6-B7C5-B318874C2E18}" destId="{7EDE66BD-ECCE-40B0-85F2-3B96487B4D80}" srcOrd="1" destOrd="0" parTransId="{A219B211-70AB-40D8-969F-23FF84B947AA}" sibTransId="{0CC095E8-37BF-41F2-9B4A-3D37C46F9C5A}"/>
    <dgm:cxn modelId="{E9C8B567-932F-41F1-895D-20DD3EBF0BE7}" type="presOf" srcId="{BC2C1A37-97AA-442C-BCF5-E64A18BB7328}" destId="{E0D8992F-31FD-4030-9A2F-1AAD97D11704}" srcOrd="0" destOrd="0" presId="urn:microsoft.com/office/officeart/2005/8/layout/venn1"/>
    <dgm:cxn modelId="{EC1B69D4-F55D-4CF7-BE99-477EF2C917EA}" type="presOf" srcId="{BC2C1A37-97AA-442C-BCF5-E64A18BB7328}" destId="{971FCCAA-1E06-43D5-9666-F43CBC3BDD8C}" srcOrd="1" destOrd="0" presId="urn:microsoft.com/office/officeart/2005/8/layout/venn1"/>
    <dgm:cxn modelId="{C20C1B92-338E-4075-B1AC-E6406AB8AFFD}" type="presParOf" srcId="{7F84F6CE-4927-4FA0-B379-B8F7DDF70510}" destId="{E0D8992F-31FD-4030-9A2F-1AAD97D11704}" srcOrd="0" destOrd="0" presId="urn:microsoft.com/office/officeart/2005/8/layout/venn1"/>
    <dgm:cxn modelId="{801FAA64-8DCC-4CF9-8597-3A499AA67DB8}" type="presParOf" srcId="{7F84F6CE-4927-4FA0-B379-B8F7DDF70510}" destId="{971FCCAA-1E06-43D5-9666-F43CBC3BDD8C}" srcOrd="1" destOrd="0" presId="urn:microsoft.com/office/officeart/2005/8/layout/venn1"/>
    <dgm:cxn modelId="{CD833816-1FB7-443F-8726-2D786C3FF61B}" type="presParOf" srcId="{7F84F6CE-4927-4FA0-B379-B8F7DDF70510}" destId="{5CE45EB1-B316-42CB-83BA-032F417F7768}" srcOrd="2" destOrd="0" presId="urn:microsoft.com/office/officeart/2005/8/layout/venn1"/>
    <dgm:cxn modelId="{79B93E00-3252-48DD-877C-DAB1916C4EB7}" type="presParOf" srcId="{7F84F6CE-4927-4FA0-B379-B8F7DDF70510}" destId="{4094607F-5E3E-4B55-9D68-6B3D2A4029A6}"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3EBFB9-C276-40B6-B7C5-B318874C2E18}" type="doc">
      <dgm:prSet loTypeId="urn:microsoft.com/office/officeart/2005/8/layout/venn1" loCatId="relationship" qsTypeId="urn:microsoft.com/office/officeart/2005/8/quickstyle/simple1" qsCatId="simple" csTypeId="urn:microsoft.com/office/officeart/2005/8/colors/accent1_2" csCatId="accent1" phldr="1"/>
      <dgm:spPr/>
    </dgm:pt>
    <dgm:pt modelId="{BC2C1A37-97AA-442C-BCF5-E64A18BB7328}">
      <dgm:prSet phldrT="[Text]" custT="1"/>
      <dgm:spPr/>
      <dgm:t>
        <a:bodyPr/>
        <a:lstStyle/>
        <a:p>
          <a:r>
            <a:rPr lang="en-US" sz="2400" dirty="0" smtClean="0">
              <a:latin typeface="Calibri" pitchFamily="34" charset="0"/>
            </a:rPr>
            <a:t>Standard setting </a:t>
          </a:r>
          <a:r>
            <a:rPr lang="en-US" sz="2400" u="sng" dirty="0" smtClean="0">
              <a:latin typeface="Calibri" pitchFamily="34" charset="0"/>
            </a:rPr>
            <a:t>regulation</a:t>
          </a:r>
          <a:r>
            <a:rPr lang="en-US" sz="2400" dirty="0" smtClean="0">
              <a:latin typeface="Calibri" pitchFamily="34" charset="0"/>
            </a:rPr>
            <a:t> for frozen foods</a:t>
          </a:r>
          <a:endParaRPr lang="en-US" sz="2400" dirty="0">
            <a:latin typeface="Calibri" pitchFamily="34" charset="0"/>
          </a:endParaRPr>
        </a:p>
      </dgm:t>
    </dgm:pt>
    <dgm:pt modelId="{34C4DEAA-E68F-41EB-8375-E6494F5D2D72}" type="parTrans" cxnId="{7F04A4D3-9997-4D7E-B235-53066C19B2A1}">
      <dgm:prSet/>
      <dgm:spPr/>
      <dgm:t>
        <a:bodyPr/>
        <a:lstStyle/>
        <a:p>
          <a:endParaRPr lang="en-US"/>
        </a:p>
      </dgm:t>
    </dgm:pt>
    <dgm:pt modelId="{A4FF4F91-4D68-46E6-92C6-9027D90CCDBB}" type="sibTrans" cxnId="{7F04A4D3-9997-4D7E-B235-53066C19B2A1}">
      <dgm:prSet/>
      <dgm:spPr/>
      <dgm:t>
        <a:bodyPr/>
        <a:lstStyle/>
        <a:p>
          <a:endParaRPr lang="en-US"/>
        </a:p>
      </dgm:t>
    </dgm:pt>
    <dgm:pt modelId="{7EDE66BD-ECCE-40B0-85F2-3B96487B4D80}">
      <dgm:prSet phldrT="[Text]" custT="1"/>
      <dgm:spPr/>
      <dgm:t>
        <a:bodyPr/>
        <a:lstStyle/>
        <a:p>
          <a:r>
            <a:rPr lang="en-US" sz="2800" u="sng" dirty="0" smtClean="0">
              <a:latin typeface="Calibri" pitchFamily="34" charset="0"/>
            </a:rPr>
            <a:t>Stock</a:t>
          </a:r>
          <a:r>
            <a:rPr lang="en-US" sz="2800" dirty="0" smtClean="0">
              <a:latin typeface="Calibri" pitchFamily="34" charset="0"/>
            </a:rPr>
            <a:t> ConAgra Foods</a:t>
          </a:r>
        </a:p>
        <a:p>
          <a:r>
            <a:rPr lang="en-US" sz="2800" dirty="0" smtClean="0">
              <a:solidFill>
                <a:schemeClr val="tx1"/>
              </a:solidFill>
              <a:latin typeface="Calibri" pitchFamily="34" charset="0"/>
            </a:rPr>
            <a:t>Nestlé S.A. </a:t>
          </a:r>
          <a:endParaRPr lang="en-US" sz="2800" dirty="0">
            <a:solidFill>
              <a:schemeClr val="tx1"/>
            </a:solidFill>
            <a:latin typeface="Calibri" pitchFamily="34" charset="0"/>
          </a:endParaRPr>
        </a:p>
      </dgm:t>
    </dgm:pt>
    <dgm:pt modelId="{A219B211-70AB-40D8-969F-23FF84B947AA}" type="parTrans" cxnId="{3C36100F-F735-4B93-94C6-D039001999E7}">
      <dgm:prSet/>
      <dgm:spPr/>
      <dgm:t>
        <a:bodyPr/>
        <a:lstStyle/>
        <a:p>
          <a:endParaRPr lang="en-US"/>
        </a:p>
      </dgm:t>
    </dgm:pt>
    <dgm:pt modelId="{0CC095E8-37BF-41F2-9B4A-3D37C46F9C5A}" type="sibTrans" cxnId="{3C36100F-F735-4B93-94C6-D039001999E7}">
      <dgm:prSet/>
      <dgm:spPr/>
      <dgm:t>
        <a:bodyPr/>
        <a:lstStyle/>
        <a:p>
          <a:endParaRPr lang="en-US"/>
        </a:p>
      </dgm:t>
    </dgm:pt>
    <dgm:pt modelId="{7F84F6CE-4927-4FA0-B379-B8F7DDF70510}" type="pres">
      <dgm:prSet presAssocID="{133EBFB9-C276-40B6-B7C5-B318874C2E18}" presName="compositeShape" presStyleCnt="0">
        <dgm:presLayoutVars>
          <dgm:chMax val="7"/>
          <dgm:dir/>
          <dgm:resizeHandles val="exact"/>
        </dgm:presLayoutVars>
      </dgm:prSet>
      <dgm:spPr/>
    </dgm:pt>
    <dgm:pt modelId="{E0D8992F-31FD-4030-9A2F-1AAD97D11704}" type="pres">
      <dgm:prSet presAssocID="{BC2C1A37-97AA-442C-BCF5-E64A18BB7328}" presName="circ1" presStyleLbl="vennNode1" presStyleIdx="0" presStyleCnt="2"/>
      <dgm:spPr/>
      <dgm:t>
        <a:bodyPr/>
        <a:lstStyle/>
        <a:p>
          <a:endParaRPr lang="en-US"/>
        </a:p>
      </dgm:t>
    </dgm:pt>
    <dgm:pt modelId="{971FCCAA-1E06-43D5-9666-F43CBC3BDD8C}" type="pres">
      <dgm:prSet presAssocID="{BC2C1A37-97AA-442C-BCF5-E64A18BB7328}" presName="circ1Tx" presStyleLbl="revTx" presStyleIdx="0" presStyleCnt="0">
        <dgm:presLayoutVars>
          <dgm:chMax val="0"/>
          <dgm:chPref val="0"/>
          <dgm:bulletEnabled val="1"/>
        </dgm:presLayoutVars>
      </dgm:prSet>
      <dgm:spPr/>
      <dgm:t>
        <a:bodyPr/>
        <a:lstStyle/>
        <a:p>
          <a:endParaRPr lang="en-US"/>
        </a:p>
      </dgm:t>
    </dgm:pt>
    <dgm:pt modelId="{5CE45EB1-B316-42CB-83BA-032F417F7768}" type="pres">
      <dgm:prSet presAssocID="{7EDE66BD-ECCE-40B0-85F2-3B96487B4D80}" presName="circ2" presStyleLbl="vennNode1" presStyleIdx="1" presStyleCnt="2"/>
      <dgm:spPr/>
      <dgm:t>
        <a:bodyPr/>
        <a:lstStyle/>
        <a:p>
          <a:endParaRPr lang="en-US"/>
        </a:p>
      </dgm:t>
    </dgm:pt>
    <dgm:pt modelId="{4094607F-5E3E-4B55-9D68-6B3D2A4029A6}" type="pres">
      <dgm:prSet presAssocID="{7EDE66BD-ECCE-40B0-85F2-3B96487B4D80}" presName="circ2Tx" presStyleLbl="revTx" presStyleIdx="0" presStyleCnt="0">
        <dgm:presLayoutVars>
          <dgm:chMax val="0"/>
          <dgm:chPref val="0"/>
          <dgm:bulletEnabled val="1"/>
        </dgm:presLayoutVars>
      </dgm:prSet>
      <dgm:spPr/>
      <dgm:t>
        <a:bodyPr/>
        <a:lstStyle/>
        <a:p>
          <a:endParaRPr lang="en-US"/>
        </a:p>
      </dgm:t>
    </dgm:pt>
  </dgm:ptLst>
  <dgm:cxnLst>
    <dgm:cxn modelId="{20CA6642-436A-4389-A92F-4C614D67C119}" type="presOf" srcId="{133EBFB9-C276-40B6-B7C5-B318874C2E18}" destId="{7F84F6CE-4927-4FA0-B379-B8F7DDF70510}" srcOrd="0" destOrd="0" presId="urn:microsoft.com/office/officeart/2005/8/layout/venn1"/>
    <dgm:cxn modelId="{7F04A4D3-9997-4D7E-B235-53066C19B2A1}" srcId="{133EBFB9-C276-40B6-B7C5-B318874C2E18}" destId="{BC2C1A37-97AA-442C-BCF5-E64A18BB7328}" srcOrd="0" destOrd="0" parTransId="{34C4DEAA-E68F-41EB-8375-E6494F5D2D72}" sibTransId="{A4FF4F91-4D68-46E6-92C6-9027D90CCDBB}"/>
    <dgm:cxn modelId="{4B8944AB-980F-47C8-AB92-01069BC809C0}" type="presOf" srcId="{BC2C1A37-97AA-442C-BCF5-E64A18BB7328}" destId="{971FCCAA-1E06-43D5-9666-F43CBC3BDD8C}" srcOrd="1" destOrd="0" presId="urn:microsoft.com/office/officeart/2005/8/layout/venn1"/>
    <dgm:cxn modelId="{3C36100F-F735-4B93-94C6-D039001999E7}" srcId="{133EBFB9-C276-40B6-B7C5-B318874C2E18}" destId="{7EDE66BD-ECCE-40B0-85F2-3B96487B4D80}" srcOrd="1" destOrd="0" parTransId="{A219B211-70AB-40D8-969F-23FF84B947AA}" sibTransId="{0CC095E8-37BF-41F2-9B4A-3D37C46F9C5A}"/>
    <dgm:cxn modelId="{D4B45453-7580-4595-8855-5F1A60DB9D10}" type="presOf" srcId="{7EDE66BD-ECCE-40B0-85F2-3B96487B4D80}" destId="{5CE45EB1-B316-42CB-83BA-032F417F7768}" srcOrd="0" destOrd="0" presId="urn:microsoft.com/office/officeart/2005/8/layout/venn1"/>
    <dgm:cxn modelId="{7A3F45D8-7E6C-4EFA-8058-9FC4400355C7}" type="presOf" srcId="{7EDE66BD-ECCE-40B0-85F2-3B96487B4D80}" destId="{4094607F-5E3E-4B55-9D68-6B3D2A4029A6}" srcOrd="1" destOrd="0" presId="urn:microsoft.com/office/officeart/2005/8/layout/venn1"/>
    <dgm:cxn modelId="{9577687E-A3DA-49C6-9C47-F297C3192AD2}" type="presOf" srcId="{BC2C1A37-97AA-442C-BCF5-E64A18BB7328}" destId="{E0D8992F-31FD-4030-9A2F-1AAD97D11704}" srcOrd="0" destOrd="0" presId="urn:microsoft.com/office/officeart/2005/8/layout/venn1"/>
    <dgm:cxn modelId="{F30C9241-6B3B-4FA2-B6A3-44E34CF3521E}" type="presParOf" srcId="{7F84F6CE-4927-4FA0-B379-B8F7DDF70510}" destId="{E0D8992F-31FD-4030-9A2F-1AAD97D11704}" srcOrd="0" destOrd="0" presId="urn:microsoft.com/office/officeart/2005/8/layout/venn1"/>
    <dgm:cxn modelId="{AB487A5D-8743-440E-978C-BC6B18424529}" type="presParOf" srcId="{7F84F6CE-4927-4FA0-B379-B8F7DDF70510}" destId="{971FCCAA-1E06-43D5-9666-F43CBC3BDD8C}" srcOrd="1" destOrd="0" presId="urn:microsoft.com/office/officeart/2005/8/layout/venn1"/>
    <dgm:cxn modelId="{D1C1A2DD-9086-4621-A7F1-3B990C83C935}" type="presParOf" srcId="{7F84F6CE-4927-4FA0-B379-B8F7DDF70510}" destId="{5CE45EB1-B316-42CB-83BA-032F417F7768}" srcOrd="2" destOrd="0" presId="urn:microsoft.com/office/officeart/2005/8/layout/venn1"/>
    <dgm:cxn modelId="{24BCA627-ABE6-4A01-8B3D-049DA4473C1A}" type="presParOf" srcId="{7F84F6CE-4927-4FA0-B379-B8F7DDF70510}" destId="{4094607F-5E3E-4B55-9D68-6B3D2A4029A6}"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8992F-31FD-4030-9A2F-1AAD97D11704}">
      <dsp:nvSpPr>
        <dsp:cNvPr id="0" name=""/>
        <dsp:cNvSpPr/>
      </dsp:nvSpPr>
      <dsp:spPr>
        <a:xfrm>
          <a:off x="137159" y="340360"/>
          <a:ext cx="3383280" cy="338327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rPr>
            <a:t>Particular  Government</a:t>
          </a:r>
          <a:r>
            <a:rPr lang="en-US" sz="2000" kern="1200" dirty="0" smtClean="0">
              <a:latin typeface="Calibri" pitchFamily="34" charset="0"/>
            </a:rPr>
            <a:t> </a:t>
          </a:r>
          <a:r>
            <a:rPr lang="en-US" sz="2800" kern="1200" dirty="0" smtClean="0">
              <a:latin typeface="Calibri" pitchFamily="34" charset="0"/>
            </a:rPr>
            <a:t>Matter</a:t>
          </a:r>
          <a:endParaRPr lang="en-US" sz="2000" kern="1200" dirty="0">
            <a:latin typeface="Calibri" pitchFamily="34" charset="0"/>
          </a:endParaRPr>
        </a:p>
      </dsp:txBody>
      <dsp:txXfrm>
        <a:off x="609599" y="739321"/>
        <a:ext cx="1950720" cy="2585357"/>
      </dsp:txXfrm>
    </dsp:sp>
    <dsp:sp modelId="{5CE45EB1-B316-42CB-83BA-032F417F7768}">
      <dsp:nvSpPr>
        <dsp:cNvPr id="0" name=""/>
        <dsp:cNvSpPr/>
      </dsp:nvSpPr>
      <dsp:spPr>
        <a:xfrm>
          <a:off x="2575559" y="340360"/>
          <a:ext cx="3383280" cy="338327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rPr>
            <a:t>Financial holding or other interest</a:t>
          </a:r>
          <a:endParaRPr lang="en-US" sz="2800" kern="1200" dirty="0">
            <a:latin typeface="Calibri" pitchFamily="34" charset="0"/>
          </a:endParaRPr>
        </a:p>
      </dsp:txBody>
      <dsp:txXfrm>
        <a:off x="3535680" y="739321"/>
        <a:ext cx="1950720" cy="25853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8992F-31FD-4030-9A2F-1AAD97D11704}">
      <dsp:nvSpPr>
        <dsp:cNvPr id="0" name=""/>
        <dsp:cNvSpPr/>
      </dsp:nvSpPr>
      <dsp:spPr>
        <a:xfrm>
          <a:off x="137159" y="340360"/>
          <a:ext cx="3383280" cy="3383279"/>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rPr>
            <a:t>Particular  Government</a:t>
          </a:r>
          <a:r>
            <a:rPr lang="en-US" sz="2000" kern="1200" dirty="0" smtClean="0">
              <a:latin typeface="Calibri" pitchFamily="34" charset="0"/>
            </a:rPr>
            <a:t> </a:t>
          </a:r>
          <a:r>
            <a:rPr lang="en-US" sz="2800" kern="1200" dirty="0" smtClean="0">
              <a:latin typeface="Calibri" pitchFamily="34" charset="0"/>
            </a:rPr>
            <a:t>matter</a:t>
          </a:r>
          <a:endParaRPr lang="en-US" sz="2000" kern="1200" dirty="0">
            <a:latin typeface="Calibri" pitchFamily="34" charset="0"/>
          </a:endParaRPr>
        </a:p>
      </dsp:txBody>
      <dsp:txXfrm>
        <a:off x="609599" y="739321"/>
        <a:ext cx="1950720" cy="2585357"/>
      </dsp:txXfrm>
    </dsp:sp>
    <dsp:sp modelId="{5CE45EB1-B316-42CB-83BA-032F417F7768}">
      <dsp:nvSpPr>
        <dsp:cNvPr id="0" name=""/>
        <dsp:cNvSpPr/>
      </dsp:nvSpPr>
      <dsp:spPr>
        <a:xfrm>
          <a:off x="2575559" y="340360"/>
          <a:ext cx="3383280" cy="338327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rPr>
            <a:t>Financial holding or other interest</a:t>
          </a:r>
          <a:endParaRPr lang="en-US" sz="2800" kern="1200" dirty="0">
            <a:latin typeface="Calibri" pitchFamily="34" charset="0"/>
          </a:endParaRPr>
        </a:p>
      </dsp:txBody>
      <dsp:txXfrm>
        <a:off x="3535680" y="739321"/>
        <a:ext cx="1950720" cy="2585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8992F-31FD-4030-9A2F-1AAD97D11704}">
      <dsp:nvSpPr>
        <dsp:cNvPr id="0" name=""/>
        <dsp:cNvSpPr/>
      </dsp:nvSpPr>
      <dsp:spPr>
        <a:xfrm>
          <a:off x="137159" y="340360"/>
          <a:ext cx="3383280" cy="338327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itchFamily="34" charset="0"/>
            </a:rPr>
            <a:t>Standard setting </a:t>
          </a:r>
          <a:r>
            <a:rPr lang="en-US" sz="2400" u="sng" kern="1200" dirty="0" smtClean="0">
              <a:latin typeface="Calibri" pitchFamily="34" charset="0"/>
            </a:rPr>
            <a:t>regulation</a:t>
          </a:r>
          <a:r>
            <a:rPr lang="en-US" sz="2400" kern="1200" dirty="0" smtClean="0">
              <a:latin typeface="Calibri" pitchFamily="34" charset="0"/>
            </a:rPr>
            <a:t> for frozen foods</a:t>
          </a:r>
          <a:endParaRPr lang="en-US" sz="2400" kern="1200" dirty="0">
            <a:latin typeface="Calibri" pitchFamily="34" charset="0"/>
          </a:endParaRPr>
        </a:p>
      </dsp:txBody>
      <dsp:txXfrm>
        <a:off x="609599" y="739321"/>
        <a:ext cx="1950720" cy="2585357"/>
      </dsp:txXfrm>
    </dsp:sp>
    <dsp:sp modelId="{5CE45EB1-B316-42CB-83BA-032F417F7768}">
      <dsp:nvSpPr>
        <dsp:cNvPr id="0" name=""/>
        <dsp:cNvSpPr/>
      </dsp:nvSpPr>
      <dsp:spPr>
        <a:xfrm>
          <a:off x="2575559" y="340360"/>
          <a:ext cx="3383280" cy="338327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u="sng" kern="1200" dirty="0" smtClean="0">
              <a:latin typeface="Calibri" pitchFamily="34" charset="0"/>
            </a:rPr>
            <a:t>Stock</a:t>
          </a:r>
          <a:r>
            <a:rPr lang="en-US" sz="2800" kern="1200" dirty="0" smtClean="0">
              <a:latin typeface="Calibri" pitchFamily="34" charset="0"/>
            </a:rPr>
            <a:t> ConAgra Foods</a:t>
          </a:r>
        </a:p>
        <a:p>
          <a:pPr lvl="0" algn="ctr" defTabSz="1244600">
            <a:lnSpc>
              <a:spcPct val="90000"/>
            </a:lnSpc>
            <a:spcBef>
              <a:spcPct val="0"/>
            </a:spcBef>
            <a:spcAft>
              <a:spcPct val="35000"/>
            </a:spcAft>
          </a:pPr>
          <a:r>
            <a:rPr lang="en-US" sz="2800" kern="1200" dirty="0" smtClean="0">
              <a:solidFill>
                <a:schemeClr val="tx1"/>
              </a:solidFill>
              <a:latin typeface="Calibri" pitchFamily="34" charset="0"/>
            </a:rPr>
            <a:t>Nestlé S.A. </a:t>
          </a:r>
          <a:endParaRPr lang="en-US" sz="2800" kern="1200" dirty="0">
            <a:solidFill>
              <a:schemeClr val="tx1"/>
            </a:solidFill>
            <a:latin typeface="Calibri" pitchFamily="34" charset="0"/>
          </a:endParaRPr>
        </a:p>
      </dsp:txBody>
      <dsp:txXfrm>
        <a:off x="3535680" y="739321"/>
        <a:ext cx="1950720" cy="258535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264F616-715C-4BEA-90D9-56930E5DFDDD}" type="datetimeFigureOut">
              <a:rPr lang="en-US" smtClean="0"/>
              <a:pPr/>
              <a:t>2/27/2017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12F5ACA-4E15-4087-B98E-8D9536972924}" type="slidenum">
              <a:rPr lang="en-US" smtClean="0"/>
              <a:pPr/>
              <a:t>‹#›</a:t>
            </a:fld>
            <a:endParaRPr lang="en-US"/>
          </a:p>
        </p:txBody>
      </p:sp>
    </p:spTree>
    <p:extLst>
      <p:ext uri="{BB962C8B-B14F-4D97-AF65-F5344CB8AC3E}">
        <p14:creationId xmlns:p14="http://schemas.microsoft.com/office/powerpoint/2010/main" val="2211220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2F5ACA-4E15-4087-B98E-8D953697292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12F5ACA-4E15-4087-B98E-8D9536972924}" type="slidenum">
              <a:rPr lang="en-US" smtClean="0"/>
              <a:pPr/>
              <a:t>10</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8" name="Slide Number Placeholder 3"/>
          <p:cNvSpPr>
            <a:spLocks noGrp="1"/>
          </p:cNvSpPr>
          <p:nvPr>
            <p:ph type="sldNum" sz="quarter" idx="5"/>
          </p:nvPr>
        </p:nvSpPr>
        <p:spPr>
          <a:noFill/>
        </p:spPr>
        <p:txBody>
          <a:bodyPr/>
          <a:lstStyle/>
          <a:p>
            <a:pPr defTabSz="931811"/>
            <a:fld id="{372D8574-C13B-46EF-85DB-006858881501}" type="slidenum">
              <a:rPr lang="en-US" smtClean="0"/>
              <a:pPr defTabSz="931811"/>
              <a:t>11</a:t>
            </a:fld>
            <a:endParaRPr lang="en-US" dirty="0" smtClean="0"/>
          </a:p>
        </p:txBody>
      </p:sp>
      <p:sp>
        <p:nvSpPr>
          <p:cNvPr id="5" name="Notes Placeholder 4"/>
          <p:cNvSpPr>
            <a:spLocks noGrp="1"/>
          </p:cNvSpPr>
          <p:nvPr>
            <p:ph type="body" sz="quarter" idx="10"/>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12F5ACA-4E15-4087-B98E-8D9536972924}" type="slidenum">
              <a:rPr lang="en-US" smtClean="0"/>
              <a:pPr/>
              <a:t>12</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12F5ACA-4E15-4087-B98E-8D9536972924}" type="slidenum">
              <a:rPr lang="en-US" smtClean="0"/>
              <a:pPr/>
              <a:t>13</a:t>
            </a:fld>
            <a:endParaRPr lang="en-US"/>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500" name="Slide Number Placeholder 3"/>
          <p:cNvSpPr>
            <a:spLocks noGrp="1"/>
          </p:cNvSpPr>
          <p:nvPr>
            <p:ph type="sldNum" sz="quarter" idx="5"/>
          </p:nvPr>
        </p:nvSpPr>
        <p:spPr>
          <a:noFill/>
        </p:spPr>
        <p:txBody>
          <a:bodyPr/>
          <a:lstStyle/>
          <a:p>
            <a:pPr defTabSz="931811"/>
            <a:fld id="{00A0F090-AA74-4A04-8449-621BC33EB707}" type="slidenum">
              <a:rPr lang="en-US" smtClean="0"/>
              <a:pPr defTabSz="931811"/>
              <a:t>14</a:t>
            </a:fld>
            <a:endParaRPr lang="en-US" dirty="0" smtClean="0"/>
          </a:p>
        </p:txBody>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2732087"/>
          </a:xfrm>
        </p:spPr>
      </p:sp>
      <p:sp>
        <p:nvSpPr>
          <p:cNvPr id="4" name="Slide Number Placeholder 3"/>
          <p:cNvSpPr>
            <a:spLocks noGrp="1"/>
          </p:cNvSpPr>
          <p:nvPr>
            <p:ph type="sldNum" sz="quarter" idx="10"/>
          </p:nvPr>
        </p:nvSpPr>
        <p:spPr/>
        <p:txBody>
          <a:bodyPr/>
          <a:lstStyle/>
          <a:p>
            <a:pPr>
              <a:defRPr/>
            </a:pPr>
            <a:fld id="{2D5F8124-E966-4DE2-8DBE-7F5FB47E0A83}" type="slidenum">
              <a:rPr lang="en-US" smtClean="0"/>
              <a:pPr>
                <a:defRPr/>
              </a:pPr>
              <a:t>15</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2D5F8124-E966-4DE2-8DBE-7F5FB47E0A83}" type="slidenum">
              <a:rPr lang="en-US" smtClean="0"/>
              <a:pPr>
                <a:defRPr/>
              </a:pPr>
              <a:t>16</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2D5F8124-E966-4DE2-8DBE-7F5FB47E0A83}" type="slidenum">
              <a:rPr lang="en-US" smtClean="0"/>
              <a:pPr>
                <a:defRPr/>
              </a:pPr>
              <a:t>17</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4" name="Slide Number Placeholder 3"/>
          <p:cNvSpPr>
            <a:spLocks noGrp="1"/>
          </p:cNvSpPr>
          <p:nvPr>
            <p:ph type="sldNum" sz="quarter" idx="5"/>
          </p:nvPr>
        </p:nvSpPr>
        <p:spPr>
          <a:noFill/>
        </p:spPr>
        <p:txBody>
          <a:bodyPr/>
          <a:lstStyle/>
          <a:p>
            <a:pPr defTabSz="931811"/>
            <a:fld id="{DD133E4A-2891-4212-B4A5-487F0D86F9C4}" type="slidenum">
              <a:rPr lang="en-US" smtClean="0"/>
              <a:pPr defTabSz="931811"/>
              <a:t>18</a:t>
            </a:fld>
            <a:endParaRPr lang="en-US" dirty="0" smtClean="0"/>
          </a:p>
        </p:txBody>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12F5ACA-4E15-4087-B98E-8D9536972924}" type="slidenum">
              <a:rPr lang="en-US" smtClean="0"/>
              <a:pPr/>
              <a:t>19</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dirty="0" smtClean="0"/>
          </a:p>
        </p:txBody>
      </p:sp>
      <p:sp>
        <p:nvSpPr>
          <p:cNvPr id="101380" name="Slide Number Placeholder 3"/>
          <p:cNvSpPr>
            <a:spLocks noGrp="1"/>
          </p:cNvSpPr>
          <p:nvPr>
            <p:ph type="sldNum" sz="quarter" idx="5"/>
          </p:nvPr>
        </p:nvSpPr>
        <p:spPr>
          <a:noFill/>
        </p:spPr>
        <p:txBody>
          <a:bodyPr/>
          <a:lstStyle/>
          <a:p>
            <a:pPr defTabSz="931811"/>
            <a:fld id="{39647D7A-324F-459A-A1CE-43EB86C58BE7}" type="slidenum">
              <a:rPr lang="en-US" smtClean="0"/>
              <a:pPr defTabSz="931811"/>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2" name="Slide Number Placeholder 3"/>
          <p:cNvSpPr>
            <a:spLocks noGrp="1"/>
          </p:cNvSpPr>
          <p:nvPr>
            <p:ph type="sldNum" sz="quarter" idx="5"/>
          </p:nvPr>
        </p:nvSpPr>
        <p:spPr>
          <a:noFill/>
        </p:spPr>
        <p:txBody>
          <a:bodyPr/>
          <a:lstStyle/>
          <a:p>
            <a:pPr defTabSz="931811"/>
            <a:fld id="{DFA4E21E-D5B7-43DE-B1AD-1EB870DC9110}" type="slidenum">
              <a:rPr lang="en-US" smtClean="0"/>
              <a:pPr defTabSz="931811"/>
              <a:t>20</a:t>
            </a:fld>
            <a:endParaRPr lang="en-US" dirty="0" smtClean="0"/>
          </a:p>
        </p:txBody>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6" name="Slide Number Placeholder 3"/>
          <p:cNvSpPr>
            <a:spLocks noGrp="1"/>
          </p:cNvSpPr>
          <p:nvPr>
            <p:ph type="sldNum" sz="quarter" idx="5"/>
          </p:nvPr>
        </p:nvSpPr>
        <p:spPr>
          <a:noFill/>
        </p:spPr>
        <p:txBody>
          <a:bodyPr/>
          <a:lstStyle/>
          <a:p>
            <a:pPr defTabSz="931811"/>
            <a:fld id="{C0806152-57ED-4B84-BE3D-63DBE82063E8}" type="slidenum">
              <a:rPr lang="en-US" smtClean="0"/>
              <a:pPr defTabSz="931811"/>
              <a:t>21</a:t>
            </a:fld>
            <a:endParaRPr lang="en-US" dirty="0" smtClean="0"/>
          </a:p>
        </p:txBody>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12F5ACA-4E15-4087-B98E-8D9536972924}" type="slidenum">
              <a:rPr lang="en-US" smtClean="0"/>
              <a:pPr/>
              <a:t>22</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2" name="Slide Number Placeholder 3"/>
          <p:cNvSpPr>
            <a:spLocks noGrp="1"/>
          </p:cNvSpPr>
          <p:nvPr>
            <p:ph type="sldNum" sz="quarter" idx="5"/>
          </p:nvPr>
        </p:nvSpPr>
        <p:spPr>
          <a:noFill/>
        </p:spPr>
        <p:txBody>
          <a:bodyPr/>
          <a:lstStyle/>
          <a:p>
            <a:pPr defTabSz="931811"/>
            <a:fld id="{AA647352-5535-45BB-AA7D-7C30610A4E01}" type="slidenum">
              <a:rPr lang="en-US" smtClean="0"/>
              <a:pPr defTabSz="931811"/>
              <a:t>23</a:t>
            </a:fld>
            <a:endParaRPr lang="en-US" dirty="0" smtClean="0"/>
          </a:p>
        </p:txBody>
      </p:sp>
      <p:sp>
        <p:nvSpPr>
          <p:cNvPr id="5" name="Notes Placeholder 4"/>
          <p:cNvSpPr>
            <a:spLocks noGrp="1"/>
          </p:cNvSpPr>
          <p:nvPr>
            <p:ph type="body" sz="quarter" idx="10"/>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2D5F8124-E966-4DE2-8DBE-7F5FB47E0A83}" type="slidenum">
              <a:rPr lang="en-US" smtClean="0"/>
              <a:pPr>
                <a:defRPr/>
              </a:pPr>
              <a:t>24</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2" name="Slide Number Placeholder 3"/>
          <p:cNvSpPr>
            <a:spLocks noGrp="1"/>
          </p:cNvSpPr>
          <p:nvPr>
            <p:ph type="sldNum" sz="quarter" idx="5"/>
          </p:nvPr>
        </p:nvSpPr>
        <p:spPr>
          <a:noFill/>
        </p:spPr>
        <p:txBody>
          <a:bodyPr/>
          <a:lstStyle/>
          <a:p>
            <a:pPr defTabSz="931811"/>
            <a:fld id="{DFA4E21E-D5B7-43DE-B1AD-1EB870DC9110}" type="slidenum">
              <a:rPr lang="en-US" smtClean="0"/>
              <a:pPr defTabSz="931811"/>
              <a:t>25</a:t>
            </a:fld>
            <a:endParaRPr lang="en-US" dirty="0" smtClean="0"/>
          </a:p>
        </p:txBody>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2F5ACA-4E15-4087-B98E-8D953697292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xfrm>
            <a:off x="1181100" y="696913"/>
            <a:ext cx="4648200" cy="3036887"/>
          </a:xfrm>
          <a:ln/>
        </p:spPr>
      </p:sp>
      <p:sp>
        <p:nvSpPr>
          <p:cNvPr id="116740" name="Slide Number Placeholder 3"/>
          <p:cNvSpPr>
            <a:spLocks noGrp="1"/>
          </p:cNvSpPr>
          <p:nvPr>
            <p:ph type="sldNum" sz="quarter" idx="5"/>
          </p:nvPr>
        </p:nvSpPr>
        <p:spPr>
          <a:noFill/>
        </p:spPr>
        <p:txBody>
          <a:bodyPr/>
          <a:lstStyle/>
          <a:p>
            <a:pPr defTabSz="931811"/>
            <a:fld id="{9CD1E236-71CC-460F-9443-0CC92870178A}" type="slidenum">
              <a:rPr lang="en-US" smtClean="0"/>
              <a:pPr defTabSz="931811"/>
              <a:t>27</a:t>
            </a:fld>
            <a:endParaRPr lang="en-US" dirty="0" smtClean="0"/>
          </a:p>
        </p:txBody>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12F5ACA-4E15-4087-B98E-8D9536972924}" type="slidenum">
              <a:rPr lang="en-US" smtClean="0"/>
              <a:pPr/>
              <a:t>28</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2D5F8124-E966-4DE2-8DBE-7F5FB47E0A83}" type="slidenum">
              <a:rPr lang="en-US" smtClean="0"/>
              <a:pPr>
                <a:defRPr/>
              </a:pPr>
              <a:t>29</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A775626-B354-49E4-8DA6-02A9FBE91EC0}" type="slidenum">
              <a:rPr lang="en-US" smtClean="0"/>
              <a:pPr/>
              <a:t>3</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12F5ACA-4E15-4087-B98E-8D9536972924}" type="slidenum">
              <a:rPr lang="en-US" smtClean="0"/>
              <a:pPr/>
              <a:t>30</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2D5F8124-E966-4DE2-8DBE-7F5FB47E0A83}" type="slidenum">
              <a:rPr lang="en-US" smtClean="0"/>
              <a:pPr>
                <a:defRPr/>
              </a:pPr>
              <a:t>31</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2" name="Slide Number Placeholder 3"/>
          <p:cNvSpPr>
            <a:spLocks noGrp="1"/>
          </p:cNvSpPr>
          <p:nvPr>
            <p:ph type="sldNum" sz="quarter" idx="5"/>
          </p:nvPr>
        </p:nvSpPr>
        <p:spPr>
          <a:noFill/>
        </p:spPr>
        <p:txBody>
          <a:bodyPr/>
          <a:lstStyle/>
          <a:p>
            <a:pPr defTabSz="931811"/>
            <a:fld id="{DFA4E21E-D5B7-43DE-B1AD-1EB870DC9110}" type="slidenum">
              <a:rPr lang="en-US" smtClean="0"/>
              <a:pPr defTabSz="931811"/>
              <a:t>32</a:t>
            </a:fld>
            <a:endParaRPr lang="en-US" dirty="0" smtClean="0"/>
          </a:p>
        </p:txBody>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12F5ACA-4E15-4087-B98E-8D9536972924}" type="slidenum">
              <a:rPr lang="en-US" smtClean="0"/>
              <a:pPr/>
              <a:t>33</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12F5ACA-4E15-4087-B98E-8D9536972924}" type="slidenum">
              <a:rPr lang="en-US" smtClean="0"/>
              <a:pPr/>
              <a:t>34</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12F5ACA-4E15-4087-B98E-8D9536972924}" type="slidenum">
              <a:rPr lang="en-US" smtClean="0"/>
              <a:pPr/>
              <a:t>35</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500" name="Slide Number Placeholder 3"/>
          <p:cNvSpPr>
            <a:spLocks noGrp="1"/>
          </p:cNvSpPr>
          <p:nvPr>
            <p:ph type="sldNum" sz="quarter" idx="5"/>
          </p:nvPr>
        </p:nvSpPr>
        <p:spPr>
          <a:noFill/>
        </p:spPr>
        <p:txBody>
          <a:bodyPr/>
          <a:lstStyle/>
          <a:p>
            <a:pPr defTabSz="931811"/>
            <a:fld id="{00A0F090-AA74-4A04-8449-621BC33EB707}" type="slidenum">
              <a:rPr lang="en-US" smtClean="0"/>
              <a:pPr defTabSz="931811"/>
              <a:t>36</a:t>
            </a:fld>
            <a:endParaRPr lang="en-US" dirty="0" smtClean="0"/>
          </a:p>
        </p:txBody>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2D5F8124-E966-4DE2-8DBE-7F5FB47E0A83}" type="slidenum">
              <a:rPr lang="en-US" smtClean="0"/>
              <a:pPr>
                <a:defRPr/>
              </a:pPr>
              <a:t>37</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12F5ACA-4E15-4087-B98E-8D9536972924}" type="slidenum">
              <a:rPr lang="en-US" smtClean="0"/>
              <a:pPr/>
              <a:t>38</a:t>
            </a:fld>
            <a:endParaRPr lang="en-US" dirty="0"/>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2D5F8124-E966-4DE2-8DBE-7F5FB47E0A83}" type="slidenum">
              <a:rPr lang="en-US" smtClean="0"/>
              <a:pPr>
                <a:defRPr/>
              </a:pPr>
              <a:t>39</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12F5ACA-4E15-4087-B98E-8D9536972924}" type="slidenum">
              <a:rPr lang="en-US" smtClean="0"/>
              <a:pPr/>
              <a:t>4</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2D5F8124-E966-4DE2-8DBE-7F5FB47E0A83}" type="slidenum">
              <a:rPr lang="en-US" smtClean="0"/>
              <a:pPr>
                <a:defRPr/>
              </a:pPr>
              <a:t>40</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2D5F8124-E966-4DE2-8DBE-7F5FB47E0A83}" type="slidenum">
              <a:rPr lang="en-US" smtClean="0"/>
              <a:pPr>
                <a:defRPr/>
              </a:pPr>
              <a:t>41</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12F5ACA-4E15-4087-B98E-8D9536972924}" type="slidenum">
              <a:rPr lang="en-US" smtClean="0"/>
              <a:pPr/>
              <a:t>42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27864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2D5F8124-E966-4DE2-8DBE-7F5FB47E0A83}" type="slidenum">
              <a:rPr lang="en-US" smtClean="0"/>
              <a:pPr>
                <a:defRPr/>
              </a:pPr>
              <a:t>43</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2" name="Slide Number Placeholder 3"/>
          <p:cNvSpPr>
            <a:spLocks noGrp="1"/>
          </p:cNvSpPr>
          <p:nvPr>
            <p:ph type="sldNum" sz="quarter" idx="5"/>
          </p:nvPr>
        </p:nvSpPr>
        <p:spPr>
          <a:noFill/>
        </p:spPr>
        <p:txBody>
          <a:bodyPr/>
          <a:lstStyle/>
          <a:p>
            <a:pPr defTabSz="931811"/>
            <a:fld id="{0536F4CB-8BFA-4E35-B858-FA80919A31F5}" type="slidenum">
              <a:rPr lang="en-US" smtClean="0"/>
              <a:pPr defTabSz="931811"/>
              <a:t>44</a:t>
            </a:fld>
            <a:endParaRPr lang="en-US" dirty="0" smtClean="0"/>
          </a:p>
        </p:txBody>
      </p:sp>
      <p:sp>
        <p:nvSpPr>
          <p:cNvPr id="5" name="Notes Placeholder 4"/>
          <p:cNvSpPr>
            <a:spLocks noGrp="1"/>
          </p:cNvSpPr>
          <p:nvPr>
            <p:ph type="body" sz="quarter" idx="10"/>
          </p:nvPr>
        </p:nvSpPr>
        <p:spPr/>
        <p:txBody>
          <a:bodyPr>
            <a:normAutofit/>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2F5ACA-4E15-4087-B98E-8D9536972924}"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2F5ACA-4E15-4087-B98E-8D9536972924}"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2F5ACA-4E15-4087-B98E-8D9536972924}"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2" name="Slide Number Placeholder 3"/>
          <p:cNvSpPr>
            <a:spLocks noGrp="1"/>
          </p:cNvSpPr>
          <p:nvPr>
            <p:ph type="sldNum" sz="quarter" idx="5"/>
          </p:nvPr>
        </p:nvSpPr>
        <p:spPr>
          <a:noFill/>
        </p:spPr>
        <p:txBody>
          <a:bodyPr/>
          <a:lstStyle/>
          <a:p>
            <a:pPr defTabSz="931811"/>
            <a:fld id="{DFA4E21E-D5B7-43DE-B1AD-1EB870DC9110}" type="slidenum">
              <a:rPr lang="en-US" smtClean="0"/>
              <a:pPr defTabSz="931811"/>
              <a:t>48</a:t>
            </a:fld>
            <a:endParaRPr lang="en-US" dirty="0" smtClean="0"/>
          </a:p>
        </p:txBody>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dirty="0" smtClean="0"/>
          </a:p>
          <a:p>
            <a:endParaRPr lang="en-US" dirty="0" smtClean="0"/>
          </a:p>
        </p:txBody>
      </p:sp>
      <p:sp>
        <p:nvSpPr>
          <p:cNvPr id="109572" name="Slide Number Placeholder 3"/>
          <p:cNvSpPr>
            <a:spLocks noGrp="1"/>
          </p:cNvSpPr>
          <p:nvPr>
            <p:ph type="sldNum" sz="quarter" idx="5"/>
          </p:nvPr>
        </p:nvSpPr>
        <p:spPr>
          <a:noFill/>
        </p:spPr>
        <p:txBody>
          <a:bodyPr/>
          <a:lstStyle/>
          <a:p>
            <a:pPr defTabSz="931811"/>
            <a:fld id="{DFA4E21E-D5B7-43DE-B1AD-1EB870DC9110}" type="slidenum">
              <a:rPr lang="en-US" smtClean="0"/>
              <a:pPr defTabSz="931811"/>
              <a:t>49</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12F5ACA-4E15-4087-B98E-8D9536972924}" type="slidenum">
              <a:rPr lang="en-US" smtClean="0"/>
              <a:pPr/>
              <a:t>5</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4" name="Slide Number Placeholder 3"/>
          <p:cNvSpPr>
            <a:spLocks noGrp="1"/>
          </p:cNvSpPr>
          <p:nvPr>
            <p:ph type="sldNum" sz="quarter" idx="5"/>
          </p:nvPr>
        </p:nvSpPr>
        <p:spPr>
          <a:noFill/>
        </p:spPr>
        <p:txBody>
          <a:bodyPr/>
          <a:lstStyle/>
          <a:p>
            <a:pPr defTabSz="931811"/>
            <a:fld id="{EA9DE122-34FD-4175-A159-7511597B97EB}" type="slidenum">
              <a:rPr lang="en-US" smtClean="0"/>
              <a:pPr defTabSz="931811"/>
              <a:t>50</a:t>
            </a:fld>
            <a:endParaRPr lang="en-US" dirty="0" smtClean="0"/>
          </a:p>
        </p:txBody>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2D5F8124-E966-4DE2-8DBE-7F5FB47E0A83}" type="slidenum">
              <a:rPr lang="en-US" smtClean="0"/>
              <a:pPr>
                <a:defRPr/>
              </a:pPr>
              <a:t>51</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2D5F8124-E966-4DE2-8DBE-7F5FB47E0A83}" type="slidenum">
              <a:rPr lang="en-US" smtClean="0"/>
              <a:pPr>
                <a:defRPr/>
              </a:pPr>
              <a:t>52</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12F5ACA-4E15-4087-B98E-8D9536972924}" type="slidenum">
              <a:rPr lang="en-US" smtClean="0"/>
              <a:pPr/>
              <a:t>53</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500" name="Slide Number Placeholder 3"/>
          <p:cNvSpPr>
            <a:spLocks noGrp="1"/>
          </p:cNvSpPr>
          <p:nvPr>
            <p:ph type="sldNum" sz="quarter" idx="5"/>
          </p:nvPr>
        </p:nvSpPr>
        <p:spPr>
          <a:noFill/>
        </p:spPr>
        <p:txBody>
          <a:bodyPr/>
          <a:lstStyle/>
          <a:p>
            <a:pPr defTabSz="931811"/>
            <a:fld id="{00A0F090-AA74-4A04-8449-621BC33EB707}" type="slidenum">
              <a:rPr lang="en-US" smtClean="0"/>
              <a:pPr defTabSz="931811"/>
              <a:t>54</a:t>
            </a:fld>
            <a:endParaRPr lang="en-US" dirty="0" smtClean="0"/>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2D5F8124-E966-4DE2-8DBE-7F5FB47E0A83}" type="slidenum">
              <a:rPr lang="en-US" smtClean="0"/>
              <a:pPr>
                <a:defRPr/>
              </a:pPr>
              <a:t>55</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6BF9F96-4650-49D9-B79A-FB05995CD3BB}" type="slidenum">
              <a:rPr lang="en-US" smtClean="0"/>
              <a:pPr/>
              <a:t>56</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500" name="Slide Number Placeholder 3"/>
          <p:cNvSpPr>
            <a:spLocks noGrp="1"/>
          </p:cNvSpPr>
          <p:nvPr>
            <p:ph type="sldNum" sz="quarter" idx="5"/>
          </p:nvPr>
        </p:nvSpPr>
        <p:spPr>
          <a:noFill/>
        </p:spPr>
        <p:txBody>
          <a:bodyPr/>
          <a:lstStyle/>
          <a:p>
            <a:pPr defTabSz="931811"/>
            <a:fld id="{00A0F090-AA74-4A04-8449-621BC33EB707}" type="slidenum">
              <a:rPr lang="en-US" smtClean="0"/>
              <a:pPr defTabSz="931811"/>
              <a:t>57</a:t>
            </a:fld>
            <a:endParaRPr lang="en-US" dirty="0" smtClean="0"/>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500" name="Slide Number Placeholder 3"/>
          <p:cNvSpPr>
            <a:spLocks noGrp="1"/>
          </p:cNvSpPr>
          <p:nvPr>
            <p:ph type="sldNum" sz="quarter" idx="5"/>
          </p:nvPr>
        </p:nvSpPr>
        <p:spPr>
          <a:noFill/>
        </p:spPr>
        <p:txBody>
          <a:bodyPr/>
          <a:lstStyle/>
          <a:p>
            <a:pPr defTabSz="931811"/>
            <a:fld id="{00A0F090-AA74-4A04-8449-621BC33EB707}" type="slidenum">
              <a:rPr lang="en-US" smtClean="0"/>
              <a:pPr defTabSz="931811"/>
              <a:t>58</a:t>
            </a:fld>
            <a:endParaRPr lang="en-US" dirty="0" smtClean="0"/>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6BF9F96-4650-49D9-B79A-FB05995CD3BB}" type="slidenum">
              <a:rPr lang="en-US" smtClean="0"/>
              <a:pPr/>
              <a:t>59</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12F5ACA-4E15-4087-B98E-8D9536972924}" type="slidenum">
              <a:rPr lang="en-US" smtClean="0"/>
              <a:pPr/>
              <a:t>6</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12F5ACA-4E15-4087-B98E-8D9536972924}" type="slidenum">
              <a:rPr lang="en-US" smtClean="0"/>
              <a:pPr/>
              <a:t>60</a:t>
            </a:fld>
            <a:endParaRPr lang="en-US"/>
          </a:p>
        </p:txBody>
      </p:sp>
      <p:sp>
        <p:nvSpPr>
          <p:cNvPr id="5" name="Notes Placeholder 4"/>
          <p:cNvSpPr>
            <a:spLocks noGrp="1"/>
          </p:cNvSpPr>
          <p:nvPr>
            <p:ph type="body" sz="quarter" idx="1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2D5F8124-E966-4DE2-8DBE-7F5FB47E0A83}" type="slidenum">
              <a:rPr lang="en-US" smtClean="0"/>
              <a:pPr>
                <a:defRPr/>
              </a:pPr>
              <a:t>61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12F5ACA-4E15-4087-B98E-8D9536972924}" type="slidenum">
              <a:rPr lang="en-US" smtClean="0"/>
              <a:pPr/>
              <a:t>7</a:t>
            </a:fld>
            <a:endParaRPr lang="en-US"/>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12F5ACA-4E15-4087-B98E-8D9536972924}" type="slidenum">
              <a:rPr lang="en-US" smtClean="0"/>
              <a:pPr/>
              <a:t>8</a:t>
            </a:fld>
            <a:endParaRPr lang="en-US"/>
          </a:p>
        </p:txBody>
      </p:sp>
      <p:sp>
        <p:nvSpPr>
          <p:cNvPr id="5" name="Notes Placeholder 4"/>
          <p:cNvSpPr>
            <a:spLocks noGrp="1"/>
          </p:cNvSpPr>
          <p:nvPr>
            <p:ph type="body" sz="quarter" idx="1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12F5ACA-4E15-4087-B98E-8D9536972924}" type="slidenum">
              <a:rPr lang="en-US" smtClean="0"/>
              <a:pPr/>
              <a:t>9</a:t>
            </a:fld>
            <a:endParaRPr lang="en-US"/>
          </a:p>
        </p:txBody>
      </p:sp>
      <p:sp>
        <p:nvSpPr>
          <p:cNvPr id="5" name="Notes Placeholder 4"/>
          <p:cNvSpPr>
            <a:spLocks noGrp="1"/>
          </p:cNvSpPr>
          <p:nvPr>
            <p:ph type="body" sz="quarter" idx="1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2A7A49A-1C17-4C91-851F-7552D031E27D}" type="datetimeFigureOut">
              <a:rPr lang="en-US" smtClean="0"/>
              <a:pPr/>
              <a:t>2/27/2017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B25802B-1C1D-47CB-B414-4DFB7A867B42}"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A7A49A-1C17-4C91-851F-7552D031E27D}" type="datetimeFigureOut">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5802B-1C1D-47CB-B414-4DFB7A867B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A7A49A-1C17-4C91-851F-7552D031E27D}" type="datetimeFigureOut">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5802B-1C1D-47CB-B414-4DFB7A867B4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CA87A0E5-1CF7-4A0F-B056-AFD44584CB4F}" type="datetime1">
              <a:rPr lang="en-US" smtClean="0"/>
              <a:pPr>
                <a:defRPr/>
              </a:pPr>
              <a:t>2/27/2017</a:t>
            </a:fld>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DB4678FB-1535-495A-87F8-5BF5970E5708}"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A7A49A-1C17-4C91-851F-7552D031E27D}" type="datetimeFigureOut">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5802B-1C1D-47CB-B414-4DFB7A867B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2A7A49A-1C17-4C91-851F-7552D031E27D}" type="datetimeFigureOut">
              <a:rPr lang="en-US" smtClean="0"/>
              <a:pPr/>
              <a:t>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B25802B-1C1D-47CB-B414-4DFB7A867B4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A7A49A-1C17-4C91-851F-7552D031E27D}" type="datetimeFigureOut">
              <a:rPr lang="en-US" smtClean="0"/>
              <a:pPr/>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5802B-1C1D-47CB-B414-4DFB7A867B4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2A7A49A-1C17-4C91-851F-7552D031E27D}" type="datetimeFigureOut">
              <a:rPr lang="en-US" smtClean="0"/>
              <a:pPr/>
              <a:t>2/27/2017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25802B-1C1D-47CB-B414-4DFB7A867B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2A7A49A-1C17-4C91-851F-7552D031E27D}" type="datetimeFigureOut">
              <a:rPr lang="en-US" smtClean="0"/>
              <a:pPr/>
              <a:t>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25802B-1C1D-47CB-B414-4DFB7A867B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A7A49A-1C17-4C91-851F-7552D031E27D}" type="datetimeFigureOut">
              <a:rPr lang="en-US" smtClean="0"/>
              <a:pPr/>
              <a:t>2/27/2017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25802B-1C1D-47CB-B414-4DFB7A867B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2A7A49A-1C17-4C91-851F-7552D031E27D}" type="datetimeFigureOut">
              <a:rPr lang="en-US" smtClean="0"/>
              <a:pPr/>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5802B-1C1D-47CB-B414-4DFB7A867B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2A7A49A-1C17-4C91-851F-7552D031E27D}" type="datetimeFigureOut">
              <a:rPr lang="en-US" smtClean="0"/>
              <a:pPr/>
              <a:t>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5802B-1C1D-47CB-B414-4DFB7A867B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65000"/>
                <a:lumOff val="35000"/>
                <a:alpha val="74000"/>
              </a:schemeClr>
            </a:gs>
            <a:gs pos="100000">
              <a:schemeClr val="bg2">
                <a:shade val="45000"/>
                <a:satMod val="12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2A7A49A-1C17-4C91-851F-7552D031E27D}" type="datetimeFigureOut">
              <a:rPr lang="en-US" smtClean="0"/>
              <a:pPr/>
              <a:t>2/27/2017</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B25802B-1C1D-47CB-B414-4DFB7A867B4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www.google.com/url?source=finance&amp;q=http://quicktake.morningstar.com/syndication/filing.aspx?cn=GLG117&amp;symbol=STAEX&amp;ei=2YasWOj4BNW1mQGQ06WYCQ&amp;usg=AFQjCNGe8ULLnr2kG9dmiHOSDbWmBPiKi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a:t>
            </a:r>
            <a:r>
              <a:rPr lang="en-US" cap="none" dirty="0" smtClean="0"/>
              <a:t>pplying</a:t>
            </a:r>
            <a:r>
              <a:rPr lang="en-US" dirty="0" smtClean="0"/>
              <a:t> C</a:t>
            </a:r>
            <a:r>
              <a:rPr lang="en-US" cap="none" dirty="0" smtClean="0"/>
              <a:t>ommonly</a:t>
            </a:r>
            <a:r>
              <a:rPr lang="en-US" dirty="0" smtClean="0"/>
              <a:t> U</a:t>
            </a:r>
            <a:r>
              <a:rPr lang="en-US" cap="none" dirty="0" smtClean="0"/>
              <a:t>sed</a:t>
            </a:r>
            <a:r>
              <a:rPr lang="en-US" dirty="0" smtClean="0"/>
              <a:t> E</a:t>
            </a:r>
            <a:r>
              <a:rPr lang="en-US" cap="none" dirty="0" smtClean="0"/>
              <a:t>xemptions</a:t>
            </a:r>
            <a:r>
              <a:rPr lang="en-US" dirty="0" smtClean="0"/>
              <a:t> </a:t>
            </a:r>
            <a:r>
              <a:rPr lang="en-US" cap="none" dirty="0" smtClean="0"/>
              <a:t>at</a:t>
            </a:r>
            <a:r>
              <a:rPr lang="en-US" dirty="0" smtClean="0"/>
              <a:t> 5 CFR </a:t>
            </a:r>
            <a:r>
              <a:rPr lang="en-US" cap="none" dirty="0" smtClean="0"/>
              <a:t>part</a:t>
            </a:r>
            <a:r>
              <a:rPr lang="en-US" dirty="0" smtClean="0"/>
              <a:t> 2640</a:t>
            </a:r>
            <a:endParaRPr lang="en-US" dirty="0"/>
          </a:p>
        </p:txBody>
      </p:sp>
      <p:sp>
        <p:nvSpPr>
          <p:cNvPr id="3" name="Subtitle 2"/>
          <p:cNvSpPr>
            <a:spLocks noGrp="1"/>
          </p:cNvSpPr>
          <p:nvPr>
            <p:ph type="subTitle" idx="1"/>
          </p:nvPr>
        </p:nvSpPr>
        <p:spPr>
          <a:xfrm>
            <a:off x="1371600" y="3331698"/>
            <a:ext cx="6400800" cy="2459502"/>
          </a:xfrm>
        </p:spPr>
        <p:txBody>
          <a:bodyPr>
            <a:normAutofit/>
          </a:bodyPr>
          <a:lstStyle/>
          <a:p>
            <a:endParaRPr lang="en-US" dirty="0" smtClean="0"/>
          </a:p>
          <a:p>
            <a:pPr>
              <a:lnSpc>
                <a:spcPct val="110000"/>
              </a:lnSpc>
              <a:spcBef>
                <a:spcPts val="0"/>
              </a:spcBef>
            </a:pPr>
            <a:r>
              <a:rPr lang="en-US" dirty="0" smtClean="0"/>
              <a:t>Cheryl Kane-Piasecki</a:t>
            </a:r>
          </a:p>
          <a:p>
            <a:pPr>
              <a:lnSpc>
                <a:spcPct val="110000"/>
              </a:lnSpc>
              <a:spcBef>
                <a:spcPts val="0"/>
              </a:spcBef>
            </a:pPr>
            <a:r>
              <a:rPr lang="en-US" dirty="0" smtClean="0"/>
              <a:t>Patrick Shepherd</a:t>
            </a:r>
          </a:p>
          <a:p>
            <a:r>
              <a:rPr lang="en-US" dirty="0" smtClean="0"/>
              <a:t>March 2, 2017</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few words about exemptions</a:t>
            </a:r>
            <a:endParaRPr lang="en-US" dirty="0"/>
          </a:p>
        </p:txBody>
      </p:sp>
      <p:sp>
        <p:nvSpPr>
          <p:cNvPr id="3" name="Content Placeholder 2"/>
          <p:cNvSpPr>
            <a:spLocks noGrp="1"/>
          </p:cNvSpPr>
          <p:nvPr>
            <p:ph idx="1"/>
          </p:nvPr>
        </p:nvSpPr>
        <p:spPr>
          <a:xfrm>
            <a:off x="457200" y="1524000"/>
            <a:ext cx="8229600" cy="4709160"/>
          </a:xfrm>
        </p:spPr>
        <p:txBody>
          <a:bodyPr/>
          <a:lstStyle/>
          <a:p>
            <a:r>
              <a:rPr lang="en-US" dirty="0" smtClean="0">
                <a:effectLst>
                  <a:outerShdw blurRad="38100" dist="38100" dir="2700000" algn="tl">
                    <a:srgbClr val="000000">
                      <a:alpha val="43137"/>
                    </a:srgbClr>
                  </a:outerShdw>
                </a:effectLst>
                <a:latin typeface="Calibri" pitchFamily="34" charset="0"/>
              </a:rPr>
              <a:t>Only OGE is authorized to </a:t>
            </a:r>
            <a:r>
              <a:rPr lang="en-US" dirty="0" smtClean="0">
                <a:effectLst>
                  <a:outerShdw blurRad="38100" dist="38100" dir="2700000" algn="tl">
                    <a:srgbClr val="000000">
                      <a:alpha val="43137"/>
                    </a:srgbClr>
                  </a:outerShdw>
                </a:effectLst>
                <a:latin typeface="Calibri" pitchFamily="34" charset="0"/>
              </a:rPr>
              <a:t>issue</a:t>
            </a:r>
          </a:p>
          <a:p>
            <a:endParaRPr lang="en-US" dirty="0" smtClean="0">
              <a:effectLst>
                <a:outerShdw blurRad="38100" dist="38100" dir="2700000" algn="tl">
                  <a:srgbClr val="000000">
                    <a:alpha val="43137"/>
                  </a:srgbClr>
                </a:outerShdw>
              </a:effectLst>
              <a:latin typeface="Calibri" pitchFamily="34" charset="0"/>
            </a:endParaRPr>
          </a:p>
          <a:p>
            <a:r>
              <a:rPr lang="en-US" dirty="0">
                <a:effectLst>
                  <a:outerShdw blurRad="38100" dist="38100" dir="2700000" algn="tl">
                    <a:srgbClr val="000000">
                      <a:alpha val="43137"/>
                    </a:srgbClr>
                  </a:outerShdw>
                </a:effectLst>
                <a:latin typeface="Calibri" pitchFamily="34" charset="0"/>
              </a:rPr>
              <a:t>H</a:t>
            </a:r>
            <a:r>
              <a:rPr lang="en-US" dirty="0" smtClean="0">
                <a:effectLst>
                  <a:outerShdw blurRad="38100" dist="38100" dir="2700000" algn="tl">
                    <a:srgbClr val="000000">
                      <a:alpha val="43137"/>
                    </a:srgbClr>
                  </a:outerShdw>
                </a:effectLst>
                <a:latin typeface="Calibri" pitchFamily="34" charset="0"/>
              </a:rPr>
              <a:t>oused </a:t>
            </a:r>
            <a:r>
              <a:rPr lang="en-US" dirty="0" smtClean="0">
                <a:effectLst>
                  <a:outerShdw blurRad="38100" dist="38100" dir="2700000" algn="tl">
                    <a:srgbClr val="000000">
                      <a:alpha val="43137"/>
                    </a:srgbClr>
                  </a:outerShdw>
                </a:effectLst>
                <a:latin typeface="Calibri" pitchFamily="34" charset="0"/>
              </a:rPr>
              <a:t>in 5 CFR </a:t>
            </a:r>
            <a:r>
              <a:rPr lang="en-US" dirty="0" smtClean="0">
                <a:effectLst>
                  <a:outerShdw blurRad="38100" dist="38100" dir="2700000" algn="tl">
                    <a:srgbClr val="000000">
                      <a:alpha val="43137"/>
                    </a:srgbClr>
                  </a:outerShdw>
                </a:effectLst>
                <a:latin typeface="Calibri" pitchFamily="34" charset="0"/>
              </a:rPr>
              <a:t>2640</a:t>
            </a:r>
          </a:p>
          <a:p>
            <a:endParaRPr lang="en-US" dirty="0" smtClean="0">
              <a:effectLst>
                <a:outerShdw blurRad="38100" dist="38100" dir="2700000" algn="tl">
                  <a:srgbClr val="000000">
                    <a:alpha val="43137"/>
                  </a:srgbClr>
                </a:outerShdw>
              </a:effectLst>
              <a:latin typeface="Calibri" pitchFamily="34" charset="0"/>
            </a:endParaRPr>
          </a:p>
          <a:p>
            <a:r>
              <a:rPr lang="en-US" dirty="0">
                <a:effectLst>
                  <a:outerShdw blurRad="38100" dist="38100" dir="2700000" algn="tl">
                    <a:srgbClr val="000000">
                      <a:alpha val="43137"/>
                    </a:srgbClr>
                  </a:outerShdw>
                </a:effectLst>
                <a:latin typeface="Calibri" pitchFamily="34" charset="0"/>
              </a:rPr>
              <a:t>A</a:t>
            </a:r>
            <a:r>
              <a:rPr lang="en-US" dirty="0" smtClean="0">
                <a:effectLst>
                  <a:outerShdw blurRad="38100" dist="38100" dir="2700000" algn="tl">
                    <a:srgbClr val="000000">
                      <a:alpha val="43137"/>
                    </a:srgbClr>
                  </a:outerShdw>
                </a:effectLst>
                <a:latin typeface="Calibri" pitchFamily="34" charset="0"/>
              </a:rPr>
              <a:t>pply </a:t>
            </a:r>
            <a:r>
              <a:rPr lang="en-US" dirty="0" smtClean="0">
                <a:effectLst>
                  <a:outerShdw blurRad="38100" dist="38100" dir="2700000" algn="tl">
                    <a:srgbClr val="000000">
                      <a:alpha val="43137"/>
                    </a:srgbClr>
                  </a:outerShdw>
                </a:effectLst>
                <a:latin typeface="Calibri" pitchFamily="34" charset="0"/>
              </a:rPr>
              <a:t>automatically </a:t>
            </a:r>
            <a:r>
              <a:rPr lang="en-US" dirty="0" smtClean="0">
                <a:effectLst>
                  <a:outerShdw blurRad="38100" dist="38100" dir="2700000" algn="tl">
                    <a:srgbClr val="000000">
                      <a:alpha val="43137"/>
                    </a:srgbClr>
                  </a:outerShdw>
                </a:effectLst>
                <a:latin typeface="Calibri" pitchFamily="34" charset="0"/>
              </a:rPr>
              <a:t>(</a:t>
            </a:r>
            <a:r>
              <a:rPr lang="en-US" dirty="0" smtClean="0">
                <a:effectLst>
                  <a:outerShdw blurRad="38100" dist="38100" dir="2700000" algn="tl">
                    <a:srgbClr val="000000">
                      <a:alpha val="43137"/>
                    </a:srgbClr>
                  </a:outerShdw>
                </a:effectLst>
                <a:latin typeface="Calibri" pitchFamily="34" charset="0"/>
              </a:rPr>
              <a:t>absent</a:t>
            </a:r>
            <a:r>
              <a:rPr lang="en-US" dirty="0" smtClean="0">
                <a:effectLst>
                  <a:outerShdw blurRad="38100" dist="38100" dir="2700000" algn="tl">
                    <a:srgbClr val="000000">
                      <a:alpha val="43137"/>
                    </a:srgbClr>
                  </a:outerShdw>
                </a:effectLst>
                <a:latin typeface="Calibri" pitchFamily="34" charset="0"/>
              </a:rPr>
              <a:t> statute </a:t>
            </a:r>
            <a:r>
              <a:rPr lang="en-US" dirty="0" smtClean="0">
                <a:effectLst>
                  <a:outerShdw blurRad="38100" dist="38100" dir="2700000" algn="tl">
                    <a:srgbClr val="000000">
                      <a:alpha val="43137"/>
                    </a:srgbClr>
                  </a:outerShdw>
                </a:effectLst>
                <a:latin typeface="Calibri" pitchFamily="34" charset="0"/>
              </a:rPr>
              <a:t>or regulation that trumps them</a:t>
            </a:r>
            <a:r>
              <a:rPr lang="en-US" dirty="0" smtClean="0">
                <a:effectLst>
                  <a:outerShdw blurRad="38100" dist="38100" dir="2700000" algn="tl">
                    <a:srgbClr val="000000">
                      <a:alpha val="43137"/>
                    </a:srgbClr>
                  </a:outerShdw>
                </a:effectLst>
                <a:latin typeface="Calibri" pitchFamily="34" charset="0"/>
              </a:rPr>
              <a:t>)</a:t>
            </a:r>
          </a:p>
          <a:p>
            <a:endParaRPr lang="en-US" dirty="0" smtClean="0">
              <a:effectLst>
                <a:outerShdw blurRad="38100" dist="38100" dir="2700000" algn="tl">
                  <a:srgbClr val="000000">
                    <a:alpha val="43137"/>
                  </a:srgbClr>
                </a:outerShdw>
              </a:effectLst>
              <a:latin typeface="Calibri" pitchFamily="34" charset="0"/>
            </a:endParaRPr>
          </a:p>
          <a:p>
            <a:r>
              <a:rPr lang="en-US" dirty="0" smtClean="0">
                <a:effectLst>
                  <a:outerShdw blurRad="38100" dist="38100" dir="2700000" algn="tl">
                    <a:srgbClr val="000000">
                      <a:alpha val="43137"/>
                    </a:srgbClr>
                  </a:outerShdw>
                </a:effectLst>
                <a:latin typeface="Calibri" pitchFamily="34" charset="0"/>
              </a:rPr>
              <a:t>Eliminates </a:t>
            </a:r>
            <a:r>
              <a:rPr lang="en-US" dirty="0" smtClean="0">
                <a:effectLst>
                  <a:outerShdw blurRad="38100" dist="38100" dir="2700000" algn="tl">
                    <a:srgbClr val="000000">
                      <a:alpha val="43137"/>
                    </a:srgbClr>
                  </a:outerShdw>
                </a:effectLst>
                <a:latin typeface="Calibri" pitchFamily="34" charset="0"/>
              </a:rPr>
              <a:t>both 208 conflict </a:t>
            </a:r>
            <a:r>
              <a:rPr lang="en-US" b="1" dirty="0" smtClean="0">
                <a:effectLst>
                  <a:outerShdw blurRad="38100" dist="38100" dir="2700000" algn="tl">
                    <a:srgbClr val="000000">
                      <a:alpha val="43137"/>
                    </a:srgbClr>
                  </a:outerShdw>
                </a:effectLst>
                <a:latin typeface="Calibri" pitchFamily="34" charset="0"/>
              </a:rPr>
              <a:t>AND</a:t>
            </a:r>
            <a:r>
              <a:rPr lang="en-US" dirty="0" smtClean="0">
                <a:effectLst>
                  <a:outerShdw blurRad="38100" dist="38100" dir="2700000" algn="tl">
                    <a:srgbClr val="000000">
                      <a:alpha val="43137"/>
                    </a:srgbClr>
                  </a:outerShdw>
                </a:effectLst>
                <a:latin typeface="Calibri" pitchFamily="34" charset="0"/>
              </a:rPr>
              <a:t> </a:t>
            </a:r>
            <a:r>
              <a:rPr lang="en-US" u="sng" dirty="0" smtClean="0">
                <a:effectLst>
                  <a:outerShdw blurRad="38100" dist="38100" dir="2700000" algn="tl">
                    <a:srgbClr val="000000">
                      <a:alpha val="43137"/>
                    </a:srgbClr>
                  </a:outerShdw>
                </a:effectLst>
                <a:latin typeface="Calibri" pitchFamily="34" charset="0"/>
              </a:rPr>
              <a:t>any appearance concerns</a:t>
            </a:r>
            <a:endParaRPr lang="en-US" u="sng" dirty="0">
              <a:effectLst>
                <a:outerShdw blurRad="38100" dist="38100" dir="2700000" algn="tl">
                  <a:srgbClr val="000000">
                    <a:alpha val="43137"/>
                  </a:srgbClr>
                </a:outerShdw>
              </a:effectLst>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25" y="533400"/>
            <a:ext cx="8080375" cy="1143000"/>
          </a:xfrm>
        </p:spPr>
        <p:txBody>
          <a:bodyPr/>
          <a:lstStyle/>
          <a:p>
            <a:pPr lvl="1" algn="ctr">
              <a:defRPr/>
            </a:pPr>
            <a:r>
              <a:rPr lang="en-US" sz="4000" b="1" u="sng" kern="120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cs typeface="Times New Roman" pitchFamily="18" charset="0"/>
              </a:rPr>
              <a:t>Agenda</a:t>
            </a:r>
            <a:r>
              <a:rPr lang="en-US" sz="4100" b="1" u="sng" kern="120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 </a:t>
            </a:r>
            <a:r>
              <a:rPr lang="en-US" sz="4000" dirty="0" smtClean="0">
                <a:solidFill>
                  <a:schemeClr val="bg2"/>
                </a:solidFill>
                <a:latin typeface="Century Gothic" pitchFamily="34" charset="0"/>
              </a:rPr>
              <a:t> </a:t>
            </a:r>
            <a:r>
              <a:rPr lang="en-US" dirty="0" smtClean="0">
                <a:solidFill>
                  <a:srgbClr val="FFFF00"/>
                </a:solidFill>
              </a:rPr>
              <a:t/>
            </a:r>
            <a:br>
              <a:rPr lang="en-US" dirty="0" smtClean="0">
                <a:solidFill>
                  <a:srgbClr val="FFFF00"/>
                </a:solidFill>
              </a:rPr>
            </a:br>
            <a:endParaRPr lang="en-US" dirty="0">
              <a:solidFill>
                <a:schemeClr val="accent2"/>
              </a:solidFill>
              <a:latin typeface="+mn-lt"/>
            </a:endParaRPr>
          </a:p>
        </p:txBody>
      </p:sp>
      <p:sp>
        <p:nvSpPr>
          <p:cNvPr id="6147" name="Content Placeholder 2"/>
          <p:cNvSpPr>
            <a:spLocks noGrp="1"/>
          </p:cNvSpPr>
          <p:nvPr>
            <p:ph idx="1"/>
          </p:nvPr>
        </p:nvSpPr>
        <p:spPr>
          <a:xfrm>
            <a:off x="685800" y="1752600"/>
            <a:ext cx="8156575" cy="4114800"/>
          </a:xfrm>
        </p:spPr>
        <p:txBody>
          <a:bodyPr>
            <a:normAutofit/>
          </a:bodyPr>
          <a:lstStyle/>
          <a:p>
            <a:pPr>
              <a:buClr>
                <a:schemeClr val="tx1"/>
              </a:buClr>
            </a:pPr>
            <a:r>
              <a:rPr lang="en-US" dirty="0" smtClean="0">
                <a:effectLst>
                  <a:outerShdw blurRad="38100" dist="38100" dir="2700000" algn="tl">
                    <a:srgbClr val="000000">
                      <a:alpha val="43137"/>
                    </a:srgbClr>
                  </a:outerShdw>
                </a:effectLst>
                <a:latin typeface="Calibri" pitchFamily="34" charset="0"/>
              </a:rPr>
              <a:t>Use a process for determining if the following exemptions apply:</a:t>
            </a:r>
          </a:p>
          <a:p>
            <a:pPr lvl="1"/>
            <a:r>
              <a:rPr lang="en-US" dirty="0" smtClean="0">
                <a:effectLst>
                  <a:outerShdw blurRad="38100" dist="38100" dir="2700000" algn="tl">
                    <a:srgbClr val="000000">
                      <a:alpha val="43137"/>
                    </a:srgbClr>
                  </a:outerShdw>
                </a:effectLst>
                <a:latin typeface="Calibri" pitchFamily="34" charset="0"/>
              </a:rPr>
              <a:t>mutual funds and unit investment trusts (diversified and sector)</a:t>
            </a:r>
          </a:p>
          <a:p>
            <a:pPr lvl="1"/>
            <a:r>
              <a:rPr lang="en-US" dirty="0" smtClean="0">
                <a:effectLst>
                  <a:outerShdw blurRad="38100" dist="38100" dir="2700000" algn="tl">
                    <a:srgbClr val="000000">
                      <a:alpha val="43137"/>
                    </a:srgbClr>
                  </a:outerShdw>
                </a:effectLst>
                <a:latin typeface="Calibri" pitchFamily="34" charset="0"/>
              </a:rPr>
              <a:t>publicly traded securities</a:t>
            </a:r>
          </a:p>
          <a:p>
            <a:pPr lvl="1"/>
            <a:r>
              <a:rPr lang="en-US" dirty="0" smtClean="0">
                <a:effectLst>
                  <a:outerShdw blurRad="38100" dist="38100" dir="2700000" algn="tl">
                    <a:srgbClr val="000000">
                      <a:alpha val="43137"/>
                    </a:srgbClr>
                  </a:outerShdw>
                </a:effectLst>
                <a:latin typeface="Calibri" pitchFamily="34" charset="0"/>
              </a:rPr>
              <a:t>employee benefit plans</a:t>
            </a:r>
          </a:p>
          <a:p>
            <a:pPr>
              <a:buClr>
                <a:schemeClr val="tx1"/>
              </a:buClr>
            </a:pPr>
            <a:r>
              <a:rPr lang="en-US" dirty="0" smtClean="0">
                <a:effectLst>
                  <a:outerShdw blurRad="38100" dist="38100" dir="2700000" algn="tl">
                    <a:srgbClr val="000000">
                      <a:alpha val="43137"/>
                    </a:srgbClr>
                  </a:outerShdw>
                </a:effectLst>
                <a:latin typeface="Calibri" pitchFamily="34" charset="0"/>
              </a:rPr>
              <a:t>Apply the process to specific examples</a:t>
            </a:r>
          </a:p>
          <a:p>
            <a:pPr>
              <a:buClr>
                <a:schemeClr val="tx1"/>
              </a:buClr>
            </a:pPr>
            <a:r>
              <a:rPr lang="en-US" dirty="0" smtClean="0">
                <a:effectLst>
                  <a:outerShdw blurRad="38100" dist="38100" dir="2700000" algn="tl">
                    <a:srgbClr val="000000">
                      <a:alpha val="43137"/>
                    </a:srgbClr>
                  </a:outerShdw>
                </a:effectLst>
                <a:latin typeface="Calibri" pitchFamily="34" charset="0"/>
              </a:rPr>
              <a:t>Identify useful resources to assist the analysis</a:t>
            </a:r>
          </a:p>
          <a:p>
            <a:pPr>
              <a:buClr>
                <a:schemeClr val="bg2"/>
              </a:buClr>
              <a:buNone/>
            </a:pPr>
            <a:endParaRPr lang="en-US" dirty="0" smtClean="0"/>
          </a:p>
          <a:p>
            <a:pPr>
              <a:buClr>
                <a:schemeClr val="bg2"/>
              </a:buClr>
            </a:pPr>
            <a:endParaRPr lang="en-US" dirty="0" smtClean="0"/>
          </a:p>
          <a:p>
            <a:pPr>
              <a:buClr>
                <a:schemeClr val="tx1"/>
              </a:buClr>
              <a:buFontTx/>
              <a:buNone/>
            </a:pPr>
            <a:endParaRPr lang="en-US" dirty="0" smtClean="0">
              <a:solidFill>
                <a:schemeClr val="tx1"/>
              </a:solidFill>
            </a:endParaRPr>
          </a:p>
          <a:p>
            <a:pPr>
              <a:buClr>
                <a:schemeClr val="tx1"/>
              </a:buClr>
              <a:buFontTx/>
              <a:buNone/>
            </a:pPr>
            <a:endParaRPr lang="en-US" dirty="0" smtClean="0">
              <a:solidFill>
                <a:schemeClr val="tx1"/>
              </a:solidFill>
            </a:endParaRPr>
          </a:p>
          <a:p>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90600" y="1539240"/>
            <a:ext cx="7162800" cy="4709160"/>
          </a:xfrm>
        </p:spPr>
        <p:txBody>
          <a:bodyPr>
            <a:normAutofit fontScale="92500" lnSpcReduction="10000"/>
          </a:bodyPr>
          <a:lstStyle/>
          <a:p>
            <a:pPr marL="651510" indent="-514350">
              <a:buAutoNum type="arabicPeriod"/>
            </a:pPr>
            <a:endParaRPr lang="en-US" dirty="0" smtClean="0">
              <a:effectLst>
                <a:outerShdw blurRad="38100" dist="38100" dir="2700000" algn="tl">
                  <a:srgbClr val="000000">
                    <a:alpha val="43137"/>
                  </a:srgbClr>
                </a:outerShdw>
              </a:effectLst>
              <a:latin typeface="Calibri" pitchFamily="34" charset="0"/>
            </a:endParaRPr>
          </a:p>
          <a:p>
            <a:pPr marL="651510" indent="-514350">
              <a:buFont typeface="Wingdings 2"/>
              <a:buAutoNum type="arabicPeriod"/>
            </a:pPr>
            <a:r>
              <a:rPr lang="en-US" dirty="0" smtClean="0">
                <a:effectLst>
                  <a:outerShdw blurRad="38100" dist="38100" dir="2700000" algn="tl">
                    <a:srgbClr val="000000">
                      <a:alpha val="43137"/>
                    </a:srgbClr>
                  </a:outerShdw>
                </a:effectLst>
                <a:latin typeface="Calibri" pitchFamily="34" charset="0"/>
              </a:rPr>
              <a:t>Will </a:t>
            </a:r>
            <a:r>
              <a:rPr lang="en-US" dirty="0" smtClean="0">
                <a:effectLst>
                  <a:outerShdw blurRad="38100" dist="38100" dir="2700000" algn="tl">
                    <a:srgbClr val="000000">
                      <a:alpha val="43137"/>
                    </a:srgbClr>
                  </a:outerShdw>
                </a:effectLst>
                <a:latin typeface="Calibri" pitchFamily="34" charset="0"/>
              </a:rPr>
              <a:t>outcome </a:t>
            </a:r>
            <a:r>
              <a:rPr lang="en-US" dirty="0" smtClean="0">
                <a:effectLst>
                  <a:outerShdw blurRad="38100" dist="38100" dir="2700000" algn="tl">
                    <a:srgbClr val="000000">
                      <a:alpha val="43137"/>
                    </a:srgbClr>
                  </a:outerShdw>
                </a:effectLst>
                <a:latin typeface="Calibri" pitchFamily="34" charset="0"/>
              </a:rPr>
              <a:t>of </a:t>
            </a:r>
            <a:r>
              <a:rPr lang="en-US" dirty="0" smtClean="0">
                <a:effectLst>
                  <a:outerShdw blurRad="38100" dist="38100" dir="2700000" algn="tl">
                    <a:srgbClr val="000000">
                      <a:alpha val="43137"/>
                    </a:srgbClr>
                  </a:outerShdw>
                </a:effectLst>
                <a:latin typeface="Calibri" pitchFamily="34" charset="0"/>
              </a:rPr>
              <a:t> </a:t>
            </a:r>
            <a:r>
              <a:rPr lang="en-US" dirty="0" smtClean="0">
                <a:effectLst>
                  <a:outerShdw blurRad="38100" dist="38100" dir="2700000" algn="tl">
                    <a:srgbClr val="000000">
                      <a:alpha val="43137"/>
                    </a:srgbClr>
                  </a:outerShdw>
                </a:effectLst>
                <a:latin typeface="Calibri" pitchFamily="34" charset="0"/>
              </a:rPr>
              <a:t>Government matter have an effect </a:t>
            </a:r>
            <a:r>
              <a:rPr lang="en-US" dirty="0" smtClean="0">
                <a:effectLst>
                  <a:outerShdw blurRad="38100" dist="38100" dir="2700000" algn="tl">
                    <a:srgbClr val="000000">
                      <a:alpha val="43137"/>
                    </a:srgbClr>
                  </a:outerShdw>
                </a:effectLst>
                <a:latin typeface="Calibri" pitchFamily="34" charset="0"/>
              </a:rPr>
              <a:t>on </a:t>
            </a:r>
            <a:r>
              <a:rPr lang="en-US" dirty="0" smtClean="0">
                <a:effectLst>
                  <a:outerShdw blurRad="38100" dist="38100" dir="2700000" algn="tl">
                    <a:srgbClr val="000000">
                      <a:alpha val="43137"/>
                    </a:srgbClr>
                  </a:outerShdw>
                </a:effectLst>
                <a:latin typeface="Calibri" pitchFamily="34" charset="0"/>
              </a:rPr>
              <a:t>the identified interest?</a:t>
            </a:r>
          </a:p>
          <a:p>
            <a:pPr marL="651510" indent="-514350">
              <a:buAutoNum type="arabicPeriod"/>
            </a:pPr>
            <a:r>
              <a:rPr lang="en-US" dirty="0" smtClean="0">
                <a:effectLst>
                  <a:outerShdw blurRad="38100" dist="38100" dir="2700000" algn="tl">
                    <a:srgbClr val="000000">
                      <a:alpha val="43137"/>
                    </a:srgbClr>
                  </a:outerShdw>
                </a:effectLst>
                <a:latin typeface="Calibri" pitchFamily="34" charset="0"/>
              </a:rPr>
              <a:t>Is there </a:t>
            </a:r>
            <a:r>
              <a:rPr lang="en-US" dirty="0" smtClean="0">
                <a:effectLst>
                  <a:outerShdw blurRad="38100" dist="38100" dir="2700000" algn="tl">
                    <a:srgbClr val="000000">
                      <a:alpha val="43137"/>
                    </a:srgbClr>
                  </a:outerShdw>
                </a:effectLst>
                <a:latin typeface="Calibri" pitchFamily="34" charset="0"/>
              </a:rPr>
              <a:t>a potential exemption?</a:t>
            </a:r>
          </a:p>
          <a:p>
            <a:pPr marL="651510" indent="-514350">
              <a:buAutoNum type="arabicPeriod"/>
            </a:pPr>
            <a:r>
              <a:rPr lang="en-US" dirty="0" smtClean="0">
                <a:effectLst>
                  <a:outerShdw blurRad="38100" dist="38100" dir="2700000" algn="tl">
                    <a:srgbClr val="000000">
                      <a:alpha val="43137"/>
                    </a:srgbClr>
                  </a:outerShdw>
                </a:effectLst>
                <a:latin typeface="Calibri" pitchFamily="34" charset="0"/>
              </a:rPr>
              <a:t>Does the exemption cover </a:t>
            </a:r>
            <a:r>
              <a:rPr lang="en-US" b="1" dirty="0" smtClean="0">
                <a:effectLst>
                  <a:outerShdw blurRad="38100" dist="38100" dir="2700000" algn="tl">
                    <a:srgbClr val="000000">
                      <a:alpha val="43137"/>
                    </a:srgbClr>
                  </a:outerShdw>
                </a:effectLst>
                <a:latin typeface="Calibri" pitchFamily="34" charset="0"/>
              </a:rPr>
              <a:t>type </a:t>
            </a:r>
            <a:r>
              <a:rPr lang="en-US" b="1" dirty="0" smtClean="0">
                <a:effectLst>
                  <a:outerShdw blurRad="38100" dist="38100" dir="2700000" algn="tl">
                    <a:srgbClr val="000000">
                      <a:alpha val="43137"/>
                    </a:srgbClr>
                  </a:outerShdw>
                </a:effectLst>
                <a:latin typeface="Calibri" pitchFamily="34" charset="0"/>
              </a:rPr>
              <a:t>of financial interest</a:t>
            </a:r>
            <a:r>
              <a:rPr lang="en-US" dirty="0" smtClean="0">
                <a:effectLst>
                  <a:outerShdw blurRad="38100" dist="38100" dir="2700000" algn="tl">
                    <a:srgbClr val="000000">
                      <a:alpha val="43137"/>
                    </a:srgbClr>
                  </a:outerShdw>
                </a:effectLst>
                <a:latin typeface="Calibri" pitchFamily="34" charset="0"/>
              </a:rPr>
              <a:t>?</a:t>
            </a:r>
          </a:p>
          <a:p>
            <a:pPr marL="651510" indent="-514350">
              <a:buAutoNum type="arabicPeriod"/>
            </a:pPr>
            <a:r>
              <a:rPr lang="en-US" dirty="0" smtClean="0">
                <a:effectLst>
                  <a:outerShdw blurRad="38100" dist="38100" dir="2700000" algn="tl">
                    <a:srgbClr val="000000">
                      <a:alpha val="43137"/>
                    </a:srgbClr>
                  </a:outerShdw>
                </a:effectLst>
                <a:latin typeface="Calibri" pitchFamily="34" charset="0"/>
              </a:rPr>
              <a:t>Does the exemption cover </a:t>
            </a:r>
            <a:r>
              <a:rPr lang="en-US" b="1" dirty="0" smtClean="0">
                <a:effectLst>
                  <a:outerShdw blurRad="38100" dist="38100" dir="2700000" algn="tl">
                    <a:srgbClr val="000000">
                      <a:alpha val="43137"/>
                    </a:srgbClr>
                  </a:outerShdw>
                </a:effectLst>
                <a:latin typeface="Calibri" pitchFamily="34" charset="0"/>
              </a:rPr>
              <a:t>type </a:t>
            </a:r>
            <a:r>
              <a:rPr lang="en-US" b="1" dirty="0" smtClean="0">
                <a:effectLst>
                  <a:outerShdw blurRad="38100" dist="38100" dir="2700000" algn="tl">
                    <a:srgbClr val="000000">
                      <a:alpha val="43137"/>
                    </a:srgbClr>
                  </a:outerShdw>
                </a:effectLst>
                <a:latin typeface="Calibri" pitchFamily="34" charset="0"/>
              </a:rPr>
              <a:t>of particular matter </a:t>
            </a:r>
            <a:r>
              <a:rPr lang="en-US" dirty="0" smtClean="0">
                <a:effectLst>
                  <a:outerShdw blurRad="38100" dist="38100" dir="2700000" algn="tl">
                    <a:srgbClr val="000000">
                      <a:alpha val="43137"/>
                    </a:srgbClr>
                  </a:outerShdw>
                </a:effectLst>
                <a:latin typeface="Calibri" pitchFamily="34" charset="0"/>
              </a:rPr>
              <a:t>(if applicable)?</a:t>
            </a:r>
          </a:p>
          <a:p>
            <a:pPr marL="651510" indent="-514350">
              <a:buAutoNum type="arabicPeriod"/>
            </a:pPr>
            <a:r>
              <a:rPr lang="en-US" dirty="0" smtClean="0">
                <a:effectLst>
                  <a:outerShdw blurRad="38100" dist="38100" dir="2700000" algn="tl">
                    <a:srgbClr val="000000">
                      <a:alpha val="43137"/>
                    </a:srgbClr>
                  </a:outerShdw>
                </a:effectLst>
                <a:latin typeface="Calibri" pitchFamily="34" charset="0"/>
              </a:rPr>
              <a:t>Where applicable, does the $ value </a:t>
            </a:r>
            <a:r>
              <a:rPr lang="en-US" dirty="0" smtClean="0">
                <a:effectLst>
                  <a:outerShdw blurRad="38100" dist="38100" dir="2700000" algn="tl">
                    <a:srgbClr val="000000">
                      <a:alpha val="43137"/>
                    </a:srgbClr>
                  </a:outerShdw>
                </a:effectLst>
                <a:latin typeface="Calibri" pitchFamily="34" charset="0"/>
              </a:rPr>
              <a:t>meet </a:t>
            </a:r>
            <a:r>
              <a:rPr lang="en-US" dirty="0" smtClean="0">
                <a:effectLst>
                  <a:outerShdw blurRad="38100" dist="38100" dir="2700000" algn="tl">
                    <a:srgbClr val="000000">
                      <a:alpha val="43137"/>
                    </a:srgbClr>
                  </a:outerShdw>
                </a:effectLst>
                <a:latin typeface="Calibri" pitchFamily="34" charset="0"/>
              </a:rPr>
              <a:t>the de </a:t>
            </a:r>
            <a:r>
              <a:rPr lang="en-US" dirty="0" err="1" smtClean="0">
                <a:effectLst>
                  <a:outerShdw blurRad="38100" dist="38100" dir="2700000" algn="tl">
                    <a:srgbClr val="000000">
                      <a:alpha val="43137"/>
                    </a:srgbClr>
                  </a:outerShdw>
                </a:effectLst>
                <a:latin typeface="Calibri" pitchFamily="34" charset="0"/>
              </a:rPr>
              <a:t>minimis</a:t>
            </a:r>
            <a:r>
              <a:rPr lang="en-US" dirty="0" smtClean="0">
                <a:effectLst>
                  <a:outerShdw blurRad="38100" dist="38100" dir="2700000" algn="tl">
                    <a:srgbClr val="000000">
                      <a:alpha val="43137"/>
                    </a:srgbClr>
                  </a:outerShdw>
                </a:effectLst>
                <a:latin typeface="Calibri" pitchFamily="34" charset="0"/>
              </a:rPr>
              <a:t> </a:t>
            </a:r>
            <a:r>
              <a:rPr lang="en-US" dirty="0" smtClean="0">
                <a:effectLst>
                  <a:outerShdw blurRad="38100" dist="38100" dir="2700000" algn="tl">
                    <a:srgbClr val="000000">
                      <a:alpha val="43137"/>
                    </a:srgbClr>
                  </a:outerShdw>
                </a:effectLst>
                <a:latin typeface="Calibri" pitchFamily="34" charset="0"/>
              </a:rPr>
              <a:t>thresholds?</a:t>
            </a:r>
            <a:endParaRPr lang="en-US" dirty="0" smtClean="0">
              <a:effectLst>
                <a:outerShdw blurRad="38100" dist="38100" dir="2700000" algn="tl">
                  <a:srgbClr val="000000">
                    <a:alpha val="43137"/>
                  </a:srgbClr>
                </a:outerShdw>
              </a:effectLst>
              <a:latin typeface="Calibri" pitchFamily="34" charset="0"/>
            </a:endParaRPr>
          </a:p>
          <a:p>
            <a:pPr marL="651510" indent="-514350">
              <a:buFont typeface="Wingdings 2"/>
              <a:buAutoNum type="arabicPeriod"/>
            </a:pPr>
            <a:r>
              <a:rPr lang="en-US" dirty="0" smtClean="0">
                <a:effectLst>
                  <a:outerShdw blurRad="38100" dist="38100" dir="2700000" algn="tl">
                    <a:srgbClr val="000000">
                      <a:alpha val="43137"/>
                    </a:srgbClr>
                  </a:outerShdw>
                </a:effectLst>
                <a:latin typeface="Calibri" pitchFamily="34" charset="0"/>
              </a:rPr>
              <a:t>Are all other elements of the exemption met?</a:t>
            </a:r>
          </a:p>
          <a:p>
            <a:pPr marL="651510" indent="-514350">
              <a:buAutoNum type="arabicPeriod"/>
            </a:pPr>
            <a:endParaRPr lang="en-US" dirty="0">
              <a:latin typeface="Calibri" pitchFamily="34" charset="0"/>
            </a:endParaRPr>
          </a:p>
        </p:txBody>
      </p:sp>
      <p:sp>
        <p:nvSpPr>
          <p:cNvPr id="5" name="Title 1"/>
          <p:cNvSpPr>
            <a:spLocks noGrp="1"/>
          </p:cNvSpPr>
          <p:nvPr>
            <p:ph type="title"/>
          </p:nvPr>
        </p:nvSpPr>
        <p:spPr/>
        <p:txBody>
          <a:bodyPr/>
          <a:lstStyle/>
          <a:p>
            <a:r>
              <a:rPr lang="en-US" u="sng" dirty="0" smtClean="0"/>
              <a:t>Analysis Process</a:t>
            </a:r>
            <a:endParaRPr lang="en-US" u="sng"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smtClean="0"/>
              <a:t>MutuAl</a:t>
            </a:r>
            <a:r>
              <a:rPr lang="en-US" dirty="0" smtClean="0"/>
              <a:t> Funds and Unit Investment Trusts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304800" y="1066800"/>
            <a:ext cx="8610600" cy="6863417"/>
          </a:xfrm>
          <a:prstGeom prst="rect">
            <a:avLst/>
          </a:prstGeom>
          <a:noFill/>
          <a:ln w="9525">
            <a:noFill/>
            <a:miter lim="800000"/>
            <a:headEnd/>
            <a:tailEnd/>
          </a:ln>
        </p:spPr>
        <p:txBody>
          <a:bodyPr>
            <a:spAutoFit/>
          </a:bodyPr>
          <a:lstStyle/>
          <a:p>
            <a:endParaRPr lang="en-US" u="none" dirty="0"/>
          </a:p>
          <a:p>
            <a:endParaRPr lang="en-US" sz="2000" u="none" dirty="0" smtClean="0">
              <a:latin typeface="Calibri" pitchFamily="34" charset="0"/>
            </a:endParaRPr>
          </a:p>
          <a:p>
            <a:r>
              <a:rPr lang="en-US" sz="2800" u="none" dirty="0" smtClean="0">
                <a:latin typeface="Calibri" pitchFamily="34" charset="0"/>
              </a:rPr>
              <a:t>Your </a:t>
            </a:r>
            <a:r>
              <a:rPr lang="en-US" sz="2800" u="none" dirty="0">
                <a:latin typeface="Calibri" pitchFamily="34" charset="0"/>
              </a:rPr>
              <a:t>CIO </a:t>
            </a:r>
            <a:r>
              <a:rPr lang="en-US" sz="2800" u="none" dirty="0" smtClean="0">
                <a:latin typeface="Calibri" pitchFamily="34" charset="0"/>
              </a:rPr>
              <a:t> will </a:t>
            </a:r>
            <a:r>
              <a:rPr lang="en-US" sz="2800" u="none" dirty="0">
                <a:latin typeface="Calibri" pitchFamily="34" charset="0"/>
              </a:rPr>
              <a:t>be working on </a:t>
            </a:r>
            <a:r>
              <a:rPr lang="en-US" sz="2800" u="none" dirty="0" smtClean="0">
                <a:latin typeface="Calibri" pitchFamily="34" charset="0"/>
              </a:rPr>
              <a:t>various </a:t>
            </a:r>
            <a:r>
              <a:rPr lang="en-US" sz="2800" u="none" dirty="0" smtClean="0">
                <a:solidFill>
                  <a:srgbClr val="FFC000"/>
                </a:solidFill>
                <a:latin typeface="Calibri" pitchFamily="34" charset="0"/>
              </a:rPr>
              <a:t>contracts for IT hardware, software and services</a:t>
            </a:r>
            <a:r>
              <a:rPr lang="en-US" sz="2800" u="none" dirty="0" smtClean="0">
                <a:latin typeface="Calibri" pitchFamily="34" charset="0"/>
              </a:rPr>
              <a:t>.  The CIO’s investment portfolio consists of: </a:t>
            </a:r>
            <a:endParaRPr lang="en-US" sz="2800" u="none" dirty="0">
              <a:latin typeface="Calibri" pitchFamily="34" charset="0"/>
            </a:endParaRPr>
          </a:p>
          <a:p>
            <a:endParaRPr lang="en-US" sz="2000" u="none" dirty="0">
              <a:latin typeface="Calibri" pitchFamily="34" charset="0"/>
            </a:endParaRPr>
          </a:p>
          <a:p>
            <a:pPr lvl="1">
              <a:buClr>
                <a:srgbClr val="92D050"/>
              </a:buClr>
              <a:buFont typeface="Arial" pitchFamily="34" charset="0"/>
              <a:buChar char="•"/>
            </a:pPr>
            <a:r>
              <a:rPr lang="en-US" sz="2000" u="none" dirty="0">
                <a:latin typeface="Calibri" pitchFamily="34" charset="0"/>
              </a:rPr>
              <a:t>  </a:t>
            </a:r>
            <a:r>
              <a:rPr lang="en-US" sz="2400" u="none" dirty="0">
                <a:latin typeface="Calibri" pitchFamily="34" charset="0"/>
              </a:rPr>
              <a:t>$200,000 invested in the </a:t>
            </a:r>
            <a:r>
              <a:rPr lang="en-US" sz="2400" u="none" dirty="0">
                <a:solidFill>
                  <a:srgbClr val="FFC000"/>
                </a:solidFill>
                <a:latin typeface="Calibri" pitchFamily="34" charset="0"/>
              </a:rPr>
              <a:t>Wells Fargo Advantage Endeavor </a:t>
            </a:r>
            <a:r>
              <a:rPr lang="en-US" sz="2400" u="none" dirty="0" smtClean="0">
                <a:solidFill>
                  <a:srgbClr val="FFC000"/>
                </a:solidFill>
                <a:latin typeface="Calibri" pitchFamily="34" charset="0"/>
              </a:rPr>
              <a:t>    					Select </a:t>
            </a:r>
            <a:r>
              <a:rPr lang="en-US" sz="2400" u="none" dirty="0">
                <a:solidFill>
                  <a:srgbClr val="FFC000"/>
                </a:solidFill>
                <a:latin typeface="Calibri" pitchFamily="34" charset="0"/>
              </a:rPr>
              <a:t>Fund </a:t>
            </a:r>
          </a:p>
          <a:p>
            <a:pPr lvl="1">
              <a:buClr>
                <a:srgbClr val="92D050"/>
              </a:buClr>
              <a:buFont typeface="Arial" pitchFamily="34" charset="0"/>
              <a:buChar char="•"/>
            </a:pPr>
            <a:endParaRPr lang="en-US" sz="2400" u="none" dirty="0">
              <a:latin typeface="Calibri" pitchFamily="34" charset="0"/>
            </a:endParaRPr>
          </a:p>
          <a:p>
            <a:pPr lvl="1">
              <a:buClr>
                <a:srgbClr val="92D050"/>
              </a:buClr>
              <a:buFont typeface="Arial" pitchFamily="34" charset="0"/>
              <a:buChar char="•"/>
            </a:pPr>
            <a:r>
              <a:rPr lang="en-US" sz="2400" u="none" dirty="0" smtClean="0">
                <a:latin typeface="Calibri" pitchFamily="34" charset="0"/>
              </a:rPr>
              <a:t>   $12,000 invested in </a:t>
            </a:r>
            <a:r>
              <a:rPr lang="en-US" sz="2400" u="none" dirty="0">
                <a:solidFill>
                  <a:srgbClr val="FFC000"/>
                </a:solidFill>
                <a:latin typeface="Calibri" pitchFamily="34" charset="0"/>
              </a:rPr>
              <a:t>Vanguard Information Technology </a:t>
            </a:r>
            <a:r>
              <a:rPr lang="en-US" sz="2400" u="none" dirty="0" smtClean="0">
                <a:solidFill>
                  <a:srgbClr val="FFC000"/>
                </a:solidFill>
                <a:latin typeface="Calibri" pitchFamily="34" charset="0"/>
              </a:rPr>
              <a:t>Index</a:t>
            </a:r>
          </a:p>
          <a:p>
            <a:pPr lvl="1">
              <a:buClr>
                <a:srgbClr val="92D050"/>
              </a:buClr>
              <a:buFont typeface="Arial" pitchFamily="34" charset="0"/>
              <a:buChar char="•"/>
            </a:pPr>
            <a:endParaRPr lang="en-US" sz="2400" dirty="0" smtClean="0">
              <a:solidFill>
                <a:srgbClr val="FFC000"/>
              </a:solidFill>
              <a:latin typeface="Calibri" pitchFamily="34" charset="0"/>
            </a:endParaRPr>
          </a:p>
          <a:p>
            <a:pPr lvl="1">
              <a:buClr>
                <a:srgbClr val="92D050"/>
              </a:buClr>
              <a:buFont typeface="Arial" pitchFamily="34" charset="0"/>
              <a:buChar char="•"/>
            </a:pPr>
            <a:r>
              <a:rPr lang="en-US" sz="2400" u="none" dirty="0" smtClean="0">
                <a:solidFill>
                  <a:srgbClr val="FFC000"/>
                </a:solidFill>
                <a:latin typeface="Calibri" pitchFamily="34" charset="0"/>
              </a:rPr>
              <a:t>   </a:t>
            </a:r>
            <a:r>
              <a:rPr lang="en-US" sz="2400" u="none" dirty="0" smtClean="0">
                <a:latin typeface="Calibri" pitchFamily="34" charset="0"/>
              </a:rPr>
              <a:t>$65,000 invested in </a:t>
            </a:r>
            <a:r>
              <a:rPr lang="en-US" sz="2400" u="none" dirty="0" err="1" smtClean="0">
                <a:solidFill>
                  <a:srgbClr val="FFC000"/>
                </a:solidFill>
                <a:latin typeface="Calibri" pitchFamily="34" charset="0"/>
              </a:rPr>
              <a:t>Ishares</a:t>
            </a:r>
            <a:r>
              <a:rPr lang="en-US" sz="2400" u="none" dirty="0" smtClean="0">
                <a:solidFill>
                  <a:srgbClr val="FFC000"/>
                </a:solidFill>
                <a:latin typeface="Calibri" pitchFamily="34" charset="0"/>
              </a:rPr>
              <a:t> US Industrials</a:t>
            </a:r>
          </a:p>
          <a:p>
            <a:pPr lvl="1">
              <a:buClr>
                <a:srgbClr val="92D050"/>
              </a:buClr>
              <a:buFont typeface="Arial" pitchFamily="34" charset="0"/>
              <a:buChar char="•"/>
            </a:pPr>
            <a:endParaRPr lang="en-US" sz="2400" dirty="0" smtClean="0">
              <a:solidFill>
                <a:srgbClr val="FFC000"/>
              </a:solidFill>
              <a:latin typeface="Calibri" pitchFamily="34" charset="0"/>
            </a:endParaRPr>
          </a:p>
          <a:p>
            <a:pPr lvl="2">
              <a:buClr>
                <a:srgbClr val="92D050"/>
              </a:buClr>
            </a:pPr>
            <a:endParaRPr lang="en-US" sz="2400" u="none" dirty="0">
              <a:solidFill>
                <a:srgbClr val="FFC000"/>
              </a:solidFill>
              <a:latin typeface="Calibri" pitchFamily="34" charset="0"/>
            </a:endParaRPr>
          </a:p>
          <a:p>
            <a:pPr lvl="1">
              <a:buClr>
                <a:srgbClr val="92D050"/>
              </a:buClr>
              <a:buFont typeface="Arial" pitchFamily="34" charset="0"/>
              <a:buChar char="•"/>
            </a:pPr>
            <a:endParaRPr lang="en-US" sz="2000" u="none" dirty="0">
              <a:latin typeface="Calibri" pitchFamily="34" charset="0"/>
            </a:endParaRPr>
          </a:p>
          <a:p>
            <a:pPr lvl="1">
              <a:buClr>
                <a:srgbClr val="92D050"/>
              </a:buClr>
            </a:pPr>
            <a:endParaRPr lang="en-US" sz="2000" u="none" dirty="0">
              <a:latin typeface="Calibri" pitchFamily="34" charset="0"/>
            </a:endParaRPr>
          </a:p>
          <a:p>
            <a:pPr lvl="1">
              <a:buClr>
                <a:srgbClr val="92D050"/>
              </a:buClr>
            </a:pPr>
            <a:endParaRPr lang="en-US" sz="2200" u="none" dirty="0"/>
          </a:p>
          <a:p>
            <a:pPr>
              <a:buClr>
                <a:srgbClr val="92D050"/>
              </a:buClr>
            </a:pPr>
            <a:endParaRPr lang="en-US" sz="2200" u="none" dirty="0"/>
          </a:p>
          <a:p>
            <a:endParaRPr lang="en-US" sz="2200" u="none" dirty="0"/>
          </a:p>
        </p:txBody>
      </p:sp>
      <p:sp>
        <p:nvSpPr>
          <p:cNvPr id="9" name="Title 1"/>
          <p:cNvSpPr txBox="1">
            <a:spLocks/>
          </p:cNvSpPr>
          <p:nvPr/>
        </p:nvSpPr>
        <p:spPr>
          <a:xfrm>
            <a:off x="682625" y="76200"/>
            <a:ext cx="8080375" cy="1143000"/>
          </a:xfrm>
          <a:prstGeom prst="rect">
            <a:avLst/>
          </a:prstGeom>
        </p:spPr>
        <p:txBody>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4400"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cs typeface="Times New Roman" pitchFamily="18" charset="0"/>
              </a:rPr>
              <a:t>Applying the Exemptions</a:t>
            </a:r>
          </a:p>
          <a:p>
            <a:pPr marL="0" marR="0" lvl="1" indent="0" defTabSz="914400" eaLnBrk="1" fontAlgn="auto" latinLnBrk="0" hangingPunct="1">
              <a:lnSpc>
                <a:spcPct val="100000"/>
              </a:lnSpc>
              <a:spcBef>
                <a:spcPts val="0"/>
              </a:spcBef>
              <a:spcAft>
                <a:spcPts val="0"/>
              </a:spcAft>
              <a:buClrTx/>
              <a:buSzTx/>
              <a:buFontTx/>
              <a:buNone/>
              <a:tabLst/>
              <a:defRPr/>
            </a:pPr>
            <a:r>
              <a:rPr lang="en-US" sz="440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cs typeface="Times New Roman" pitchFamily="18" charset="0"/>
              </a:rPr>
              <a:t>Exercise 1</a:t>
            </a:r>
            <a:r>
              <a:rPr kumimoji="0" lang="en-US" sz="4000" i="0" strike="noStrike" kern="0" cap="none" spc="0" normalizeH="0" baseline="0" noProof="0" dirty="0" smtClean="0">
                <a:ln>
                  <a:noFill/>
                </a:ln>
                <a:solidFill>
                  <a:schemeClr val="bg2"/>
                </a:solidFill>
                <a:uLnTx/>
                <a:uFillTx/>
                <a:latin typeface="+mj-lt"/>
              </a:rPr>
              <a:t> </a:t>
            </a:r>
            <a:r>
              <a:rPr kumimoji="0" lang="en-US" sz="1800" b="0" i="0" u="none" strike="noStrike" kern="0" cap="none" spc="0" normalizeH="0" baseline="0" noProof="0" dirty="0" smtClean="0">
                <a:ln>
                  <a:noFill/>
                </a:ln>
                <a:solidFill>
                  <a:srgbClr val="FFFF00"/>
                </a:solidFill>
                <a:effectLst/>
                <a:uLnTx/>
                <a:uFillTx/>
              </a:rPr>
              <a:t/>
            </a:r>
            <a:br>
              <a:rPr kumimoji="0" lang="en-US" sz="1800" b="0" i="0" u="none" strike="noStrike" kern="0" cap="none" spc="0" normalizeH="0" baseline="0" noProof="0" dirty="0" smtClean="0">
                <a:ln>
                  <a:noFill/>
                </a:ln>
                <a:solidFill>
                  <a:srgbClr val="FFFF00"/>
                </a:solidFill>
                <a:effectLst/>
                <a:uLnTx/>
                <a:uFillTx/>
              </a:rPr>
            </a:br>
            <a:endParaRPr kumimoji="0" lang="en-US" sz="1800" b="0" i="0" u="none" strike="noStrike" kern="0" cap="none" spc="0" normalizeH="0" baseline="0" noProof="0" dirty="0">
              <a:ln>
                <a:noFill/>
              </a:ln>
              <a:solidFill>
                <a:schemeClr val="accent2"/>
              </a:solidFill>
              <a:effectLst/>
              <a:uLnTx/>
              <a:uFillTx/>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76200" y="1600200"/>
            <a:ext cx="9067800" cy="0"/>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 name="Group 16"/>
          <p:cNvGrpSpPr/>
          <p:nvPr/>
        </p:nvGrpSpPr>
        <p:grpSpPr>
          <a:xfrm>
            <a:off x="228600" y="0"/>
            <a:ext cx="2438400" cy="2438400"/>
            <a:chOff x="-2590800" y="6096000"/>
            <a:chExt cx="2667000" cy="2667000"/>
          </a:xfrm>
        </p:grpSpPr>
        <p:sp>
          <p:nvSpPr>
            <p:cNvPr id="4" name="Oval 3"/>
            <p:cNvSpPr/>
            <p:nvPr/>
          </p:nvSpPr>
          <p:spPr>
            <a:xfrm>
              <a:off x="-2590800" y="6096000"/>
              <a:ext cx="2667000" cy="2667000"/>
            </a:xfrm>
            <a:prstGeom prst="ellipse">
              <a:avLst/>
            </a:prstGeom>
            <a:gradFill>
              <a:gsLst>
                <a:gs pos="34000">
                  <a:schemeClr val="tx2"/>
                </a:gs>
                <a:gs pos="80000">
                  <a:schemeClr val="tx2">
                    <a:lumMod val="60000"/>
                    <a:lumOff val="4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a:bevelT w="228600" h="228600"/>
              </a:sp3d>
            </a:bodyPr>
            <a:lstStyle/>
            <a:p>
              <a:pPr algn="ctr"/>
              <a:endParaRPr lang="en-US" sz="19900" dirty="0">
                <a:ln w="28575">
                  <a:solidFill>
                    <a:schemeClr val="tx1"/>
                  </a:solidFill>
                </a:ln>
                <a:solidFill>
                  <a:schemeClr val="tx1">
                    <a:lumMod val="50000"/>
                    <a:lumOff val="50000"/>
                  </a:schemeClr>
                </a:solidFill>
                <a:latin typeface="Impact" pitchFamily="34" charset="0"/>
              </a:endParaRPr>
            </a:p>
          </p:txBody>
        </p:sp>
        <p:sp>
          <p:nvSpPr>
            <p:cNvPr id="5" name="Oval 4"/>
            <p:cNvSpPr/>
            <p:nvPr/>
          </p:nvSpPr>
          <p:spPr>
            <a:xfrm>
              <a:off x="-2424113" y="6262688"/>
              <a:ext cx="2257426" cy="2257426"/>
            </a:xfrm>
            <a:prstGeom prst="ellipse">
              <a:avLst/>
            </a:prstGeom>
            <a:gradFill>
              <a:gsLst>
                <a:gs pos="34000">
                  <a:schemeClr val="tx2">
                    <a:lumMod val="75000"/>
                  </a:schemeClr>
                </a:gs>
                <a:gs pos="80000">
                  <a:schemeClr val="tx2">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a:bevelT w="228600" h="228600"/>
              </a:sp3d>
            </a:bodyPr>
            <a:lstStyle/>
            <a:p>
              <a:pPr algn="ctr"/>
              <a:r>
                <a:rPr lang="en-US" sz="13300" u="none" dirty="0" smtClean="0">
                  <a:ln w="28575">
                    <a:solidFill>
                      <a:schemeClr val="tx1"/>
                    </a:solidFill>
                  </a:ln>
                  <a:solidFill>
                    <a:schemeClr val="tx1">
                      <a:lumMod val="95000"/>
                    </a:schemeClr>
                  </a:solidFill>
                  <a:latin typeface="Impact" pitchFamily="34" charset="0"/>
                </a:rPr>
                <a:t>1</a:t>
              </a:r>
              <a:endParaRPr lang="en-US" sz="13300" u="none" dirty="0">
                <a:ln w="28575">
                  <a:solidFill>
                    <a:schemeClr val="tx1"/>
                  </a:solidFill>
                </a:ln>
                <a:solidFill>
                  <a:schemeClr val="tx1">
                    <a:lumMod val="95000"/>
                  </a:schemeClr>
                </a:solidFill>
                <a:latin typeface="Impact" pitchFamily="34" charset="0"/>
              </a:endParaRPr>
            </a:p>
          </p:txBody>
        </p:sp>
      </p:grpSp>
      <p:sp>
        <p:nvSpPr>
          <p:cNvPr id="9" name="Rectangle 2"/>
          <p:cNvSpPr txBox="1">
            <a:spLocks noChangeArrowheads="1"/>
          </p:cNvSpPr>
          <p:nvPr/>
        </p:nvSpPr>
        <p:spPr>
          <a:xfrm>
            <a:off x="3120886" y="291547"/>
            <a:ext cx="6175514" cy="1842053"/>
          </a:xfrm>
          <a:prstGeom prst="rect">
            <a:avLst/>
          </a:prstGeom>
        </p:spPr>
        <p:txBody>
          <a:bodyPr>
            <a:scene3d>
              <a:camera prst="orthographicFront"/>
              <a:lightRig rig="threePt" dir="t"/>
            </a:scene3d>
            <a:sp3d extrusionH="57150">
              <a:bevelT w="38100" h="38100"/>
            </a:sp3d>
          </a:bodyPr>
          <a:lstStyle/>
          <a:p>
            <a:pPr>
              <a:spcBef>
                <a:spcPct val="0"/>
              </a:spcBef>
              <a:defRPr/>
            </a:pPr>
            <a:r>
              <a:rPr lang="en-US" sz="36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Times New Roman" pitchFamily="18" charset="0"/>
              </a:rPr>
              <a:t>Will the outcome of the matter affect the holding?</a:t>
            </a:r>
          </a:p>
          <a:p>
            <a:pPr algn="ctr">
              <a:spcBef>
                <a:spcPct val="0"/>
              </a:spcBef>
              <a:defRPr/>
            </a:pPr>
            <a:endParaRPr kumimoji="0" lang="en-US" sz="41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10" name="TextBox 9"/>
          <p:cNvSpPr txBox="1"/>
          <p:nvPr/>
        </p:nvSpPr>
        <p:spPr>
          <a:xfrm>
            <a:off x="457200" y="2615148"/>
            <a:ext cx="7924800" cy="3046988"/>
          </a:xfrm>
          <a:prstGeom prst="rect">
            <a:avLst/>
          </a:prstGeom>
          <a:noFill/>
        </p:spPr>
        <p:txBody>
          <a:bodyPr wrap="square" rtlCol="0">
            <a:spAutoFit/>
          </a:bodyPr>
          <a:lstStyle/>
          <a:p>
            <a:pPr algn="just"/>
            <a:r>
              <a:rPr lang="en-US" sz="3200" u="none" dirty="0" smtClean="0">
                <a:latin typeface="Calibri" pitchFamily="34" charset="0"/>
              </a:rPr>
              <a:t>Matters:</a:t>
            </a:r>
          </a:p>
          <a:p>
            <a:r>
              <a:rPr lang="en-US" sz="3200" u="none" dirty="0" smtClean="0">
                <a:solidFill>
                  <a:srgbClr val="FFC000"/>
                </a:solidFill>
                <a:latin typeface="Calibri" pitchFamily="34" charset="0"/>
              </a:rPr>
              <a:t>Contracts for IT hardware, software and services </a:t>
            </a:r>
          </a:p>
          <a:p>
            <a:pPr algn="just"/>
            <a:endParaRPr lang="en-US" sz="3200" dirty="0" smtClean="0">
              <a:latin typeface="Calibri" pitchFamily="34" charset="0"/>
            </a:endParaRPr>
          </a:p>
          <a:p>
            <a:pPr algn="just"/>
            <a:r>
              <a:rPr lang="en-US" sz="3200" u="none" dirty="0" smtClean="0">
                <a:latin typeface="Calibri" pitchFamily="34" charset="0"/>
              </a:rPr>
              <a:t>Interests:</a:t>
            </a:r>
          </a:p>
          <a:p>
            <a:pPr algn="just"/>
            <a:r>
              <a:rPr lang="en-US" sz="3200" dirty="0" smtClean="0">
                <a:solidFill>
                  <a:srgbClr val="FFC000"/>
                </a:solidFill>
                <a:latin typeface="Calibri" pitchFamily="34" charset="0"/>
              </a:rPr>
              <a:t>Pooled investment vehicles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76200" y="1676400"/>
            <a:ext cx="9067800" cy="0"/>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 name="Group 16"/>
          <p:cNvGrpSpPr/>
          <p:nvPr/>
        </p:nvGrpSpPr>
        <p:grpSpPr>
          <a:xfrm>
            <a:off x="228600" y="0"/>
            <a:ext cx="2438400" cy="2438400"/>
            <a:chOff x="-2590800" y="6096000"/>
            <a:chExt cx="2667000" cy="2667000"/>
          </a:xfrm>
        </p:grpSpPr>
        <p:sp>
          <p:nvSpPr>
            <p:cNvPr id="4" name="Oval 3"/>
            <p:cNvSpPr/>
            <p:nvPr/>
          </p:nvSpPr>
          <p:spPr>
            <a:xfrm>
              <a:off x="-2590800" y="6096000"/>
              <a:ext cx="2667000" cy="2667000"/>
            </a:xfrm>
            <a:prstGeom prst="ellipse">
              <a:avLst/>
            </a:prstGeom>
            <a:gradFill>
              <a:gsLst>
                <a:gs pos="34000">
                  <a:schemeClr val="tx2"/>
                </a:gs>
                <a:gs pos="80000">
                  <a:schemeClr val="tx2">
                    <a:lumMod val="60000"/>
                    <a:lumOff val="4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a:bevelT w="228600" h="228600"/>
              </a:sp3d>
            </a:bodyPr>
            <a:lstStyle/>
            <a:p>
              <a:pPr algn="ctr"/>
              <a:endParaRPr lang="en-US" sz="19900" dirty="0">
                <a:ln w="28575">
                  <a:solidFill>
                    <a:schemeClr val="tx1"/>
                  </a:solidFill>
                </a:ln>
                <a:solidFill>
                  <a:schemeClr val="tx1">
                    <a:lumMod val="50000"/>
                    <a:lumOff val="50000"/>
                  </a:schemeClr>
                </a:solidFill>
                <a:latin typeface="Impact" pitchFamily="34" charset="0"/>
              </a:endParaRPr>
            </a:p>
          </p:txBody>
        </p:sp>
        <p:sp>
          <p:nvSpPr>
            <p:cNvPr id="5" name="Oval 4"/>
            <p:cNvSpPr/>
            <p:nvPr/>
          </p:nvSpPr>
          <p:spPr>
            <a:xfrm>
              <a:off x="-2424113" y="6262688"/>
              <a:ext cx="2257426" cy="2257426"/>
            </a:xfrm>
            <a:prstGeom prst="ellipse">
              <a:avLst/>
            </a:prstGeom>
            <a:gradFill>
              <a:gsLst>
                <a:gs pos="34000">
                  <a:schemeClr val="tx2">
                    <a:lumMod val="75000"/>
                  </a:schemeClr>
                </a:gs>
                <a:gs pos="80000">
                  <a:schemeClr val="tx2">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a:bevelT w="228600" h="228600"/>
              </a:sp3d>
            </a:bodyPr>
            <a:lstStyle/>
            <a:p>
              <a:pPr algn="ctr"/>
              <a:r>
                <a:rPr lang="en-US" sz="13300" u="none" dirty="0" smtClean="0">
                  <a:ln w="28575">
                    <a:solidFill>
                      <a:schemeClr val="tx1"/>
                    </a:solidFill>
                  </a:ln>
                  <a:solidFill>
                    <a:schemeClr val="tx1">
                      <a:lumMod val="95000"/>
                    </a:schemeClr>
                  </a:solidFill>
                  <a:latin typeface="Impact" pitchFamily="34" charset="0"/>
                </a:rPr>
                <a:t>2</a:t>
              </a:r>
              <a:endParaRPr lang="en-US" sz="13300" u="none" dirty="0">
                <a:ln w="28575">
                  <a:solidFill>
                    <a:schemeClr val="tx1"/>
                  </a:solidFill>
                </a:ln>
                <a:solidFill>
                  <a:schemeClr val="tx1">
                    <a:lumMod val="95000"/>
                  </a:schemeClr>
                </a:solidFill>
                <a:latin typeface="Impact" pitchFamily="34" charset="0"/>
              </a:endParaRPr>
            </a:p>
          </p:txBody>
        </p:sp>
      </p:grpSp>
      <p:sp>
        <p:nvSpPr>
          <p:cNvPr id="11" name="TextBox 10"/>
          <p:cNvSpPr txBox="1"/>
          <p:nvPr/>
        </p:nvSpPr>
        <p:spPr>
          <a:xfrm>
            <a:off x="457200" y="2615148"/>
            <a:ext cx="7924800" cy="2554545"/>
          </a:xfrm>
          <a:prstGeom prst="rect">
            <a:avLst/>
          </a:prstGeom>
          <a:noFill/>
        </p:spPr>
        <p:txBody>
          <a:bodyPr wrap="square" rtlCol="0">
            <a:spAutoFit/>
          </a:bodyPr>
          <a:lstStyle/>
          <a:p>
            <a:pPr algn="just"/>
            <a:r>
              <a:rPr lang="en-US" sz="3200" u="none" dirty="0" smtClean="0">
                <a:latin typeface="Calibri" pitchFamily="34" charset="0"/>
              </a:rPr>
              <a:t>5 CFR 2640.201 </a:t>
            </a:r>
          </a:p>
          <a:p>
            <a:pPr algn="just"/>
            <a:endParaRPr lang="en-US" sz="3200" dirty="0" smtClean="0">
              <a:latin typeface="Calibri" pitchFamily="34" charset="0"/>
            </a:endParaRPr>
          </a:p>
          <a:p>
            <a:pPr algn="just"/>
            <a:r>
              <a:rPr lang="en-US" sz="3200" u="none" dirty="0" smtClean="0">
                <a:latin typeface="Calibri" pitchFamily="34" charset="0"/>
              </a:rPr>
              <a:t>Exemptions for interests in </a:t>
            </a:r>
            <a:r>
              <a:rPr lang="en-US" sz="3200" u="none" dirty="0" smtClean="0">
                <a:solidFill>
                  <a:srgbClr val="FFC000"/>
                </a:solidFill>
                <a:latin typeface="Calibri" pitchFamily="34" charset="0"/>
              </a:rPr>
              <a:t>mutual funds, </a:t>
            </a:r>
          </a:p>
          <a:p>
            <a:pPr algn="just"/>
            <a:r>
              <a:rPr lang="en-US" sz="3200" u="none" dirty="0" smtClean="0">
                <a:solidFill>
                  <a:srgbClr val="FFC000"/>
                </a:solidFill>
                <a:latin typeface="Calibri" pitchFamily="34" charset="0"/>
              </a:rPr>
              <a:t>unit investments trusts</a:t>
            </a:r>
            <a:r>
              <a:rPr lang="en-US" sz="3200" u="none" dirty="0" smtClean="0">
                <a:latin typeface="Calibri" pitchFamily="34" charset="0"/>
              </a:rPr>
              <a:t> and employee benefit plans  </a:t>
            </a:r>
            <a:endParaRPr lang="en-US" sz="3200" u="none" dirty="0">
              <a:latin typeface="Calibri" pitchFamily="34" charset="0"/>
            </a:endParaRPr>
          </a:p>
        </p:txBody>
      </p:sp>
      <p:sp>
        <p:nvSpPr>
          <p:cNvPr id="9" name="Rectangle 2"/>
          <p:cNvSpPr txBox="1">
            <a:spLocks noChangeArrowheads="1"/>
          </p:cNvSpPr>
          <p:nvPr/>
        </p:nvSpPr>
        <p:spPr>
          <a:xfrm>
            <a:off x="3120886" y="291547"/>
            <a:ext cx="6175514" cy="1384853"/>
          </a:xfrm>
          <a:prstGeom prst="rect">
            <a:avLst/>
          </a:prstGeom>
        </p:spPr>
        <p:txBody>
          <a:bodyPr>
            <a:scene3d>
              <a:camera prst="orthographicFront"/>
              <a:lightRig rig="threePt" dir="t"/>
            </a:scene3d>
            <a:sp3d extrusionH="57150">
              <a:bevelT w="38100" h="38100"/>
            </a:sp3d>
          </a:bodyPr>
          <a:lstStyle/>
          <a:p>
            <a:pPr>
              <a:spcBef>
                <a:spcPct val="0"/>
              </a:spcBef>
              <a:defRPr/>
            </a:pPr>
            <a:r>
              <a:rPr lang="en-US" sz="40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Times New Roman" pitchFamily="18" charset="0"/>
              </a:rPr>
              <a:t>Which exemption might apply?</a:t>
            </a:r>
          </a:p>
          <a:p>
            <a:pPr algn="ctr">
              <a:spcBef>
                <a:spcPct val="0"/>
              </a:spcBef>
              <a:defRPr/>
            </a:pPr>
            <a:endParaRPr kumimoji="0" lang="en-US" sz="41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76200" y="1066800"/>
            <a:ext cx="9067800" cy="0"/>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 name="Group 16"/>
          <p:cNvGrpSpPr/>
          <p:nvPr/>
        </p:nvGrpSpPr>
        <p:grpSpPr>
          <a:xfrm>
            <a:off x="228600" y="0"/>
            <a:ext cx="2438400" cy="2438400"/>
            <a:chOff x="-2590800" y="6096000"/>
            <a:chExt cx="2667000" cy="2667000"/>
          </a:xfrm>
        </p:grpSpPr>
        <p:sp>
          <p:nvSpPr>
            <p:cNvPr id="4" name="Oval 3"/>
            <p:cNvSpPr/>
            <p:nvPr/>
          </p:nvSpPr>
          <p:spPr>
            <a:xfrm>
              <a:off x="-2590800" y="6096000"/>
              <a:ext cx="2667000" cy="2667000"/>
            </a:xfrm>
            <a:prstGeom prst="ellipse">
              <a:avLst/>
            </a:prstGeom>
            <a:gradFill>
              <a:gsLst>
                <a:gs pos="34000">
                  <a:schemeClr val="tx2"/>
                </a:gs>
                <a:gs pos="80000">
                  <a:schemeClr val="tx2">
                    <a:lumMod val="60000"/>
                    <a:lumOff val="4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a:bevelT w="228600" h="228600"/>
              </a:sp3d>
            </a:bodyPr>
            <a:lstStyle/>
            <a:p>
              <a:pPr algn="ctr"/>
              <a:endParaRPr lang="en-US" sz="19900" dirty="0">
                <a:ln w="28575">
                  <a:solidFill>
                    <a:schemeClr val="tx1"/>
                  </a:solidFill>
                </a:ln>
                <a:solidFill>
                  <a:schemeClr val="tx1">
                    <a:lumMod val="50000"/>
                    <a:lumOff val="50000"/>
                  </a:schemeClr>
                </a:solidFill>
                <a:latin typeface="Impact" pitchFamily="34" charset="0"/>
              </a:endParaRPr>
            </a:p>
          </p:txBody>
        </p:sp>
        <p:sp>
          <p:nvSpPr>
            <p:cNvPr id="5" name="Oval 4"/>
            <p:cNvSpPr/>
            <p:nvPr/>
          </p:nvSpPr>
          <p:spPr>
            <a:xfrm>
              <a:off x="-2424113" y="6262688"/>
              <a:ext cx="2257426" cy="2257426"/>
            </a:xfrm>
            <a:prstGeom prst="ellipse">
              <a:avLst/>
            </a:prstGeom>
            <a:gradFill>
              <a:gsLst>
                <a:gs pos="34000">
                  <a:schemeClr val="tx2">
                    <a:lumMod val="75000"/>
                  </a:schemeClr>
                </a:gs>
                <a:gs pos="80000">
                  <a:schemeClr val="tx2">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a:bevelT w="228600" h="228600"/>
              </a:sp3d>
            </a:bodyPr>
            <a:lstStyle/>
            <a:p>
              <a:pPr algn="ctr"/>
              <a:r>
                <a:rPr lang="en-US" sz="13300" dirty="0" smtClean="0">
                  <a:ln w="28575">
                    <a:solidFill>
                      <a:schemeClr val="tx1"/>
                    </a:solidFill>
                  </a:ln>
                  <a:solidFill>
                    <a:schemeClr val="tx1">
                      <a:lumMod val="95000"/>
                    </a:schemeClr>
                  </a:solidFill>
                  <a:latin typeface="Impact" pitchFamily="34" charset="0"/>
                </a:rPr>
                <a:t>3</a:t>
              </a:r>
              <a:endParaRPr lang="en-US" sz="13300" u="none" dirty="0">
                <a:ln w="28575">
                  <a:solidFill>
                    <a:schemeClr val="tx1"/>
                  </a:solidFill>
                </a:ln>
                <a:solidFill>
                  <a:schemeClr val="tx1">
                    <a:lumMod val="95000"/>
                  </a:schemeClr>
                </a:solidFill>
                <a:latin typeface="Impact" pitchFamily="34" charset="0"/>
              </a:endParaRPr>
            </a:p>
          </p:txBody>
        </p:sp>
      </p:grpSp>
      <p:pic>
        <p:nvPicPr>
          <p:cNvPr id="10" name="Picture 3" descr="C:\Users\Karlan\AppData\Local\Microsoft\Windows\Temporary Internet Files\Content.IE5\4V04JGHU\MC900431629[1].png"/>
          <p:cNvPicPr>
            <a:picLocks noChangeAspect="1" noChangeArrowheads="1"/>
          </p:cNvPicPr>
          <p:nvPr/>
        </p:nvPicPr>
        <p:blipFill>
          <a:blip r:embed="rId3" cstate="print"/>
          <a:srcRect/>
          <a:stretch>
            <a:fillRect/>
          </a:stretch>
        </p:blipFill>
        <p:spPr bwMode="auto">
          <a:xfrm rot="1679717">
            <a:off x="6157478" y="2886829"/>
            <a:ext cx="3376293" cy="3376293"/>
          </a:xfrm>
          <a:prstGeom prst="rect">
            <a:avLst/>
          </a:prstGeom>
          <a:noFill/>
          <a:scene3d>
            <a:camera prst="orthographicFront">
              <a:rot lat="21065820" lon="10235696" rev="2482027"/>
            </a:camera>
            <a:lightRig rig="threePt" dir="t"/>
          </a:scene3d>
        </p:spPr>
      </p:pic>
      <p:sp>
        <p:nvSpPr>
          <p:cNvPr id="11" name="TextBox 10"/>
          <p:cNvSpPr txBox="1"/>
          <p:nvPr/>
        </p:nvSpPr>
        <p:spPr>
          <a:xfrm>
            <a:off x="457200" y="2615148"/>
            <a:ext cx="6096000" cy="1938992"/>
          </a:xfrm>
          <a:prstGeom prst="rect">
            <a:avLst/>
          </a:prstGeom>
          <a:noFill/>
        </p:spPr>
        <p:txBody>
          <a:bodyPr wrap="square" rtlCol="0">
            <a:spAutoFit/>
          </a:bodyPr>
          <a:lstStyle/>
          <a:p>
            <a:r>
              <a:rPr lang="en-US" sz="2000" i="1" u="none" dirty="0" smtClean="0">
                <a:latin typeface="Calibri" pitchFamily="34" charset="0"/>
              </a:rPr>
              <a:t>Mutual fund</a:t>
            </a:r>
            <a:r>
              <a:rPr lang="en-US" sz="2000" u="none" dirty="0" smtClean="0">
                <a:latin typeface="Calibri" pitchFamily="34" charset="0"/>
              </a:rPr>
              <a:t> means an entity which is registered as a management company under the Investment Company Act of 1940, as amended (15 U.S.C. 80a–1 et seq. ). For purposes of this part, the term mutual fund includes open-end and closed-end mutual funds and registered money market funds.</a:t>
            </a:r>
            <a:endParaRPr lang="en-US" sz="2000" u="none" dirty="0">
              <a:latin typeface="Calibri" pitchFamily="34" charset="0"/>
            </a:endParaRPr>
          </a:p>
        </p:txBody>
      </p:sp>
      <p:sp>
        <p:nvSpPr>
          <p:cNvPr id="12" name="TextBox 11"/>
          <p:cNvSpPr txBox="1"/>
          <p:nvPr/>
        </p:nvSpPr>
        <p:spPr>
          <a:xfrm>
            <a:off x="2743200" y="6019800"/>
            <a:ext cx="3581400" cy="523220"/>
          </a:xfrm>
          <a:prstGeom prst="rect">
            <a:avLst/>
          </a:prstGeom>
          <a:noFill/>
        </p:spPr>
        <p:txBody>
          <a:bodyPr wrap="square" rtlCol="0">
            <a:spAutoFit/>
          </a:bodyPr>
          <a:lstStyle/>
          <a:p>
            <a:r>
              <a:rPr lang="en-US" sz="2800" u="none" dirty="0" smtClean="0">
                <a:latin typeface="Calibri" pitchFamily="34" charset="0"/>
              </a:rPr>
              <a:t>5 CFR § 2640.102(k)</a:t>
            </a:r>
            <a:endParaRPr lang="en-US" sz="2800" u="none" dirty="0">
              <a:latin typeface="Calibri" pitchFamily="34" charset="0"/>
            </a:endParaRPr>
          </a:p>
        </p:txBody>
      </p:sp>
      <p:sp>
        <p:nvSpPr>
          <p:cNvPr id="13" name="Rectangle 2"/>
          <p:cNvSpPr txBox="1">
            <a:spLocks noChangeArrowheads="1"/>
          </p:cNvSpPr>
          <p:nvPr/>
        </p:nvSpPr>
        <p:spPr>
          <a:xfrm>
            <a:off x="3120886" y="291547"/>
            <a:ext cx="6175514" cy="1384853"/>
          </a:xfrm>
          <a:prstGeom prst="rect">
            <a:avLst/>
          </a:prstGeom>
        </p:spPr>
        <p:txBody>
          <a:bodyPr>
            <a:scene3d>
              <a:camera prst="orthographicFront"/>
              <a:lightRig rig="threePt" dir="t"/>
            </a:scene3d>
            <a:sp3d extrusionH="57150">
              <a:bevelT w="38100" h="38100"/>
            </a:sp3d>
          </a:bodyPr>
          <a:lstStyle/>
          <a:p>
            <a:pPr>
              <a:spcBef>
                <a:spcPct val="0"/>
              </a:spcBef>
              <a:defRPr/>
            </a:pPr>
            <a:r>
              <a:rPr lang="en-US" sz="44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Times New Roman" pitchFamily="18" charset="0"/>
              </a:rPr>
              <a:t>Is it a mutual fund?</a:t>
            </a:r>
          </a:p>
          <a:p>
            <a:pPr algn="ctr">
              <a:spcBef>
                <a:spcPct val="0"/>
              </a:spcBef>
              <a:defRPr/>
            </a:pPr>
            <a:endParaRPr kumimoji="0" lang="en-US" sz="41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l="11250" t="19792" r="36874" b="18750"/>
          <a:stretch>
            <a:fillRect/>
          </a:stretch>
        </p:blipFill>
        <p:spPr bwMode="auto">
          <a:xfrm>
            <a:off x="533400" y="609600"/>
            <a:ext cx="8229600" cy="5849938"/>
          </a:xfrm>
          <a:prstGeom prst="rect">
            <a:avLst/>
          </a:prstGeom>
          <a:noFill/>
          <a:ln w="9525">
            <a:noFill/>
            <a:miter lim="800000"/>
            <a:headEnd/>
            <a:tailEnd/>
          </a:ln>
        </p:spPr>
      </p:pic>
      <p:sp>
        <p:nvSpPr>
          <p:cNvPr id="20483" name="Rectangle 3"/>
          <p:cNvSpPr>
            <a:spLocks noChangeArrowheads="1"/>
          </p:cNvSpPr>
          <p:nvPr/>
        </p:nvSpPr>
        <p:spPr bwMode="auto">
          <a:xfrm>
            <a:off x="2895600" y="1066800"/>
            <a:ext cx="5486400" cy="838200"/>
          </a:xfrm>
          <a:prstGeom prst="rect">
            <a:avLst/>
          </a:prstGeom>
          <a:solidFill>
            <a:schemeClr val="tx1"/>
          </a:solidFill>
          <a:ln w="9525" algn="ctr">
            <a:noFill/>
            <a:miter lim="800000"/>
            <a:headEnd/>
            <a:tailEnd/>
          </a:ln>
        </p:spPr>
        <p:txBody>
          <a:bodyPr wrap="none"/>
          <a:lstStyle/>
          <a:p>
            <a:endParaRPr lang="en-US"/>
          </a:p>
        </p:txBody>
      </p:sp>
      <p:sp>
        <p:nvSpPr>
          <p:cNvPr id="20484" name="Oval 2"/>
          <p:cNvSpPr>
            <a:spLocks noChangeArrowheads="1"/>
          </p:cNvSpPr>
          <p:nvPr/>
        </p:nvSpPr>
        <p:spPr bwMode="auto">
          <a:xfrm>
            <a:off x="5257800" y="533400"/>
            <a:ext cx="1371600" cy="609600"/>
          </a:xfrm>
          <a:prstGeom prst="ellipse">
            <a:avLst/>
          </a:prstGeom>
          <a:noFill/>
          <a:ln w="50800" algn="ctr">
            <a:solidFill>
              <a:srgbClr val="C00000"/>
            </a:solidFill>
            <a:miter lim="800000"/>
            <a:headEnd/>
            <a:tailEnd/>
          </a:ln>
        </p:spPr>
        <p:txBody>
          <a:bodyPr wrap="none"/>
          <a:lstStyle/>
          <a:p>
            <a:endParaRPr lang="en-US"/>
          </a:p>
        </p:txBody>
      </p:sp>
      <p:sp>
        <p:nvSpPr>
          <p:cNvPr id="20485" name="Rectangle 4"/>
          <p:cNvSpPr>
            <a:spLocks noChangeArrowheads="1"/>
          </p:cNvSpPr>
          <p:nvPr/>
        </p:nvSpPr>
        <p:spPr bwMode="auto">
          <a:xfrm>
            <a:off x="2590800" y="5486400"/>
            <a:ext cx="6019800" cy="838200"/>
          </a:xfrm>
          <a:prstGeom prst="rect">
            <a:avLst/>
          </a:prstGeom>
          <a:solidFill>
            <a:schemeClr val="tx1"/>
          </a:solidFill>
          <a:ln w="9525" algn="ctr">
            <a:noFill/>
            <a:miter lim="800000"/>
            <a:headEnd/>
            <a:tailEnd/>
          </a:ln>
        </p:spPr>
        <p:txBody>
          <a:bodyPr wrap="none"/>
          <a:lstStyle/>
          <a:p>
            <a:endParaRPr lang="en-US"/>
          </a:p>
        </p:txBody>
      </p:sp>
      <p:sp>
        <p:nvSpPr>
          <p:cNvPr id="2" name="Rectangle 1"/>
          <p:cNvSpPr/>
          <p:nvPr/>
        </p:nvSpPr>
        <p:spPr>
          <a:xfrm>
            <a:off x="2667000" y="4343400"/>
            <a:ext cx="6096000" cy="1815882"/>
          </a:xfrm>
          <a:prstGeom prst="rect">
            <a:avLst/>
          </a:prstGeom>
          <a:solidFill>
            <a:schemeClr val="tx1">
              <a:lumMod val="95000"/>
            </a:schemeClr>
          </a:solidFill>
        </p:spPr>
        <p:txBody>
          <a:bodyPr wrap="square">
            <a:spAutoFit/>
          </a:bodyPr>
          <a:lstStyle/>
          <a:p>
            <a:r>
              <a:rPr lang="en-US" sz="1400" b="1" dirty="0">
                <a:solidFill>
                  <a:schemeClr val="bg1"/>
                </a:solidFill>
                <a:latin typeface="Arial" panose="020B0604020202020204" pitchFamily="34" charset="0"/>
                <a:cs typeface="Arial" panose="020B0604020202020204" pitchFamily="34" charset="0"/>
              </a:rPr>
              <a:t>Description</a:t>
            </a:r>
          </a:p>
          <a:p>
            <a:r>
              <a:rPr lang="en-US" sz="1400" b="1" dirty="0">
                <a:solidFill>
                  <a:schemeClr val="bg1"/>
                </a:solidFill>
                <a:latin typeface="Arial" panose="020B0604020202020204" pitchFamily="34" charset="0"/>
                <a:cs typeface="Arial" panose="020B0604020202020204" pitchFamily="34" charset="0"/>
              </a:rPr>
              <a:t>The investment seeks long-term capital appreciation. The fund normally invests at least 80% of its total assets in equity securities; and up to 25% of the fund's total assets in equity securities of foreign issuers through ADRs and similar investments. It invests principally in the equity securities of approximately 30 to 40 companies that the advisor believes offer the potential for capital growth. </a:t>
            </a:r>
            <a:endParaRPr lang="en-US" sz="1400" b="1" dirty="0" smtClean="0">
              <a:solidFill>
                <a:schemeClr val="bg1"/>
              </a:solidFill>
              <a:latin typeface="Arial" panose="020B0604020202020204" pitchFamily="34" charset="0"/>
              <a:cs typeface="Arial" panose="020B0604020202020204" pitchFamily="34" charset="0"/>
            </a:endParaRPr>
          </a:p>
          <a:p>
            <a:r>
              <a:rPr lang="en-US" sz="1400" b="1" dirty="0" smtClean="0">
                <a:solidFill>
                  <a:schemeClr val="bg1"/>
                </a:solidFill>
                <a:hlinkClick r:id="rId4"/>
              </a:rPr>
              <a:t>Fund </a:t>
            </a:r>
            <a:r>
              <a:rPr lang="en-US" sz="1400" b="1" dirty="0">
                <a:solidFill>
                  <a:schemeClr val="bg1"/>
                </a:solidFill>
                <a:hlinkClick r:id="rId4"/>
              </a:rPr>
              <a:t>filings (PDF) »</a:t>
            </a:r>
            <a:endParaRPr lang="en-US" sz="1400" b="1" dirty="0">
              <a:solidFill>
                <a:schemeClr val="bg1"/>
              </a:solidFill>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0800" y="5665787"/>
            <a:ext cx="2057400"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l="12500" t="39333" r="28333" b="47334"/>
          <a:stretch>
            <a:fillRect/>
          </a:stretch>
        </p:blipFill>
        <p:spPr bwMode="auto">
          <a:xfrm>
            <a:off x="334963" y="3124200"/>
            <a:ext cx="8656637" cy="1219200"/>
          </a:xfrm>
          <a:prstGeom prst="rect">
            <a:avLst/>
          </a:prstGeom>
          <a:noFill/>
          <a:ln w="9525">
            <a:noFill/>
            <a:miter lim="800000"/>
            <a:headEnd/>
            <a:tailEnd/>
          </a:ln>
        </p:spPr>
      </p:pic>
      <p:sp>
        <p:nvSpPr>
          <p:cNvPr id="22531" name="Oval 2"/>
          <p:cNvSpPr>
            <a:spLocks noChangeArrowheads="1"/>
          </p:cNvSpPr>
          <p:nvPr/>
        </p:nvSpPr>
        <p:spPr bwMode="auto">
          <a:xfrm>
            <a:off x="3733800" y="3124200"/>
            <a:ext cx="1371600" cy="609600"/>
          </a:xfrm>
          <a:prstGeom prst="ellipse">
            <a:avLst/>
          </a:prstGeom>
          <a:noFill/>
          <a:ln w="50800" algn="ctr">
            <a:solidFill>
              <a:srgbClr val="C00000"/>
            </a:solidFill>
            <a:miter lim="800000"/>
            <a:headEnd/>
            <a:tailEnd/>
          </a:ln>
        </p:spPr>
        <p:txBody>
          <a:bodyPr wrap="none"/>
          <a:lstStyle/>
          <a:p>
            <a:endParaRPr lang="en-US"/>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2625" y="1676400"/>
            <a:ext cx="7772400" cy="4114800"/>
          </a:xfrm>
        </p:spPr>
        <p:txBody>
          <a:bodyPr>
            <a:normAutofit/>
          </a:bodyPr>
          <a:lstStyle/>
          <a:p>
            <a:pPr>
              <a:buNone/>
              <a:defRPr/>
            </a:pPr>
            <a:r>
              <a:rPr lang="en-US" sz="2400" dirty="0" smtClean="0">
                <a:solidFill>
                  <a:schemeClr val="tx1"/>
                </a:solidFill>
                <a:latin typeface="Calibri" pitchFamily="34" charset="0"/>
              </a:rPr>
              <a:t>      </a:t>
            </a:r>
          </a:p>
          <a:p>
            <a:pPr>
              <a:buNone/>
              <a:defRPr/>
            </a:pPr>
            <a:r>
              <a:rPr lang="en-US" sz="2400" dirty="0" smtClean="0">
                <a:solidFill>
                  <a:schemeClr val="tx1"/>
                </a:solidFill>
                <a:latin typeface="Calibri" pitchFamily="34" charset="0"/>
              </a:rPr>
              <a:t>      </a:t>
            </a:r>
            <a:r>
              <a:rPr lang="en-US" sz="2400" dirty="0" smtClean="0">
                <a:solidFill>
                  <a:schemeClr val="tx1"/>
                </a:solidFill>
                <a:effectLst>
                  <a:outerShdw blurRad="38100" dist="38100" dir="2700000" algn="tl">
                    <a:srgbClr val="000000">
                      <a:alpha val="43137"/>
                    </a:srgbClr>
                  </a:outerShdw>
                </a:effectLst>
                <a:latin typeface="Calibri" pitchFamily="34" charset="0"/>
              </a:rPr>
              <a:t>Government employees are prohibited from participating personally and substantially in a </a:t>
            </a:r>
            <a:r>
              <a:rPr lang="en-US" sz="2400" dirty="0" smtClean="0">
                <a:solidFill>
                  <a:srgbClr val="FFC000"/>
                </a:solidFill>
                <a:effectLst>
                  <a:outerShdw blurRad="38100" dist="38100" dir="2700000" algn="tl">
                    <a:srgbClr val="000000">
                      <a:alpha val="43137"/>
                    </a:srgbClr>
                  </a:outerShdw>
                </a:effectLst>
                <a:latin typeface="Calibri" pitchFamily="34" charset="0"/>
              </a:rPr>
              <a:t>particular government matter</a:t>
            </a:r>
            <a:r>
              <a:rPr lang="en-US" sz="2400" dirty="0" smtClean="0">
                <a:solidFill>
                  <a:schemeClr val="tx1"/>
                </a:solidFill>
                <a:effectLst>
                  <a:outerShdw blurRad="38100" dist="38100" dir="2700000" algn="tl">
                    <a:srgbClr val="000000">
                      <a:alpha val="43137"/>
                    </a:srgbClr>
                  </a:outerShdw>
                </a:effectLst>
                <a:latin typeface="Calibri" pitchFamily="34" charset="0"/>
              </a:rPr>
              <a:t> that will have a direct and predictable effect on </a:t>
            </a:r>
            <a:r>
              <a:rPr lang="en-US" sz="2400" dirty="0" smtClean="0">
                <a:solidFill>
                  <a:srgbClr val="FFC000"/>
                </a:solidFill>
                <a:effectLst>
                  <a:outerShdw blurRad="38100" dist="38100" dir="2700000" algn="tl">
                    <a:srgbClr val="000000">
                      <a:alpha val="43137"/>
                    </a:srgbClr>
                  </a:outerShdw>
                </a:effectLst>
                <a:latin typeface="Calibri" pitchFamily="34" charset="0"/>
              </a:rPr>
              <a:t>their financial interests, including </a:t>
            </a:r>
            <a:r>
              <a:rPr lang="en-US" sz="2400" dirty="0" smtClean="0">
                <a:solidFill>
                  <a:schemeClr val="tx1"/>
                </a:solidFill>
                <a:effectLst>
                  <a:outerShdw blurRad="38100" dist="38100" dir="2700000" algn="tl">
                    <a:srgbClr val="000000">
                      <a:alpha val="43137"/>
                    </a:srgbClr>
                  </a:outerShdw>
                </a:effectLst>
                <a:latin typeface="Calibri" pitchFamily="34" charset="0"/>
              </a:rPr>
              <a:t>the financial interests </a:t>
            </a:r>
            <a:r>
              <a:rPr lang="en-US" sz="2400" dirty="0" smtClean="0">
                <a:solidFill>
                  <a:srgbClr val="FFC000"/>
                </a:solidFill>
                <a:effectLst>
                  <a:outerShdw blurRad="38100" dist="38100" dir="2700000" algn="tl">
                    <a:srgbClr val="000000">
                      <a:alpha val="43137"/>
                    </a:srgbClr>
                  </a:outerShdw>
                </a:effectLst>
                <a:latin typeface="Calibri" pitchFamily="34" charset="0"/>
              </a:rPr>
              <a:t>of others</a:t>
            </a:r>
            <a:r>
              <a:rPr lang="en-US" sz="2400" dirty="0" smtClean="0">
                <a:solidFill>
                  <a:schemeClr val="tx1"/>
                </a:solidFill>
                <a:effectLst>
                  <a:outerShdw blurRad="38100" dist="38100" dir="2700000" algn="tl">
                    <a:srgbClr val="000000">
                      <a:alpha val="43137"/>
                    </a:srgbClr>
                  </a:outerShdw>
                </a:effectLst>
                <a:latin typeface="Calibri" pitchFamily="34" charset="0"/>
              </a:rPr>
              <a:t>, which are attributed to the federal employee. </a:t>
            </a:r>
          </a:p>
          <a:p>
            <a:pPr>
              <a:buNone/>
              <a:defRPr/>
            </a:pPr>
            <a:r>
              <a:rPr lang="en-US" sz="2400" dirty="0" smtClean="0">
                <a:solidFill>
                  <a:schemeClr val="tx1"/>
                </a:solidFill>
                <a:effectLst>
                  <a:outerShdw blurRad="38100" dist="38100" dir="2700000" algn="tl">
                    <a:srgbClr val="000000">
                      <a:alpha val="43137"/>
                    </a:srgbClr>
                  </a:outerShdw>
                </a:effectLst>
                <a:latin typeface="Calibri" pitchFamily="34" charset="0"/>
              </a:rPr>
              <a:t> </a:t>
            </a:r>
          </a:p>
          <a:p>
            <a:pPr>
              <a:buNone/>
              <a:defRPr/>
            </a:pPr>
            <a:r>
              <a:rPr lang="en-US" sz="2400" dirty="0" smtClean="0">
                <a:solidFill>
                  <a:srgbClr val="FFC000"/>
                </a:solidFill>
                <a:effectLst>
                  <a:outerShdw blurRad="38100" dist="38100" dir="2700000" algn="tl">
                    <a:srgbClr val="000000">
                      <a:alpha val="43137"/>
                    </a:srgbClr>
                  </a:outerShdw>
                </a:effectLst>
                <a:latin typeface="Calibri" pitchFamily="34" charset="0"/>
                <a:cs typeface="Times New Roman" pitchFamily="18" charset="0"/>
              </a:rPr>
              <a:t>Purpose</a:t>
            </a:r>
            <a:r>
              <a:rPr lang="en-US" sz="2400" dirty="0" smtClean="0">
                <a:effectLst>
                  <a:outerShdw blurRad="38100" dist="38100" dir="2700000" algn="tl">
                    <a:srgbClr val="000000">
                      <a:alpha val="43137"/>
                    </a:srgbClr>
                  </a:outerShdw>
                </a:effectLst>
                <a:latin typeface="Calibri" pitchFamily="34" charset="0"/>
                <a:cs typeface="Times New Roman" pitchFamily="18" charset="0"/>
              </a:rPr>
              <a:t>:  To prevent an employee’s personal interests from influencing Government decisions  </a:t>
            </a:r>
            <a:endParaRPr lang="en-US" sz="2400" dirty="0" smtClean="0">
              <a:effectLst>
                <a:outerShdw blurRad="38100" dist="38100" dir="2700000" algn="tl">
                  <a:srgbClr val="000000">
                    <a:alpha val="43137"/>
                  </a:srgbClr>
                </a:outerShdw>
              </a:effectLst>
              <a:latin typeface="Calibri" pitchFamily="34" charset="0"/>
            </a:endParaRPr>
          </a:p>
          <a:p>
            <a:pPr>
              <a:buNone/>
              <a:defRPr/>
            </a:pPr>
            <a:endParaRPr lang="en-US" sz="2400" dirty="0" smtClean="0">
              <a:solidFill>
                <a:schemeClr val="tx1"/>
              </a:solidFill>
              <a:latin typeface="Times New Roman"/>
              <a:cs typeface="Times New Roman"/>
            </a:endParaRPr>
          </a:p>
          <a:p>
            <a:pPr>
              <a:defRPr/>
            </a:pPr>
            <a:endParaRPr lang="en-US" sz="2400" dirty="0" smtClean="0">
              <a:solidFill>
                <a:schemeClr val="tx1"/>
              </a:solidFill>
              <a:latin typeface="Times New Roman"/>
              <a:cs typeface="Times New Roman"/>
            </a:endParaRPr>
          </a:p>
          <a:p>
            <a:pPr>
              <a:defRPr/>
            </a:pPr>
            <a:endParaRPr lang="en-US" sz="2400" dirty="0" smtClean="0">
              <a:solidFill>
                <a:schemeClr val="tx1"/>
              </a:solidFill>
              <a:latin typeface="Times New Roman"/>
              <a:cs typeface="Times New Roman"/>
            </a:endParaRPr>
          </a:p>
          <a:p>
            <a:pPr lvl="1">
              <a:defRPr/>
            </a:pPr>
            <a:endParaRPr lang="en-US" dirty="0" smtClean="0">
              <a:solidFill>
                <a:schemeClr val="tx1"/>
              </a:solidFill>
              <a:latin typeface="Times New Roman"/>
              <a:cs typeface="Times New Roman"/>
            </a:endParaRPr>
          </a:p>
          <a:p>
            <a:pPr>
              <a:defRPr/>
            </a:pPr>
            <a:endParaRPr lang="en-US" dirty="0" smtClean="0">
              <a:solidFill>
                <a:schemeClr val="accent2"/>
              </a:solidFill>
              <a:effectLst>
                <a:outerShdw blurRad="38100" dist="38100" dir="2700000" algn="tl">
                  <a:srgbClr val="000000">
                    <a:alpha val="43137"/>
                  </a:srgbClr>
                </a:outerShdw>
              </a:effectLst>
            </a:endParaRPr>
          </a:p>
          <a:p>
            <a:pPr>
              <a:defRPr/>
            </a:pPr>
            <a:endParaRPr lang="en-US" dirty="0" smtClean="0">
              <a:solidFill>
                <a:schemeClr val="tx1"/>
              </a:solidFill>
            </a:endParaRPr>
          </a:p>
        </p:txBody>
      </p:sp>
      <p:sp>
        <p:nvSpPr>
          <p:cNvPr id="5" name="Rectangle 2"/>
          <p:cNvSpPr txBox="1">
            <a:spLocks noGrp="1" noChangeArrowheads="1"/>
          </p:cNvSpPr>
          <p:nvPr>
            <p:ph type="title"/>
          </p:nvPr>
        </p:nvSpPr>
        <p:spPr>
          <a:prstGeom prst="rect">
            <a:avLst/>
          </a:prstGeom>
        </p:spPr>
        <p:txBody>
          <a:bodyPr>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Times New Roman" pitchFamily="18" charset="0"/>
              </a:rPr>
              <a:t>18 U.S.C. § 208</a:t>
            </a:r>
            <a:r>
              <a:rPr kumimoji="0" lang="en-US" sz="41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1143000" y="3211830"/>
            <a:ext cx="8610600" cy="1969770"/>
          </a:xfrm>
          <a:prstGeom prst="rect">
            <a:avLst/>
          </a:prstGeom>
          <a:noFill/>
          <a:ln w="9525">
            <a:noFill/>
            <a:miter lim="800000"/>
            <a:headEnd/>
            <a:tailEnd/>
          </a:ln>
        </p:spPr>
        <p:txBody>
          <a:bodyPr>
            <a:spAutoFit/>
          </a:bodyPr>
          <a:lstStyle/>
          <a:p>
            <a:r>
              <a:rPr lang="en-US" sz="2200" u="none" dirty="0">
                <a:latin typeface="Calibri" pitchFamily="34" charset="0"/>
              </a:rPr>
              <a:t>Wells Fargo Advantage Endeavor Select Fund: </a:t>
            </a:r>
            <a:r>
              <a:rPr lang="en-US" sz="2800" dirty="0">
                <a:solidFill>
                  <a:srgbClr val="FFC000"/>
                </a:solidFill>
                <a:latin typeface="Calibri" pitchFamily="34" charset="0"/>
              </a:rPr>
              <a:t>STAEX</a:t>
            </a:r>
            <a:endParaRPr lang="en-US" sz="2200" dirty="0">
              <a:solidFill>
                <a:srgbClr val="FFC000"/>
              </a:solidFill>
              <a:latin typeface="Calibri" pitchFamily="34" charset="0"/>
            </a:endParaRPr>
          </a:p>
          <a:p>
            <a:endParaRPr lang="en-US" sz="2200" u="none" dirty="0">
              <a:latin typeface="Calibri" pitchFamily="34" charset="0"/>
            </a:endParaRPr>
          </a:p>
          <a:p>
            <a:r>
              <a:rPr lang="en-US" sz="2200" u="none" dirty="0" smtClean="0">
                <a:latin typeface="Calibri" pitchFamily="34" charset="0"/>
              </a:rPr>
              <a:t>Vanguard </a:t>
            </a:r>
            <a:r>
              <a:rPr lang="en-US" sz="2200" u="none" dirty="0">
                <a:latin typeface="Calibri" pitchFamily="34" charset="0"/>
              </a:rPr>
              <a:t>Information Technology Index: </a:t>
            </a:r>
            <a:r>
              <a:rPr lang="en-US" sz="2800" dirty="0">
                <a:solidFill>
                  <a:srgbClr val="FFC000"/>
                </a:solidFill>
                <a:latin typeface="Calibri" pitchFamily="34" charset="0"/>
              </a:rPr>
              <a:t>VITAX</a:t>
            </a:r>
            <a:endParaRPr lang="en-US" sz="2200" dirty="0">
              <a:solidFill>
                <a:srgbClr val="FFC000"/>
              </a:solidFill>
              <a:latin typeface="Calibri" pitchFamily="34" charset="0"/>
            </a:endParaRPr>
          </a:p>
          <a:p>
            <a:pPr>
              <a:buClr>
                <a:srgbClr val="92D050"/>
              </a:buClr>
            </a:pPr>
            <a:endParaRPr lang="en-US" sz="2200" u="none" dirty="0"/>
          </a:p>
          <a:p>
            <a:endParaRPr lang="en-US" sz="2200" u="none" dirty="0"/>
          </a:p>
        </p:txBody>
      </p:sp>
      <p:sp>
        <p:nvSpPr>
          <p:cNvPr id="23555" name="Rectangle 2"/>
          <p:cNvSpPr>
            <a:spLocks noChangeArrowheads="1"/>
          </p:cNvSpPr>
          <p:nvPr/>
        </p:nvSpPr>
        <p:spPr bwMode="auto">
          <a:xfrm>
            <a:off x="381000" y="4973637"/>
            <a:ext cx="8610600" cy="1046440"/>
          </a:xfrm>
          <a:prstGeom prst="rect">
            <a:avLst/>
          </a:prstGeom>
          <a:noFill/>
          <a:ln w="9525">
            <a:noFill/>
            <a:miter lim="800000"/>
            <a:headEnd/>
            <a:tailEnd/>
          </a:ln>
        </p:spPr>
        <p:txBody>
          <a:bodyPr>
            <a:spAutoFit/>
          </a:bodyPr>
          <a:lstStyle/>
          <a:p>
            <a:pPr>
              <a:buFont typeface="Arial" pitchFamily="34" charset="0"/>
              <a:buChar char="•"/>
            </a:pPr>
            <a:r>
              <a:rPr lang="en-US" sz="3200" u="none" dirty="0">
                <a:latin typeface="Calibri" pitchFamily="34" charset="0"/>
              </a:rPr>
              <a:t> </a:t>
            </a:r>
            <a:r>
              <a:rPr lang="en-US" sz="3200" u="none" dirty="0" smtClean="0">
                <a:latin typeface="Calibri" pitchFamily="34" charset="0"/>
              </a:rPr>
              <a:t>			</a:t>
            </a:r>
            <a:r>
              <a:rPr lang="en-US" sz="4000" u="none" dirty="0" smtClean="0">
                <a:solidFill>
                  <a:srgbClr val="FFC000"/>
                </a:solidFill>
                <a:effectLst>
                  <a:outerShdw blurRad="38100" dist="38100" dir="2700000" algn="tl">
                    <a:srgbClr val="000000">
                      <a:alpha val="43137"/>
                    </a:srgbClr>
                  </a:outerShdw>
                </a:effectLst>
                <a:latin typeface="Calibri" pitchFamily="34" charset="0"/>
              </a:rPr>
              <a:t>5 </a:t>
            </a:r>
            <a:r>
              <a:rPr lang="en-US" sz="4000" u="none" dirty="0">
                <a:solidFill>
                  <a:srgbClr val="FFC000"/>
                </a:solidFill>
                <a:effectLst>
                  <a:outerShdw blurRad="38100" dist="38100" dir="2700000" algn="tl">
                    <a:srgbClr val="000000">
                      <a:alpha val="43137"/>
                    </a:srgbClr>
                  </a:outerShdw>
                </a:effectLst>
                <a:latin typeface="Calibri" pitchFamily="34" charset="0"/>
              </a:rPr>
              <a:t>letters</a:t>
            </a:r>
            <a:endParaRPr lang="en-US" sz="3200" u="none" dirty="0">
              <a:solidFill>
                <a:srgbClr val="FFC000"/>
              </a:solidFill>
              <a:effectLst>
                <a:outerShdw blurRad="38100" dist="38100" dir="2700000" algn="tl">
                  <a:srgbClr val="000000">
                    <a:alpha val="43137"/>
                  </a:srgbClr>
                </a:outerShdw>
              </a:effectLst>
              <a:latin typeface="Calibri" pitchFamily="34" charset="0"/>
            </a:endParaRPr>
          </a:p>
          <a:p>
            <a:endParaRPr lang="en-US" sz="2200" u="none" dirty="0">
              <a:solidFill>
                <a:srgbClr val="FFC000"/>
              </a:solidFill>
            </a:endParaRPr>
          </a:p>
        </p:txBody>
      </p:sp>
      <p:sp>
        <p:nvSpPr>
          <p:cNvPr id="23556" name="Rectangle 3"/>
          <p:cNvSpPr>
            <a:spLocks noChangeArrowheads="1"/>
          </p:cNvSpPr>
          <p:nvPr/>
        </p:nvSpPr>
        <p:spPr bwMode="auto">
          <a:xfrm>
            <a:off x="381000" y="5440362"/>
            <a:ext cx="8610600" cy="1692771"/>
          </a:xfrm>
          <a:prstGeom prst="rect">
            <a:avLst/>
          </a:prstGeom>
          <a:noFill/>
          <a:ln w="9525">
            <a:noFill/>
            <a:miter lim="800000"/>
            <a:headEnd/>
            <a:tailEnd/>
          </a:ln>
        </p:spPr>
        <p:txBody>
          <a:bodyPr>
            <a:spAutoFit/>
          </a:bodyPr>
          <a:lstStyle/>
          <a:p>
            <a:endParaRPr lang="en-US" sz="2000" u="none" dirty="0"/>
          </a:p>
          <a:p>
            <a:pPr>
              <a:buFont typeface="Arial" pitchFamily="34" charset="0"/>
              <a:buChar char="•"/>
            </a:pPr>
            <a:r>
              <a:rPr lang="en-US" sz="3200" u="none" dirty="0">
                <a:latin typeface="Calibri" pitchFamily="34" charset="0"/>
              </a:rPr>
              <a:t> </a:t>
            </a:r>
            <a:r>
              <a:rPr lang="en-US" sz="3200" u="none" dirty="0" smtClean="0">
                <a:latin typeface="Calibri" pitchFamily="34" charset="0"/>
              </a:rPr>
              <a:t>		</a:t>
            </a:r>
            <a:r>
              <a:rPr lang="en-US" sz="4000" u="none" dirty="0" smtClean="0">
                <a:effectLst>
                  <a:outerShdw blurRad="38100" dist="38100" dir="2700000" algn="tl">
                    <a:srgbClr val="000000">
                      <a:alpha val="43137"/>
                    </a:srgbClr>
                  </a:outerShdw>
                </a:effectLst>
                <a:latin typeface="Calibri" pitchFamily="34" charset="0"/>
              </a:rPr>
              <a:t>	</a:t>
            </a:r>
            <a:r>
              <a:rPr lang="en-US" sz="4000" u="none" dirty="0" smtClean="0">
                <a:solidFill>
                  <a:srgbClr val="FFC000"/>
                </a:solidFill>
                <a:effectLst>
                  <a:outerShdw blurRad="38100" dist="38100" dir="2700000" algn="tl">
                    <a:srgbClr val="000000">
                      <a:alpha val="43137"/>
                    </a:srgbClr>
                  </a:outerShdw>
                </a:effectLst>
                <a:latin typeface="Calibri" pitchFamily="34" charset="0"/>
              </a:rPr>
              <a:t>Last </a:t>
            </a:r>
            <a:r>
              <a:rPr lang="en-US" sz="4000" u="none" dirty="0">
                <a:solidFill>
                  <a:srgbClr val="FFC000"/>
                </a:solidFill>
                <a:effectLst>
                  <a:outerShdw blurRad="38100" dist="38100" dir="2700000" algn="tl">
                    <a:srgbClr val="000000">
                      <a:alpha val="43137"/>
                    </a:srgbClr>
                  </a:outerShdw>
                </a:effectLst>
                <a:latin typeface="Calibri" pitchFamily="34" charset="0"/>
              </a:rPr>
              <a:t>letter is X</a:t>
            </a:r>
            <a:endParaRPr lang="en-US" sz="3200" u="none" dirty="0">
              <a:solidFill>
                <a:srgbClr val="FFC000"/>
              </a:solidFill>
              <a:effectLst>
                <a:outerShdw blurRad="38100" dist="38100" dir="2700000" algn="tl">
                  <a:srgbClr val="000000">
                    <a:alpha val="43137"/>
                  </a:srgbClr>
                </a:outerShdw>
              </a:effectLst>
              <a:latin typeface="Calibri" pitchFamily="34" charset="0"/>
            </a:endParaRPr>
          </a:p>
          <a:p>
            <a:pPr>
              <a:buClr>
                <a:srgbClr val="92D050"/>
              </a:buClr>
            </a:pPr>
            <a:endParaRPr lang="en-US" sz="2200" u="none" dirty="0"/>
          </a:p>
          <a:p>
            <a:endParaRPr lang="en-US" sz="2200" u="none" dirty="0"/>
          </a:p>
        </p:txBody>
      </p:sp>
      <p:cxnSp>
        <p:nvCxnSpPr>
          <p:cNvPr id="6" name="Straight Connector 5"/>
          <p:cNvCxnSpPr/>
          <p:nvPr/>
        </p:nvCxnSpPr>
        <p:spPr bwMode="auto">
          <a:xfrm>
            <a:off x="76200" y="1066800"/>
            <a:ext cx="9067800" cy="0"/>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71600" y="2067580"/>
            <a:ext cx="6553200" cy="523220"/>
          </a:xfrm>
          <a:prstGeom prst="rect">
            <a:avLst/>
          </a:prstGeom>
          <a:noFill/>
        </p:spPr>
        <p:txBody>
          <a:bodyPr wrap="square" rtlCol="0">
            <a:spAutoFit/>
          </a:bodyPr>
          <a:lstStyle/>
          <a:p>
            <a:r>
              <a:rPr lang="en-US" sz="2800" u="none" dirty="0" smtClean="0">
                <a:solidFill>
                  <a:srgbClr val="FFC000"/>
                </a:solidFill>
                <a:latin typeface="Verdana" pitchFamily="34" charset="0"/>
                <a:ea typeface="Verdana" pitchFamily="34" charset="0"/>
                <a:cs typeface="Verdana" pitchFamily="34" charset="0"/>
              </a:rPr>
              <a:t>Pay attention to the ticker symbol!</a:t>
            </a:r>
            <a:endParaRPr lang="en-US" sz="2800" u="none" dirty="0">
              <a:solidFill>
                <a:srgbClr val="FFC000"/>
              </a:solidFill>
              <a:latin typeface="Verdana" pitchFamily="34" charset="0"/>
              <a:ea typeface="Verdana" pitchFamily="34" charset="0"/>
              <a:cs typeface="Verdana" pitchFamily="34" charset="0"/>
            </a:endParaRPr>
          </a:p>
        </p:txBody>
      </p:sp>
      <p:sp>
        <p:nvSpPr>
          <p:cNvPr id="11" name="Rectangle 2"/>
          <p:cNvSpPr txBox="1">
            <a:spLocks noChangeArrowheads="1"/>
          </p:cNvSpPr>
          <p:nvPr/>
        </p:nvSpPr>
        <p:spPr>
          <a:xfrm>
            <a:off x="1600200" y="291547"/>
            <a:ext cx="6175514" cy="1384853"/>
          </a:xfrm>
          <a:prstGeom prst="rect">
            <a:avLst/>
          </a:prstGeom>
        </p:spPr>
        <p:txBody>
          <a:bodyPr>
            <a:scene3d>
              <a:camera prst="orthographicFront"/>
              <a:lightRig rig="threePt" dir="t"/>
            </a:scene3d>
            <a:sp3d extrusionH="57150">
              <a:bevelT w="38100" h="38100"/>
            </a:sp3d>
          </a:bodyPr>
          <a:lstStyle/>
          <a:p>
            <a:pPr>
              <a:spcBef>
                <a:spcPct val="0"/>
              </a:spcBef>
              <a:defRPr/>
            </a:pPr>
            <a:r>
              <a:rPr lang="en-US" sz="44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Times New Roman" pitchFamily="18" charset="0"/>
              </a:rPr>
              <a:t>Is it a mutual fund?</a:t>
            </a:r>
          </a:p>
          <a:p>
            <a:pPr algn="ctr">
              <a:spcBef>
                <a:spcPct val="0"/>
              </a:spcBef>
              <a:defRPr/>
            </a:pPr>
            <a:endParaRPr kumimoji="0" lang="en-US" sz="41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ppt_x"/>
                                          </p:val>
                                        </p:tav>
                                        <p:tav tm="100000">
                                          <p:val>
                                            <p:strVal val="#ppt_x"/>
                                          </p:val>
                                        </p:tav>
                                      </p:tavLst>
                                    </p:anim>
                                    <p:anim calcmode="lin" valueType="num">
                                      <p:cBhvr additive="base">
                                        <p:cTn id="8" dur="500" fill="hold"/>
                                        <p:tgtEl>
                                          <p:spTgt spid="235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6"/>
                                        </p:tgtEl>
                                        <p:attrNameLst>
                                          <p:attrName>style.visibility</p:attrName>
                                        </p:attrNameLst>
                                      </p:cBhvr>
                                      <p:to>
                                        <p:strVal val="visible"/>
                                      </p:to>
                                    </p:set>
                                    <p:anim calcmode="lin" valueType="num">
                                      <p:cBhvr additive="base">
                                        <p:cTn id="13" dur="500" fill="hold"/>
                                        <p:tgtEl>
                                          <p:spTgt spid="23556"/>
                                        </p:tgtEl>
                                        <p:attrNameLst>
                                          <p:attrName>ppt_x</p:attrName>
                                        </p:attrNameLst>
                                      </p:cBhvr>
                                      <p:tavLst>
                                        <p:tav tm="0">
                                          <p:val>
                                            <p:strVal val="#ppt_x"/>
                                          </p:val>
                                        </p:tav>
                                        <p:tav tm="100000">
                                          <p:val>
                                            <p:strVal val="#ppt_x"/>
                                          </p:val>
                                        </p:tav>
                                      </p:tavLst>
                                    </p:anim>
                                    <p:anim calcmode="lin" valueType="num">
                                      <p:cBhvr additive="base">
                                        <p:cTn id="14"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6"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71438" y="1866900"/>
            <a:ext cx="9001125" cy="4838700"/>
          </a:xfrm>
          <a:prstGeom prst="rect">
            <a:avLst/>
          </a:prstGeom>
          <a:noFill/>
          <a:ln w="9525">
            <a:noFill/>
            <a:miter lim="800000"/>
            <a:headEnd/>
            <a:tailEnd/>
          </a:ln>
        </p:spPr>
      </p:pic>
      <p:sp>
        <p:nvSpPr>
          <p:cNvPr id="24580" name="TextBox 3"/>
          <p:cNvSpPr txBox="1">
            <a:spLocks noChangeArrowheads="1"/>
          </p:cNvSpPr>
          <p:nvPr/>
        </p:nvSpPr>
        <p:spPr bwMode="auto">
          <a:xfrm>
            <a:off x="5105400" y="5297488"/>
            <a:ext cx="1371600" cy="646112"/>
          </a:xfrm>
          <a:prstGeom prst="rect">
            <a:avLst/>
          </a:prstGeom>
          <a:noFill/>
          <a:ln w="9525">
            <a:noFill/>
            <a:miter lim="800000"/>
            <a:headEnd/>
            <a:tailEnd/>
          </a:ln>
        </p:spPr>
        <p:txBody>
          <a:bodyPr>
            <a:spAutoFit/>
          </a:bodyPr>
          <a:lstStyle/>
          <a:p>
            <a:r>
              <a:rPr lang="en-US" sz="3600" u="none" dirty="0">
                <a:solidFill>
                  <a:srgbClr val="C00000"/>
                </a:solidFill>
              </a:rPr>
              <a:t>????</a:t>
            </a:r>
          </a:p>
        </p:txBody>
      </p:sp>
      <p:sp>
        <p:nvSpPr>
          <p:cNvPr id="24581" name="Oval 2"/>
          <p:cNvSpPr>
            <a:spLocks noChangeArrowheads="1"/>
          </p:cNvSpPr>
          <p:nvPr/>
        </p:nvSpPr>
        <p:spPr bwMode="auto">
          <a:xfrm>
            <a:off x="3124200" y="5334000"/>
            <a:ext cx="838200" cy="457200"/>
          </a:xfrm>
          <a:prstGeom prst="ellipse">
            <a:avLst/>
          </a:prstGeom>
          <a:noFill/>
          <a:ln w="50800" algn="ctr">
            <a:solidFill>
              <a:srgbClr val="C00000"/>
            </a:solidFill>
            <a:miter lim="800000"/>
            <a:headEnd/>
            <a:tailEnd/>
          </a:ln>
        </p:spPr>
        <p:txBody>
          <a:bodyPr wrap="none"/>
          <a:lstStyle/>
          <a:p>
            <a:endParaRPr lang="en-US"/>
          </a:p>
        </p:txBody>
      </p:sp>
      <p:cxnSp>
        <p:nvCxnSpPr>
          <p:cNvPr id="24582" name="Straight Arrow Connector 5"/>
          <p:cNvCxnSpPr>
            <a:cxnSpLocks noChangeShapeType="1"/>
          </p:cNvCxnSpPr>
          <p:nvPr/>
        </p:nvCxnSpPr>
        <p:spPr bwMode="auto">
          <a:xfrm rot="5400000">
            <a:off x="3924300" y="4229100"/>
            <a:ext cx="1143000" cy="762000"/>
          </a:xfrm>
          <a:prstGeom prst="straightConnector1">
            <a:avLst/>
          </a:prstGeom>
          <a:noFill/>
          <a:ln w="63500" algn="ctr">
            <a:solidFill>
              <a:srgbClr val="C00000"/>
            </a:solidFill>
            <a:miter lim="800000"/>
            <a:headEnd/>
            <a:tailEnd type="arrow" w="med" len="med"/>
          </a:ln>
        </p:spPr>
      </p:cxnSp>
      <p:sp>
        <p:nvSpPr>
          <p:cNvPr id="6" name="Rectangle 2"/>
          <p:cNvSpPr txBox="1">
            <a:spLocks noChangeArrowheads="1"/>
          </p:cNvSpPr>
          <p:nvPr/>
        </p:nvSpPr>
        <p:spPr>
          <a:xfrm>
            <a:off x="1600200" y="291547"/>
            <a:ext cx="6175514" cy="1384853"/>
          </a:xfrm>
          <a:prstGeom prst="rect">
            <a:avLst/>
          </a:prstGeom>
        </p:spPr>
        <p:txBody>
          <a:bodyPr>
            <a:scene3d>
              <a:camera prst="orthographicFront"/>
              <a:lightRig rig="threePt" dir="t"/>
            </a:scene3d>
            <a:sp3d extrusionH="57150">
              <a:bevelT w="38100" h="38100"/>
            </a:sp3d>
          </a:bodyPr>
          <a:lstStyle/>
          <a:p>
            <a:pPr>
              <a:spcBef>
                <a:spcPct val="0"/>
              </a:spcBef>
              <a:defRPr/>
            </a:pPr>
            <a:r>
              <a:rPr lang="en-US" sz="44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Times New Roman" pitchFamily="18" charset="0"/>
              </a:rPr>
              <a:t>Is an ETF a mutual fund?</a:t>
            </a:r>
          </a:p>
          <a:p>
            <a:pPr algn="ctr">
              <a:spcBef>
                <a:spcPct val="0"/>
              </a:spcBef>
              <a:defRPr/>
            </a:pPr>
            <a:endParaRPr kumimoji="0" lang="en-US" sz="41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4580"/>
                                        </p:tgtEl>
                                        <p:attrNameLst>
                                          <p:attrName>style.visibility</p:attrName>
                                        </p:attrNameLst>
                                      </p:cBhvr>
                                      <p:to>
                                        <p:strVal val="visible"/>
                                      </p:to>
                                    </p:set>
                                    <p:animEffect transition="in" filter="dissolve">
                                      <p:cBhvr>
                                        <p:cTn id="11" dur="500"/>
                                        <p:tgtEl>
                                          <p:spTgt spid="2458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3" fill="hold" nodeType="clickEffect">
                                  <p:stCondLst>
                                    <p:cond delay="0"/>
                                  </p:stCondLst>
                                  <p:childTnLst>
                                    <p:set>
                                      <p:cBhvr>
                                        <p:cTn id="15" dur="1" fill="hold">
                                          <p:stCondLst>
                                            <p:cond delay="0"/>
                                          </p:stCondLst>
                                        </p:cTn>
                                        <p:tgtEl>
                                          <p:spTgt spid="24582"/>
                                        </p:tgtEl>
                                        <p:attrNameLst>
                                          <p:attrName>style.visibility</p:attrName>
                                        </p:attrNameLst>
                                      </p:cBhvr>
                                      <p:to>
                                        <p:strVal val="visible"/>
                                      </p:to>
                                    </p:set>
                                    <p:anim calcmode="lin" valueType="num">
                                      <p:cBhvr additive="base">
                                        <p:cTn id="16" dur="500" fill="hold"/>
                                        <p:tgtEl>
                                          <p:spTgt spid="24582"/>
                                        </p:tgtEl>
                                        <p:attrNameLst>
                                          <p:attrName>ppt_x</p:attrName>
                                        </p:attrNameLst>
                                      </p:cBhvr>
                                      <p:tavLst>
                                        <p:tav tm="0">
                                          <p:val>
                                            <p:strVal val="1+#ppt_w/2"/>
                                          </p:val>
                                        </p:tav>
                                        <p:tav tm="100000">
                                          <p:val>
                                            <p:strVal val="#ppt_x"/>
                                          </p:val>
                                        </p:tav>
                                      </p:tavLst>
                                    </p:anim>
                                    <p:anim calcmode="lin" valueType="num">
                                      <p:cBhvr additive="base">
                                        <p:cTn id="17" dur="500" fill="hold"/>
                                        <p:tgtEl>
                                          <p:spTgt spid="2458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10600" cy="6555641"/>
          </a:xfrm>
          <a:prstGeom prst="rect">
            <a:avLst/>
          </a:prstGeom>
          <a:ln w="57150"/>
        </p:spPr>
        <p:style>
          <a:lnRef idx="2">
            <a:schemeClr val="dk1"/>
          </a:lnRef>
          <a:fillRef idx="1">
            <a:schemeClr val="lt1"/>
          </a:fillRef>
          <a:effectRef idx="0">
            <a:schemeClr val="dk1"/>
          </a:effectRef>
          <a:fontRef idx="minor">
            <a:schemeClr val="dk1"/>
          </a:fontRef>
        </p:style>
        <p:txBody>
          <a:bodyPr wrap="square">
            <a:spAutoFit/>
          </a:bodyPr>
          <a:lstStyle/>
          <a:p>
            <a:r>
              <a:rPr lang="en-US" sz="2400" b="1" dirty="0" smtClean="0">
                <a:solidFill>
                  <a:schemeClr val="bg1"/>
                </a:solidFill>
                <a:latin typeface="Calibri" pitchFamily="34" charset="0"/>
              </a:rPr>
              <a:t>     Exchange Traded Funds (ETFs)</a:t>
            </a:r>
            <a:endParaRPr lang="en-US" sz="2000" b="1" dirty="0" smtClean="0">
              <a:solidFill>
                <a:schemeClr val="bg1"/>
              </a:solidFill>
              <a:latin typeface="Calibri" pitchFamily="34" charset="0"/>
            </a:endParaRPr>
          </a:p>
          <a:p>
            <a:endParaRPr lang="en-US" sz="2400" b="1" dirty="0" smtClean="0">
              <a:solidFill>
                <a:schemeClr val="bg1"/>
              </a:solidFill>
              <a:latin typeface="Calibri" pitchFamily="34" charset="0"/>
            </a:endParaRPr>
          </a:p>
          <a:p>
            <a:r>
              <a:rPr lang="en-US" sz="2400" b="1" dirty="0" smtClean="0">
                <a:solidFill>
                  <a:schemeClr val="bg1"/>
                </a:solidFill>
                <a:latin typeface="Calibri" pitchFamily="34" charset="0"/>
              </a:rPr>
              <a:t>     Most exchange-traded funds:</a:t>
            </a:r>
          </a:p>
          <a:p>
            <a:endParaRPr lang="en-US" sz="2400" b="1" dirty="0" smtClean="0">
              <a:solidFill>
                <a:schemeClr val="bg1"/>
              </a:solidFill>
              <a:latin typeface="Calibri" pitchFamily="34" charset="0"/>
            </a:endParaRPr>
          </a:p>
          <a:p>
            <a:pPr lvl="2">
              <a:buFont typeface="Arial" pitchFamily="34" charset="0"/>
              <a:buChar char="•"/>
            </a:pPr>
            <a:r>
              <a:rPr lang="en-US" sz="2400" b="1" dirty="0" smtClean="0">
                <a:solidFill>
                  <a:schemeClr val="bg1"/>
                </a:solidFill>
                <a:latin typeface="Calibri" pitchFamily="34" charset="0"/>
              </a:rPr>
              <a:t> are organized either as open-end investment management companies or as unit investment trusts</a:t>
            </a:r>
          </a:p>
          <a:p>
            <a:pPr lvl="2">
              <a:buFont typeface="Arial" pitchFamily="34" charset="0"/>
              <a:buChar char="•"/>
            </a:pPr>
            <a:endParaRPr lang="en-US" sz="2400" b="1" dirty="0" smtClean="0">
              <a:solidFill>
                <a:schemeClr val="bg1"/>
              </a:solidFill>
              <a:latin typeface="Calibri" pitchFamily="34" charset="0"/>
            </a:endParaRPr>
          </a:p>
          <a:p>
            <a:pPr lvl="2">
              <a:buFont typeface="Arial" pitchFamily="34" charset="0"/>
              <a:buChar char="•"/>
            </a:pPr>
            <a:r>
              <a:rPr lang="en-US" sz="2400" b="1" dirty="0" smtClean="0">
                <a:solidFill>
                  <a:schemeClr val="bg1"/>
                </a:solidFill>
                <a:latin typeface="Calibri" pitchFamily="34" charset="0"/>
              </a:rPr>
              <a:t> are registered with the Securities and Exchange Commission (SEC) under the same statutory authorities as traditional mutual funds </a:t>
            </a:r>
          </a:p>
          <a:p>
            <a:pPr lvl="2">
              <a:buFont typeface="Arial" pitchFamily="34" charset="0"/>
              <a:buChar char="•"/>
            </a:pPr>
            <a:endParaRPr lang="en-US" sz="2400" b="1" dirty="0" smtClean="0">
              <a:solidFill>
                <a:schemeClr val="bg1"/>
              </a:solidFill>
              <a:latin typeface="Calibri" pitchFamily="34" charset="0"/>
            </a:endParaRPr>
          </a:p>
          <a:p>
            <a:pPr lvl="2">
              <a:buFont typeface="Arial" pitchFamily="34" charset="0"/>
              <a:buChar char="•"/>
            </a:pPr>
            <a:r>
              <a:rPr lang="en-US" sz="2400" b="1" dirty="0" smtClean="0">
                <a:solidFill>
                  <a:srgbClr val="C00000"/>
                </a:solidFill>
                <a:latin typeface="Calibri" pitchFamily="34" charset="0"/>
              </a:rPr>
              <a:t>qualify for the exemptions in 5 C.F.R. Part 2640 for mutual funds and unit investment trusts.</a:t>
            </a:r>
          </a:p>
          <a:p>
            <a:pPr lvl="1">
              <a:buFont typeface="Arial" pitchFamily="34" charset="0"/>
              <a:buChar char="•"/>
            </a:pPr>
            <a:endParaRPr lang="en-US" sz="2400" b="1" dirty="0" smtClean="0">
              <a:solidFill>
                <a:schemeClr val="bg1"/>
              </a:solidFill>
              <a:latin typeface="Calibri" pitchFamily="34" charset="0"/>
            </a:endParaRPr>
          </a:p>
          <a:p>
            <a:pPr lvl="1"/>
            <a:r>
              <a:rPr lang="en-US" sz="2000" b="1" dirty="0" smtClean="0">
                <a:solidFill>
                  <a:schemeClr val="bg1"/>
                </a:solidFill>
                <a:latin typeface="Calibri" pitchFamily="34" charset="0"/>
              </a:rPr>
              <a:t>Source: </a:t>
            </a:r>
            <a:r>
              <a:rPr lang="en-US" sz="2000" b="1" i="1" dirty="0" smtClean="0">
                <a:solidFill>
                  <a:schemeClr val="bg1"/>
                </a:solidFill>
                <a:latin typeface="Calibri" pitchFamily="34" charset="0"/>
              </a:rPr>
              <a:t>Public Financial Disclosure: A Guide to Reporting Selected Financial Instruments</a:t>
            </a:r>
            <a:endParaRPr lang="en-US" sz="2400" dirty="0" smtClean="0">
              <a:latin typeface="Calibri" pitchFamily="34" charset="0"/>
            </a:endParaRPr>
          </a:p>
          <a:p>
            <a:pPr lvl="1">
              <a:buFont typeface="Arial" pitchFamily="34" charset="0"/>
              <a:buChar char="•"/>
            </a:pPr>
            <a:endParaRPr lang="en-US" sz="2400" b="1" dirty="0" smtClean="0">
              <a:solidFill>
                <a:schemeClr val="bg1"/>
              </a:solidFill>
              <a:latin typeface="Calibri" pitchFamily="34" charset="0"/>
            </a:endParaRPr>
          </a:p>
          <a:p>
            <a:endParaRPr lang="en-US" sz="2000" b="1" dirty="0" smtClean="0">
              <a:solidFill>
                <a:schemeClr val="bg1"/>
              </a:solidFill>
              <a:latin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b="6944"/>
          <a:stretch>
            <a:fillRect/>
          </a:stretch>
        </p:blipFill>
        <p:spPr bwMode="auto">
          <a:xfrm>
            <a:off x="0" y="-1828800"/>
            <a:ext cx="9144000" cy="5486400"/>
          </a:xfrm>
          <a:prstGeom prst="rect">
            <a:avLst/>
          </a:prstGeom>
          <a:noFill/>
          <a:ln w="9525">
            <a:noFill/>
            <a:miter lim="800000"/>
            <a:headEnd/>
            <a:tailEnd/>
          </a:ln>
        </p:spPr>
      </p:pic>
      <p:sp>
        <p:nvSpPr>
          <p:cNvPr id="35843" name="Rectangle 3"/>
          <p:cNvSpPr>
            <a:spLocks noChangeArrowheads="1"/>
          </p:cNvSpPr>
          <p:nvPr/>
        </p:nvSpPr>
        <p:spPr bwMode="auto">
          <a:xfrm>
            <a:off x="3276600" y="1524000"/>
            <a:ext cx="2590800" cy="609600"/>
          </a:xfrm>
          <a:prstGeom prst="rect">
            <a:avLst/>
          </a:prstGeom>
          <a:solidFill>
            <a:schemeClr val="accent1">
              <a:alpha val="23921"/>
            </a:schemeClr>
          </a:solidFill>
          <a:ln w="9525" algn="ctr">
            <a:solidFill>
              <a:schemeClr val="tx1"/>
            </a:solidFill>
            <a:miter lim="800000"/>
            <a:headEnd/>
            <a:tailEnd/>
          </a:ln>
        </p:spPr>
        <p:txBody>
          <a:bodyPr wrap="none"/>
          <a:lstStyle/>
          <a:p>
            <a:endParaRPr lang="en-US"/>
          </a:p>
        </p:txBody>
      </p:sp>
      <p:sp>
        <p:nvSpPr>
          <p:cNvPr id="4" name="TextBox 3"/>
          <p:cNvSpPr txBox="1"/>
          <p:nvPr/>
        </p:nvSpPr>
        <p:spPr>
          <a:xfrm>
            <a:off x="-71161" y="4419600"/>
            <a:ext cx="8969122" cy="1200329"/>
          </a:xfrm>
          <a:prstGeom prst="rect">
            <a:avLst/>
          </a:prstGeom>
          <a:noFill/>
          <a:scene3d>
            <a:camera prst="orthographicFront"/>
            <a:lightRig rig="threePt" dir="t"/>
          </a:scene3d>
          <a:sp3d>
            <a:bevelT/>
          </a:sp3d>
        </p:spPr>
        <p:txBody>
          <a:bodyPr wrap="none" rtlCol="0">
            <a:spAutoFit/>
          </a:bodyPr>
          <a:lstStyle/>
          <a:p>
            <a:pPr algn="just"/>
            <a:r>
              <a:rPr lang="en-US" sz="2400" b="1" dirty="0" smtClean="0">
                <a:solidFill>
                  <a:schemeClr val="accent1">
                    <a:lumMod val="60000"/>
                    <a:lumOff val="40000"/>
                  </a:schemeClr>
                </a:solidFill>
                <a:effectLst>
                  <a:outerShdw blurRad="38100" dist="38100" dir="2700000" algn="tl">
                    <a:srgbClr val="000000">
                      <a:alpha val="43137"/>
                    </a:srgbClr>
                  </a:outerShdw>
                </a:effectLst>
                <a:latin typeface="+mj-lt"/>
              </a:rPr>
              <a:t>ETFs Invested in </a:t>
            </a:r>
            <a:r>
              <a:rPr lang="en-US" sz="2400" b="1" dirty="0" smtClean="0">
                <a:solidFill>
                  <a:srgbClr val="FFFF00"/>
                </a:solidFill>
                <a:effectLst>
                  <a:outerShdw blurRad="38100" dist="38100" dir="2700000" algn="tl">
                    <a:srgbClr val="000000">
                      <a:alpha val="43137"/>
                    </a:srgbClr>
                  </a:outerShdw>
                </a:effectLst>
                <a:latin typeface="+mj-lt"/>
              </a:rPr>
              <a:t>Commodities and Commodity Futures </a:t>
            </a:r>
          </a:p>
          <a:p>
            <a:pPr algn="just"/>
            <a:r>
              <a:rPr lang="en-US" sz="2400" b="1" dirty="0" smtClean="0">
                <a:solidFill>
                  <a:srgbClr val="FFFF00"/>
                </a:solidFill>
                <a:effectLst>
                  <a:outerShdw blurRad="38100" dist="38100" dir="2700000" algn="tl">
                    <a:srgbClr val="000000">
                      <a:alpha val="43137"/>
                    </a:srgbClr>
                  </a:outerShdw>
                </a:effectLst>
                <a:latin typeface="+mj-lt"/>
              </a:rPr>
              <a:t>Do Not </a:t>
            </a:r>
            <a:r>
              <a:rPr lang="en-US" sz="2400" b="1" dirty="0" smtClean="0">
                <a:solidFill>
                  <a:schemeClr val="accent1">
                    <a:lumMod val="60000"/>
                    <a:lumOff val="40000"/>
                  </a:schemeClr>
                </a:solidFill>
                <a:effectLst>
                  <a:outerShdw blurRad="38100" dist="38100" dir="2700000" algn="tl">
                    <a:srgbClr val="000000">
                      <a:alpha val="43137"/>
                    </a:srgbClr>
                  </a:outerShdw>
                </a:effectLst>
                <a:latin typeface="+mj-lt"/>
              </a:rPr>
              <a:t>Meet the Definitions for Mutual Fund or </a:t>
            </a:r>
          </a:p>
          <a:p>
            <a:pPr algn="just"/>
            <a:r>
              <a:rPr lang="en-US" sz="2400" b="1" dirty="0" smtClean="0">
                <a:solidFill>
                  <a:schemeClr val="accent1">
                    <a:lumMod val="60000"/>
                    <a:lumOff val="40000"/>
                  </a:schemeClr>
                </a:solidFill>
                <a:effectLst>
                  <a:outerShdw blurRad="38100" dist="38100" dir="2700000" algn="tl">
                    <a:srgbClr val="000000">
                      <a:alpha val="43137"/>
                    </a:srgbClr>
                  </a:outerShdw>
                </a:effectLst>
                <a:latin typeface="+mj-lt"/>
              </a:rPr>
              <a:t>Unit Investment Trust</a:t>
            </a:r>
            <a:endParaRPr lang="en-US" sz="2400" b="1" dirty="0">
              <a:solidFill>
                <a:schemeClr val="accent1">
                  <a:lumMod val="60000"/>
                  <a:lumOff val="40000"/>
                </a:schemeClr>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Bevel 3"/>
          <p:cNvSpPr>
            <a:spLocks noChangeArrowheads="1"/>
          </p:cNvSpPr>
          <p:nvPr/>
        </p:nvSpPr>
        <p:spPr bwMode="auto">
          <a:xfrm>
            <a:off x="1828800" y="1651000"/>
            <a:ext cx="609600" cy="609600"/>
          </a:xfrm>
          <a:prstGeom prst="bevel">
            <a:avLst>
              <a:gd name="adj" fmla="val 12500"/>
            </a:avLst>
          </a:prstGeom>
          <a:solidFill>
            <a:schemeClr val="tx2"/>
          </a:solidFill>
          <a:ln w="9525" algn="ctr">
            <a:solidFill>
              <a:schemeClr val="tx1"/>
            </a:solidFill>
            <a:miter lim="800000"/>
            <a:headEnd/>
            <a:tailEnd/>
          </a:ln>
        </p:spPr>
        <p:txBody>
          <a:bodyPr wrap="none"/>
          <a:lstStyle/>
          <a:p>
            <a:endParaRPr lang="en-US"/>
          </a:p>
        </p:txBody>
      </p:sp>
      <p:sp>
        <p:nvSpPr>
          <p:cNvPr id="50179" name="TextBox 4"/>
          <p:cNvSpPr txBox="1">
            <a:spLocks noChangeArrowheads="1"/>
          </p:cNvSpPr>
          <p:nvPr/>
        </p:nvSpPr>
        <p:spPr bwMode="auto">
          <a:xfrm>
            <a:off x="3276600" y="1607403"/>
            <a:ext cx="4876800" cy="830997"/>
          </a:xfrm>
          <a:prstGeom prst="rect">
            <a:avLst/>
          </a:prstGeom>
          <a:noFill/>
          <a:ln w="9525">
            <a:noFill/>
            <a:miter lim="800000"/>
            <a:headEnd/>
            <a:tailEnd/>
          </a:ln>
        </p:spPr>
        <p:txBody>
          <a:bodyPr>
            <a:spAutoFit/>
          </a:bodyPr>
          <a:lstStyle/>
          <a:p>
            <a:r>
              <a:rPr lang="en-US" sz="2400" u="none" dirty="0"/>
              <a:t>Wells Fargo Advantage Endeavor Select </a:t>
            </a:r>
            <a:r>
              <a:rPr lang="en-US" sz="2400" u="none" dirty="0" smtClean="0"/>
              <a:t>Fund</a:t>
            </a:r>
            <a:endParaRPr lang="en-US" sz="2400" u="none" dirty="0"/>
          </a:p>
        </p:txBody>
      </p:sp>
      <p:sp>
        <p:nvSpPr>
          <p:cNvPr id="6" name="TextBox 5"/>
          <p:cNvSpPr txBox="1">
            <a:spLocks noChangeArrowheads="1"/>
          </p:cNvSpPr>
          <p:nvPr/>
        </p:nvSpPr>
        <p:spPr bwMode="auto">
          <a:xfrm>
            <a:off x="1828800" y="1498600"/>
            <a:ext cx="838200" cy="1016000"/>
          </a:xfrm>
          <a:prstGeom prst="rect">
            <a:avLst/>
          </a:prstGeom>
          <a:noFill/>
          <a:ln w="9525">
            <a:noFill/>
            <a:miter lim="800000"/>
            <a:headEnd/>
            <a:tailEnd/>
          </a:ln>
        </p:spPr>
        <p:txBody>
          <a:bodyPr>
            <a:spAutoFit/>
          </a:bodyPr>
          <a:lstStyle/>
          <a:p>
            <a:r>
              <a:rPr lang="en-US" sz="6000" b="1" u="none" dirty="0">
                <a:solidFill>
                  <a:srgbClr val="FF0000"/>
                </a:solidFill>
                <a:sym typeface="Wingdings 2" pitchFamily="18" charset="2"/>
              </a:rPr>
              <a:t></a:t>
            </a:r>
            <a:endParaRPr lang="en-US" sz="6000" b="1" u="none" dirty="0">
              <a:solidFill>
                <a:srgbClr val="FF0000"/>
              </a:solidFill>
            </a:endParaRPr>
          </a:p>
        </p:txBody>
      </p:sp>
      <p:sp>
        <p:nvSpPr>
          <p:cNvPr id="50185" name="TextBox 4"/>
          <p:cNvSpPr txBox="1">
            <a:spLocks noChangeArrowheads="1"/>
          </p:cNvSpPr>
          <p:nvPr/>
        </p:nvSpPr>
        <p:spPr bwMode="auto">
          <a:xfrm>
            <a:off x="3276600" y="2819400"/>
            <a:ext cx="4876800" cy="830997"/>
          </a:xfrm>
          <a:prstGeom prst="rect">
            <a:avLst/>
          </a:prstGeom>
          <a:noFill/>
          <a:ln w="9525">
            <a:noFill/>
            <a:miter lim="800000"/>
            <a:headEnd/>
            <a:tailEnd/>
          </a:ln>
        </p:spPr>
        <p:txBody>
          <a:bodyPr>
            <a:spAutoFit/>
          </a:bodyPr>
          <a:lstStyle/>
          <a:p>
            <a:r>
              <a:rPr lang="en-US" sz="2400" u="none" dirty="0"/>
              <a:t>Vanguard Information Technology </a:t>
            </a:r>
            <a:r>
              <a:rPr lang="en-US" sz="2400" u="none" dirty="0" smtClean="0"/>
              <a:t>Index</a:t>
            </a:r>
            <a:endParaRPr lang="en-US" sz="2400" u="none" dirty="0" smtClean="0"/>
          </a:p>
        </p:txBody>
      </p:sp>
      <p:sp>
        <p:nvSpPr>
          <p:cNvPr id="50187" name="TextBox 6"/>
          <p:cNvSpPr txBox="1">
            <a:spLocks noChangeArrowheads="1"/>
          </p:cNvSpPr>
          <p:nvPr/>
        </p:nvSpPr>
        <p:spPr bwMode="auto">
          <a:xfrm>
            <a:off x="3276600" y="4495800"/>
            <a:ext cx="5486400" cy="461665"/>
          </a:xfrm>
          <a:prstGeom prst="rect">
            <a:avLst/>
          </a:prstGeom>
          <a:noFill/>
          <a:ln w="9525">
            <a:noFill/>
            <a:miter lim="800000"/>
            <a:headEnd/>
            <a:tailEnd/>
          </a:ln>
        </p:spPr>
        <p:txBody>
          <a:bodyPr>
            <a:spAutoFit/>
          </a:bodyPr>
          <a:lstStyle/>
          <a:p>
            <a:r>
              <a:rPr lang="en-US" sz="2400" u="none" dirty="0" err="1"/>
              <a:t>iShares</a:t>
            </a:r>
            <a:r>
              <a:rPr lang="en-US" sz="2400" u="none" dirty="0"/>
              <a:t> </a:t>
            </a:r>
            <a:r>
              <a:rPr lang="en-US" sz="2400" u="none" dirty="0" smtClean="0"/>
              <a:t> U.S</a:t>
            </a:r>
            <a:r>
              <a:rPr lang="en-US" sz="2400" u="none" dirty="0"/>
              <a:t>. </a:t>
            </a:r>
            <a:r>
              <a:rPr lang="en-US" sz="2400" u="none" dirty="0" smtClean="0"/>
              <a:t>Industrials</a:t>
            </a:r>
            <a:endParaRPr lang="en-US" sz="2400" u="none" dirty="0"/>
          </a:p>
        </p:txBody>
      </p:sp>
      <p:grpSp>
        <p:nvGrpSpPr>
          <p:cNvPr id="2" name="Group 13"/>
          <p:cNvGrpSpPr>
            <a:grpSpLocks/>
          </p:cNvGrpSpPr>
          <p:nvPr/>
        </p:nvGrpSpPr>
        <p:grpSpPr bwMode="auto">
          <a:xfrm>
            <a:off x="76200" y="228600"/>
            <a:ext cx="9067800" cy="838200"/>
            <a:chOff x="0" y="152400"/>
            <a:chExt cx="7924800" cy="838200"/>
          </a:xfrm>
        </p:grpSpPr>
        <p:sp>
          <p:nvSpPr>
            <p:cNvPr id="19" name="TextBox 18"/>
            <p:cNvSpPr txBox="1"/>
            <p:nvPr/>
          </p:nvSpPr>
          <p:spPr>
            <a:xfrm>
              <a:off x="0" y="152400"/>
              <a:ext cx="7315200" cy="769441"/>
            </a:xfrm>
            <a:prstGeom prst="rect">
              <a:avLst/>
            </a:prstGeom>
            <a:solidFill>
              <a:schemeClr val="tx2">
                <a:lumMod val="60000"/>
                <a:lumOff val="40000"/>
              </a:schemeClr>
            </a:solidFill>
          </p:spPr>
          <p:txBody>
            <a:bodyPr>
              <a:spAutoFit/>
            </a:bodyPr>
            <a:lstStyle/>
            <a:p>
              <a:pPr>
                <a:defRPr/>
              </a:pPr>
              <a:r>
                <a:rPr lang="en-US" sz="4400" u="none" dirty="0" smtClean="0">
                  <a:solidFill>
                    <a:schemeClr val="accent1">
                      <a:lumMod val="75000"/>
                    </a:schemeClr>
                  </a:solidFill>
                  <a:effectLst>
                    <a:outerShdw blurRad="38100" dist="38100" dir="2700000" algn="tl">
                      <a:srgbClr val="000000">
                        <a:alpha val="43137"/>
                      </a:srgbClr>
                    </a:outerShdw>
                  </a:effectLst>
                  <a:latin typeface="Century Gothic" pitchFamily="34" charset="0"/>
                </a:rPr>
                <a:t>Is it a mutual fund?</a:t>
              </a:r>
              <a:endParaRPr lang="en-US" sz="4400" u="none" dirty="0">
                <a:solidFill>
                  <a:schemeClr val="accent1">
                    <a:lumMod val="75000"/>
                  </a:schemeClr>
                </a:solidFill>
                <a:effectLst>
                  <a:outerShdw blurRad="38100" dist="38100" dir="2700000" algn="tl">
                    <a:srgbClr val="000000">
                      <a:alpha val="43137"/>
                    </a:srgbClr>
                  </a:outerShdw>
                </a:effectLst>
                <a:latin typeface="Century Gothic" pitchFamily="34" charset="0"/>
              </a:endParaRPr>
            </a:p>
          </p:txBody>
        </p:sp>
        <p:cxnSp>
          <p:nvCxnSpPr>
            <p:cNvPr id="20" name="Straight Connector 19"/>
            <p:cNvCxnSpPr/>
            <p:nvPr/>
          </p:nvCxnSpPr>
          <p:spPr>
            <a:xfrm>
              <a:off x="0" y="990600"/>
              <a:ext cx="7924800" cy="0"/>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0" y="6029980"/>
            <a:ext cx="9144000" cy="646331"/>
          </a:xfrm>
          <a:prstGeom prst="rect">
            <a:avLst/>
          </a:prstGeom>
          <a:noFill/>
        </p:spPr>
        <p:txBody>
          <a:bodyPr wrap="square" rtlCol="0">
            <a:spAutoFit/>
          </a:bodyPr>
          <a:lstStyle/>
          <a:p>
            <a:pPr algn="ctr"/>
            <a:r>
              <a:rPr lang="en-US" sz="3600" u="none" dirty="0">
                <a:solidFill>
                  <a:srgbClr val="FFC000"/>
                </a:solidFill>
                <a:latin typeface="Verdana" pitchFamily="34" charset="0"/>
                <a:ea typeface="Verdana" pitchFamily="34" charset="0"/>
                <a:cs typeface="Verdana" pitchFamily="34" charset="0"/>
              </a:rPr>
              <a:t>s</a:t>
            </a:r>
            <a:r>
              <a:rPr lang="en-US" sz="3600" u="none" dirty="0" smtClean="0">
                <a:solidFill>
                  <a:srgbClr val="FFC000"/>
                </a:solidFill>
                <a:latin typeface="Verdana" pitchFamily="34" charset="0"/>
                <a:ea typeface="Verdana" pitchFamily="34" charset="0"/>
                <a:cs typeface="Verdana" pitchFamily="34" charset="0"/>
              </a:rPr>
              <a:t>tatus check</a:t>
            </a:r>
            <a:endParaRPr lang="en-US" sz="3600" u="none" dirty="0">
              <a:solidFill>
                <a:srgbClr val="FFC000"/>
              </a:solidFill>
              <a:latin typeface="Verdana" pitchFamily="34" charset="0"/>
              <a:ea typeface="Verdana" pitchFamily="34" charset="0"/>
              <a:cs typeface="Verdana" pitchFamily="34" charset="0"/>
            </a:endParaRPr>
          </a:p>
        </p:txBody>
      </p:sp>
      <p:grpSp>
        <p:nvGrpSpPr>
          <p:cNvPr id="3" name="Group 22"/>
          <p:cNvGrpSpPr/>
          <p:nvPr/>
        </p:nvGrpSpPr>
        <p:grpSpPr>
          <a:xfrm>
            <a:off x="1752600" y="4267200"/>
            <a:ext cx="838200" cy="1016000"/>
            <a:chOff x="1752600" y="4800600"/>
            <a:chExt cx="838200" cy="1016000"/>
          </a:xfrm>
        </p:grpSpPr>
        <p:sp>
          <p:nvSpPr>
            <p:cNvPr id="22" name="Bevel 5"/>
            <p:cNvSpPr>
              <a:spLocks noChangeArrowheads="1"/>
            </p:cNvSpPr>
            <p:nvPr/>
          </p:nvSpPr>
          <p:spPr bwMode="auto">
            <a:xfrm>
              <a:off x="1828800" y="4953000"/>
              <a:ext cx="609600" cy="609600"/>
            </a:xfrm>
            <a:prstGeom prst="bevel">
              <a:avLst>
                <a:gd name="adj" fmla="val 12500"/>
              </a:avLst>
            </a:prstGeom>
            <a:solidFill>
              <a:schemeClr val="tx2"/>
            </a:solidFill>
            <a:ln w="9525" algn="ctr">
              <a:solidFill>
                <a:schemeClr val="tx1"/>
              </a:solidFill>
              <a:miter lim="800000"/>
              <a:headEnd/>
              <a:tailEnd/>
            </a:ln>
          </p:spPr>
          <p:txBody>
            <a:bodyPr wrap="none"/>
            <a:lstStyle/>
            <a:p>
              <a:endParaRPr lang="en-US"/>
            </a:p>
          </p:txBody>
        </p:sp>
        <p:sp>
          <p:nvSpPr>
            <p:cNvPr id="18" name="TextBox 17"/>
            <p:cNvSpPr txBox="1">
              <a:spLocks noChangeArrowheads="1"/>
            </p:cNvSpPr>
            <p:nvPr/>
          </p:nvSpPr>
          <p:spPr bwMode="auto">
            <a:xfrm>
              <a:off x="1752600" y="4800600"/>
              <a:ext cx="838200" cy="1016000"/>
            </a:xfrm>
            <a:prstGeom prst="rect">
              <a:avLst/>
            </a:prstGeom>
            <a:noFill/>
            <a:ln w="9525">
              <a:noFill/>
              <a:miter lim="800000"/>
              <a:headEnd/>
              <a:tailEnd/>
            </a:ln>
          </p:spPr>
          <p:txBody>
            <a:bodyPr>
              <a:spAutoFit/>
            </a:bodyPr>
            <a:lstStyle/>
            <a:p>
              <a:r>
                <a:rPr lang="en-US" sz="6000" b="1" u="none" dirty="0">
                  <a:solidFill>
                    <a:srgbClr val="FF0000"/>
                  </a:solidFill>
                  <a:sym typeface="Wingdings 2" pitchFamily="18" charset="2"/>
                </a:rPr>
                <a:t></a:t>
              </a:r>
              <a:endParaRPr lang="en-US" sz="6000" b="1" u="none" dirty="0">
                <a:solidFill>
                  <a:srgbClr val="FF0000"/>
                </a:solidFill>
              </a:endParaRPr>
            </a:p>
          </p:txBody>
        </p:sp>
      </p:grpSp>
      <p:grpSp>
        <p:nvGrpSpPr>
          <p:cNvPr id="4" name="Group 23"/>
          <p:cNvGrpSpPr/>
          <p:nvPr/>
        </p:nvGrpSpPr>
        <p:grpSpPr>
          <a:xfrm>
            <a:off x="1752600" y="2819400"/>
            <a:ext cx="838200" cy="1016000"/>
            <a:chOff x="1752600" y="4800600"/>
            <a:chExt cx="838200" cy="1016000"/>
          </a:xfrm>
        </p:grpSpPr>
        <p:sp>
          <p:nvSpPr>
            <p:cNvPr id="25" name="Bevel 5"/>
            <p:cNvSpPr>
              <a:spLocks noChangeArrowheads="1"/>
            </p:cNvSpPr>
            <p:nvPr/>
          </p:nvSpPr>
          <p:spPr bwMode="auto">
            <a:xfrm>
              <a:off x="1828800" y="4953000"/>
              <a:ext cx="609600" cy="609600"/>
            </a:xfrm>
            <a:prstGeom prst="bevel">
              <a:avLst>
                <a:gd name="adj" fmla="val 12500"/>
              </a:avLst>
            </a:prstGeom>
            <a:solidFill>
              <a:schemeClr val="tx2"/>
            </a:solidFill>
            <a:ln w="9525" algn="ctr">
              <a:solidFill>
                <a:schemeClr val="tx1"/>
              </a:solidFill>
              <a:miter lim="800000"/>
              <a:headEnd/>
              <a:tailEnd/>
            </a:ln>
          </p:spPr>
          <p:txBody>
            <a:bodyPr wrap="none"/>
            <a:lstStyle/>
            <a:p>
              <a:endParaRPr lang="en-US"/>
            </a:p>
          </p:txBody>
        </p:sp>
        <p:sp>
          <p:nvSpPr>
            <p:cNvPr id="26" name="TextBox 25"/>
            <p:cNvSpPr txBox="1">
              <a:spLocks noChangeArrowheads="1"/>
            </p:cNvSpPr>
            <p:nvPr/>
          </p:nvSpPr>
          <p:spPr bwMode="auto">
            <a:xfrm>
              <a:off x="1752600" y="4800600"/>
              <a:ext cx="838200" cy="1016000"/>
            </a:xfrm>
            <a:prstGeom prst="rect">
              <a:avLst/>
            </a:prstGeom>
            <a:noFill/>
            <a:ln w="9525">
              <a:noFill/>
              <a:miter lim="800000"/>
              <a:headEnd/>
              <a:tailEnd/>
            </a:ln>
          </p:spPr>
          <p:txBody>
            <a:bodyPr>
              <a:spAutoFit/>
            </a:bodyPr>
            <a:lstStyle/>
            <a:p>
              <a:endParaRPr lang="en-US" sz="6000" b="1" u="none" dirty="0">
                <a:solidFill>
                  <a:srgbClr val="FF0000"/>
                </a:solidFill>
              </a:endParaRPr>
            </a:p>
          </p:txBody>
        </p:sp>
      </p:grpSp>
      <p:sp>
        <p:nvSpPr>
          <p:cNvPr id="23" name="TextBox 22"/>
          <p:cNvSpPr txBox="1">
            <a:spLocks noChangeArrowheads="1"/>
          </p:cNvSpPr>
          <p:nvPr/>
        </p:nvSpPr>
        <p:spPr bwMode="auto">
          <a:xfrm>
            <a:off x="1752600" y="2870200"/>
            <a:ext cx="838200" cy="1016000"/>
          </a:xfrm>
          <a:prstGeom prst="rect">
            <a:avLst/>
          </a:prstGeom>
          <a:noFill/>
          <a:ln w="9525">
            <a:noFill/>
            <a:miter lim="800000"/>
            <a:headEnd/>
            <a:tailEnd/>
          </a:ln>
        </p:spPr>
        <p:txBody>
          <a:bodyPr>
            <a:spAutoFit/>
          </a:bodyPr>
          <a:lstStyle/>
          <a:p>
            <a:r>
              <a:rPr lang="en-US" sz="6000" b="1" u="none" dirty="0">
                <a:solidFill>
                  <a:srgbClr val="FF0000"/>
                </a:solidFill>
                <a:sym typeface="Wingdings 2" pitchFamily="18" charset="2"/>
              </a:rPr>
              <a:t></a:t>
            </a:r>
            <a:endParaRPr lang="en-US" sz="6000" b="1" u="none"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76200" y="1676400"/>
            <a:ext cx="9067800" cy="0"/>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 name="Group 16"/>
          <p:cNvGrpSpPr/>
          <p:nvPr/>
        </p:nvGrpSpPr>
        <p:grpSpPr>
          <a:xfrm>
            <a:off x="228600" y="0"/>
            <a:ext cx="2438400" cy="2438400"/>
            <a:chOff x="-2590800" y="6096000"/>
            <a:chExt cx="2667000" cy="2667000"/>
          </a:xfrm>
        </p:grpSpPr>
        <p:sp>
          <p:nvSpPr>
            <p:cNvPr id="8" name="Oval 7"/>
            <p:cNvSpPr/>
            <p:nvPr/>
          </p:nvSpPr>
          <p:spPr>
            <a:xfrm>
              <a:off x="-2590800" y="6096000"/>
              <a:ext cx="2667000" cy="2667000"/>
            </a:xfrm>
            <a:prstGeom prst="ellipse">
              <a:avLst/>
            </a:prstGeom>
            <a:gradFill>
              <a:gsLst>
                <a:gs pos="34000">
                  <a:schemeClr val="tx2"/>
                </a:gs>
                <a:gs pos="80000">
                  <a:schemeClr val="tx2">
                    <a:lumMod val="60000"/>
                    <a:lumOff val="4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a:bevelT w="228600" h="228600"/>
              </a:sp3d>
            </a:bodyPr>
            <a:lstStyle/>
            <a:p>
              <a:pPr algn="ctr"/>
              <a:endParaRPr lang="en-US" sz="19900" dirty="0">
                <a:ln w="28575">
                  <a:solidFill>
                    <a:schemeClr val="tx1"/>
                  </a:solidFill>
                </a:ln>
                <a:solidFill>
                  <a:schemeClr val="tx1">
                    <a:lumMod val="50000"/>
                    <a:lumOff val="50000"/>
                  </a:schemeClr>
                </a:solidFill>
                <a:latin typeface="Impact" pitchFamily="34" charset="0"/>
              </a:endParaRPr>
            </a:p>
          </p:txBody>
        </p:sp>
        <p:sp>
          <p:nvSpPr>
            <p:cNvPr id="9" name="Oval 8"/>
            <p:cNvSpPr/>
            <p:nvPr/>
          </p:nvSpPr>
          <p:spPr>
            <a:xfrm>
              <a:off x="-2424113" y="6262688"/>
              <a:ext cx="2257426" cy="2257426"/>
            </a:xfrm>
            <a:prstGeom prst="ellipse">
              <a:avLst/>
            </a:prstGeom>
            <a:gradFill>
              <a:gsLst>
                <a:gs pos="34000">
                  <a:schemeClr val="tx2">
                    <a:lumMod val="75000"/>
                  </a:schemeClr>
                </a:gs>
                <a:gs pos="80000">
                  <a:schemeClr val="tx2">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a:bevelT w="228600" h="228600"/>
              </a:sp3d>
            </a:bodyPr>
            <a:lstStyle/>
            <a:p>
              <a:pPr algn="ctr"/>
              <a:r>
                <a:rPr lang="en-US" sz="13300" dirty="0" smtClean="0">
                  <a:ln w="28575">
                    <a:solidFill>
                      <a:schemeClr val="tx1"/>
                    </a:solidFill>
                  </a:ln>
                  <a:solidFill>
                    <a:schemeClr val="tx1">
                      <a:lumMod val="95000"/>
                    </a:schemeClr>
                  </a:solidFill>
                  <a:latin typeface="Impact" pitchFamily="34" charset="0"/>
                </a:rPr>
                <a:t>4</a:t>
              </a:r>
              <a:endParaRPr lang="en-US" sz="13300" u="none" dirty="0">
                <a:ln w="28575">
                  <a:solidFill>
                    <a:schemeClr val="tx1"/>
                  </a:solidFill>
                </a:ln>
                <a:solidFill>
                  <a:schemeClr val="tx1">
                    <a:lumMod val="95000"/>
                  </a:schemeClr>
                </a:solidFill>
                <a:latin typeface="Impact" pitchFamily="34" charset="0"/>
              </a:endParaRPr>
            </a:p>
          </p:txBody>
        </p:sp>
      </p:grpSp>
      <p:sp>
        <p:nvSpPr>
          <p:cNvPr id="11" name="Rectangle 2"/>
          <p:cNvSpPr txBox="1">
            <a:spLocks noChangeArrowheads="1"/>
          </p:cNvSpPr>
          <p:nvPr/>
        </p:nvSpPr>
        <p:spPr>
          <a:xfrm>
            <a:off x="3120886" y="291547"/>
            <a:ext cx="6175514" cy="1384853"/>
          </a:xfrm>
          <a:prstGeom prst="rect">
            <a:avLst/>
          </a:prstGeom>
        </p:spPr>
        <p:txBody>
          <a:bodyPr>
            <a:scene3d>
              <a:camera prst="orthographicFront"/>
              <a:lightRig rig="threePt" dir="t"/>
            </a:scene3d>
            <a:sp3d extrusionH="57150">
              <a:bevelT w="38100" h="38100"/>
            </a:sp3d>
          </a:bodyPr>
          <a:lstStyle/>
          <a:p>
            <a:pPr>
              <a:spcBef>
                <a:spcPct val="0"/>
              </a:spcBef>
              <a:defRPr/>
            </a:pPr>
            <a:r>
              <a:rPr lang="en-US" sz="44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Times New Roman" pitchFamily="18" charset="0"/>
              </a:rPr>
              <a:t>Is it diversified or sector?</a:t>
            </a:r>
          </a:p>
          <a:p>
            <a:pPr algn="ctr">
              <a:spcBef>
                <a:spcPct val="0"/>
              </a:spcBef>
              <a:defRPr/>
            </a:pPr>
            <a:endParaRPr kumimoji="0" lang="en-US" sz="41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12" name="TextBox 1"/>
          <p:cNvSpPr txBox="1">
            <a:spLocks noChangeArrowheads="1"/>
          </p:cNvSpPr>
          <p:nvPr/>
        </p:nvSpPr>
        <p:spPr bwMode="auto">
          <a:xfrm>
            <a:off x="914400" y="3124200"/>
            <a:ext cx="8229600" cy="2400657"/>
          </a:xfrm>
          <a:prstGeom prst="rect">
            <a:avLst/>
          </a:prstGeom>
          <a:noFill/>
          <a:ln w="9525">
            <a:noFill/>
            <a:miter lim="800000"/>
            <a:headEnd/>
            <a:tailEnd/>
          </a:ln>
        </p:spPr>
        <p:txBody>
          <a:bodyPr wrap="square">
            <a:spAutoFit/>
          </a:bodyPr>
          <a:lstStyle/>
          <a:p>
            <a:r>
              <a:rPr lang="en-US" sz="3000" u="none" dirty="0" smtClean="0">
                <a:latin typeface="Calibri" pitchFamily="34" charset="0"/>
              </a:rPr>
              <a:t>Does the mutual fund have a </a:t>
            </a:r>
            <a:r>
              <a:rPr lang="en-US" sz="3000" u="sng" dirty="0" smtClean="0">
                <a:latin typeface="Calibri" pitchFamily="34" charset="0"/>
              </a:rPr>
              <a:t>stated policy</a:t>
            </a:r>
            <a:r>
              <a:rPr lang="en-US" sz="3000" u="none" dirty="0" smtClean="0">
                <a:latin typeface="Calibri" pitchFamily="34" charset="0"/>
              </a:rPr>
              <a:t> of concentrating its investments in </a:t>
            </a:r>
            <a:r>
              <a:rPr lang="en-US" sz="3000" u="none" dirty="0" smtClean="0">
                <a:solidFill>
                  <a:srgbClr val="FFC000"/>
                </a:solidFill>
                <a:latin typeface="Calibri" pitchFamily="34" charset="0"/>
              </a:rPr>
              <a:t>an industry, business, single country other than the United States, or bonds of a single State </a:t>
            </a:r>
            <a:r>
              <a:rPr lang="en-US" sz="3000" u="none" dirty="0" smtClean="0">
                <a:latin typeface="Calibri" pitchFamily="34" charset="0"/>
              </a:rPr>
              <a:t>within the United States?</a:t>
            </a:r>
            <a:endParaRPr lang="en-US" sz="3000" u="none" dirty="0">
              <a:latin typeface="Calibri" pitchFamily="34" charset="0"/>
            </a:endParaRPr>
          </a:p>
        </p:txBody>
      </p:sp>
      <p:sp>
        <p:nvSpPr>
          <p:cNvPr id="10" name="TextBox 9"/>
          <p:cNvSpPr txBox="1"/>
          <p:nvPr/>
        </p:nvSpPr>
        <p:spPr>
          <a:xfrm>
            <a:off x="2743200" y="6019800"/>
            <a:ext cx="3581400" cy="523220"/>
          </a:xfrm>
          <a:prstGeom prst="rect">
            <a:avLst/>
          </a:prstGeom>
          <a:noFill/>
        </p:spPr>
        <p:txBody>
          <a:bodyPr wrap="square" rtlCol="0">
            <a:spAutoFit/>
          </a:bodyPr>
          <a:lstStyle/>
          <a:p>
            <a:r>
              <a:rPr lang="en-US" sz="2800" u="none" dirty="0" smtClean="0">
                <a:latin typeface="Calibri" pitchFamily="34" charset="0"/>
              </a:rPr>
              <a:t>5 CFR § 2640.102(a)</a:t>
            </a:r>
            <a:endParaRPr lang="en-US" sz="2800" u="none"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Diversified vs. EIF</a:t>
            </a:r>
            <a:endParaRPr lang="en-US" dirty="0"/>
          </a:p>
        </p:txBody>
      </p:sp>
      <p:graphicFrame>
        <p:nvGraphicFramePr>
          <p:cNvPr id="4" name="Content Placeholder 3"/>
          <p:cNvGraphicFramePr>
            <a:graphicFrameLocks noGrp="1"/>
          </p:cNvGraphicFramePr>
          <p:nvPr>
            <p:ph idx="1"/>
          </p:nvPr>
        </p:nvGraphicFramePr>
        <p:xfrm>
          <a:off x="457200" y="1386840"/>
          <a:ext cx="8229600" cy="402336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2400" dirty="0" smtClean="0">
                          <a:solidFill>
                            <a:schemeClr val="bg1"/>
                          </a:solidFill>
                          <a:latin typeface="Calibri" pitchFamily="34" charset="0"/>
                        </a:rPr>
                        <a:t>Diversified</a:t>
                      </a:r>
                      <a:endParaRPr lang="en-US" sz="2400" dirty="0">
                        <a:solidFill>
                          <a:schemeClr val="bg1"/>
                        </a:solidFill>
                        <a:latin typeface="Calibri"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400" dirty="0" smtClean="0">
                          <a:solidFill>
                            <a:schemeClr val="bg1"/>
                          </a:solidFill>
                          <a:latin typeface="Calibri" pitchFamily="34" charset="0"/>
                        </a:rPr>
                        <a:t>Excepted Investment Fund</a:t>
                      </a:r>
                      <a:endParaRPr lang="en-US" sz="2400" dirty="0">
                        <a:solidFill>
                          <a:schemeClr val="bg1"/>
                        </a:solidFill>
                        <a:latin typeface="Calibri"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kumimoji="0" lang="en-US" sz="1800" b="1" i="1" u="sng" kern="1200" dirty="0" smtClean="0">
                          <a:solidFill>
                            <a:schemeClr val="dk1"/>
                          </a:solidFill>
                          <a:latin typeface="Calibri" pitchFamily="34" charset="0"/>
                          <a:ea typeface="+mn-ea"/>
                          <a:cs typeface="+mn-cs"/>
                        </a:rPr>
                        <a:t>Conflict of Interest Concept</a:t>
                      </a:r>
                      <a:endParaRPr kumimoji="0" lang="en-US" sz="1800" kern="1200" dirty="0" smtClean="0">
                        <a:solidFill>
                          <a:schemeClr val="dk1"/>
                        </a:solidFill>
                        <a:latin typeface="Calibri" pitchFamily="34" charset="0"/>
                        <a:ea typeface="+mn-ea"/>
                        <a:cs typeface="+mn-cs"/>
                      </a:endParaRPr>
                    </a:p>
                    <a:p>
                      <a:r>
                        <a:rPr kumimoji="0" lang="en-US" sz="1800" kern="1200" dirty="0" smtClean="0">
                          <a:solidFill>
                            <a:schemeClr val="dk1"/>
                          </a:solidFill>
                          <a:latin typeface="Calibri" pitchFamily="34" charset="0"/>
                          <a:ea typeface="+mn-ea"/>
                          <a:cs typeface="+mn-cs"/>
                        </a:rPr>
                        <a:t>Determines if Fund is Exempted from 18 USC 208</a:t>
                      </a:r>
                      <a:endParaRPr lang="en-US" dirty="0">
                        <a:latin typeface="Calibri" pitchFamily="34" charset="0"/>
                      </a:endParaRPr>
                    </a:p>
                  </a:txBody>
                  <a:tcPr>
                    <a:lnL w="12700" cap="flat" cmpd="sng" algn="ctr">
                      <a:solidFill>
                        <a:schemeClr val="tx1"/>
                      </a:solidFill>
                      <a:prstDash val="solid"/>
                      <a:round/>
                      <a:headEnd type="none" w="med" len="med"/>
                      <a:tailEnd type="none" w="med" len="med"/>
                    </a:lnL>
                  </a:tcPr>
                </a:tc>
                <a:tc>
                  <a:txBody>
                    <a:bodyPr/>
                    <a:lstStyle/>
                    <a:p>
                      <a:r>
                        <a:rPr kumimoji="0" lang="en-US" sz="1800" b="1" i="1" u="sng" kern="1200" dirty="0" smtClean="0">
                          <a:solidFill>
                            <a:schemeClr val="dk1"/>
                          </a:solidFill>
                          <a:latin typeface="Calibri" pitchFamily="34" charset="0"/>
                          <a:ea typeface="+mn-ea"/>
                          <a:cs typeface="+mn-cs"/>
                        </a:rPr>
                        <a:t>Financial Disclosure Concept</a:t>
                      </a:r>
                      <a:endParaRPr kumimoji="0" lang="en-US" sz="1800" kern="1200" dirty="0" smtClean="0">
                        <a:solidFill>
                          <a:schemeClr val="dk1"/>
                        </a:solidFill>
                        <a:latin typeface="Calibri" pitchFamily="34" charset="0"/>
                        <a:ea typeface="+mn-ea"/>
                        <a:cs typeface="+mn-cs"/>
                      </a:endParaRPr>
                    </a:p>
                    <a:p>
                      <a:r>
                        <a:rPr kumimoji="0" lang="en-US" sz="1800" kern="1200" dirty="0" smtClean="0">
                          <a:solidFill>
                            <a:schemeClr val="dk1"/>
                          </a:solidFill>
                          <a:latin typeface="Calibri" pitchFamily="34" charset="0"/>
                          <a:ea typeface="+mn-ea"/>
                          <a:cs typeface="+mn-cs"/>
                        </a:rPr>
                        <a:t>Determines if Holdings of Fund are Reportable under the EIGA Financial Disclosure requirements</a:t>
                      </a:r>
                      <a:endParaRPr lang="en-US" dirty="0">
                        <a:latin typeface="Calibri" pitchFamily="34" charset="0"/>
                      </a:endParaRPr>
                    </a:p>
                  </a:txBody>
                  <a:tcPr>
                    <a:lnR w="12700" cap="flat" cmpd="sng" algn="ctr">
                      <a:solidFill>
                        <a:schemeClr val="tx1"/>
                      </a:solidFill>
                      <a:prstDash val="solid"/>
                      <a:round/>
                      <a:headEnd type="none" w="med" len="med"/>
                      <a:tailEnd type="none" w="med" len="med"/>
                    </a:lnR>
                  </a:tcPr>
                </a:tc>
              </a:tr>
              <a:tr h="370840">
                <a:tc>
                  <a:txBody>
                    <a:bodyPr/>
                    <a:lstStyle/>
                    <a:p>
                      <a:r>
                        <a:rPr lang="en-US" dirty="0" smtClean="0">
                          <a:latin typeface="Calibri" pitchFamily="34" charset="0"/>
                        </a:rPr>
                        <a:t>Defined in 5 CFR § 2640.102(a)</a:t>
                      </a:r>
                    </a:p>
                    <a:p>
                      <a:endParaRPr lang="en-US" dirty="0">
                        <a:latin typeface="Calibri" pitchFamily="34" charset="0"/>
                      </a:endParaRPr>
                    </a:p>
                  </a:txBody>
                  <a:tcPr>
                    <a:lnL w="12700" cap="flat" cmpd="sng" algn="ctr">
                      <a:solidFill>
                        <a:schemeClr val="tx1"/>
                      </a:solidFill>
                      <a:prstDash val="solid"/>
                      <a:round/>
                      <a:headEnd type="none" w="med" len="med"/>
                      <a:tailEnd type="none" w="med" len="med"/>
                    </a:lnL>
                  </a:tcPr>
                </a:tc>
                <a:tc>
                  <a:txBody>
                    <a:bodyPr/>
                    <a:lstStyle/>
                    <a:p>
                      <a:r>
                        <a:rPr lang="en-US" dirty="0" smtClean="0">
                          <a:latin typeface="Calibri" pitchFamily="34" charset="0"/>
                        </a:rPr>
                        <a:t>Defined in 5 CFR 2634.310(c)(2)</a:t>
                      </a:r>
                      <a:endParaRPr lang="en-US" dirty="0">
                        <a:latin typeface="Calibri" pitchFamily="34" charset="0"/>
                      </a:endParaRPr>
                    </a:p>
                  </a:txBody>
                  <a:tcPr>
                    <a:lnR w="12700" cap="flat" cmpd="sng" algn="ctr">
                      <a:solidFill>
                        <a:schemeClr val="tx1"/>
                      </a:solidFill>
                      <a:prstDash val="solid"/>
                      <a:round/>
                      <a:headEnd type="none" w="med" len="med"/>
                      <a:tailEnd type="none" w="med" len="med"/>
                    </a:lnR>
                  </a:tcPr>
                </a:tc>
              </a:tr>
              <a:tr h="370840">
                <a:tc>
                  <a:txBody>
                    <a:bodyPr/>
                    <a:lstStyle/>
                    <a:p>
                      <a:r>
                        <a:rPr kumimoji="0" lang="en-US" sz="1800" kern="1200" dirty="0" smtClean="0">
                          <a:solidFill>
                            <a:schemeClr val="dk1"/>
                          </a:solidFill>
                          <a:latin typeface="Calibri" pitchFamily="34" charset="0"/>
                          <a:ea typeface="+mn-ea"/>
                          <a:cs typeface="+mn-cs"/>
                        </a:rPr>
                        <a:t>A mutual fund registered with the SEC that has no stated policy of concentrating investments in any one industry, business, country other than the US, or bonds of a single State within the US </a:t>
                      </a:r>
                      <a:endParaRPr lang="en-US" dirty="0" smtClean="0">
                        <a:latin typeface="Calibri"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dirty="0" smtClean="0">
                          <a:latin typeface="Calibri" pitchFamily="34" charset="0"/>
                        </a:rPr>
                        <a:t>3-prong test:</a:t>
                      </a:r>
                    </a:p>
                    <a:p>
                      <a:pPr marL="342900" indent="-342900">
                        <a:buAutoNum type="arabicParenR"/>
                      </a:pPr>
                      <a:r>
                        <a:rPr lang="en-US" baseline="0" dirty="0" smtClean="0">
                          <a:latin typeface="Calibri" pitchFamily="34" charset="0"/>
                        </a:rPr>
                        <a:t>Widely held </a:t>
                      </a:r>
                    </a:p>
                    <a:p>
                      <a:pPr marL="342900" indent="-342900">
                        <a:buAutoNum type="arabicParenR"/>
                      </a:pPr>
                      <a:r>
                        <a:rPr lang="en-US" baseline="0" dirty="0" smtClean="0">
                          <a:latin typeface="Calibri" pitchFamily="34" charset="0"/>
                        </a:rPr>
                        <a:t>Publicly traded or available, OR widely diversified </a:t>
                      </a:r>
                    </a:p>
                    <a:p>
                      <a:pPr marL="342900" indent="-342900">
                        <a:buAutoNum type="arabicParenR"/>
                      </a:pPr>
                      <a:r>
                        <a:rPr lang="en-US" baseline="0" dirty="0" smtClean="0">
                          <a:latin typeface="Calibri" pitchFamily="34" charset="0"/>
                        </a:rPr>
                        <a:t>Independently managed</a:t>
                      </a:r>
                    </a:p>
                    <a:p>
                      <a:pPr marL="342900" indent="-342900">
                        <a:buAutoNum type="arabicParenR"/>
                      </a:pPr>
                      <a:endParaRPr lang="en-US" baseline="0" dirty="0" smtClean="0">
                        <a:latin typeface="Calibri"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228600" y="5715000"/>
            <a:ext cx="8686800" cy="923330"/>
          </a:xfrm>
          <a:prstGeom prst="rect">
            <a:avLst/>
          </a:prstGeom>
          <a:solidFill>
            <a:schemeClr val="tx1"/>
          </a:solidFill>
          <a:ln w="57150">
            <a:solidFill>
              <a:schemeClr val="bg1"/>
            </a:solidFill>
          </a:ln>
        </p:spPr>
        <p:txBody>
          <a:bodyPr wrap="square">
            <a:spAutoFit/>
          </a:bodyPr>
          <a:lstStyle/>
          <a:p>
            <a:r>
              <a:rPr lang="en-US" b="1" i="1" u="sng" dirty="0" smtClean="0">
                <a:solidFill>
                  <a:schemeClr val="bg1"/>
                </a:solidFill>
                <a:latin typeface="Calibri" pitchFamily="34" charset="0"/>
              </a:rPr>
              <a:t>Important:</a:t>
            </a:r>
            <a:r>
              <a:rPr lang="en-US" i="1" dirty="0" smtClean="0">
                <a:solidFill>
                  <a:schemeClr val="bg1"/>
                </a:solidFill>
                <a:latin typeface="Calibri" pitchFamily="34" charset="0"/>
              </a:rPr>
              <a:t>  Just because something qualifies as an EIF </a:t>
            </a:r>
            <a:r>
              <a:rPr lang="en-US" b="1" i="1" u="sng" dirty="0" smtClean="0">
                <a:solidFill>
                  <a:schemeClr val="bg1"/>
                </a:solidFill>
                <a:latin typeface="Calibri" pitchFamily="34" charset="0"/>
              </a:rPr>
              <a:t>does not mean</a:t>
            </a:r>
            <a:r>
              <a:rPr lang="en-US" i="1" dirty="0" smtClean="0">
                <a:solidFill>
                  <a:schemeClr val="bg1"/>
                </a:solidFill>
                <a:latin typeface="Calibri" pitchFamily="34" charset="0"/>
              </a:rPr>
              <a:t> that it automatically qualifies as a diversified mutual fund that is exempt from 18 U.S.C. § 208.  You must check to see that it qualifies for the diversified mutual fund exemption. </a:t>
            </a:r>
            <a:endParaRPr lang="en-US" dirty="0">
              <a:solidFill>
                <a:schemeClr val="bg1"/>
              </a:solidFill>
              <a:latin typeface="Calibri"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print"/>
          <a:srcRect l="60625" t="19792" b="17708"/>
          <a:stretch>
            <a:fillRect/>
          </a:stretch>
        </p:blipFill>
        <p:spPr bwMode="auto">
          <a:xfrm>
            <a:off x="1958975" y="1600200"/>
            <a:ext cx="5280025" cy="5029200"/>
          </a:xfrm>
          <a:prstGeom prst="rect">
            <a:avLst/>
          </a:prstGeom>
          <a:noFill/>
          <a:ln w="9525">
            <a:noFill/>
            <a:miter lim="800000"/>
            <a:headEnd/>
            <a:tailEnd/>
          </a:ln>
        </p:spPr>
      </p:pic>
      <p:sp>
        <p:nvSpPr>
          <p:cNvPr id="38915" name="Rectangle 2"/>
          <p:cNvSpPr>
            <a:spLocks noChangeArrowheads="1"/>
          </p:cNvSpPr>
          <p:nvPr/>
        </p:nvSpPr>
        <p:spPr bwMode="auto">
          <a:xfrm>
            <a:off x="457200" y="609600"/>
            <a:ext cx="8229600" cy="461665"/>
          </a:xfrm>
          <a:prstGeom prst="rect">
            <a:avLst/>
          </a:prstGeom>
          <a:noFill/>
          <a:ln w="9525">
            <a:noFill/>
            <a:miter lim="800000"/>
            <a:headEnd/>
            <a:tailEnd/>
          </a:ln>
        </p:spPr>
        <p:txBody>
          <a:bodyPr wrap="square">
            <a:spAutoFit/>
          </a:bodyPr>
          <a:lstStyle/>
          <a:p>
            <a:r>
              <a:rPr lang="en-US" sz="2400" b="1" u="none" dirty="0">
                <a:solidFill>
                  <a:schemeClr val="accent1">
                    <a:lumMod val="60000"/>
                    <a:lumOff val="40000"/>
                  </a:schemeClr>
                </a:solidFill>
                <a:effectLst>
                  <a:outerShdw blurRad="38100" dist="38100" dir="2700000" algn="tl">
                    <a:srgbClr val="000000">
                      <a:alpha val="43137"/>
                    </a:srgbClr>
                  </a:outerShdw>
                </a:effectLst>
                <a:latin typeface="+mj-lt"/>
              </a:rPr>
              <a:t>Wells Fargo Advantage Endeavor Select Fund: </a:t>
            </a:r>
            <a:r>
              <a:rPr lang="en-US" sz="2400" b="1" dirty="0">
                <a:solidFill>
                  <a:schemeClr val="accent1">
                    <a:lumMod val="60000"/>
                    <a:lumOff val="40000"/>
                  </a:schemeClr>
                </a:solidFill>
                <a:effectLst>
                  <a:outerShdw blurRad="38100" dist="38100" dir="2700000" algn="tl">
                    <a:srgbClr val="000000">
                      <a:alpha val="43137"/>
                    </a:srgbClr>
                  </a:outerShdw>
                </a:effectLst>
                <a:latin typeface="+mj-lt"/>
              </a:rPr>
              <a:t>STAEX</a:t>
            </a:r>
          </a:p>
        </p:txBody>
      </p:sp>
      <p:sp>
        <p:nvSpPr>
          <p:cNvPr id="5" name="Oval 2"/>
          <p:cNvSpPr>
            <a:spLocks noChangeArrowheads="1"/>
          </p:cNvSpPr>
          <p:nvPr/>
        </p:nvSpPr>
        <p:spPr bwMode="auto">
          <a:xfrm>
            <a:off x="1524000" y="3886200"/>
            <a:ext cx="3657600" cy="609600"/>
          </a:xfrm>
          <a:prstGeom prst="ellipse">
            <a:avLst/>
          </a:prstGeom>
          <a:noFill/>
          <a:ln w="50800" algn="ctr">
            <a:solidFill>
              <a:srgbClr val="C00000"/>
            </a:solidFill>
            <a:miter lim="800000"/>
            <a:headEnd/>
            <a:tailEnd/>
          </a:ln>
        </p:spPr>
        <p:txBody>
          <a:bodyPr wrap="none"/>
          <a:lstStyle/>
          <a:p>
            <a:endParaRPr lang="en-US"/>
          </a:p>
        </p:txBody>
      </p:sp>
      <p:sp>
        <p:nvSpPr>
          <p:cNvPr id="6" name="Oval 2"/>
          <p:cNvSpPr>
            <a:spLocks noChangeArrowheads="1"/>
          </p:cNvSpPr>
          <p:nvPr/>
        </p:nvSpPr>
        <p:spPr bwMode="auto">
          <a:xfrm>
            <a:off x="2209800" y="4800600"/>
            <a:ext cx="1371600" cy="609600"/>
          </a:xfrm>
          <a:prstGeom prst="ellipse">
            <a:avLst/>
          </a:prstGeom>
          <a:noFill/>
          <a:ln w="50800" algn="ctr">
            <a:solidFill>
              <a:srgbClr val="C00000"/>
            </a:solidFill>
            <a:miter lim="800000"/>
            <a:headEnd/>
            <a:tailEnd/>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p:cNvPicPr>
            <a:picLocks noChangeAspect="1" noChangeArrowheads="1"/>
          </p:cNvPicPr>
          <p:nvPr/>
        </p:nvPicPr>
        <p:blipFill>
          <a:blip r:embed="rId3" cstate="print"/>
          <a:srcRect l="4167" t="36667" r="45000" b="17999"/>
          <a:stretch>
            <a:fillRect/>
          </a:stretch>
        </p:blipFill>
        <p:spPr bwMode="auto">
          <a:xfrm>
            <a:off x="152400" y="1524000"/>
            <a:ext cx="8848725" cy="4932363"/>
          </a:xfrm>
          <a:prstGeom prst="rect">
            <a:avLst/>
          </a:prstGeom>
          <a:noFill/>
          <a:ln w="9525">
            <a:noFill/>
            <a:miter lim="800000"/>
            <a:headEnd/>
            <a:tailEnd/>
          </a:ln>
        </p:spPr>
      </p:pic>
      <p:sp>
        <p:nvSpPr>
          <p:cNvPr id="45059" name="Rectangle 3"/>
          <p:cNvSpPr>
            <a:spLocks noChangeArrowheads="1"/>
          </p:cNvSpPr>
          <p:nvPr/>
        </p:nvSpPr>
        <p:spPr bwMode="auto">
          <a:xfrm>
            <a:off x="304800" y="609600"/>
            <a:ext cx="8534400" cy="461665"/>
          </a:xfrm>
          <a:prstGeom prst="rect">
            <a:avLst/>
          </a:prstGeom>
          <a:noFill/>
          <a:ln w="9525">
            <a:noFill/>
            <a:miter lim="800000"/>
            <a:headEnd/>
            <a:tailEnd/>
          </a:ln>
        </p:spPr>
        <p:txBody>
          <a:bodyPr>
            <a:spAutoFit/>
          </a:bodyPr>
          <a:lstStyle/>
          <a:p>
            <a:r>
              <a:rPr lang="en-US" sz="2400" b="1" u="none" dirty="0">
                <a:solidFill>
                  <a:schemeClr val="accent1">
                    <a:lumMod val="60000"/>
                    <a:lumOff val="40000"/>
                  </a:schemeClr>
                </a:solidFill>
                <a:effectLst>
                  <a:outerShdw blurRad="38100" dist="38100" dir="2700000" algn="tl">
                    <a:srgbClr val="000000">
                      <a:alpha val="43137"/>
                    </a:srgbClr>
                  </a:outerShdw>
                </a:effectLst>
                <a:latin typeface="+mj-lt"/>
              </a:rPr>
              <a:t>Vanguard Information Technology Index: </a:t>
            </a:r>
            <a:r>
              <a:rPr lang="en-US" sz="2400" b="1" dirty="0">
                <a:solidFill>
                  <a:schemeClr val="accent1">
                    <a:lumMod val="60000"/>
                    <a:lumOff val="40000"/>
                  </a:schemeClr>
                </a:solidFill>
                <a:effectLst>
                  <a:outerShdw blurRad="38100" dist="38100" dir="2700000" algn="tl">
                    <a:srgbClr val="000000">
                      <a:alpha val="43137"/>
                    </a:srgbClr>
                  </a:outerShdw>
                </a:effectLst>
                <a:latin typeface="+mj-lt"/>
              </a:rPr>
              <a:t>VITAX</a:t>
            </a:r>
          </a:p>
        </p:txBody>
      </p:sp>
      <p:sp>
        <p:nvSpPr>
          <p:cNvPr id="4" name="Oval 2"/>
          <p:cNvSpPr>
            <a:spLocks noChangeArrowheads="1"/>
          </p:cNvSpPr>
          <p:nvPr/>
        </p:nvSpPr>
        <p:spPr bwMode="auto">
          <a:xfrm>
            <a:off x="533400" y="2667000"/>
            <a:ext cx="3657600" cy="609600"/>
          </a:xfrm>
          <a:prstGeom prst="ellipse">
            <a:avLst/>
          </a:prstGeom>
          <a:noFill/>
          <a:ln w="50800" algn="ctr">
            <a:solidFill>
              <a:srgbClr val="C00000"/>
            </a:solidFill>
            <a:miter lim="800000"/>
            <a:headEnd/>
            <a:tailEnd/>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6027005"/>
            <a:ext cx="6477000" cy="769441"/>
          </a:xfrm>
          <a:prstGeom prst="rect">
            <a:avLst/>
          </a:prstGeom>
          <a:noFill/>
          <a:ln>
            <a:noFill/>
          </a:ln>
        </p:spPr>
        <p:txBody>
          <a:bodyPr>
            <a:spAutoFit/>
          </a:bodyPr>
          <a:lstStyle/>
          <a:p>
            <a:pPr algn="r">
              <a:defRPr/>
            </a:pPr>
            <a:r>
              <a:rPr lang="en-US" sz="4400" u="none" dirty="0" err="1">
                <a:ln w="3175">
                  <a:noFill/>
                </a:ln>
                <a:latin typeface="Century Gothic" pitchFamily="34" charset="0"/>
              </a:rPr>
              <a:t>Program</a:t>
            </a:r>
            <a:r>
              <a:rPr lang="en-US" sz="4400" b="1" u="none" dirty="0" err="1">
                <a:ln w="12700">
                  <a:solidFill>
                    <a:schemeClr val="tx1"/>
                  </a:solidFill>
                </a:ln>
                <a:solidFill>
                  <a:schemeClr val="tx1">
                    <a:lumMod val="75000"/>
                  </a:schemeClr>
                </a:solidFill>
                <a:latin typeface="Century Gothic" pitchFamily="34" charset="0"/>
              </a:rPr>
              <a:t>Resources</a:t>
            </a:r>
            <a:endParaRPr lang="en-US" sz="3600" b="1" u="none" dirty="0">
              <a:ln w="12700">
                <a:solidFill>
                  <a:schemeClr val="tx1"/>
                </a:solidFill>
              </a:ln>
              <a:solidFill>
                <a:schemeClr val="tx1">
                  <a:lumMod val="75000"/>
                </a:schemeClr>
              </a:solidFill>
              <a:latin typeface="Century Gothic" pitchFamily="34" charset="0"/>
            </a:endParaRPr>
          </a:p>
        </p:txBody>
      </p:sp>
      <p:cxnSp>
        <p:nvCxnSpPr>
          <p:cNvPr id="3" name="Straight Connector 2"/>
          <p:cNvCxnSpPr/>
          <p:nvPr/>
        </p:nvCxnSpPr>
        <p:spPr>
          <a:xfrm>
            <a:off x="228600" y="6070600"/>
            <a:ext cx="8839200" cy="0"/>
          </a:xfrm>
          <a:prstGeom prst="line">
            <a:avLst/>
          </a:prstGeom>
          <a:ln w="25400">
            <a:solidFill>
              <a:srgbClr val="0066FF"/>
            </a:solidFill>
          </a:ln>
        </p:spPr>
        <p:style>
          <a:lnRef idx="1">
            <a:schemeClr val="accent1"/>
          </a:lnRef>
          <a:fillRef idx="0">
            <a:schemeClr val="accent1"/>
          </a:fillRef>
          <a:effectRef idx="0">
            <a:schemeClr val="accent1"/>
          </a:effectRef>
          <a:fontRef idx="minor">
            <a:schemeClr val="tx1"/>
          </a:fontRef>
        </p:style>
      </p:cxnSp>
      <p:grpSp>
        <p:nvGrpSpPr>
          <p:cNvPr id="4" name="Group 5"/>
          <p:cNvGrpSpPr>
            <a:grpSpLocks/>
          </p:cNvGrpSpPr>
          <p:nvPr/>
        </p:nvGrpSpPr>
        <p:grpSpPr bwMode="auto">
          <a:xfrm>
            <a:off x="1517650" y="304800"/>
            <a:ext cx="8007350" cy="5486400"/>
            <a:chOff x="1517073" y="304800"/>
            <a:chExt cx="8007927" cy="5486400"/>
          </a:xfrm>
        </p:grpSpPr>
        <p:pic>
          <p:nvPicPr>
            <p:cNvPr id="49159" name="Picture 2"/>
            <p:cNvPicPr>
              <a:picLocks noChangeAspect="1" noChangeArrowheads="1"/>
            </p:cNvPicPr>
            <p:nvPr/>
          </p:nvPicPr>
          <p:blipFill>
            <a:blip r:embed="rId3" cstate="print"/>
            <a:srcRect l="29166" t="32668" r="27499" b="8667"/>
            <a:stretch>
              <a:fillRect/>
            </a:stretch>
          </p:blipFill>
          <p:spPr bwMode="auto">
            <a:xfrm>
              <a:off x="1517073" y="304800"/>
              <a:ext cx="6483927" cy="5486400"/>
            </a:xfrm>
            <a:prstGeom prst="rect">
              <a:avLst/>
            </a:prstGeom>
            <a:noFill/>
            <a:ln w="9525">
              <a:noFill/>
              <a:miter lim="800000"/>
              <a:headEnd/>
              <a:tailEnd/>
            </a:ln>
          </p:spPr>
        </p:pic>
        <p:sp>
          <p:nvSpPr>
            <p:cNvPr id="49160" name="TextBox 4"/>
            <p:cNvSpPr txBox="1">
              <a:spLocks noChangeArrowheads="1"/>
            </p:cNvSpPr>
            <p:nvPr/>
          </p:nvSpPr>
          <p:spPr bwMode="auto">
            <a:xfrm>
              <a:off x="3581400" y="1066800"/>
              <a:ext cx="5943600" cy="923330"/>
            </a:xfrm>
            <a:prstGeom prst="rect">
              <a:avLst/>
            </a:prstGeom>
            <a:noFill/>
            <a:ln w="9525">
              <a:noFill/>
              <a:miter lim="800000"/>
              <a:headEnd/>
              <a:tailEnd/>
            </a:ln>
          </p:spPr>
          <p:txBody>
            <a:bodyPr>
              <a:spAutoFit/>
            </a:bodyPr>
            <a:lstStyle/>
            <a:p>
              <a:r>
                <a:rPr lang="en-US" sz="5400" u="none">
                  <a:solidFill>
                    <a:schemeClr val="bg2"/>
                  </a:solidFill>
                </a:rPr>
                <a:t>DO-00-030</a:t>
              </a:r>
            </a:p>
          </p:txBody>
        </p:sp>
      </p:grpSp>
      <p:pic>
        <p:nvPicPr>
          <p:cNvPr id="7" name="Picture 2"/>
          <p:cNvPicPr>
            <a:picLocks noChangeAspect="1" noChangeArrowheads="1"/>
          </p:cNvPicPr>
          <p:nvPr/>
        </p:nvPicPr>
        <p:blipFill>
          <a:blip r:embed="rId4" cstate="print"/>
          <a:srcRect l="30833" t="40668" r="28333" b="14000"/>
          <a:stretch>
            <a:fillRect/>
          </a:stretch>
        </p:blipFill>
        <p:spPr bwMode="auto">
          <a:xfrm>
            <a:off x="1524000" y="793750"/>
            <a:ext cx="6324600" cy="4387850"/>
          </a:xfrm>
          <a:prstGeom prst="rect">
            <a:avLst/>
          </a:prstGeom>
          <a:noFill/>
          <a:ln w="9525">
            <a:noFill/>
            <a:miter lim="800000"/>
            <a:headEnd/>
            <a:tailEnd/>
          </a:ln>
        </p:spPr>
      </p:pic>
      <p:pic>
        <p:nvPicPr>
          <p:cNvPr id="149507" name="Picture 3"/>
          <p:cNvPicPr>
            <a:picLocks noChangeAspect="1" noChangeArrowheads="1"/>
          </p:cNvPicPr>
          <p:nvPr/>
        </p:nvPicPr>
        <p:blipFill>
          <a:blip r:embed="rId5" cstate="print"/>
          <a:srcRect l="29948" t="31007" r="29115" b="8667"/>
          <a:stretch>
            <a:fillRect/>
          </a:stretch>
        </p:blipFill>
        <p:spPr bwMode="auto">
          <a:xfrm>
            <a:off x="1828800" y="457200"/>
            <a:ext cx="5791200" cy="533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49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idx="1"/>
          </p:nvPr>
        </p:nvSpPr>
        <p:spPr>
          <a:xfrm>
            <a:off x="990600" y="1905000"/>
            <a:ext cx="7772400" cy="4114800"/>
          </a:xfrm>
        </p:spPr>
        <p:txBody>
          <a:bodyPr/>
          <a:lstStyle/>
          <a:p>
            <a:pPr marL="137160" indent="0" eaLnBrk="1" hangingPunct="1">
              <a:buNone/>
            </a:pPr>
            <a:r>
              <a:rPr lang="en-US" dirty="0" smtClean="0">
                <a:effectLst>
                  <a:outerShdw blurRad="38100" dist="38100" dir="2700000" algn="tl">
                    <a:srgbClr val="000000">
                      <a:alpha val="43137"/>
                    </a:srgbClr>
                  </a:outerShdw>
                </a:effectLst>
                <a:latin typeface="Calibri" pitchFamily="34" charset="0"/>
                <a:cs typeface="Times New Roman" pitchFamily="18" charset="0"/>
              </a:rPr>
              <a:t> </a:t>
            </a:r>
            <a:endParaRPr lang="en-US" dirty="0" smtClean="0">
              <a:effectLst>
                <a:outerShdw blurRad="38100" dist="38100" dir="2700000" algn="tl">
                  <a:srgbClr val="000000">
                    <a:alpha val="43137"/>
                  </a:srgbClr>
                </a:outerShdw>
              </a:effectLst>
              <a:latin typeface="Calibri" pitchFamily="34" charset="0"/>
              <a:cs typeface="Times New Roman" pitchFamily="18" charset="0"/>
            </a:endParaRPr>
          </a:p>
          <a:p>
            <a:pPr eaLnBrk="1" hangingPunct="1">
              <a:buNone/>
            </a:pPr>
            <a:r>
              <a:rPr lang="en-US" dirty="0" smtClean="0">
                <a:effectLst>
                  <a:outerShdw blurRad="38100" dist="38100" dir="2700000" algn="tl">
                    <a:srgbClr val="000000">
                      <a:alpha val="43137"/>
                    </a:srgbClr>
                  </a:outerShdw>
                </a:effectLst>
                <a:latin typeface="Calibri" pitchFamily="34" charset="0"/>
                <a:cs typeface="Times New Roman" pitchFamily="18" charset="0"/>
              </a:rPr>
              <a:t>	</a:t>
            </a:r>
            <a:r>
              <a:rPr lang="en-US" sz="4000" dirty="0" smtClean="0">
                <a:effectLst>
                  <a:outerShdw blurRad="38100" dist="38100" dir="2700000" algn="tl">
                    <a:srgbClr val="000000">
                      <a:alpha val="43137"/>
                    </a:srgbClr>
                  </a:outerShdw>
                </a:effectLst>
                <a:latin typeface="Calibri" pitchFamily="34" charset="0"/>
                <a:cs typeface="Times New Roman" pitchFamily="18" charset="0"/>
              </a:rPr>
              <a:t>There is no Government-wide restriction on holding certain assets</a:t>
            </a:r>
            <a:r>
              <a:rPr lang="en-US" sz="4000" dirty="0" smtClean="0">
                <a:effectLst>
                  <a:outerShdw blurRad="38100" dist="38100" dir="2700000" algn="tl">
                    <a:srgbClr val="000000">
                      <a:alpha val="43137"/>
                    </a:srgbClr>
                  </a:outerShdw>
                </a:effectLst>
                <a:latin typeface="Calibri" pitchFamily="34" charset="0"/>
              </a:rPr>
              <a:t> </a:t>
            </a:r>
            <a:r>
              <a:rPr lang="en-US" sz="4000" dirty="0" smtClean="0">
                <a:effectLst>
                  <a:outerShdw blurRad="38100" dist="38100" dir="2700000" algn="tl">
                    <a:srgbClr val="000000">
                      <a:alpha val="43137"/>
                    </a:srgbClr>
                  </a:outerShdw>
                </a:effectLst>
                <a:latin typeface="Calibri" pitchFamily="34" charset="0"/>
              </a:rPr>
              <a:t>.</a:t>
            </a:r>
            <a:endParaRPr lang="en-US" sz="4000" dirty="0" smtClean="0">
              <a:effectLst>
                <a:outerShdw blurRad="38100" dist="38100" dir="2700000" algn="tl">
                  <a:srgbClr val="000000">
                    <a:alpha val="43137"/>
                  </a:srgbClr>
                </a:outerShdw>
              </a:effectLst>
              <a:latin typeface="Calibri" pitchFamily="34" charset="0"/>
            </a:endParaRPr>
          </a:p>
        </p:txBody>
      </p:sp>
      <p:sp>
        <p:nvSpPr>
          <p:cNvPr id="17410" name="Slide Number Placeholder 5"/>
          <p:cNvSpPr>
            <a:spLocks noGrp="1"/>
          </p:cNvSpPr>
          <p:nvPr>
            <p:ph type="sldNum" sz="quarter" idx="12"/>
          </p:nvPr>
        </p:nvSpPr>
        <p:spPr>
          <a:noFill/>
        </p:spPr>
        <p:txBody>
          <a:bodyPr/>
          <a:lstStyle/>
          <a:p>
            <a:fld id="{60DD8E5B-47D7-4499-83D0-17F744757320}" type="slidenum">
              <a:rPr lang="en-US" smtClean="0">
                <a:latin typeface="Tahoma" pitchFamily="34" charset="0"/>
              </a:rPr>
              <a:pPr/>
              <a:t>3</a:t>
            </a:fld>
            <a:endParaRPr lang="en-US" smtClean="0">
              <a:latin typeface="Tahoma" pitchFamily="34" charset="0"/>
            </a:endParaRPr>
          </a:p>
        </p:txBody>
      </p:sp>
      <p:sp>
        <p:nvSpPr>
          <p:cNvPr id="6" name="Rectangle 2"/>
          <p:cNvSpPr txBox="1">
            <a:spLocks noGrp="1" noChangeArrowheads="1"/>
          </p:cNvSpPr>
          <p:nvPr>
            <p:ph type="title"/>
          </p:nvPr>
        </p:nvSpPr>
        <p:spPr>
          <a:prstGeom prst="rect">
            <a:avLst/>
          </a:prstGeom>
        </p:spPr>
        <p:txBody>
          <a:bodyPr>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Times New Roman" pitchFamily="18" charset="0"/>
              </a:rPr>
              <a:t>18 U.S.C. § 208</a:t>
            </a:r>
            <a:r>
              <a:rPr kumimoji="0" lang="en-US" sz="41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odyPr>
          <a:lstStyle/>
          <a:p>
            <a:r>
              <a:rPr lang="en-US" dirty="0" err="1" smtClean="0"/>
              <a:t>Ishares</a:t>
            </a:r>
            <a:r>
              <a:rPr lang="en-US" dirty="0" smtClean="0"/>
              <a:t> US Industrials</a:t>
            </a:r>
            <a:endParaRPr lang="en-US" dirty="0"/>
          </a:p>
        </p:txBody>
      </p:sp>
      <p:pic>
        <p:nvPicPr>
          <p:cNvPr id="75778" name="Picture 2"/>
          <p:cNvPicPr>
            <a:picLocks noGrp="1" noChangeAspect="1" noChangeArrowheads="1"/>
          </p:cNvPicPr>
          <p:nvPr>
            <p:ph idx="1"/>
          </p:nvPr>
        </p:nvPicPr>
        <p:blipFill>
          <a:blip r:embed="rId3" cstate="print"/>
          <a:srcRect/>
          <a:stretch>
            <a:fillRect/>
          </a:stretch>
        </p:blipFill>
        <p:spPr bwMode="auto">
          <a:xfrm>
            <a:off x="457200" y="2207772"/>
            <a:ext cx="8229600" cy="3493381"/>
          </a:xfrm>
          <a:prstGeom prst="rect">
            <a:avLst/>
          </a:prstGeom>
          <a:noFill/>
          <a:ln w="9525">
            <a:noFill/>
            <a:miter lim="800000"/>
            <a:headEnd/>
            <a:tailEnd/>
          </a:ln>
        </p:spPr>
      </p:pic>
      <p:sp>
        <p:nvSpPr>
          <p:cNvPr id="5" name="Oval 2"/>
          <p:cNvSpPr>
            <a:spLocks noChangeArrowheads="1"/>
          </p:cNvSpPr>
          <p:nvPr/>
        </p:nvSpPr>
        <p:spPr bwMode="auto">
          <a:xfrm>
            <a:off x="1066800" y="3200400"/>
            <a:ext cx="7162800" cy="1066800"/>
          </a:xfrm>
          <a:prstGeom prst="ellipse">
            <a:avLst/>
          </a:prstGeom>
          <a:noFill/>
          <a:ln w="50800" algn="ctr">
            <a:solidFill>
              <a:srgbClr val="C00000"/>
            </a:solidFill>
            <a:miter lim="800000"/>
            <a:headEnd/>
            <a:tailEnd/>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Bevel 3"/>
          <p:cNvSpPr>
            <a:spLocks noChangeArrowheads="1"/>
          </p:cNvSpPr>
          <p:nvPr/>
        </p:nvSpPr>
        <p:spPr bwMode="auto">
          <a:xfrm>
            <a:off x="1828800" y="1651000"/>
            <a:ext cx="609600" cy="609600"/>
          </a:xfrm>
          <a:prstGeom prst="bevel">
            <a:avLst>
              <a:gd name="adj" fmla="val 12500"/>
            </a:avLst>
          </a:prstGeom>
          <a:solidFill>
            <a:schemeClr val="tx2"/>
          </a:solidFill>
          <a:ln w="9525" algn="ctr">
            <a:solidFill>
              <a:schemeClr val="tx1"/>
            </a:solidFill>
            <a:miter lim="800000"/>
            <a:headEnd/>
            <a:tailEnd/>
          </a:ln>
        </p:spPr>
        <p:txBody>
          <a:bodyPr wrap="none"/>
          <a:lstStyle/>
          <a:p>
            <a:endParaRPr lang="en-US"/>
          </a:p>
        </p:txBody>
      </p:sp>
      <p:sp>
        <p:nvSpPr>
          <p:cNvPr id="50179" name="TextBox 4"/>
          <p:cNvSpPr txBox="1">
            <a:spLocks noChangeArrowheads="1"/>
          </p:cNvSpPr>
          <p:nvPr/>
        </p:nvSpPr>
        <p:spPr bwMode="auto">
          <a:xfrm>
            <a:off x="3276600" y="1607403"/>
            <a:ext cx="4876800" cy="830997"/>
          </a:xfrm>
          <a:prstGeom prst="rect">
            <a:avLst/>
          </a:prstGeom>
          <a:noFill/>
          <a:ln w="9525">
            <a:noFill/>
            <a:miter lim="800000"/>
            <a:headEnd/>
            <a:tailEnd/>
          </a:ln>
        </p:spPr>
        <p:txBody>
          <a:bodyPr>
            <a:spAutoFit/>
          </a:bodyPr>
          <a:lstStyle/>
          <a:p>
            <a:r>
              <a:rPr lang="en-US" sz="2400" u="none" dirty="0"/>
              <a:t>Wells Fargo Advantage Endeavor Select </a:t>
            </a:r>
            <a:r>
              <a:rPr lang="en-US" sz="2400" u="none" dirty="0" smtClean="0"/>
              <a:t>Fund</a:t>
            </a:r>
            <a:endParaRPr lang="en-US" sz="2400" u="none" dirty="0"/>
          </a:p>
        </p:txBody>
      </p:sp>
      <p:sp>
        <p:nvSpPr>
          <p:cNvPr id="6" name="TextBox 5"/>
          <p:cNvSpPr txBox="1">
            <a:spLocks noChangeArrowheads="1"/>
          </p:cNvSpPr>
          <p:nvPr/>
        </p:nvSpPr>
        <p:spPr bwMode="auto">
          <a:xfrm>
            <a:off x="1828800" y="1498600"/>
            <a:ext cx="838200" cy="1016000"/>
          </a:xfrm>
          <a:prstGeom prst="rect">
            <a:avLst/>
          </a:prstGeom>
          <a:noFill/>
          <a:ln w="9525">
            <a:noFill/>
            <a:miter lim="800000"/>
            <a:headEnd/>
            <a:tailEnd/>
          </a:ln>
        </p:spPr>
        <p:txBody>
          <a:bodyPr>
            <a:spAutoFit/>
          </a:bodyPr>
          <a:lstStyle/>
          <a:p>
            <a:r>
              <a:rPr lang="en-US" sz="6000" b="1" u="none" dirty="0">
                <a:solidFill>
                  <a:srgbClr val="FF0000"/>
                </a:solidFill>
                <a:sym typeface="Wingdings 2" pitchFamily="18" charset="2"/>
              </a:rPr>
              <a:t></a:t>
            </a:r>
            <a:endParaRPr lang="en-US" sz="6000" b="1" u="none" dirty="0">
              <a:solidFill>
                <a:srgbClr val="FF0000"/>
              </a:solidFill>
            </a:endParaRPr>
          </a:p>
        </p:txBody>
      </p:sp>
      <p:sp>
        <p:nvSpPr>
          <p:cNvPr id="50185" name="TextBox 4"/>
          <p:cNvSpPr txBox="1">
            <a:spLocks noChangeArrowheads="1"/>
          </p:cNvSpPr>
          <p:nvPr/>
        </p:nvSpPr>
        <p:spPr bwMode="auto">
          <a:xfrm>
            <a:off x="3276600" y="2743200"/>
            <a:ext cx="4876800" cy="1261884"/>
          </a:xfrm>
          <a:prstGeom prst="rect">
            <a:avLst/>
          </a:prstGeom>
          <a:noFill/>
          <a:ln w="9525">
            <a:noFill/>
            <a:miter lim="800000"/>
            <a:headEnd/>
            <a:tailEnd/>
          </a:ln>
        </p:spPr>
        <p:txBody>
          <a:bodyPr>
            <a:spAutoFit/>
          </a:bodyPr>
          <a:lstStyle/>
          <a:p>
            <a:r>
              <a:rPr lang="en-US" sz="2000" u="none" dirty="0"/>
              <a:t>Vanguard Information Technology </a:t>
            </a:r>
            <a:r>
              <a:rPr lang="en-US" sz="2000" u="none" dirty="0" smtClean="0"/>
              <a:t>Index-</a:t>
            </a:r>
          </a:p>
          <a:p>
            <a:r>
              <a:rPr lang="en-US" dirty="0" smtClean="0">
                <a:solidFill>
                  <a:srgbClr val="FFC000"/>
                </a:solidFill>
              </a:rPr>
              <a:t>Sector fund not eligible for diversified exemption</a:t>
            </a:r>
            <a:endParaRPr lang="en-US" dirty="0">
              <a:solidFill>
                <a:srgbClr val="FFC000"/>
              </a:solidFill>
            </a:endParaRPr>
          </a:p>
        </p:txBody>
      </p:sp>
      <p:sp>
        <p:nvSpPr>
          <p:cNvPr id="50187" name="TextBox 6"/>
          <p:cNvSpPr txBox="1">
            <a:spLocks noChangeArrowheads="1"/>
          </p:cNvSpPr>
          <p:nvPr/>
        </p:nvSpPr>
        <p:spPr bwMode="auto">
          <a:xfrm>
            <a:off x="3276600" y="4419600"/>
            <a:ext cx="5486400" cy="461665"/>
          </a:xfrm>
          <a:prstGeom prst="rect">
            <a:avLst/>
          </a:prstGeom>
          <a:noFill/>
          <a:ln w="9525">
            <a:noFill/>
            <a:miter lim="800000"/>
            <a:headEnd/>
            <a:tailEnd/>
          </a:ln>
        </p:spPr>
        <p:txBody>
          <a:bodyPr>
            <a:spAutoFit/>
          </a:bodyPr>
          <a:lstStyle/>
          <a:p>
            <a:r>
              <a:rPr lang="en-US" sz="2400" u="none" dirty="0" err="1"/>
              <a:t>iShares</a:t>
            </a:r>
            <a:r>
              <a:rPr lang="en-US" sz="2400" u="none" dirty="0"/>
              <a:t> </a:t>
            </a:r>
            <a:r>
              <a:rPr lang="en-US" sz="2400" u="none" dirty="0" smtClean="0"/>
              <a:t> U.S</a:t>
            </a:r>
            <a:r>
              <a:rPr lang="en-US" sz="2400" u="none" dirty="0"/>
              <a:t>. </a:t>
            </a:r>
            <a:r>
              <a:rPr lang="en-US" sz="2400" u="none" dirty="0" smtClean="0"/>
              <a:t>Industrials</a:t>
            </a:r>
            <a:endParaRPr lang="en-US" sz="2400" u="none" dirty="0"/>
          </a:p>
        </p:txBody>
      </p:sp>
      <p:grpSp>
        <p:nvGrpSpPr>
          <p:cNvPr id="2" name="Group 13"/>
          <p:cNvGrpSpPr>
            <a:grpSpLocks/>
          </p:cNvGrpSpPr>
          <p:nvPr/>
        </p:nvGrpSpPr>
        <p:grpSpPr bwMode="auto">
          <a:xfrm>
            <a:off x="76200" y="228600"/>
            <a:ext cx="9067800" cy="838200"/>
            <a:chOff x="0" y="152400"/>
            <a:chExt cx="7924800" cy="838200"/>
          </a:xfrm>
        </p:grpSpPr>
        <p:sp>
          <p:nvSpPr>
            <p:cNvPr id="19" name="TextBox 18"/>
            <p:cNvSpPr txBox="1"/>
            <p:nvPr/>
          </p:nvSpPr>
          <p:spPr>
            <a:xfrm>
              <a:off x="0" y="152400"/>
              <a:ext cx="7315200" cy="769441"/>
            </a:xfrm>
            <a:prstGeom prst="rect">
              <a:avLst/>
            </a:prstGeom>
            <a:solidFill>
              <a:schemeClr val="tx2">
                <a:lumMod val="60000"/>
                <a:lumOff val="40000"/>
              </a:schemeClr>
            </a:solidFill>
          </p:spPr>
          <p:txBody>
            <a:bodyPr>
              <a:spAutoFit/>
            </a:bodyPr>
            <a:lstStyle/>
            <a:p>
              <a:pPr>
                <a:defRPr/>
              </a:pPr>
              <a:r>
                <a:rPr lang="en-US" sz="4400" u="none" dirty="0" smtClean="0">
                  <a:solidFill>
                    <a:schemeClr val="accent1">
                      <a:lumMod val="75000"/>
                    </a:schemeClr>
                  </a:solidFill>
                  <a:effectLst>
                    <a:outerShdw blurRad="38100" dist="38100" dir="2700000" algn="tl">
                      <a:srgbClr val="000000">
                        <a:alpha val="43137"/>
                      </a:srgbClr>
                    </a:outerShdw>
                  </a:effectLst>
                  <a:latin typeface="Century Gothic" pitchFamily="34" charset="0"/>
                </a:rPr>
                <a:t>Is the fund diversified?</a:t>
              </a:r>
              <a:endParaRPr lang="en-US" sz="4400" u="none" dirty="0">
                <a:solidFill>
                  <a:schemeClr val="accent1">
                    <a:lumMod val="75000"/>
                  </a:schemeClr>
                </a:solidFill>
                <a:effectLst>
                  <a:outerShdw blurRad="38100" dist="38100" dir="2700000" algn="tl">
                    <a:srgbClr val="000000">
                      <a:alpha val="43137"/>
                    </a:srgbClr>
                  </a:outerShdw>
                </a:effectLst>
                <a:latin typeface="Century Gothic" pitchFamily="34" charset="0"/>
              </a:endParaRPr>
            </a:p>
          </p:txBody>
        </p:sp>
        <p:cxnSp>
          <p:nvCxnSpPr>
            <p:cNvPr id="20" name="Straight Connector 19"/>
            <p:cNvCxnSpPr/>
            <p:nvPr/>
          </p:nvCxnSpPr>
          <p:spPr>
            <a:xfrm>
              <a:off x="0" y="990600"/>
              <a:ext cx="7924800" cy="0"/>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0" y="6029980"/>
            <a:ext cx="9144000" cy="646331"/>
          </a:xfrm>
          <a:prstGeom prst="rect">
            <a:avLst/>
          </a:prstGeom>
          <a:noFill/>
        </p:spPr>
        <p:txBody>
          <a:bodyPr wrap="square" rtlCol="0">
            <a:spAutoFit/>
          </a:bodyPr>
          <a:lstStyle/>
          <a:p>
            <a:pPr algn="ctr"/>
            <a:r>
              <a:rPr lang="en-US" sz="3600" u="none" dirty="0">
                <a:solidFill>
                  <a:srgbClr val="FFC000"/>
                </a:solidFill>
                <a:latin typeface="Verdana" pitchFamily="34" charset="0"/>
                <a:ea typeface="Verdana" pitchFamily="34" charset="0"/>
                <a:cs typeface="Verdana" pitchFamily="34" charset="0"/>
              </a:rPr>
              <a:t>s</a:t>
            </a:r>
            <a:r>
              <a:rPr lang="en-US" sz="3600" u="none" dirty="0" smtClean="0">
                <a:solidFill>
                  <a:srgbClr val="FFC000"/>
                </a:solidFill>
                <a:latin typeface="Verdana" pitchFamily="34" charset="0"/>
                <a:ea typeface="Verdana" pitchFamily="34" charset="0"/>
                <a:cs typeface="Verdana" pitchFamily="34" charset="0"/>
              </a:rPr>
              <a:t>tatus check</a:t>
            </a:r>
            <a:endParaRPr lang="en-US" sz="3600" u="none" dirty="0">
              <a:solidFill>
                <a:srgbClr val="FFC000"/>
              </a:solidFill>
              <a:latin typeface="Verdana" pitchFamily="34" charset="0"/>
              <a:ea typeface="Verdana" pitchFamily="34" charset="0"/>
              <a:cs typeface="Verdana" pitchFamily="34" charset="0"/>
            </a:endParaRPr>
          </a:p>
        </p:txBody>
      </p:sp>
      <p:grpSp>
        <p:nvGrpSpPr>
          <p:cNvPr id="23" name="Group 22"/>
          <p:cNvGrpSpPr/>
          <p:nvPr/>
        </p:nvGrpSpPr>
        <p:grpSpPr>
          <a:xfrm>
            <a:off x="1752600" y="4191000"/>
            <a:ext cx="838200" cy="1016000"/>
            <a:chOff x="1752600" y="4800600"/>
            <a:chExt cx="838200" cy="1016000"/>
          </a:xfrm>
        </p:grpSpPr>
        <p:sp>
          <p:nvSpPr>
            <p:cNvPr id="22" name="Bevel 5"/>
            <p:cNvSpPr>
              <a:spLocks noChangeArrowheads="1"/>
            </p:cNvSpPr>
            <p:nvPr/>
          </p:nvSpPr>
          <p:spPr bwMode="auto">
            <a:xfrm>
              <a:off x="1828800" y="4953000"/>
              <a:ext cx="609600" cy="609600"/>
            </a:xfrm>
            <a:prstGeom prst="bevel">
              <a:avLst>
                <a:gd name="adj" fmla="val 12500"/>
              </a:avLst>
            </a:prstGeom>
            <a:solidFill>
              <a:schemeClr val="tx2"/>
            </a:solidFill>
            <a:ln w="9525" algn="ctr">
              <a:solidFill>
                <a:schemeClr val="tx1"/>
              </a:solidFill>
              <a:miter lim="800000"/>
              <a:headEnd/>
              <a:tailEnd/>
            </a:ln>
          </p:spPr>
          <p:txBody>
            <a:bodyPr wrap="none"/>
            <a:lstStyle/>
            <a:p>
              <a:endParaRPr lang="en-US"/>
            </a:p>
          </p:txBody>
        </p:sp>
        <p:sp>
          <p:nvSpPr>
            <p:cNvPr id="18" name="TextBox 17"/>
            <p:cNvSpPr txBox="1">
              <a:spLocks noChangeArrowheads="1"/>
            </p:cNvSpPr>
            <p:nvPr/>
          </p:nvSpPr>
          <p:spPr bwMode="auto">
            <a:xfrm>
              <a:off x="1752600" y="4800600"/>
              <a:ext cx="838200" cy="1016000"/>
            </a:xfrm>
            <a:prstGeom prst="rect">
              <a:avLst/>
            </a:prstGeom>
            <a:noFill/>
            <a:ln w="9525">
              <a:noFill/>
              <a:miter lim="800000"/>
              <a:headEnd/>
              <a:tailEnd/>
            </a:ln>
          </p:spPr>
          <p:txBody>
            <a:bodyPr>
              <a:spAutoFit/>
            </a:bodyPr>
            <a:lstStyle/>
            <a:p>
              <a:r>
                <a:rPr lang="en-US" sz="6000" b="1" u="none" dirty="0">
                  <a:solidFill>
                    <a:srgbClr val="FF0000"/>
                  </a:solidFill>
                  <a:sym typeface="Wingdings 2" pitchFamily="18" charset="2"/>
                </a:rPr>
                <a:t></a:t>
              </a:r>
              <a:endParaRPr lang="en-US" sz="6000" b="1" u="none" dirty="0">
                <a:solidFill>
                  <a:srgbClr val="FF0000"/>
                </a:solidFill>
              </a:endParaRPr>
            </a:p>
          </p:txBody>
        </p:sp>
      </p:grpSp>
      <p:grpSp>
        <p:nvGrpSpPr>
          <p:cNvPr id="24" name="Group 23"/>
          <p:cNvGrpSpPr/>
          <p:nvPr/>
        </p:nvGrpSpPr>
        <p:grpSpPr>
          <a:xfrm>
            <a:off x="1752600" y="2667000"/>
            <a:ext cx="838200" cy="1016000"/>
            <a:chOff x="1752600" y="3606800"/>
            <a:chExt cx="838200" cy="1016000"/>
          </a:xfrm>
        </p:grpSpPr>
        <p:sp>
          <p:nvSpPr>
            <p:cNvPr id="25" name="Bevel 5"/>
            <p:cNvSpPr>
              <a:spLocks noChangeArrowheads="1"/>
            </p:cNvSpPr>
            <p:nvPr/>
          </p:nvSpPr>
          <p:spPr bwMode="auto">
            <a:xfrm>
              <a:off x="1828800" y="3835400"/>
              <a:ext cx="609600" cy="609600"/>
            </a:xfrm>
            <a:prstGeom prst="bevel">
              <a:avLst>
                <a:gd name="adj" fmla="val 12500"/>
              </a:avLst>
            </a:prstGeom>
            <a:solidFill>
              <a:schemeClr val="tx2"/>
            </a:solidFill>
            <a:ln w="9525" algn="ctr">
              <a:solidFill>
                <a:schemeClr val="tx1"/>
              </a:solidFill>
              <a:miter lim="800000"/>
              <a:headEnd/>
              <a:tailEnd/>
            </a:ln>
          </p:spPr>
          <p:txBody>
            <a:bodyPr wrap="none"/>
            <a:lstStyle/>
            <a:p>
              <a:endParaRPr lang="en-US"/>
            </a:p>
          </p:txBody>
        </p:sp>
        <p:sp>
          <p:nvSpPr>
            <p:cNvPr id="26" name="TextBox 25"/>
            <p:cNvSpPr txBox="1">
              <a:spLocks noChangeArrowheads="1"/>
            </p:cNvSpPr>
            <p:nvPr/>
          </p:nvSpPr>
          <p:spPr bwMode="auto">
            <a:xfrm>
              <a:off x="1752600" y="3606800"/>
              <a:ext cx="838200" cy="1016000"/>
            </a:xfrm>
            <a:prstGeom prst="rect">
              <a:avLst/>
            </a:prstGeom>
            <a:noFill/>
            <a:ln w="9525">
              <a:noFill/>
              <a:miter lim="800000"/>
              <a:headEnd/>
              <a:tailEnd/>
            </a:ln>
          </p:spPr>
          <p:txBody>
            <a:bodyPr>
              <a:spAutoFit/>
            </a:bodyPr>
            <a:lstStyle/>
            <a:p>
              <a:r>
                <a:rPr lang="en-US" sz="6000" b="1" dirty="0">
                  <a:solidFill>
                    <a:srgbClr val="FF0000"/>
                  </a:solidFill>
                  <a:sym typeface="Wingdings 2" pitchFamily="18" charset="2"/>
                </a:rPr>
                <a:t>X</a:t>
              </a:r>
              <a:endParaRPr lang="en-US" sz="6000" b="1" u="none"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76200" y="2133600"/>
            <a:ext cx="9067800" cy="0"/>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 name="Group 16"/>
          <p:cNvGrpSpPr/>
          <p:nvPr/>
        </p:nvGrpSpPr>
        <p:grpSpPr>
          <a:xfrm>
            <a:off x="228600" y="0"/>
            <a:ext cx="2438400" cy="2438400"/>
            <a:chOff x="-2590800" y="6096000"/>
            <a:chExt cx="2667000" cy="2667000"/>
          </a:xfrm>
        </p:grpSpPr>
        <p:sp>
          <p:nvSpPr>
            <p:cNvPr id="8" name="Oval 7"/>
            <p:cNvSpPr/>
            <p:nvPr/>
          </p:nvSpPr>
          <p:spPr>
            <a:xfrm>
              <a:off x="-2590800" y="6096000"/>
              <a:ext cx="2667000" cy="2667000"/>
            </a:xfrm>
            <a:prstGeom prst="ellipse">
              <a:avLst/>
            </a:prstGeom>
            <a:gradFill>
              <a:gsLst>
                <a:gs pos="34000">
                  <a:schemeClr val="tx2"/>
                </a:gs>
                <a:gs pos="80000">
                  <a:schemeClr val="tx2">
                    <a:lumMod val="60000"/>
                    <a:lumOff val="4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a:bevelT w="228600" h="228600"/>
              </a:sp3d>
            </a:bodyPr>
            <a:lstStyle/>
            <a:p>
              <a:pPr algn="ctr"/>
              <a:endParaRPr lang="en-US" sz="19900" dirty="0">
                <a:ln w="28575">
                  <a:solidFill>
                    <a:schemeClr val="tx1"/>
                  </a:solidFill>
                </a:ln>
                <a:solidFill>
                  <a:schemeClr val="tx1">
                    <a:lumMod val="50000"/>
                    <a:lumOff val="50000"/>
                  </a:schemeClr>
                </a:solidFill>
                <a:latin typeface="Impact" pitchFamily="34" charset="0"/>
              </a:endParaRPr>
            </a:p>
          </p:txBody>
        </p:sp>
        <p:sp>
          <p:nvSpPr>
            <p:cNvPr id="9" name="Oval 8"/>
            <p:cNvSpPr/>
            <p:nvPr/>
          </p:nvSpPr>
          <p:spPr>
            <a:xfrm>
              <a:off x="-2424113" y="6262688"/>
              <a:ext cx="2257426" cy="2257426"/>
            </a:xfrm>
            <a:prstGeom prst="ellipse">
              <a:avLst/>
            </a:prstGeom>
            <a:gradFill>
              <a:gsLst>
                <a:gs pos="34000">
                  <a:schemeClr val="tx2">
                    <a:lumMod val="75000"/>
                  </a:schemeClr>
                </a:gs>
                <a:gs pos="80000">
                  <a:schemeClr val="tx2">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a:bevelT w="228600" h="228600"/>
              </a:sp3d>
            </a:bodyPr>
            <a:lstStyle/>
            <a:p>
              <a:pPr algn="ctr"/>
              <a:r>
                <a:rPr lang="en-US" sz="13300" dirty="0" smtClean="0">
                  <a:ln w="28575">
                    <a:solidFill>
                      <a:schemeClr val="tx1"/>
                    </a:solidFill>
                  </a:ln>
                  <a:solidFill>
                    <a:schemeClr val="tx1">
                      <a:lumMod val="95000"/>
                    </a:schemeClr>
                  </a:solidFill>
                  <a:latin typeface="Impact" pitchFamily="34" charset="0"/>
                </a:rPr>
                <a:t>5</a:t>
              </a:r>
              <a:endParaRPr lang="en-US" sz="13300" u="none" dirty="0">
                <a:ln w="28575">
                  <a:solidFill>
                    <a:schemeClr val="tx1"/>
                  </a:solidFill>
                </a:ln>
                <a:solidFill>
                  <a:schemeClr val="tx1">
                    <a:lumMod val="95000"/>
                  </a:schemeClr>
                </a:solidFill>
                <a:latin typeface="Impact" pitchFamily="34" charset="0"/>
              </a:endParaRPr>
            </a:p>
          </p:txBody>
        </p:sp>
      </p:grpSp>
      <p:sp>
        <p:nvSpPr>
          <p:cNvPr id="11" name="Rectangle 2"/>
          <p:cNvSpPr txBox="1">
            <a:spLocks noChangeArrowheads="1"/>
          </p:cNvSpPr>
          <p:nvPr/>
        </p:nvSpPr>
        <p:spPr>
          <a:xfrm>
            <a:off x="3120886" y="0"/>
            <a:ext cx="6175514" cy="1384853"/>
          </a:xfrm>
          <a:prstGeom prst="rect">
            <a:avLst/>
          </a:prstGeom>
        </p:spPr>
        <p:txBody>
          <a:bodyPr>
            <a:scene3d>
              <a:camera prst="orthographicFront"/>
              <a:lightRig rig="threePt" dir="t"/>
            </a:scene3d>
            <a:sp3d extrusionH="57150">
              <a:bevelT w="38100" h="38100"/>
            </a:sp3d>
          </a:bodyPr>
          <a:lstStyle/>
          <a:p>
            <a:pPr>
              <a:spcBef>
                <a:spcPct val="0"/>
              </a:spcBef>
              <a:defRPr/>
            </a:pPr>
            <a:r>
              <a:rPr lang="en-US" sz="44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Times New Roman" pitchFamily="18" charset="0"/>
              </a:rPr>
              <a:t>Does the value of the interest meet the </a:t>
            </a:r>
            <a:r>
              <a:rPr lang="en-US" sz="4400" b="1" i="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Times New Roman" pitchFamily="18" charset="0"/>
              </a:rPr>
              <a:t>de</a:t>
            </a:r>
            <a:r>
              <a:rPr lang="en-US" sz="44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Times New Roman" pitchFamily="18" charset="0"/>
              </a:rPr>
              <a:t> </a:t>
            </a:r>
            <a:r>
              <a:rPr lang="en-US" sz="4400" b="1" i="1" dirty="0" err="1"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Times New Roman" pitchFamily="18" charset="0"/>
              </a:rPr>
              <a:t>minimis</a:t>
            </a:r>
            <a:r>
              <a:rPr lang="en-US" sz="4400" b="1" i="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Times New Roman" pitchFamily="18" charset="0"/>
              </a:rPr>
              <a:t>?</a:t>
            </a:r>
          </a:p>
          <a:p>
            <a:pPr algn="ctr">
              <a:spcBef>
                <a:spcPct val="0"/>
              </a:spcBef>
              <a:defRPr/>
            </a:pPr>
            <a:endParaRPr kumimoji="0" lang="en-US" sz="41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10" name="Rectangle 1"/>
          <p:cNvSpPr>
            <a:spLocks noChangeArrowheads="1"/>
          </p:cNvSpPr>
          <p:nvPr/>
        </p:nvSpPr>
        <p:spPr bwMode="auto">
          <a:xfrm>
            <a:off x="1752600" y="2819400"/>
            <a:ext cx="7162800" cy="3539430"/>
          </a:xfrm>
          <a:prstGeom prst="rect">
            <a:avLst/>
          </a:prstGeom>
          <a:noFill/>
          <a:ln w="9525">
            <a:noFill/>
            <a:miter lim="800000"/>
            <a:headEnd/>
            <a:tailEnd/>
          </a:ln>
        </p:spPr>
        <p:txBody>
          <a:bodyPr wrap="square">
            <a:spAutoFit/>
          </a:bodyPr>
          <a:lstStyle/>
          <a:p>
            <a:endParaRPr lang="en-US" sz="2800" u="none" dirty="0">
              <a:solidFill>
                <a:schemeClr val="bg2"/>
              </a:solidFill>
              <a:latin typeface="+mn-lt"/>
            </a:endParaRPr>
          </a:p>
          <a:p>
            <a:r>
              <a:rPr lang="en-US" sz="2800" u="none" dirty="0">
                <a:latin typeface="Calibri" pitchFamily="34" charset="0"/>
              </a:rPr>
              <a:t>Is the </a:t>
            </a:r>
            <a:r>
              <a:rPr lang="en-US" sz="2800" u="none" dirty="0">
                <a:solidFill>
                  <a:srgbClr val="FFC000"/>
                </a:solidFill>
                <a:latin typeface="Calibri" pitchFamily="34" charset="0"/>
              </a:rPr>
              <a:t>aggregate</a:t>
            </a:r>
            <a:r>
              <a:rPr lang="en-US" sz="2800" u="none" dirty="0">
                <a:latin typeface="Calibri" pitchFamily="34" charset="0"/>
              </a:rPr>
              <a:t> market value of the employee’s interests in </a:t>
            </a:r>
            <a:r>
              <a:rPr lang="en-US" sz="2800" u="none" dirty="0">
                <a:solidFill>
                  <a:srgbClr val="FFC000"/>
                </a:solidFill>
                <a:latin typeface="Calibri" pitchFamily="34" charset="0"/>
              </a:rPr>
              <a:t>all sector mutual funds </a:t>
            </a:r>
            <a:r>
              <a:rPr lang="en-US" sz="2800" u="none" dirty="0">
                <a:latin typeface="Calibri" pitchFamily="34" charset="0"/>
              </a:rPr>
              <a:t>that concentrate in the same sector and have one or more holdings that might be affected by the particular matter </a:t>
            </a:r>
            <a:r>
              <a:rPr lang="en-US" sz="2800" u="none" dirty="0">
                <a:solidFill>
                  <a:srgbClr val="FFC000"/>
                </a:solidFill>
                <a:latin typeface="Calibri" pitchFamily="34" charset="0"/>
              </a:rPr>
              <a:t>$50,000 or less</a:t>
            </a:r>
            <a:r>
              <a:rPr lang="en-US" sz="2800" u="none" dirty="0" smtClean="0">
                <a:latin typeface="Calibri" pitchFamily="34" charset="0"/>
              </a:rPr>
              <a:t>?</a:t>
            </a:r>
          </a:p>
          <a:p>
            <a:endParaRPr lang="en-US" sz="2800" dirty="0" smtClean="0">
              <a:latin typeface="Calibri" pitchFamily="34" charset="0"/>
            </a:endParaRPr>
          </a:p>
          <a:p>
            <a:r>
              <a:rPr lang="en-US" sz="2800" u="none" dirty="0" smtClean="0">
                <a:latin typeface="Calibri" pitchFamily="34" charset="0"/>
              </a:rPr>
              <a:t>         </a:t>
            </a:r>
            <a:endParaRPr lang="en-US" sz="2800" u="none" dirty="0">
              <a:latin typeface="Calibri" pitchFamily="34" charset="0"/>
            </a:endParaRPr>
          </a:p>
        </p:txBody>
      </p:sp>
      <p:sp>
        <p:nvSpPr>
          <p:cNvPr id="13" name="TextBox 12"/>
          <p:cNvSpPr txBox="1"/>
          <p:nvPr/>
        </p:nvSpPr>
        <p:spPr>
          <a:xfrm>
            <a:off x="2743200" y="6019800"/>
            <a:ext cx="3581400" cy="523220"/>
          </a:xfrm>
          <a:prstGeom prst="rect">
            <a:avLst/>
          </a:prstGeom>
          <a:noFill/>
        </p:spPr>
        <p:txBody>
          <a:bodyPr wrap="square" rtlCol="0">
            <a:spAutoFit/>
          </a:bodyPr>
          <a:lstStyle/>
          <a:p>
            <a:r>
              <a:rPr lang="en-US" sz="2800" u="none" dirty="0" smtClean="0">
                <a:latin typeface="Calibri" pitchFamily="34" charset="0"/>
              </a:rPr>
              <a:t>5 CFR § 2640.201(b)(2)</a:t>
            </a:r>
            <a:endParaRPr lang="en-US" sz="2800" u="none" dirty="0">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2" name="Bevel 3"/>
          <p:cNvSpPr>
            <a:spLocks noChangeArrowheads="1"/>
          </p:cNvSpPr>
          <p:nvPr/>
        </p:nvSpPr>
        <p:spPr bwMode="auto">
          <a:xfrm>
            <a:off x="1828800" y="2667000"/>
            <a:ext cx="609600" cy="609600"/>
          </a:xfrm>
          <a:prstGeom prst="bevel">
            <a:avLst>
              <a:gd name="adj" fmla="val 12500"/>
            </a:avLst>
          </a:prstGeom>
          <a:solidFill>
            <a:schemeClr val="tx2"/>
          </a:solidFill>
          <a:ln w="9525" algn="ctr">
            <a:solidFill>
              <a:schemeClr val="tx1"/>
            </a:solidFill>
            <a:miter lim="800000"/>
            <a:headEnd/>
            <a:tailEnd/>
          </a:ln>
        </p:spPr>
        <p:txBody>
          <a:bodyPr wrap="none"/>
          <a:lstStyle/>
          <a:p>
            <a:endParaRPr lang="en-US"/>
          </a:p>
        </p:txBody>
      </p:sp>
      <p:sp>
        <p:nvSpPr>
          <p:cNvPr id="57353" name="TextBox 4"/>
          <p:cNvSpPr txBox="1">
            <a:spLocks noChangeArrowheads="1"/>
          </p:cNvSpPr>
          <p:nvPr/>
        </p:nvSpPr>
        <p:spPr bwMode="auto">
          <a:xfrm>
            <a:off x="3276600" y="2590800"/>
            <a:ext cx="4876800" cy="1692771"/>
          </a:xfrm>
          <a:prstGeom prst="rect">
            <a:avLst/>
          </a:prstGeom>
          <a:noFill/>
          <a:ln w="9525">
            <a:noFill/>
            <a:miter lim="800000"/>
            <a:headEnd/>
            <a:tailEnd/>
          </a:ln>
        </p:spPr>
        <p:txBody>
          <a:bodyPr>
            <a:spAutoFit/>
          </a:bodyPr>
          <a:lstStyle/>
          <a:p>
            <a:r>
              <a:rPr lang="en-US" sz="2400" u="none" dirty="0"/>
              <a:t>Vanguard Information Technology </a:t>
            </a:r>
            <a:r>
              <a:rPr lang="en-US" sz="2400" u="none" dirty="0" smtClean="0"/>
              <a:t>Index</a:t>
            </a:r>
          </a:p>
          <a:p>
            <a:r>
              <a:rPr lang="en-US" sz="2000" dirty="0" smtClean="0">
                <a:solidFill>
                  <a:srgbClr val="FFC000"/>
                </a:solidFill>
              </a:rPr>
              <a:t>$</a:t>
            </a:r>
            <a:r>
              <a:rPr lang="en-US" sz="2800" dirty="0" smtClean="0">
                <a:solidFill>
                  <a:srgbClr val="FFC000"/>
                </a:solidFill>
              </a:rPr>
              <a:t>12,000 is below the </a:t>
            </a:r>
            <a:r>
              <a:rPr lang="en-US" sz="2800" i="1" dirty="0" smtClean="0">
                <a:solidFill>
                  <a:srgbClr val="FFC000"/>
                </a:solidFill>
              </a:rPr>
              <a:t>de </a:t>
            </a:r>
            <a:r>
              <a:rPr lang="en-US" sz="2800" i="1" dirty="0" err="1" smtClean="0">
                <a:solidFill>
                  <a:srgbClr val="FFC000"/>
                </a:solidFill>
              </a:rPr>
              <a:t>minimis</a:t>
            </a:r>
            <a:r>
              <a:rPr lang="en-US" sz="2800" i="1" dirty="0" smtClean="0">
                <a:solidFill>
                  <a:srgbClr val="FFC000"/>
                </a:solidFill>
              </a:rPr>
              <a:t> </a:t>
            </a:r>
            <a:r>
              <a:rPr lang="en-US" sz="2800" dirty="0" smtClean="0">
                <a:solidFill>
                  <a:srgbClr val="FFC000"/>
                </a:solidFill>
              </a:rPr>
              <a:t>for sector funds</a:t>
            </a:r>
            <a:endParaRPr lang="en-US" sz="2000" dirty="0">
              <a:solidFill>
                <a:srgbClr val="FFC000"/>
              </a:solidFill>
            </a:endParaRPr>
          </a:p>
        </p:txBody>
      </p:sp>
      <p:sp>
        <p:nvSpPr>
          <p:cNvPr id="15" name="TextBox 14"/>
          <p:cNvSpPr txBox="1">
            <a:spLocks noChangeArrowheads="1"/>
          </p:cNvSpPr>
          <p:nvPr/>
        </p:nvSpPr>
        <p:spPr bwMode="auto">
          <a:xfrm>
            <a:off x="1828800" y="2514600"/>
            <a:ext cx="838200" cy="1016000"/>
          </a:xfrm>
          <a:prstGeom prst="rect">
            <a:avLst/>
          </a:prstGeom>
          <a:noFill/>
          <a:ln w="9525">
            <a:noFill/>
            <a:miter lim="800000"/>
            <a:headEnd/>
            <a:tailEnd/>
          </a:ln>
        </p:spPr>
        <p:txBody>
          <a:bodyPr>
            <a:spAutoFit/>
          </a:bodyPr>
          <a:lstStyle/>
          <a:p>
            <a:r>
              <a:rPr lang="en-US" sz="6000" b="1" u="none" dirty="0">
                <a:solidFill>
                  <a:srgbClr val="FF0000"/>
                </a:solidFill>
                <a:sym typeface="Wingdings 2" pitchFamily="18" charset="2"/>
              </a:rPr>
              <a:t></a:t>
            </a:r>
            <a:endParaRPr lang="en-US" sz="6000" b="1" u="none" dirty="0">
              <a:solidFill>
                <a:srgbClr val="FF0000"/>
              </a:solidFill>
            </a:endParaRPr>
          </a:p>
        </p:txBody>
      </p:sp>
      <p:grpSp>
        <p:nvGrpSpPr>
          <p:cNvPr id="2" name="Group 13"/>
          <p:cNvGrpSpPr>
            <a:grpSpLocks/>
          </p:cNvGrpSpPr>
          <p:nvPr/>
        </p:nvGrpSpPr>
        <p:grpSpPr bwMode="auto">
          <a:xfrm>
            <a:off x="76200" y="228600"/>
            <a:ext cx="9067800" cy="838200"/>
            <a:chOff x="0" y="152400"/>
            <a:chExt cx="7924800" cy="838200"/>
          </a:xfrm>
        </p:grpSpPr>
        <p:sp>
          <p:nvSpPr>
            <p:cNvPr id="17" name="TextBox 16"/>
            <p:cNvSpPr txBox="1"/>
            <p:nvPr/>
          </p:nvSpPr>
          <p:spPr>
            <a:xfrm>
              <a:off x="0" y="152400"/>
              <a:ext cx="7315200" cy="769441"/>
            </a:xfrm>
            <a:prstGeom prst="rect">
              <a:avLst/>
            </a:prstGeom>
            <a:solidFill>
              <a:schemeClr val="tx2">
                <a:lumMod val="60000"/>
                <a:lumOff val="40000"/>
              </a:schemeClr>
            </a:solidFill>
          </p:spPr>
          <p:txBody>
            <a:bodyPr>
              <a:spAutoFit/>
            </a:bodyPr>
            <a:lstStyle/>
            <a:p>
              <a:pPr>
                <a:defRPr/>
              </a:pPr>
              <a:r>
                <a:rPr lang="en-US" sz="4400" u="none" dirty="0" smtClean="0">
                  <a:solidFill>
                    <a:schemeClr val="accent1">
                      <a:lumMod val="75000"/>
                    </a:schemeClr>
                  </a:solidFill>
                  <a:effectLst>
                    <a:outerShdw blurRad="38100" dist="38100" dir="2700000" algn="tl">
                      <a:srgbClr val="000000">
                        <a:alpha val="43137"/>
                      </a:srgbClr>
                    </a:outerShdw>
                  </a:effectLst>
                  <a:latin typeface="Century Gothic" pitchFamily="34" charset="0"/>
                </a:rPr>
                <a:t>Exemptions for sector funds</a:t>
              </a:r>
              <a:endParaRPr lang="en-US" sz="4400" u="none" dirty="0">
                <a:solidFill>
                  <a:schemeClr val="accent1">
                    <a:lumMod val="75000"/>
                  </a:schemeClr>
                </a:solidFill>
                <a:effectLst>
                  <a:outerShdw blurRad="38100" dist="38100" dir="2700000" algn="tl">
                    <a:srgbClr val="000000">
                      <a:alpha val="43137"/>
                    </a:srgbClr>
                  </a:outerShdw>
                </a:effectLst>
                <a:latin typeface="Century Gothic" pitchFamily="34" charset="0"/>
              </a:endParaRPr>
            </a:p>
          </p:txBody>
        </p:sp>
        <p:cxnSp>
          <p:nvCxnSpPr>
            <p:cNvPr id="18" name="Straight Connector 17"/>
            <p:cNvCxnSpPr/>
            <p:nvPr/>
          </p:nvCxnSpPr>
          <p:spPr>
            <a:xfrm>
              <a:off x="0" y="990600"/>
              <a:ext cx="7924800" cy="0"/>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0" y="6029980"/>
            <a:ext cx="9144000" cy="646331"/>
          </a:xfrm>
          <a:prstGeom prst="rect">
            <a:avLst/>
          </a:prstGeom>
          <a:noFill/>
        </p:spPr>
        <p:txBody>
          <a:bodyPr wrap="square" rtlCol="0">
            <a:spAutoFit/>
          </a:bodyPr>
          <a:lstStyle/>
          <a:p>
            <a:pPr algn="ctr"/>
            <a:r>
              <a:rPr lang="en-US" sz="3600" u="none" dirty="0">
                <a:solidFill>
                  <a:srgbClr val="FFC000"/>
                </a:solidFill>
                <a:latin typeface="Verdana" pitchFamily="34" charset="0"/>
                <a:ea typeface="Verdana" pitchFamily="34" charset="0"/>
                <a:cs typeface="Verdana" pitchFamily="34" charset="0"/>
              </a:rPr>
              <a:t>s</a:t>
            </a:r>
            <a:r>
              <a:rPr lang="en-US" sz="3600" u="none" dirty="0" smtClean="0">
                <a:solidFill>
                  <a:srgbClr val="FFC000"/>
                </a:solidFill>
                <a:latin typeface="Verdana" pitchFamily="34" charset="0"/>
                <a:ea typeface="Verdana" pitchFamily="34" charset="0"/>
                <a:cs typeface="Verdana" pitchFamily="34" charset="0"/>
              </a:rPr>
              <a:t>tatus check</a:t>
            </a:r>
            <a:endParaRPr lang="en-US" sz="3600" u="none" dirty="0">
              <a:solidFill>
                <a:srgbClr val="FFC0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word about the “other” sector fund exemption…</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latin typeface="Calibri" pitchFamily="34" charset="0"/>
              </a:rPr>
              <a:t>5 CFR 2640.201(b)(1)</a:t>
            </a:r>
          </a:p>
          <a:p>
            <a:pPr>
              <a:buNone/>
            </a:pPr>
            <a:endParaRPr lang="en-US" dirty="0" smtClean="0">
              <a:latin typeface="Calibri" pitchFamily="34" charset="0"/>
            </a:endParaRPr>
          </a:p>
          <a:p>
            <a:pPr>
              <a:buNone/>
            </a:pPr>
            <a:r>
              <a:rPr lang="en-US" dirty="0" smtClean="0">
                <a:solidFill>
                  <a:srgbClr val="FFC000"/>
                </a:solidFill>
                <a:latin typeface="Calibri" pitchFamily="34" charset="0"/>
              </a:rPr>
              <a:t>Example:</a:t>
            </a:r>
          </a:p>
          <a:p>
            <a:pPr>
              <a:buNone/>
            </a:pPr>
            <a:r>
              <a:rPr lang="en-US" dirty="0" smtClean="0">
                <a:solidFill>
                  <a:srgbClr val="FFC000"/>
                </a:solidFill>
                <a:latin typeface="Calibri" pitchFamily="34" charset="0"/>
              </a:rPr>
              <a:t>Our CIO’s only conflicts are with the IT industry. Let’s say the employee owns a sector fund that concentrates its investments in Banking, but the fund also happens to hold securities in one or two IT companies. </a:t>
            </a:r>
          </a:p>
          <a:p>
            <a:pPr>
              <a:buNone/>
            </a:pPr>
            <a:endParaRPr lang="en-US" dirty="0" smtClean="0">
              <a:latin typeface="Calibri" pitchFamily="34" charset="0"/>
            </a:endParaRPr>
          </a:p>
          <a:p>
            <a:pPr>
              <a:buNone/>
            </a:pPr>
            <a:r>
              <a:rPr lang="en-US" dirty="0" smtClean="0">
                <a:latin typeface="Calibri" pitchFamily="34" charset="0"/>
              </a:rPr>
              <a:t>This sector fund qualifies for the exemption.</a:t>
            </a:r>
          </a:p>
          <a:p>
            <a:pPr>
              <a:buNone/>
            </a:pPr>
            <a:endParaRPr lang="en-US" dirty="0" smtClean="0">
              <a:latin typeface="Calibri"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PUBLICLY TRADED SECURITIES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304800" y="1066800"/>
            <a:ext cx="8610600" cy="6863417"/>
          </a:xfrm>
          <a:prstGeom prst="rect">
            <a:avLst/>
          </a:prstGeom>
          <a:noFill/>
          <a:ln w="9525">
            <a:noFill/>
            <a:miter lim="800000"/>
            <a:headEnd/>
            <a:tailEnd/>
          </a:ln>
        </p:spPr>
        <p:txBody>
          <a:bodyPr>
            <a:spAutoFit/>
          </a:bodyPr>
          <a:lstStyle/>
          <a:p>
            <a:endParaRPr lang="en-US" u="none" dirty="0"/>
          </a:p>
          <a:p>
            <a:endParaRPr lang="en-US" sz="2000" u="none" dirty="0" smtClean="0">
              <a:latin typeface="Calibri" pitchFamily="34" charset="0"/>
            </a:endParaRPr>
          </a:p>
          <a:p>
            <a:pPr lvl="1">
              <a:buClr>
                <a:srgbClr val="92D050"/>
              </a:buClr>
            </a:pPr>
            <a:r>
              <a:rPr lang="en-US" sz="2800" dirty="0" smtClean="0">
                <a:latin typeface="Calibri" pitchFamily="34" charset="0"/>
              </a:rPr>
              <a:t>One of your employees will be assigned to work on </a:t>
            </a:r>
            <a:r>
              <a:rPr lang="en-US" sz="2800" dirty="0" smtClean="0">
                <a:solidFill>
                  <a:srgbClr val="FFC000"/>
                </a:solidFill>
                <a:latin typeface="Calibri" pitchFamily="34" charset="0"/>
              </a:rPr>
              <a:t>a regulation to set standards to reduce harmful bacteria at facilities that manufacture frozen dinners</a:t>
            </a:r>
            <a:r>
              <a:rPr lang="en-US" sz="2800" dirty="0" smtClean="0">
                <a:latin typeface="Calibri" pitchFamily="34" charset="0"/>
              </a:rPr>
              <a:t>. </a:t>
            </a:r>
          </a:p>
          <a:p>
            <a:pPr lvl="1">
              <a:buClr>
                <a:srgbClr val="92D050"/>
              </a:buClr>
            </a:pPr>
            <a:endParaRPr lang="en-US" sz="2800" dirty="0" smtClean="0">
              <a:latin typeface="Calibri" pitchFamily="34" charset="0"/>
            </a:endParaRPr>
          </a:p>
          <a:p>
            <a:pPr lvl="1">
              <a:buClr>
                <a:srgbClr val="92D050"/>
              </a:buClr>
            </a:pPr>
            <a:r>
              <a:rPr lang="en-US" sz="2800" dirty="0" smtClean="0">
                <a:latin typeface="Calibri" pitchFamily="34" charset="0"/>
              </a:rPr>
              <a:t>The employee’s spouse and 12 year old son inherited $2,500 each in </a:t>
            </a:r>
            <a:r>
              <a:rPr lang="en-US" sz="2800" dirty="0" smtClean="0">
                <a:solidFill>
                  <a:srgbClr val="FFC000"/>
                </a:solidFill>
                <a:latin typeface="Calibri" pitchFamily="34" charset="0"/>
              </a:rPr>
              <a:t>ConAgra stock </a:t>
            </a:r>
            <a:r>
              <a:rPr lang="en-US" sz="2800" dirty="0" smtClean="0">
                <a:latin typeface="Calibri" pitchFamily="34" charset="0"/>
              </a:rPr>
              <a:t>last year when the employee’s father-in-law died. The employee also has $12,000 worth of </a:t>
            </a:r>
            <a:r>
              <a:rPr lang="en-US" sz="2800" dirty="0" smtClean="0">
                <a:solidFill>
                  <a:srgbClr val="FFC000"/>
                </a:solidFill>
                <a:latin typeface="Calibri" pitchFamily="34" charset="0"/>
              </a:rPr>
              <a:t>stock in Nestlé</a:t>
            </a:r>
            <a:r>
              <a:rPr lang="en-US" sz="2800" dirty="0" smtClean="0">
                <a:latin typeface="Calibri" pitchFamily="34" charset="0"/>
              </a:rPr>
              <a:t>.  </a:t>
            </a:r>
          </a:p>
          <a:p>
            <a:pPr lvl="1">
              <a:buClr>
                <a:srgbClr val="92D050"/>
              </a:buClr>
              <a:buFont typeface="Arial" pitchFamily="34" charset="0"/>
              <a:buChar char="•"/>
            </a:pPr>
            <a:endParaRPr lang="en-US" sz="2400" dirty="0" smtClean="0">
              <a:latin typeface="Calibri" pitchFamily="34" charset="0"/>
            </a:endParaRPr>
          </a:p>
          <a:p>
            <a:pPr lvl="1">
              <a:buClr>
                <a:srgbClr val="92D050"/>
              </a:buClr>
            </a:pPr>
            <a:r>
              <a:rPr lang="en-US" sz="2400" dirty="0" smtClean="0">
                <a:latin typeface="Calibri" pitchFamily="34" charset="0"/>
              </a:rPr>
              <a:t>	</a:t>
            </a:r>
          </a:p>
          <a:p>
            <a:pPr lvl="2">
              <a:buClr>
                <a:srgbClr val="92D050"/>
              </a:buClr>
            </a:pPr>
            <a:endParaRPr lang="en-US" sz="2400" u="none" dirty="0">
              <a:solidFill>
                <a:srgbClr val="FFC000"/>
              </a:solidFill>
              <a:latin typeface="Calibri" pitchFamily="34" charset="0"/>
            </a:endParaRPr>
          </a:p>
          <a:p>
            <a:pPr lvl="1">
              <a:buClr>
                <a:srgbClr val="92D050"/>
              </a:buClr>
              <a:buFont typeface="Arial" pitchFamily="34" charset="0"/>
              <a:buChar char="•"/>
            </a:pPr>
            <a:endParaRPr lang="en-US" sz="2000" u="none" dirty="0">
              <a:latin typeface="Calibri" pitchFamily="34" charset="0"/>
            </a:endParaRPr>
          </a:p>
          <a:p>
            <a:pPr lvl="1">
              <a:buClr>
                <a:srgbClr val="92D050"/>
              </a:buClr>
            </a:pPr>
            <a:endParaRPr lang="en-US" sz="2000" u="none" dirty="0">
              <a:latin typeface="Calibri" pitchFamily="34" charset="0"/>
            </a:endParaRPr>
          </a:p>
          <a:p>
            <a:pPr lvl="1">
              <a:buClr>
                <a:srgbClr val="92D050"/>
              </a:buClr>
            </a:pPr>
            <a:endParaRPr lang="en-US" sz="2200" u="none" dirty="0"/>
          </a:p>
          <a:p>
            <a:pPr>
              <a:buClr>
                <a:srgbClr val="92D050"/>
              </a:buClr>
            </a:pPr>
            <a:endParaRPr lang="en-US" sz="2200" u="none" dirty="0"/>
          </a:p>
          <a:p>
            <a:endParaRPr lang="en-US" sz="2200" u="none" dirty="0"/>
          </a:p>
        </p:txBody>
      </p:sp>
      <p:sp>
        <p:nvSpPr>
          <p:cNvPr id="9" name="Title 1"/>
          <p:cNvSpPr txBox="1">
            <a:spLocks/>
          </p:cNvSpPr>
          <p:nvPr/>
        </p:nvSpPr>
        <p:spPr>
          <a:xfrm>
            <a:off x="682625" y="76200"/>
            <a:ext cx="8080375" cy="1143000"/>
          </a:xfrm>
          <a:prstGeom prst="rect">
            <a:avLst/>
          </a:prstGeom>
        </p:spPr>
        <p:txBody>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4400"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cs typeface="Times New Roman" pitchFamily="18" charset="0"/>
              </a:rPr>
              <a:t>Applying the Exemptions</a:t>
            </a:r>
          </a:p>
          <a:p>
            <a:pPr marL="0" marR="0" lvl="1" indent="0" defTabSz="914400" eaLnBrk="1" fontAlgn="auto" latinLnBrk="0" hangingPunct="1">
              <a:lnSpc>
                <a:spcPct val="100000"/>
              </a:lnSpc>
              <a:spcBef>
                <a:spcPts val="0"/>
              </a:spcBef>
              <a:spcAft>
                <a:spcPts val="0"/>
              </a:spcAft>
              <a:buClrTx/>
              <a:buSzTx/>
              <a:buFontTx/>
              <a:buNone/>
              <a:tabLst/>
              <a:defRPr/>
            </a:pPr>
            <a:r>
              <a:rPr lang="en-US" sz="440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cs typeface="Times New Roman" pitchFamily="18" charset="0"/>
              </a:rPr>
              <a:t>Exercise </a:t>
            </a:r>
            <a:r>
              <a:rPr lang="en-US" sz="440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cs typeface="Times New Roman" pitchFamily="18" charset="0"/>
              </a:rPr>
              <a:t>2</a:t>
            </a:r>
            <a:r>
              <a:rPr kumimoji="0" lang="en-US" sz="4000" i="0" strike="noStrike" kern="0" cap="none" spc="0" normalizeH="0" baseline="0" noProof="0" dirty="0" smtClean="0">
                <a:ln>
                  <a:noFill/>
                </a:ln>
                <a:solidFill>
                  <a:schemeClr val="bg2"/>
                </a:solidFill>
                <a:uLnTx/>
                <a:uFillTx/>
                <a:latin typeface="+mj-lt"/>
              </a:rPr>
              <a:t> </a:t>
            </a:r>
            <a:r>
              <a:rPr kumimoji="0" lang="en-US" sz="1800" b="0" i="0" u="none" strike="noStrike" kern="0" cap="none" spc="0" normalizeH="0" baseline="0" noProof="0" dirty="0" smtClean="0">
                <a:ln>
                  <a:noFill/>
                </a:ln>
                <a:solidFill>
                  <a:srgbClr val="FFFF00"/>
                </a:solidFill>
                <a:effectLst/>
                <a:uLnTx/>
                <a:uFillTx/>
              </a:rPr>
              <a:t/>
            </a:r>
            <a:br>
              <a:rPr kumimoji="0" lang="en-US" sz="1800" b="0" i="0" u="none" strike="noStrike" kern="0" cap="none" spc="0" normalizeH="0" baseline="0" noProof="0" dirty="0" smtClean="0">
                <a:ln>
                  <a:noFill/>
                </a:ln>
                <a:solidFill>
                  <a:srgbClr val="FFFF00"/>
                </a:solidFill>
                <a:effectLst/>
                <a:uLnTx/>
                <a:uFillTx/>
              </a:rPr>
            </a:br>
            <a:endParaRPr kumimoji="0" lang="en-US" sz="1800" b="0" i="0" u="none" strike="noStrike" kern="0" cap="none" spc="0" normalizeH="0" baseline="0" noProof="0" dirty="0">
              <a:ln>
                <a:noFill/>
              </a:ln>
              <a:solidFill>
                <a:schemeClr val="accent2"/>
              </a:solidFill>
              <a:effectLst/>
              <a:uLnTx/>
              <a:uFillTx/>
              <a:latin typeface="+mn-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76200" y="1600200"/>
            <a:ext cx="9067800" cy="0"/>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 name="Group 16"/>
          <p:cNvGrpSpPr/>
          <p:nvPr/>
        </p:nvGrpSpPr>
        <p:grpSpPr>
          <a:xfrm>
            <a:off x="228600" y="0"/>
            <a:ext cx="2438400" cy="2438400"/>
            <a:chOff x="-2590800" y="6096000"/>
            <a:chExt cx="2667000" cy="2667000"/>
          </a:xfrm>
        </p:grpSpPr>
        <p:sp>
          <p:nvSpPr>
            <p:cNvPr id="4" name="Oval 3"/>
            <p:cNvSpPr/>
            <p:nvPr/>
          </p:nvSpPr>
          <p:spPr>
            <a:xfrm>
              <a:off x="-2590800" y="6096000"/>
              <a:ext cx="2667000" cy="2667000"/>
            </a:xfrm>
            <a:prstGeom prst="ellipse">
              <a:avLst/>
            </a:prstGeom>
            <a:gradFill>
              <a:gsLst>
                <a:gs pos="34000">
                  <a:schemeClr val="tx2"/>
                </a:gs>
                <a:gs pos="80000">
                  <a:schemeClr val="tx2">
                    <a:lumMod val="60000"/>
                    <a:lumOff val="4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a:bevelT w="228600" h="228600"/>
              </a:sp3d>
            </a:bodyPr>
            <a:lstStyle/>
            <a:p>
              <a:pPr algn="ctr"/>
              <a:endParaRPr lang="en-US" sz="19900" dirty="0">
                <a:ln w="28575">
                  <a:solidFill>
                    <a:schemeClr val="tx1"/>
                  </a:solidFill>
                </a:ln>
                <a:solidFill>
                  <a:schemeClr val="tx1">
                    <a:lumMod val="50000"/>
                    <a:lumOff val="50000"/>
                  </a:schemeClr>
                </a:solidFill>
                <a:latin typeface="Impact" pitchFamily="34" charset="0"/>
              </a:endParaRPr>
            </a:p>
          </p:txBody>
        </p:sp>
        <p:sp>
          <p:nvSpPr>
            <p:cNvPr id="5" name="Oval 4"/>
            <p:cNvSpPr/>
            <p:nvPr/>
          </p:nvSpPr>
          <p:spPr>
            <a:xfrm>
              <a:off x="-2424113" y="6262688"/>
              <a:ext cx="2257426" cy="2257426"/>
            </a:xfrm>
            <a:prstGeom prst="ellipse">
              <a:avLst/>
            </a:prstGeom>
            <a:gradFill>
              <a:gsLst>
                <a:gs pos="34000">
                  <a:schemeClr val="tx2">
                    <a:lumMod val="75000"/>
                  </a:schemeClr>
                </a:gs>
                <a:gs pos="80000">
                  <a:schemeClr val="tx2">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a:bevelT w="228600" h="228600"/>
              </a:sp3d>
            </a:bodyPr>
            <a:lstStyle/>
            <a:p>
              <a:pPr algn="ctr"/>
              <a:r>
                <a:rPr lang="en-US" sz="13300" u="none" dirty="0" smtClean="0">
                  <a:ln w="28575">
                    <a:solidFill>
                      <a:schemeClr val="tx1"/>
                    </a:solidFill>
                  </a:ln>
                  <a:solidFill>
                    <a:schemeClr val="tx1">
                      <a:lumMod val="95000"/>
                    </a:schemeClr>
                  </a:solidFill>
                  <a:latin typeface="Impact" pitchFamily="34" charset="0"/>
                </a:rPr>
                <a:t>1</a:t>
              </a:r>
              <a:endParaRPr lang="en-US" sz="13300" u="none" dirty="0">
                <a:ln w="28575">
                  <a:solidFill>
                    <a:schemeClr val="tx1"/>
                  </a:solidFill>
                </a:ln>
                <a:solidFill>
                  <a:schemeClr val="tx1">
                    <a:lumMod val="95000"/>
                  </a:schemeClr>
                </a:solidFill>
                <a:latin typeface="Impact" pitchFamily="34" charset="0"/>
              </a:endParaRPr>
            </a:p>
          </p:txBody>
        </p:sp>
      </p:grpSp>
      <p:sp>
        <p:nvSpPr>
          <p:cNvPr id="9" name="Rectangle 2"/>
          <p:cNvSpPr txBox="1">
            <a:spLocks noChangeArrowheads="1"/>
          </p:cNvSpPr>
          <p:nvPr/>
        </p:nvSpPr>
        <p:spPr>
          <a:xfrm>
            <a:off x="3120886" y="291547"/>
            <a:ext cx="6175514" cy="1842053"/>
          </a:xfrm>
          <a:prstGeom prst="rect">
            <a:avLst/>
          </a:prstGeom>
        </p:spPr>
        <p:txBody>
          <a:bodyPr>
            <a:scene3d>
              <a:camera prst="orthographicFront"/>
              <a:lightRig rig="threePt" dir="t"/>
            </a:scene3d>
            <a:sp3d extrusionH="57150">
              <a:bevelT w="38100" h="38100"/>
            </a:sp3d>
          </a:bodyPr>
          <a:lstStyle/>
          <a:p>
            <a:pPr>
              <a:spcBef>
                <a:spcPct val="0"/>
              </a:spcBef>
              <a:defRPr/>
            </a:pPr>
            <a:r>
              <a:rPr lang="en-US" sz="36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Times New Roman" pitchFamily="18" charset="0"/>
              </a:rPr>
              <a:t>Will the outcome of the matter affect the holding?</a:t>
            </a:r>
          </a:p>
          <a:p>
            <a:pPr algn="ctr">
              <a:spcBef>
                <a:spcPct val="0"/>
              </a:spcBef>
              <a:defRPr/>
            </a:pPr>
            <a:endParaRPr kumimoji="0" lang="en-US" sz="41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10" name="TextBox 9"/>
          <p:cNvSpPr txBox="1"/>
          <p:nvPr/>
        </p:nvSpPr>
        <p:spPr>
          <a:xfrm>
            <a:off x="1600200" y="2585621"/>
            <a:ext cx="7924800" cy="5262979"/>
          </a:xfrm>
          <a:prstGeom prst="rect">
            <a:avLst/>
          </a:prstGeom>
          <a:noFill/>
        </p:spPr>
        <p:txBody>
          <a:bodyPr wrap="square" rtlCol="0">
            <a:spAutoFit/>
          </a:bodyPr>
          <a:lstStyle/>
          <a:p>
            <a:r>
              <a:rPr lang="en-US" sz="2800" u="none" dirty="0" smtClean="0">
                <a:latin typeface="Calibri" pitchFamily="34" charset="0"/>
              </a:rPr>
              <a:t>Matter:</a:t>
            </a:r>
          </a:p>
          <a:p>
            <a:r>
              <a:rPr lang="en-US" sz="2800" u="none" dirty="0" smtClean="0">
                <a:solidFill>
                  <a:srgbClr val="FFC000"/>
                </a:solidFill>
                <a:latin typeface="Calibri" pitchFamily="34" charset="0"/>
              </a:rPr>
              <a:t>Standard-setting regulation for </a:t>
            </a:r>
            <a:r>
              <a:rPr lang="en-US" sz="2800" dirty="0" smtClean="0">
                <a:solidFill>
                  <a:srgbClr val="FFC000"/>
                </a:solidFill>
                <a:latin typeface="Calibri" pitchFamily="34" charset="0"/>
              </a:rPr>
              <a:t>fr</a:t>
            </a:r>
            <a:r>
              <a:rPr lang="en-US" sz="2800" u="none" dirty="0" smtClean="0">
                <a:solidFill>
                  <a:srgbClr val="FFC000"/>
                </a:solidFill>
                <a:latin typeface="Calibri" pitchFamily="34" charset="0"/>
              </a:rPr>
              <a:t>ozen food manufacturing</a:t>
            </a:r>
          </a:p>
          <a:p>
            <a:endParaRPr lang="en-US" sz="3200" dirty="0" smtClean="0">
              <a:solidFill>
                <a:srgbClr val="FFC000"/>
              </a:solidFill>
              <a:latin typeface="Calibri" pitchFamily="34" charset="0"/>
            </a:endParaRPr>
          </a:p>
          <a:p>
            <a:r>
              <a:rPr lang="en-US" sz="2800" u="none" dirty="0" smtClean="0">
                <a:latin typeface="Calibri" pitchFamily="34" charset="0"/>
              </a:rPr>
              <a:t>Interests:   Stock</a:t>
            </a:r>
            <a:endParaRPr lang="en-US" sz="2000" dirty="0" smtClean="0">
              <a:latin typeface="Calibri" pitchFamily="34" charset="0"/>
            </a:endParaRPr>
          </a:p>
          <a:p>
            <a:pPr lvl="1">
              <a:buClr>
                <a:srgbClr val="92D050"/>
              </a:buClr>
            </a:pPr>
            <a:r>
              <a:rPr lang="en-US" sz="2800" dirty="0" smtClean="0">
                <a:solidFill>
                  <a:srgbClr val="FFC000"/>
                </a:solidFill>
                <a:latin typeface="Calibri" pitchFamily="34" charset="0"/>
              </a:rPr>
              <a:t>     ConAgra Foods </a:t>
            </a:r>
            <a:r>
              <a:rPr lang="en-US" sz="2400" dirty="0" smtClean="0">
                <a:latin typeface="Calibri" pitchFamily="34" charset="0"/>
              </a:rPr>
              <a:t>(manufacturer of Healthy Choice </a:t>
            </a:r>
          </a:p>
          <a:p>
            <a:pPr lvl="1">
              <a:buClr>
                <a:srgbClr val="92D050"/>
              </a:buClr>
            </a:pPr>
            <a:r>
              <a:rPr lang="en-US" sz="2400" dirty="0" smtClean="0">
                <a:latin typeface="Calibri" pitchFamily="34" charset="0"/>
              </a:rPr>
              <a:t>      and Banquet frozen meals) </a:t>
            </a:r>
          </a:p>
          <a:p>
            <a:pPr lvl="1">
              <a:buClr>
                <a:srgbClr val="92D050"/>
              </a:buClr>
              <a:buFont typeface="Arial" pitchFamily="34" charset="0"/>
              <a:buChar char="•"/>
            </a:pPr>
            <a:endParaRPr lang="en-US" sz="2400" dirty="0" smtClean="0">
              <a:latin typeface="Calibri" pitchFamily="34" charset="0"/>
            </a:endParaRPr>
          </a:p>
          <a:p>
            <a:pPr lvl="1">
              <a:buClr>
                <a:srgbClr val="92D050"/>
              </a:buClr>
            </a:pPr>
            <a:r>
              <a:rPr lang="en-US" sz="2400" dirty="0" smtClean="0">
                <a:latin typeface="Calibri" pitchFamily="34" charset="0"/>
              </a:rPr>
              <a:t>	</a:t>
            </a:r>
            <a:r>
              <a:rPr lang="en-US" sz="2800" dirty="0" smtClean="0">
                <a:solidFill>
                  <a:srgbClr val="FFC000"/>
                </a:solidFill>
                <a:latin typeface="Calibri" pitchFamily="34" charset="0"/>
              </a:rPr>
              <a:t>Nestlé S.A. </a:t>
            </a:r>
            <a:r>
              <a:rPr lang="en-US" sz="2400" dirty="0" smtClean="0">
                <a:latin typeface="Calibri" pitchFamily="34" charset="0"/>
              </a:rPr>
              <a:t>(manufacturer of Stouffers and Lean 	Cuisine frozen meals)</a:t>
            </a:r>
          </a:p>
          <a:p>
            <a:pPr algn="just"/>
            <a:endParaRPr lang="en-US" sz="3200" u="none" dirty="0" smtClean="0">
              <a:latin typeface="Calibri" pitchFamily="34" charset="0"/>
            </a:endParaRPr>
          </a:p>
          <a:p>
            <a:pPr algn="just"/>
            <a:endParaRPr lang="en-US" sz="3200" dirty="0" smtClean="0">
              <a:solidFill>
                <a:srgbClr val="FFC000"/>
              </a:solidFill>
              <a:latin typeface="Calibri" pitchFamily="34" charset="0"/>
            </a:endParaRPr>
          </a:p>
        </p:txBody>
      </p:sp>
      <p:sp>
        <p:nvSpPr>
          <p:cNvPr id="11" name="Rectangle 10"/>
          <p:cNvSpPr/>
          <p:nvPr/>
        </p:nvSpPr>
        <p:spPr>
          <a:xfrm>
            <a:off x="2286000" y="3799344"/>
            <a:ext cx="4572000" cy="461665"/>
          </a:xfrm>
          <a:prstGeom prst="rect">
            <a:avLst/>
          </a:prstGeom>
        </p:spPr>
        <p:txBody>
          <a:bodyPr>
            <a:spAutoFit/>
          </a:bodyPr>
          <a:lstStyle/>
          <a:p>
            <a:pPr lvl="1">
              <a:buClr>
                <a:srgbClr val="92D050"/>
              </a:buClr>
            </a:pPr>
            <a:r>
              <a:rPr lang="en-US" sz="2400" dirty="0" smtClean="0">
                <a:latin typeface="Calibri" pitchFamily="34" charset="0"/>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2300393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267200" y="3352800"/>
            <a:ext cx="723275" cy="523220"/>
          </a:xfrm>
          <a:prstGeom prst="rect">
            <a:avLst/>
          </a:prstGeom>
          <a:noFill/>
        </p:spPr>
        <p:txBody>
          <a:bodyPr wrap="none" rtlCol="0">
            <a:spAutoFit/>
          </a:bodyPr>
          <a:lstStyle/>
          <a:p>
            <a:r>
              <a:rPr lang="en-US" sz="2800" b="1" dirty="0" smtClean="0">
                <a:solidFill>
                  <a:schemeClr val="bg1"/>
                </a:solidFill>
                <a:effectLst>
                  <a:outerShdw blurRad="38100" dist="38100" dir="2700000" algn="tl">
                    <a:srgbClr val="000000">
                      <a:alpha val="43137"/>
                    </a:srgbClr>
                  </a:outerShdw>
                </a:effectLst>
              </a:rPr>
              <a:t>208</a:t>
            </a:r>
            <a:endParaRPr lang="en-US" b="1" dirty="0">
              <a:solidFill>
                <a:schemeClr val="bg1"/>
              </a:solidFill>
              <a:effectLst>
                <a:outerShdw blurRad="38100" dist="38100" dir="2700000" algn="tl">
                  <a:srgbClr val="000000">
                    <a:alpha val="43137"/>
                  </a:srgbClr>
                </a:outerShdw>
              </a:effectLst>
            </a:endParaRPr>
          </a:p>
        </p:txBody>
      </p:sp>
      <p:sp>
        <p:nvSpPr>
          <p:cNvPr id="5" name="Rectangle 2"/>
          <p:cNvSpPr txBox="1">
            <a:spLocks noChangeArrowheads="1"/>
          </p:cNvSpPr>
          <p:nvPr/>
        </p:nvSpPr>
        <p:spPr>
          <a:xfrm>
            <a:off x="457200" y="558421"/>
            <a:ext cx="8229600" cy="1143000"/>
          </a:xfrm>
          <a:prstGeom prst="rect">
            <a:avLst/>
          </a:prstGeom>
        </p:spPr>
        <p:txBody>
          <a:bodyPr>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Times New Roman" pitchFamily="18" charset="0"/>
              </a:rPr>
              <a:t>18 U.S.C. § 208</a:t>
            </a:r>
            <a:r>
              <a:rPr kumimoji="0" lang="en-US" sz="41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 </a:t>
            </a:r>
          </a:p>
        </p:txBody>
      </p:sp>
      <p:sp>
        <p:nvSpPr>
          <p:cNvPr id="6" name="TextBox 5"/>
          <p:cNvSpPr txBox="1"/>
          <p:nvPr/>
        </p:nvSpPr>
        <p:spPr>
          <a:xfrm>
            <a:off x="1752600" y="5634335"/>
            <a:ext cx="60198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solidFill>
                  <a:schemeClr val="bg1"/>
                </a:solidFill>
              </a:rPr>
              <a:t>Potential for gain or loss to the employee</a:t>
            </a:r>
            <a:endParaRPr lang="en-US" sz="2400" b="1" dirty="0">
              <a:solidFill>
                <a:schemeClr val="bg1"/>
              </a:solidFill>
            </a:endParaRPr>
          </a:p>
        </p:txBody>
      </p:sp>
      <p:sp>
        <p:nvSpPr>
          <p:cNvPr id="4" name="TextBox 3"/>
          <p:cNvSpPr txBox="1"/>
          <p:nvPr/>
        </p:nvSpPr>
        <p:spPr>
          <a:xfrm>
            <a:off x="2590800" y="1981200"/>
            <a:ext cx="1125629" cy="461665"/>
          </a:xfrm>
          <a:prstGeom prst="rect">
            <a:avLst/>
          </a:prstGeom>
          <a:noFill/>
        </p:spPr>
        <p:txBody>
          <a:bodyPr wrap="none" rtlCol="0">
            <a:spAutoFit/>
          </a:bodyPr>
          <a:lstStyle/>
          <a:p>
            <a:r>
              <a:rPr lang="en-US" sz="2400" b="1" u="sng" dirty="0" smtClean="0">
                <a:solidFill>
                  <a:schemeClr val="bg1"/>
                </a:solidFill>
              </a:rPr>
              <a:t>Matter</a:t>
            </a:r>
            <a:endParaRPr lang="en-US" sz="2400" b="1" u="sng" dirty="0">
              <a:solidFill>
                <a:schemeClr val="bg1"/>
              </a:solidFill>
            </a:endParaRPr>
          </a:p>
        </p:txBody>
      </p:sp>
      <p:sp>
        <p:nvSpPr>
          <p:cNvPr id="7" name="TextBox 6"/>
          <p:cNvSpPr txBox="1"/>
          <p:nvPr/>
        </p:nvSpPr>
        <p:spPr>
          <a:xfrm>
            <a:off x="5334000" y="1981200"/>
            <a:ext cx="1261884" cy="461665"/>
          </a:xfrm>
          <a:prstGeom prst="rect">
            <a:avLst/>
          </a:prstGeom>
          <a:noFill/>
        </p:spPr>
        <p:txBody>
          <a:bodyPr wrap="none" rtlCol="0">
            <a:spAutoFit/>
          </a:bodyPr>
          <a:lstStyle/>
          <a:p>
            <a:r>
              <a:rPr lang="en-US" sz="2400" b="1" u="sng" dirty="0" smtClean="0">
                <a:solidFill>
                  <a:schemeClr val="bg1"/>
                </a:solidFill>
              </a:rPr>
              <a:t>Interest</a:t>
            </a:r>
            <a:endParaRPr lang="en-US" sz="2400" b="1" u="sng" dirty="0">
              <a:solidFill>
                <a:schemeClr val="bg1"/>
              </a:solidFill>
            </a:endParaRPr>
          </a:p>
        </p:txBody>
      </p:sp>
      <p:sp>
        <p:nvSpPr>
          <p:cNvPr id="8" name="Slide Number Placeholder 7"/>
          <p:cNvSpPr>
            <a:spLocks noGrp="1"/>
          </p:cNvSpPr>
          <p:nvPr>
            <p:ph type="sldNum" sz="quarter" idx="12"/>
          </p:nvPr>
        </p:nvSpPr>
        <p:spPr/>
        <p:txBody>
          <a:bodyPr/>
          <a:lstStyle/>
          <a:p>
            <a:fld id="{1B25802B-1C1D-47CB-B414-4DFB7A867B42}" type="slidenum">
              <a:rPr lang="en-US" smtClean="0"/>
              <a:pPr/>
              <a:t>38</a:t>
            </a:fld>
            <a:endParaRPr lang="en-US"/>
          </a:p>
        </p:txBody>
      </p:sp>
    </p:spTree>
    <p:extLst>
      <p:ext uri="{BB962C8B-B14F-4D97-AF65-F5344CB8AC3E}">
        <p14:creationId xmlns:p14="http://schemas.microsoft.com/office/powerpoint/2010/main" val="3404622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76200" y="1676400"/>
            <a:ext cx="9067800" cy="0"/>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 name="Group 16"/>
          <p:cNvGrpSpPr/>
          <p:nvPr/>
        </p:nvGrpSpPr>
        <p:grpSpPr>
          <a:xfrm>
            <a:off x="228600" y="0"/>
            <a:ext cx="2438400" cy="2265528"/>
            <a:chOff x="-2590800" y="6096000"/>
            <a:chExt cx="2667000" cy="2667000"/>
          </a:xfrm>
        </p:grpSpPr>
        <p:sp>
          <p:nvSpPr>
            <p:cNvPr id="4" name="Oval 3"/>
            <p:cNvSpPr/>
            <p:nvPr/>
          </p:nvSpPr>
          <p:spPr>
            <a:xfrm>
              <a:off x="-2590800" y="6096000"/>
              <a:ext cx="2667000" cy="2667000"/>
            </a:xfrm>
            <a:prstGeom prst="ellipse">
              <a:avLst/>
            </a:prstGeom>
            <a:gradFill>
              <a:gsLst>
                <a:gs pos="34000">
                  <a:schemeClr val="tx2"/>
                </a:gs>
                <a:gs pos="80000">
                  <a:schemeClr val="tx2">
                    <a:lumMod val="60000"/>
                    <a:lumOff val="4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a:bevelT w="228600" h="228600"/>
              </a:sp3d>
            </a:bodyPr>
            <a:lstStyle/>
            <a:p>
              <a:pPr algn="ctr"/>
              <a:endParaRPr lang="en-US" sz="19900" dirty="0">
                <a:ln w="28575">
                  <a:solidFill>
                    <a:schemeClr val="tx1"/>
                  </a:solidFill>
                </a:ln>
                <a:solidFill>
                  <a:schemeClr val="tx1">
                    <a:lumMod val="50000"/>
                    <a:lumOff val="50000"/>
                  </a:schemeClr>
                </a:solidFill>
                <a:latin typeface="Impact" pitchFamily="34" charset="0"/>
              </a:endParaRPr>
            </a:p>
          </p:txBody>
        </p:sp>
        <p:sp>
          <p:nvSpPr>
            <p:cNvPr id="5" name="Oval 4"/>
            <p:cNvSpPr/>
            <p:nvPr/>
          </p:nvSpPr>
          <p:spPr>
            <a:xfrm>
              <a:off x="-2424113" y="6262688"/>
              <a:ext cx="2257426" cy="2257426"/>
            </a:xfrm>
            <a:prstGeom prst="ellipse">
              <a:avLst/>
            </a:prstGeom>
            <a:gradFill>
              <a:gsLst>
                <a:gs pos="34000">
                  <a:schemeClr val="tx2">
                    <a:lumMod val="75000"/>
                  </a:schemeClr>
                </a:gs>
                <a:gs pos="80000">
                  <a:schemeClr val="tx2">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a:bevelT w="228600" h="228600"/>
              </a:sp3d>
            </a:bodyPr>
            <a:lstStyle/>
            <a:p>
              <a:pPr algn="ctr"/>
              <a:r>
                <a:rPr lang="en-US" sz="13300" dirty="0">
                  <a:ln w="28575">
                    <a:solidFill>
                      <a:schemeClr val="tx1"/>
                    </a:solidFill>
                  </a:ln>
                  <a:solidFill>
                    <a:schemeClr val="tx1">
                      <a:lumMod val="95000"/>
                    </a:schemeClr>
                  </a:solidFill>
                  <a:latin typeface="Impact" pitchFamily="34" charset="0"/>
                </a:rPr>
                <a:t>?</a:t>
              </a:r>
              <a:endParaRPr lang="en-US" sz="13300" u="none" dirty="0">
                <a:ln w="28575">
                  <a:solidFill>
                    <a:schemeClr val="tx1"/>
                  </a:solidFill>
                </a:ln>
                <a:solidFill>
                  <a:schemeClr val="tx1">
                    <a:lumMod val="95000"/>
                  </a:schemeClr>
                </a:solidFill>
                <a:latin typeface="Impact" pitchFamily="34" charset="0"/>
              </a:endParaRPr>
            </a:p>
          </p:txBody>
        </p:sp>
      </p:grpSp>
      <p:sp>
        <p:nvSpPr>
          <p:cNvPr id="11" name="TextBox 10"/>
          <p:cNvSpPr txBox="1"/>
          <p:nvPr/>
        </p:nvSpPr>
        <p:spPr>
          <a:xfrm>
            <a:off x="990600" y="2286000"/>
            <a:ext cx="7924800" cy="4339650"/>
          </a:xfrm>
          <a:prstGeom prst="rect">
            <a:avLst/>
          </a:prstGeom>
          <a:noFill/>
        </p:spPr>
        <p:txBody>
          <a:bodyPr wrap="square" rtlCol="0">
            <a:spAutoFit/>
          </a:bodyPr>
          <a:lstStyle/>
          <a:p>
            <a:pPr algn="just"/>
            <a:r>
              <a:rPr lang="en-US" sz="3200" dirty="0" smtClean="0"/>
              <a:t>Stocks represent </a:t>
            </a:r>
            <a:r>
              <a:rPr lang="en-US" sz="3200" dirty="0"/>
              <a:t>an </a:t>
            </a:r>
            <a:r>
              <a:rPr lang="en-US" sz="3200" dirty="0">
                <a:solidFill>
                  <a:srgbClr val="FFC000"/>
                </a:solidFill>
              </a:rPr>
              <a:t>ownership interest </a:t>
            </a:r>
            <a:r>
              <a:rPr lang="en-US" sz="3200" dirty="0"/>
              <a:t>in a company, </a:t>
            </a:r>
            <a:r>
              <a:rPr lang="en-US" sz="3200" dirty="0" smtClean="0"/>
              <a:t>therefore </a:t>
            </a:r>
            <a:r>
              <a:rPr lang="en-US" sz="3200" dirty="0" smtClean="0">
                <a:solidFill>
                  <a:srgbClr val="FFC000"/>
                </a:solidFill>
              </a:rPr>
              <a:t>any</a:t>
            </a:r>
            <a:r>
              <a:rPr lang="en-US" sz="3200" dirty="0" smtClean="0"/>
              <a:t> </a:t>
            </a:r>
            <a:r>
              <a:rPr lang="en-US" sz="3200" dirty="0">
                <a:solidFill>
                  <a:srgbClr val="FFC000"/>
                </a:solidFill>
              </a:rPr>
              <a:t>matter that affects </a:t>
            </a:r>
            <a:r>
              <a:rPr lang="en-US" sz="3200" dirty="0"/>
              <a:t>the issuing </a:t>
            </a:r>
            <a:r>
              <a:rPr lang="en-US" sz="3200" dirty="0">
                <a:solidFill>
                  <a:srgbClr val="FFC000"/>
                </a:solidFill>
              </a:rPr>
              <a:t>company’s prosperity</a:t>
            </a:r>
            <a:r>
              <a:rPr lang="en-US" sz="3200" dirty="0"/>
              <a:t> is presumed to directly and predictably </a:t>
            </a:r>
            <a:r>
              <a:rPr lang="en-US" sz="3200" dirty="0">
                <a:solidFill>
                  <a:srgbClr val="FFC000"/>
                </a:solidFill>
              </a:rPr>
              <a:t>affect</a:t>
            </a:r>
            <a:r>
              <a:rPr lang="en-US" sz="3200" dirty="0"/>
              <a:t> the financial interests of its </a:t>
            </a:r>
            <a:r>
              <a:rPr lang="en-US" sz="3200" dirty="0">
                <a:solidFill>
                  <a:srgbClr val="FFC000"/>
                </a:solidFill>
              </a:rPr>
              <a:t>stockholders</a:t>
            </a:r>
            <a:r>
              <a:rPr lang="en-US" sz="3200" dirty="0"/>
              <a:t>. </a:t>
            </a:r>
            <a:endParaRPr lang="en-US" sz="3200" u="none" dirty="0">
              <a:latin typeface="Calibri" pitchFamily="34" charset="0"/>
            </a:endParaRPr>
          </a:p>
          <a:p>
            <a:pPr algn="just"/>
            <a:endParaRPr lang="en-US" sz="2800" dirty="0" smtClean="0">
              <a:latin typeface="Calibri" pitchFamily="34" charset="0"/>
            </a:endParaRPr>
          </a:p>
          <a:p>
            <a:pPr algn="just"/>
            <a:r>
              <a:rPr lang="en-US" sz="2800" dirty="0" smtClean="0">
                <a:latin typeface="Book Antiqua" panose="02040602050305030304" pitchFamily="18" charset="0"/>
              </a:rPr>
              <a:t>Source: Public Financial Disclosure: A Reviewer’s Reference</a:t>
            </a:r>
            <a:endParaRPr lang="en-US" sz="2800" u="none" dirty="0">
              <a:latin typeface="Book Antiqua" panose="02040602050305030304" pitchFamily="18" charset="0"/>
            </a:endParaRPr>
          </a:p>
        </p:txBody>
      </p:sp>
      <p:sp>
        <p:nvSpPr>
          <p:cNvPr id="9" name="Rectangle 2"/>
          <p:cNvSpPr txBox="1">
            <a:spLocks noChangeArrowheads="1"/>
          </p:cNvSpPr>
          <p:nvPr/>
        </p:nvSpPr>
        <p:spPr>
          <a:xfrm>
            <a:off x="3120886" y="291547"/>
            <a:ext cx="6175514" cy="1384853"/>
          </a:xfrm>
          <a:prstGeom prst="rect">
            <a:avLst/>
          </a:prstGeom>
        </p:spPr>
        <p:txBody>
          <a:bodyPr>
            <a:scene3d>
              <a:camera prst="orthographicFront"/>
              <a:lightRig rig="threePt" dir="t"/>
            </a:scene3d>
            <a:sp3d extrusionH="57150">
              <a:bevelT w="38100" h="38100"/>
            </a:sp3d>
          </a:bodyPr>
          <a:lstStyle/>
          <a:p>
            <a:pPr>
              <a:spcBef>
                <a:spcPct val="0"/>
              </a:spcBef>
              <a:defRPr/>
            </a:pPr>
            <a:r>
              <a:rPr lang="en-US" sz="40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Times New Roman" pitchFamily="18" charset="0"/>
              </a:rPr>
              <a:t>How do we analyze “stock holdings?”</a:t>
            </a:r>
          </a:p>
          <a:p>
            <a:pPr algn="ctr">
              <a:spcBef>
                <a:spcPct val="0"/>
              </a:spcBef>
              <a:defRPr/>
            </a:pPr>
            <a:endParaRPr kumimoji="0" lang="en-US" sz="41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3" name="Slide Number Placeholder 2"/>
          <p:cNvSpPr>
            <a:spLocks noGrp="1"/>
          </p:cNvSpPr>
          <p:nvPr>
            <p:ph type="sldNum" sz="quarter" idx="12"/>
          </p:nvPr>
        </p:nvSpPr>
        <p:spPr/>
        <p:txBody>
          <a:bodyPr/>
          <a:lstStyle/>
          <a:p>
            <a:fld id="{1B25802B-1C1D-47CB-B414-4DFB7A867B42}" type="slidenum">
              <a:rPr lang="en-US" smtClean="0"/>
              <a:pPr/>
              <a:t>39</a:t>
            </a:fld>
            <a:endParaRPr lang="en-US"/>
          </a:p>
        </p:txBody>
      </p:sp>
    </p:spTree>
    <p:extLst>
      <p:ext uri="{BB962C8B-B14F-4D97-AF65-F5344CB8AC3E}">
        <p14:creationId xmlns:p14="http://schemas.microsoft.com/office/powerpoint/2010/main" val="1201986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267200" y="3352800"/>
            <a:ext cx="723275" cy="523220"/>
          </a:xfrm>
          <a:prstGeom prst="rect">
            <a:avLst/>
          </a:prstGeom>
          <a:noFill/>
        </p:spPr>
        <p:txBody>
          <a:bodyPr wrap="none" rtlCol="0">
            <a:spAutoFit/>
          </a:bodyPr>
          <a:lstStyle/>
          <a:p>
            <a:r>
              <a:rPr lang="en-US" sz="2800" b="1" dirty="0" smtClean="0">
                <a:solidFill>
                  <a:schemeClr val="bg1"/>
                </a:solidFill>
                <a:effectLst>
                  <a:outerShdw blurRad="38100" dist="38100" dir="2700000" algn="tl">
                    <a:srgbClr val="000000">
                      <a:alpha val="43137"/>
                    </a:srgbClr>
                  </a:outerShdw>
                </a:effectLst>
              </a:rPr>
              <a:t>208</a:t>
            </a:r>
            <a:endParaRPr lang="en-US" b="1" dirty="0">
              <a:solidFill>
                <a:schemeClr val="bg1"/>
              </a:solidFill>
              <a:effectLst>
                <a:outerShdw blurRad="38100" dist="38100" dir="2700000" algn="tl">
                  <a:srgbClr val="000000">
                    <a:alpha val="43137"/>
                  </a:srgbClr>
                </a:outerShdw>
              </a:effectLst>
            </a:endParaRPr>
          </a:p>
        </p:txBody>
      </p:sp>
      <p:sp>
        <p:nvSpPr>
          <p:cNvPr id="5" name="Rectangle 2"/>
          <p:cNvSpPr txBox="1">
            <a:spLocks noChangeArrowheads="1"/>
          </p:cNvSpPr>
          <p:nvPr/>
        </p:nvSpPr>
        <p:spPr>
          <a:xfrm>
            <a:off x="457200" y="533400"/>
            <a:ext cx="8229600" cy="1143000"/>
          </a:xfrm>
          <a:prstGeom prst="rect">
            <a:avLst/>
          </a:prstGeom>
        </p:spPr>
        <p:txBody>
          <a:bodyPr>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Times New Roman" pitchFamily="18" charset="0"/>
              </a:rPr>
              <a:t>18 U.S.C. § 208</a:t>
            </a:r>
            <a:r>
              <a:rPr kumimoji="0" lang="en-US" sz="41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76200" y="1676400"/>
            <a:ext cx="9067800" cy="0"/>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 name="Group 16"/>
          <p:cNvGrpSpPr/>
          <p:nvPr/>
        </p:nvGrpSpPr>
        <p:grpSpPr>
          <a:xfrm>
            <a:off x="228600" y="0"/>
            <a:ext cx="2438400" cy="2438400"/>
            <a:chOff x="-2590800" y="6096000"/>
            <a:chExt cx="2667000" cy="2667000"/>
          </a:xfrm>
        </p:grpSpPr>
        <p:sp>
          <p:nvSpPr>
            <p:cNvPr id="4" name="Oval 3"/>
            <p:cNvSpPr/>
            <p:nvPr/>
          </p:nvSpPr>
          <p:spPr>
            <a:xfrm>
              <a:off x="-2590800" y="6096000"/>
              <a:ext cx="2667000" cy="2667000"/>
            </a:xfrm>
            <a:prstGeom prst="ellipse">
              <a:avLst/>
            </a:prstGeom>
            <a:gradFill>
              <a:gsLst>
                <a:gs pos="34000">
                  <a:schemeClr val="tx2"/>
                </a:gs>
                <a:gs pos="80000">
                  <a:schemeClr val="tx2">
                    <a:lumMod val="60000"/>
                    <a:lumOff val="4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a:bevelT w="228600" h="228600"/>
              </a:sp3d>
            </a:bodyPr>
            <a:lstStyle/>
            <a:p>
              <a:pPr algn="ctr"/>
              <a:endParaRPr lang="en-US" sz="19900" dirty="0">
                <a:ln w="28575">
                  <a:solidFill>
                    <a:schemeClr val="tx1"/>
                  </a:solidFill>
                </a:ln>
                <a:solidFill>
                  <a:schemeClr val="tx1">
                    <a:lumMod val="50000"/>
                    <a:lumOff val="50000"/>
                  </a:schemeClr>
                </a:solidFill>
                <a:latin typeface="Impact" pitchFamily="34" charset="0"/>
              </a:endParaRPr>
            </a:p>
          </p:txBody>
        </p:sp>
        <p:sp>
          <p:nvSpPr>
            <p:cNvPr id="5" name="Oval 4"/>
            <p:cNvSpPr/>
            <p:nvPr/>
          </p:nvSpPr>
          <p:spPr>
            <a:xfrm>
              <a:off x="-2424113" y="6262688"/>
              <a:ext cx="2257426" cy="2257426"/>
            </a:xfrm>
            <a:prstGeom prst="ellipse">
              <a:avLst/>
            </a:prstGeom>
            <a:gradFill>
              <a:gsLst>
                <a:gs pos="34000">
                  <a:schemeClr val="tx2">
                    <a:lumMod val="75000"/>
                  </a:schemeClr>
                </a:gs>
                <a:gs pos="80000">
                  <a:schemeClr val="tx2">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a:bevelT w="228600" h="228600"/>
              </a:sp3d>
            </a:bodyPr>
            <a:lstStyle/>
            <a:p>
              <a:pPr algn="ctr"/>
              <a:r>
                <a:rPr lang="en-US" sz="13300" u="none" dirty="0" smtClean="0">
                  <a:ln w="28575">
                    <a:solidFill>
                      <a:schemeClr val="tx1"/>
                    </a:solidFill>
                  </a:ln>
                  <a:solidFill>
                    <a:schemeClr val="tx1">
                      <a:lumMod val="95000"/>
                    </a:schemeClr>
                  </a:solidFill>
                  <a:latin typeface="Impact" pitchFamily="34" charset="0"/>
                </a:rPr>
                <a:t>2</a:t>
              </a:r>
              <a:endParaRPr lang="en-US" sz="13300" u="none" dirty="0">
                <a:ln w="28575">
                  <a:solidFill>
                    <a:schemeClr val="tx1"/>
                  </a:solidFill>
                </a:ln>
                <a:solidFill>
                  <a:schemeClr val="tx1">
                    <a:lumMod val="95000"/>
                  </a:schemeClr>
                </a:solidFill>
                <a:latin typeface="Impact" pitchFamily="34" charset="0"/>
              </a:endParaRPr>
            </a:p>
          </p:txBody>
        </p:sp>
      </p:grpSp>
      <p:sp>
        <p:nvSpPr>
          <p:cNvPr id="11" name="TextBox 10"/>
          <p:cNvSpPr txBox="1"/>
          <p:nvPr/>
        </p:nvSpPr>
        <p:spPr>
          <a:xfrm>
            <a:off x="457200" y="2615148"/>
            <a:ext cx="7924800" cy="1569660"/>
          </a:xfrm>
          <a:prstGeom prst="rect">
            <a:avLst/>
          </a:prstGeom>
          <a:noFill/>
        </p:spPr>
        <p:txBody>
          <a:bodyPr wrap="square" rtlCol="0">
            <a:spAutoFit/>
          </a:bodyPr>
          <a:lstStyle/>
          <a:p>
            <a:pPr algn="just"/>
            <a:r>
              <a:rPr lang="en-US" sz="3200" u="none" dirty="0" smtClean="0">
                <a:latin typeface="Calibri" pitchFamily="34" charset="0"/>
              </a:rPr>
              <a:t>5 CFR 2640.202  </a:t>
            </a:r>
          </a:p>
          <a:p>
            <a:pPr algn="just"/>
            <a:endParaRPr lang="en-US" sz="3200" dirty="0" smtClean="0">
              <a:latin typeface="Calibri" pitchFamily="34" charset="0"/>
            </a:endParaRPr>
          </a:p>
          <a:p>
            <a:pPr algn="just"/>
            <a:r>
              <a:rPr lang="en-US" sz="3200" u="none" dirty="0" smtClean="0">
                <a:latin typeface="Calibri" pitchFamily="34" charset="0"/>
              </a:rPr>
              <a:t>Exemptions for interests in </a:t>
            </a:r>
            <a:r>
              <a:rPr lang="en-US" sz="3200" u="none" dirty="0" smtClean="0">
                <a:solidFill>
                  <a:srgbClr val="FFC000"/>
                </a:solidFill>
                <a:latin typeface="Calibri" pitchFamily="34" charset="0"/>
              </a:rPr>
              <a:t>securities</a:t>
            </a:r>
            <a:r>
              <a:rPr lang="en-US" sz="3200" u="none" dirty="0" smtClean="0">
                <a:latin typeface="Calibri" pitchFamily="34" charset="0"/>
              </a:rPr>
              <a:t> </a:t>
            </a:r>
            <a:endParaRPr lang="en-US" sz="3200" u="none" dirty="0">
              <a:latin typeface="Calibri" pitchFamily="34" charset="0"/>
            </a:endParaRPr>
          </a:p>
        </p:txBody>
      </p:sp>
      <p:sp>
        <p:nvSpPr>
          <p:cNvPr id="9" name="Rectangle 2"/>
          <p:cNvSpPr txBox="1">
            <a:spLocks noChangeArrowheads="1"/>
          </p:cNvSpPr>
          <p:nvPr/>
        </p:nvSpPr>
        <p:spPr>
          <a:xfrm>
            <a:off x="3120886" y="291547"/>
            <a:ext cx="6175514" cy="1384853"/>
          </a:xfrm>
          <a:prstGeom prst="rect">
            <a:avLst/>
          </a:prstGeom>
        </p:spPr>
        <p:txBody>
          <a:bodyPr>
            <a:scene3d>
              <a:camera prst="orthographicFront"/>
              <a:lightRig rig="threePt" dir="t"/>
            </a:scene3d>
            <a:sp3d extrusionH="57150">
              <a:bevelT w="38100" h="38100"/>
            </a:sp3d>
          </a:bodyPr>
          <a:lstStyle/>
          <a:p>
            <a:pPr>
              <a:spcBef>
                <a:spcPct val="0"/>
              </a:spcBef>
              <a:defRPr/>
            </a:pPr>
            <a:r>
              <a:rPr lang="en-US" sz="40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Times New Roman" pitchFamily="18" charset="0"/>
              </a:rPr>
              <a:t>Which exemption might apply?</a:t>
            </a:r>
          </a:p>
          <a:p>
            <a:pPr algn="ctr">
              <a:spcBef>
                <a:spcPct val="0"/>
              </a:spcBef>
              <a:defRPr/>
            </a:pPr>
            <a:endParaRPr kumimoji="0" lang="en-US" sz="41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76200" y="1066800"/>
            <a:ext cx="9067800" cy="0"/>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 name="Group 16"/>
          <p:cNvGrpSpPr/>
          <p:nvPr/>
        </p:nvGrpSpPr>
        <p:grpSpPr>
          <a:xfrm>
            <a:off x="228600" y="0"/>
            <a:ext cx="2438400" cy="2438400"/>
            <a:chOff x="-2590800" y="6096000"/>
            <a:chExt cx="2667000" cy="2667000"/>
          </a:xfrm>
        </p:grpSpPr>
        <p:sp>
          <p:nvSpPr>
            <p:cNvPr id="4" name="Oval 3"/>
            <p:cNvSpPr/>
            <p:nvPr/>
          </p:nvSpPr>
          <p:spPr>
            <a:xfrm>
              <a:off x="-2590800" y="6096000"/>
              <a:ext cx="2667000" cy="2667000"/>
            </a:xfrm>
            <a:prstGeom prst="ellipse">
              <a:avLst/>
            </a:prstGeom>
            <a:gradFill>
              <a:gsLst>
                <a:gs pos="34000">
                  <a:schemeClr val="tx2"/>
                </a:gs>
                <a:gs pos="80000">
                  <a:schemeClr val="tx2">
                    <a:lumMod val="60000"/>
                    <a:lumOff val="4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a:bevelT w="228600" h="228600"/>
              </a:sp3d>
            </a:bodyPr>
            <a:lstStyle/>
            <a:p>
              <a:pPr algn="ctr"/>
              <a:endParaRPr lang="en-US" sz="19900" dirty="0">
                <a:ln w="28575">
                  <a:solidFill>
                    <a:schemeClr val="tx1"/>
                  </a:solidFill>
                </a:ln>
                <a:solidFill>
                  <a:schemeClr val="tx1">
                    <a:lumMod val="50000"/>
                    <a:lumOff val="50000"/>
                  </a:schemeClr>
                </a:solidFill>
                <a:latin typeface="Impact" pitchFamily="34" charset="0"/>
              </a:endParaRPr>
            </a:p>
          </p:txBody>
        </p:sp>
        <p:sp>
          <p:nvSpPr>
            <p:cNvPr id="5" name="Oval 4"/>
            <p:cNvSpPr/>
            <p:nvPr/>
          </p:nvSpPr>
          <p:spPr>
            <a:xfrm>
              <a:off x="-2424113" y="6262688"/>
              <a:ext cx="2257426" cy="2257426"/>
            </a:xfrm>
            <a:prstGeom prst="ellipse">
              <a:avLst/>
            </a:prstGeom>
            <a:gradFill>
              <a:gsLst>
                <a:gs pos="34000">
                  <a:schemeClr val="tx2">
                    <a:lumMod val="75000"/>
                  </a:schemeClr>
                </a:gs>
                <a:gs pos="80000">
                  <a:schemeClr val="tx2">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a:bevelT w="228600" h="228600"/>
              </a:sp3d>
            </a:bodyPr>
            <a:lstStyle/>
            <a:p>
              <a:pPr algn="ctr"/>
              <a:r>
                <a:rPr lang="en-US" sz="13300" dirty="0" smtClean="0">
                  <a:ln w="28575">
                    <a:solidFill>
                      <a:schemeClr val="tx1"/>
                    </a:solidFill>
                  </a:ln>
                  <a:solidFill>
                    <a:schemeClr val="tx1">
                      <a:lumMod val="95000"/>
                    </a:schemeClr>
                  </a:solidFill>
                  <a:latin typeface="Impact" pitchFamily="34" charset="0"/>
                </a:rPr>
                <a:t>3</a:t>
              </a:r>
              <a:endParaRPr lang="en-US" sz="13300" u="none" dirty="0">
                <a:ln w="28575">
                  <a:solidFill>
                    <a:schemeClr val="tx1"/>
                  </a:solidFill>
                </a:ln>
                <a:solidFill>
                  <a:schemeClr val="tx1">
                    <a:lumMod val="95000"/>
                  </a:schemeClr>
                </a:solidFill>
                <a:latin typeface="Impact" pitchFamily="34" charset="0"/>
              </a:endParaRPr>
            </a:p>
          </p:txBody>
        </p:sp>
      </p:grpSp>
      <p:pic>
        <p:nvPicPr>
          <p:cNvPr id="10" name="Picture 3" descr="C:\Users\Karlan\AppData\Local\Microsoft\Windows\Temporary Internet Files\Content.IE5\4V04JGHU\MC900431629[1].png"/>
          <p:cNvPicPr>
            <a:picLocks noChangeAspect="1" noChangeArrowheads="1"/>
          </p:cNvPicPr>
          <p:nvPr/>
        </p:nvPicPr>
        <p:blipFill>
          <a:blip r:embed="rId3" cstate="print"/>
          <a:srcRect/>
          <a:stretch>
            <a:fillRect/>
          </a:stretch>
        </p:blipFill>
        <p:spPr bwMode="auto">
          <a:xfrm rot="1679717">
            <a:off x="6157478" y="2271278"/>
            <a:ext cx="3376293" cy="3376293"/>
          </a:xfrm>
          <a:prstGeom prst="rect">
            <a:avLst/>
          </a:prstGeom>
          <a:noFill/>
          <a:scene3d>
            <a:camera prst="orthographicFront">
              <a:rot lat="21065820" lon="10235696" rev="2482027"/>
            </a:camera>
            <a:lightRig rig="threePt" dir="t"/>
          </a:scene3d>
        </p:spPr>
      </p:pic>
      <p:sp>
        <p:nvSpPr>
          <p:cNvPr id="13" name="Rectangle 2"/>
          <p:cNvSpPr txBox="1">
            <a:spLocks noChangeArrowheads="1"/>
          </p:cNvSpPr>
          <p:nvPr/>
        </p:nvSpPr>
        <p:spPr>
          <a:xfrm>
            <a:off x="3120886" y="291547"/>
            <a:ext cx="6175514" cy="1384853"/>
          </a:xfrm>
          <a:prstGeom prst="rect">
            <a:avLst/>
          </a:prstGeom>
        </p:spPr>
        <p:txBody>
          <a:bodyPr>
            <a:scene3d>
              <a:camera prst="orthographicFront"/>
              <a:lightRig rig="threePt" dir="t"/>
            </a:scene3d>
            <a:sp3d extrusionH="57150">
              <a:bevelT w="38100" h="38100"/>
            </a:sp3d>
          </a:bodyPr>
          <a:lstStyle/>
          <a:p>
            <a:pPr>
              <a:spcBef>
                <a:spcPct val="0"/>
              </a:spcBef>
              <a:defRPr/>
            </a:pPr>
            <a:r>
              <a:rPr lang="en-US" sz="44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Times New Roman" pitchFamily="18" charset="0"/>
              </a:rPr>
              <a:t>Is it a publicly traded security?</a:t>
            </a:r>
          </a:p>
          <a:p>
            <a:pPr algn="ctr">
              <a:spcBef>
                <a:spcPct val="0"/>
              </a:spcBef>
              <a:defRPr/>
            </a:pPr>
            <a:endParaRPr kumimoji="0" lang="en-US" sz="41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14" name="TextBox 13"/>
          <p:cNvSpPr txBox="1"/>
          <p:nvPr/>
        </p:nvSpPr>
        <p:spPr>
          <a:xfrm>
            <a:off x="457200" y="2514600"/>
            <a:ext cx="6096000" cy="4216539"/>
          </a:xfrm>
          <a:prstGeom prst="rect">
            <a:avLst/>
          </a:prstGeom>
          <a:noFill/>
        </p:spPr>
        <p:txBody>
          <a:bodyPr wrap="square" rtlCol="0">
            <a:spAutoFit/>
          </a:bodyPr>
          <a:lstStyle/>
          <a:p>
            <a:r>
              <a:rPr lang="en-US" sz="2800" b="1" i="1" u="none" dirty="0" smtClean="0">
                <a:solidFill>
                  <a:srgbClr val="FFC000"/>
                </a:solidFill>
              </a:rPr>
              <a:t>A security is</a:t>
            </a:r>
            <a:r>
              <a:rPr lang="en-US" b="1" i="1" u="none" dirty="0" smtClean="0"/>
              <a:t>…</a:t>
            </a:r>
            <a:r>
              <a:rPr lang="en-US" b="1" dirty="0" smtClean="0"/>
              <a:t> 5 CFR 2640 .102(r)</a:t>
            </a:r>
            <a:endParaRPr lang="en-US" b="1" i="1" u="none" dirty="0" smtClean="0"/>
          </a:p>
          <a:p>
            <a:endParaRPr lang="en-US" b="1" i="1" dirty="0" smtClean="0"/>
          </a:p>
          <a:p>
            <a:r>
              <a:rPr lang="en-US" b="1" i="1" u="none" dirty="0" smtClean="0"/>
              <a:t>Security </a:t>
            </a:r>
            <a:r>
              <a:rPr lang="en-US" b="1" u="none" dirty="0" smtClean="0"/>
              <a:t>means common stock, preferred stock, corporate bond, municipal security, long-term Federal Government security, and limited partnership interest… </a:t>
            </a:r>
          </a:p>
          <a:p>
            <a:endParaRPr lang="en-US" b="1" dirty="0" smtClean="0"/>
          </a:p>
          <a:p>
            <a:endParaRPr lang="en-US" b="1" u="none" dirty="0" smtClean="0"/>
          </a:p>
          <a:p>
            <a:r>
              <a:rPr lang="en-US" sz="2400" b="1" dirty="0" smtClean="0">
                <a:solidFill>
                  <a:srgbClr val="FFC000"/>
                </a:solidFill>
              </a:rPr>
              <a:t>Publicly traded… </a:t>
            </a:r>
            <a:r>
              <a:rPr lang="en-US" b="1" dirty="0" smtClean="0"/>
              <a:t>5 CFR 2640.102(p) </a:t>
            </a:r>
          </a:p>
          <a:p>
            <a:r>
              <a:rPr lang="en-US" b="1" dirty="0" smtClean="0"/>
              <a:t>means  a </a:t>
            </a:r>
            <a:r>
              <a:rPr lang="en-US" b="1" i="1" dirty="0" smtClean="0"/>
              <a:t>security</a:t>
            </a:r>
            <a:r>
              <a:rPr lang="en-US" b="1" dirty="0" smtClean="0"/>
              <a:t>  (as defined in (r)) that is..."Registered with the Securities and Exchange Commission pursuant to section 12 of the Securities Exchange Act of 1934 (15 U.S.C. 78 ) and </a:t>
            </a:r>
            <a:r>
              <a:rPr lang="en-US" b="1" dirty="0" smtClean="0">
                <a:solidFill>
                  <a:srgbClr val="FFC000"/>
                </a:solidFill>
              </a:rPr>
              <a:t>listed on a national or regional securities exchange or traded through NASDAQ</a:t>
            </a:r>
            <a:r>
              <a:rPr lang="en-US" b="1" dirty="0" smtClean="0"/>
              <a:t>“  </a:t>
            </a:r>
          </a:p>
          <a:p>
            <a:endParaRPr lang="en-US" b="1" u="none"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6576"/>
            <a:ext cx="8229600" cy="1378424"/>
          </a:xfrm>
        </p:spPr>
        <p:txBody>
          <a:bodyPr>
            <a:noAutofit/>
          </a:bodyPr>
          <a:lstStyle/>
          <a:p>
            <a:r>
              <a:rPr lang="en-US" sz="4000" dirty="0">
                <a:effectLst/>
              </a:rPr>
              <a:t>What do these companies have in common?</a:t>
            </a:r>
            <a:br>
              <a:rPr lang="en-US" sz="4000" dirty="0">
                <a:effectLst/>
              </a:rPr>
            </a:br>
            <a:endParaRPr lang="en-US" sz="4000" dirty="0"/>
          </a:p>
        </p:txBody>
      </p:sp>
      <p:sp>
        <p:nvSpPr>
          <p:cNvPr id="3" name="Content Placeholder 2"/>
          <p:cNvSpPr>
            <a:spLocks noGrp="1"/>
          </p:cNvSpPr>
          <p:nvPr>
            <p:ph idx="1"/>
          </p:nvPr>
        </p:nvSpPr>
        <p:spPr/>
        <p:txBody>
          <a:bodyPr>
            <a:normAutofit lnSpcReduction="10000"/>
          </a:bodyPr>
          <a:lstStyle/>
          <a:p>
            <a:pPr marL="137160" indent="0">
              <a:buNone/>
            </a:pPr>
            <a:endParaRPr lang="en-US" dirty="0" smtClean="0"/>
          </a:p>
          <a:p>
            <a:pPr marL="137160" indent="0">
              <a:buNone/>
            </a:pPr>
            <a:endParaRPr lang="en-US" dirty="0"/>
          </a:p>
          <a:p>
            <a:pPr marL="137160" indent="0">
              <a:buNone/>
            </a:pPr>
            <a:r>
              <a:rPr lang="en-US" sz="3600" dirty="0" smtClean="0"/>
              <a:t>Dell</a:t>
            </a:r>
            <a:r>
              <a:rPr lang="en-US" sz="3600" dirty="0"/>
              <a:t>				</a:t>
            </a:r>
            <a:r>
              <a:rPr lang="en-US" sz="3600" dirty="0" smtClean="0"/>
              <a:t>          Bechtel</a:t>
            </a:r>
            <a:endParaRPr lang="en-US" sz="3600" dirty="0"/>
          </a:p>
          <a:p>
            <a:pPr marL="137160" indent="0">
              <a:buNone/>
            </a:pPr>
            <a:r>
              <a:rPr lang="en-US" sz="3600" dirty="0"/>
              <a:t>Enterprise			</a:t>
            </a:r>
            <a:r>
              <a:rPr lang="en-US" sz="3600" dirty="0" smtClean="0"/>
              <a:t>          Mars</a:t>
            </a:r>
            <a:endParaRPr lang="en-US" sz="3600" dirty="0"/>
          </a:p>
          <a:p>
            <a:pPr marL="137160" indent="0">
              <a:buNone/>
            </a:pPr>
            <a:r>
              <a:rPr lang="en-US" sz="3600" dirty="0" smtClean="0"/>
              <a:t>Toys </a:t>
            </a:r>
            <a:r>
              <a:rPr lang="en-US" sz="3600" dirty="0"/>
              <a:t>R </a:t>
            </a:r>
            <a:r>
              <a:rPr lang="en-US" sz="3600" dirty="0" smtClean="0"/>
              <a:t>Us 				  </a:t>
            </a:r>
            <a:r>
              <a:rPr lang="en-US" sz="3600" dirty="0" err="1" smtClean="0"/>
              <a:t>Sheetz</a:t>
            </a:r>
            <a:r>
              <a:rPr lang="en-US" sz="3600" dirty="0" smtClean="0"/>
              <a:t> </a:t>
            </a:r>
            <a:r>
              <a:rPr lang="en-US" sz="3600" dirty="0"/>
              <a:t>	</a:t>
            </a:r>
          </a:p>
          <a:p>
            <a:pPr marL="137160" indent="0">
              <a:buNone/>
            </a:pPr>
            <a:r>
              <a:rPr lang="en-US" sz="3600" dirty="0" smtClean="0"/>
              <a:t>Perdue                                    Cargill</a:t>
            </a:r>
            <a:endParaRPr lang="en-US" sz="3600" dirty="0"/>
          </a:p>
          <a:p>
            <a:pPr marL="137160" indent="0">
              <a:buNone/>
            </a:pPr>
            <a:r>
              <a:rPr lang="en-US" sz="3600" dirty="0"/>
              <a:t>				</a:t>
            </a:r>
          </a:p>
          <a:p>
            <a:pPr marL="137160" indent="0">
              <a:buNone/>
            </a:pPr>
            <a:r>
              <a:rPr lang="en-US" dirty="0"/>
              <a:t>	</a:t>
            </a:r>
          </a:p>
          <a:p>
            <a:endParaRPr lang="en-US" dirty="0"/>
          </a:p>
        </p:txBody>
      </p:sp>
      <p:sp>
        <p:nvSpPr>
          <p:cNvPr id="4" name="Slide Number Placeholder 3"/>
          <p:cNvSpPr>
            <a:spLocks noGrp="1"/>
          </p:cNvSpPr>
          <p:nvPr>
            <p:ph type="sldNum" sz="quarter" idx="12"/>
          </p:nvPr>
        </p:nvSpPr>
        <p:spPr/>
        <p:txBody>
          <a:bodyPr/>
          <a:lstStyle/>
          <a:p>
            <a:fld id="{1B25802B-1C1D-47CB-B414-4DFB7A867B42}" type="slidenum">
              <a:rPr lang="en-US" smtClean="0"/>
              <a:pPr/>
              <a:t>42</a:t>
            </a:fld>
            <a:endParaRPr lang="en-US"/>
          </a:p>
        </p:txBody>
      </p:sp>
      <p:sp>
        <p:nvSpPr>
          <p:cNvPr id="5" name="TextBox 4"/>
          <p:cNvSpPr txBox="1"/>
          <p:nvPr/>
        </p:nvSpPr>
        <p:spPr>
          <a:xfrm>
            <a:off x="1294229" y="5715000"/>
            <a:ext cx="6325771" cy="830997"/>
          </a:xfrm>
          <a:prstGeom prst="rect">
            <a:avLst/>
          </a:prstGeom>
          <a:noFill/>
          <a:ln w="57150">
            <a:solidFill>
              <a:schemeClr val="accent1"/>
            </a:solidFill>
          </a:ln>
        </p:spPr>
        <p:txBody>
          <a:bodyPr wrap="none" rtlCol="0">
            <a:spAutoFit/>
          </a:bodyPr>
          <a:lstStyle/>
          <a:p>
            <a:r>
              <a:rPr lang="en-US" sz="4800" b="1" dirty="0" smtClean="0">
                <a:latin typeface="+mj-lt"/>
              </a:rPr>
              <a:t>Not publicly traded</a:t>
            </a:r>
            <a:r>
              <a:rPr lang="en-US" dirty="0" smtClean="0"/>
              <a:t>.</a:t>
            </a:r>
            <a:endParaRPr lang="en-US" dirty="0"/>
          </a:p>
        </p:txBody>
      </p:sp>
    </p:spTree>
    <p:extLst>
      <p:ext uri="{BB962C8B-B14F-4D97-AF65-F5344CB8AC3E}">
        <p14:creationId xmlns:p14="http://schemas.microsoft.com/office/powerpoint/2010/main" val="231853633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cstate="print"/>
          <a:srcRect r="21667" b="14000"/>
          <a:stretch>
            <a:fillRect/>
          </a:stretch>
        </p:blipFill>
        <p:spPr bwMode="auto">
          <a:xfrm>
            <a:off x="685800" y="738188"/>
            <a:ext cx="7696200" cy="5281612"/>
          </a:xfrm>
          <a:prstGeom prst="rect">
            <a:avLst/>
          </a:prstGeom>
          <a:noFill/>
          <a:ln w="9525">
            <a:noFill/>
            <a:miter lim="800000"/>
            <a:headEnd/>
            <a:tailEnd/>
          </a:ln>
        </p:spPr>
      </p:pic>
      <p:sp>
        <p:nvSpPr>
          <p:cNvPr id="71683" name="Oval 2"/>
          <p:cNvSpPr>
            <a:spLocks noChangeArrowheads="1"/>
          </p:cNvSpPr>
          <p:nvPr/>
        </p:nvSpPr>
        <p:spPr bwMode="auto">
          <a:xfrm>
            <a:off x="2667000" y="2667000"/>
            <a:ext cx="1371600" cy="609600"/>
          </a:xfrm>
          <a:prstGeom prst="ellipse">
            <a:avLst/>
          </a:prstGeom>
          <a:noFill/>
          <a:ln w="50800" algn="ctr">
            <a:solidFill>
              <a:srgbClr val="C00000"/>
            </a:solidFill>
            <a:miter lim="800000"/>
            <a:headEnd/>
            <a:tailEnd/>
          </a:ln>
        </p:spPr>
        <p:txBody>
          <a:bodyPr wrap="none"/>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p:cNvPicPr>
            <a:picLocks noChangeAspect="1" noChangeArrowheads="1"/>
          </p:cNvPicPr>
          <p:nvPr/>
        </p:nvPicPr>
        <p:blipFill>
          <a:blip r:embed="rId3" cstate="print"/>
          <a:srcRect l="19376" t="19792" r="20000" b="9375"/>
          <a:stretch>
            <a:fillRect/>
          </a:stretch>
        </p:blipFill>
        <p:spPr bwMode="auto">
          <a:xfrm>
            <a:off x="153988" y="228600"/>
            <a:ext cx="8913812" cy="6248400"/>
          </a:xfrm>
          <a:prstGeom prst="rect">
            <a:avLst/>
          </a:prstGeom>
          <a:noFill/>
          <a:ln w="9525">
            <a:noFill/>
            <a:miter lim="800000"/>
            <a:headEnd/>
            <a:tailEnd/>
          </a:ln>
        </p:spPr>
      </p:pic>
      <p:sp>
        <p:nvSpPr>
          <p:cNvPr id="72708" name="Rectangle 4"/>
          <p:cNvSpPr>
            <a:spLocks noChangeArrowheads="1"/>
          </p:cNvSpPr>
          <p:nvPr/>
        </p:nvSpPr>
        <p:spPr bwMode="auto">
          <a:xfrm>
            <a:off x="1828800" y="1828800"/>
            <a:ext cx="6934200" cy="838200"/>
          </a:xfrm>
          <a:prstGeom prst="rect">
            <a:avLst/>
          </a:prstGeom>
          <a:solidFill>
            <a:schemeClr val="tx1"/>
          </a:solidFill>
          <a:ln w="9525" algn="ctr">
            <a:noFill/>
            <a:miter lim="800000"/>
            <a:headEnd/>
            <a:tailEnd/>
          </a:ln>
        </p:spPr>
        <p:txBody>
          <a:bodyPr wrap="none"/>
          <a:lstStyle/>
          <a:p>
            <a:endParaRPr lang="en-US"/>
          </a:p>
        </p:txBody>
      </p:sp>
      <p:sp>
        <p:nvSpPr>
          <p:cNvPr id="72709" name="Oval 2"/>
          <p:cNvSpPr>
            <a:spLocks noChangeArrowheads="1"/>
          </p:cNvSpPr>
          <p:nvPr/>
        </p:nvSpPr>
        <p:spPr bwMode="auto">
          <a:xfrm>
            <a:off x="2819400" y="1295400"/>
            <a:ext cx="1371600" cy="609600"/>
          </a:xfrm>
          <a:prstGeom prst="ellipse">
            <a:avLst/>
          </a:prstGeom>
          <a:noFill/>
          <a:ln w="50800" algn="ctr">
            <a:solidFill>
              <a:srgbClr val="C00000"/>
            </a:solidFill>
            <a:miter lim="800000"/>
            <a:headEnd/>
            <a:tailEnd/>
          </a:ln>
        </p:spPr>
        <p:txBody>
          <a:bodyPr wrap="none"/>
          <a:lstStyle/>
          <a:p>
            <a:endParaRPr lang="en-US"/>
          </a:p>
        </p:txBody>
      </p:sp>
      <p:sp>
        <p:nvSpPr>
          <p:cNvPr id="6" name="Oval 2"/>
          <p:cNvSpPr>
            <a:spLocks noChangeArrowheads="1"/>
          </p:cNvSpPr>
          <p:nvPr/>
        </p:nvSpPr>
        <p:spPr bwMode="auto">
          <a:xfrm>
            <a:off x="4191000" y="2667000"/>
            <a:ext cx="1371600" cy="609600"/>
          </a:xfrm>
          <a:prstGeom prst="ellipse">
            <a:avLst/>
          </a:prstGeom>
          <a:noFill/>
          <a:ln w="50800" algn="ctr">
            <a:solidFill>
              <a:srgbClr val="C00000"/>
            </a:solidFill>
            <a:miter lim="800000"/>
            <a:headEnd/>
            <a:tailEnd/>
          </a:ln>
        </p:spPr>
        <p:txBody>
          <a:bodyPr wrap="none"/>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80737"/>
            <a:ext cx="8610600" cy="6524863"/>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lang="en-US" sz="2000" b="1" dirty="0" smtClean="0">
                <a:solidFill>
                  <a:schemeClr val="bg1"/>
                </a:solidFill>
                <a:latin typeface="Calibri" pitchFamily="34" charset="0"/>
              </a:rPr>
              <a:t>American Depositary Receipt (ADR)</a:t>
            </a:r>
          </a:p>
          <a:p>
            <a:endParaRPr lang="en-US" sz="2000" dirty="0" smtClean="0">
              <a:solidFill>
                <a:schemeClr val="bg1"/>
              </a:solidFill>
              <a:latin typeface="Calibri" pitchFamily="34" charset="0"/>
            </a:endParaRPr>
          </a:p>
          <a:p>
            <a:r>
              <a:rPr lang="en-US" sz="2000" b="1" dirty="0" smtClean="0">
                <a:solidFill>
                  <a:schemeClr val="bg1"/>
                </a:solidFill>
                <a:latin typeface="Calibri" pitchFamily="34" charset="0"/>
              </a:rPr>
              <a:t>An American depositary receipt is </a:t>
            </a:r>
            <a:r>
              <a:rPr lang="en-US" sz="2000" b="1" u="sng" dirty="0" smtClean="0">
                <a:solidFill>
                  <a:schemeClr val="bg1"/>
                </a:solidFill>
                <a:latin typeface="Calibri" pitchFamily="34" charset="0"/>
              </a:rPr>
              <a:t>a certificate </a:t>
            </a:r>
            <a:r>
              <a:rPr lang="en-US" sz="2000" b="1" dirty="0" smtClean="0">
                <a:solidFill>
                  <a:schemeClr val="bg1"/>
                </a:solidFill>
                <a:latin typeface="Calibri" pitchFamily="34" charset="0"/>
              </a:rPr>
              <a:t>representing shares of foreign securities.  It is a form of </a:t>
            </a:r>
            <a:r>
              <a:rPr lang="en-US" sz="2000" b="1" u="sng" dirty="0" smtClean="0">
                <a:solidFill>
                  <a:schemeClr val="bg1"/>
                </a:solidFill>
                <a:latin typeface="Calibri" pitchFamily="34" charset="0"/>
              </a:rPr>
              <a:t>indirect ownership </a:t>
            </a:r>
            <a:r>
              <a:rPr lang="en-US" sz="2000" b="1" dirty="0" smtClean="0">
                <a:solidFill>
                  <a:schemeClr val="bg1"/>
                </a:solidFill>
                <a:latin typeface="Calibri" pitchFamily="34" charset="0"/>
              </a:rPr>
              <a:t>of the foreign securities that are </a:t>
            </a:r>
            <a:r>
              <a:rPr lang="en-US" sz="2000" b="1" u="sng" dirty="0" smtClean="0">
                <a:solidFill>
                  <a:schemeClr val="bg1"/>
                </a:solidFill>
                <a:latin typeface="Calibri" pitchFamily="34" charset="0"/>
              </a:rPr>
              <a:t>not traded directly </a:t>
            </a:r>
            <a:r>
              <a:rPr lang="en-US" sz="2000" b="1" dirty="0" smtClean="0">
                <a:solidFill>
                  <a:schemeClr val="bg1"/>
                </a:solidFill>
                <a:latin typeface="Calibri" pitchFamily="34" charset="0"/>
              </a:rPr>
              <a:t>on a national exchange in the US.  Financial institutions purchase the underlying securities on foreign exchanges.  Through their foreign branches, </a:t>
            </a:r>
            <a:r>
              <a:rPr lang="en-US" sz="2000" b="1" u="sng" dirty="0" smtClean="0">
                <a:solidFill>
                  <a:schemeClr val="bg1"/>
                </a:solidFill>
                <a:latin typeface="Calibri" pitchFamily="34" charset="0"/>
              </a:rPr>
              <a:t>the financial institutions hold legal  title </a:t>
            </a:r>
            <a:r>
              <a:rPr lang="en-US" sz="2000" b="1" dirty="0" smtClean="0">
                <a:solidFill>
                  <a:schemeClr val="bg1"/>
                </a:solidFill>
                <a:latin typeface="Calibri" pitchFamily="34" charset="0"/>
              </a:rPr>
              <a:t>to the underlying stock. </a:t>
            </a:r>
          </a:p>
          <a:p>
            <a:r>
              <a:rPr lang="en-US" sz="2000" b="1" dirty="0" smtClean="0">
                <a:solidFill>
                  <a:schemeClr val="bg1"/>
                </a:solidFill>
                <a:latin typeface="Calibri" pitchFamily="34" charset="0"/>
              </a:rPr>
              <a:t> </a:t>
            </a:r>
          </a:p>
          <a:p>
            <a:r>
              <a:rPr lang="en-US" sz="2000" b="1" u="sng" dirty="0" smtClean="0">
                <a:solidFill>
                  <a:schemeClr val="bg1"/>
                </a:solidFill>
                <a:latin typeface="Calibri" pitchFamily="34" charset="0"/>
              </a:rPr>
              <a:t>Eligible for the exemption:</a:t>
            </a:r>
          </a:p>
          <a:p>
            <a:r>
              <a:rPr lang="en-US" sz="2000" b="1" dirty="0" smtClean="0">
                <a:solidFill>
                  <a:schemeClr val="bg1"/>
                </a:solidFill>
                <a:latin typeface="Calibri" pitchFamily="34" charset="0"/>
              </a:rPr>
              <a:t>ADRs that are registered with the Securities and Exchange Commission (SEC) and traded on national exchanges, such as the New York Stock Exchange or the American Stock Exchange are eligible for the exemptions for publicly traded securities.</a:t>
            </a:r>
          </a:p>
          <a:p>
            <a:endParaRPr lang="en-US" sz="2000" b="1" dirty="0" smtClean="0">
              <a:solidFill>
                <a:schemeClr val="bg1"/>
              </a:solidFill>
              <a:latin typeface="Calibri" pitchFamily="34" charset="0"/>
            </a:endParaRPr>
          </a:p>
          <a:p>
            <a:r>
              <a:rPr lang="en-US" sz="2000" b="1" u="sng" dirty="0" smtClean="0">
                <a:solidFill>
                  <a:schemeClr val="bg1"/>
                </a:solidFill>
                <a:latin typeface="Calibri" pitchFamily="34" charset="0"/>
              </a:rPr>
              <a:t>NOT eligible for the exemption:</a:t>
            </a:r>
          </a:p>
          <a:p>
            <a:r>
              <a:rPr lang="en-US" sz="2000" b="1" dirty="0" smtClean="0">
                <a:solidFill>
                  <a:schemeClr val="bg1"/>
                </a:solidFill>
                <a:latin typeface="Calibri" pitchFamily="34" charset="0"/>
              </a:rPr>
              <a:t>ADRs that are </a:t>
            </a:r>
            <a:r>
              <a:rPr lang="en-US" sz="2000" b="1" u="sng" dirty="0" smtClean="0">
                <a:solidFill>
                  <a:schemeClr val="bg1"/>
                </a:solidFill>
                <a:latin typeface="Calibri" pitchFamily="34" charset="0"/>
              </a:rPr>
              <a:t>not registered and traded on national exchanges</a:t>
            </a:r>
            <a:r>
              <a:rPr lang="en-US" sz="2000" b="1" dirty="0" smtClean="0">
                <a:solidFill>
                  <a:schemeClr val="bg1"/>
                </a:solidFill>
                <a:latin typeface="Calibri" pitchFamily="34" charset="0"/>
              </a:rPr>
              <a:t>. Investors have to purchase these non-registered American depositary receipts directly from their issuers or through other private trades (i.e., “over the counter”). </a:t>
            </a:r>
          </a:p>
          <a:p>
            <a:endParaRPr lang="en-US" sz="2000" b="1" dirty="0" smtClean="0">
              <a:solidFill>
                <a:schemeClr val="bg1"/>
              </a:solidFill>
              <a:latin typeface="Calibri" pitchFamily="34" charset="0"/>
            </a:endParaRPr>
          </a:p>
          <a:p>
            <a:r>
              <a:rPr lang="en-US" b="1" dirty="0" smtClean="0">
                <a:solidFill>
                  <a:schemeClr val="bg1"/>
                </a:solidFill>
                <a:latin typeface="Calibri" pitchFamily="34" charset="0"/>
              </a:rPr>
              <a:t>Source: </a:t>
            </a:r>
            <a:r>
              <a:rPr lang="en-US" b="1" i="1" dirty="0" smtClean="0">
                <a:solidFill>
                  <a:schemeClr val="bg1"/>
                </a:solidFill>
                <a:latin typeface="Calibri" pitchFamily="34" charset="0"/>
              </a:rPr>
              <a:t>Public Financial Disclosure: A Guide to Reporting Selected Financial Instruments</a:t>
            </a:r>
            <a:endParaRPr lang="en-US" sz="2000" dirty="0" smtClean="0">
              <a:latin typeface="Calibri" pitchFamily="34" charset="0"/>
            </a:endParaRP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24000" y="1507868"/>
            <a:ext cx="6019800" cy="89255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0000"/>
                </a:solidFill>
                <a:effectLst/>
                <a:latin typeface="inherit"/>
                <a:ea typeface="Times New Roman" pitchFamily="18" charset="0"/>
                <a:cs typeface="Arial" pitchFamily="34" charset="0"/>
              </a:rPr>
              <a:t>BTI</a:t>
            </a:r>
            <a:r>
              <a:rPr kumimoji="0" lang="en-US" sz="1600" b="1" i="0" u="none" strike="noStrike" cap="none" normalizeH="0" baseline="0" dirty="0" smtClean="0">
                <a:ln>
                  <a:noFill/>
                </a:ln>
                <a:solidFill>
                  <a:srgbClr val="000000"/>
                </a:solidFill>
                <a:effectLst/>
                <a:latin typeface="inherit"/>
                <a:ea typeface="Times New Roman" pitchFamily="18" charset="0"/>
                <a:cs typeface="Arial" pitchFamily="34" charset="0"/>
              </a:rPr>
              <a:t>$110.45</a:t>
            </a:r>
            <a:r>
              <a:rPr kumimoji="0" lang="en-US" sz="1600" b="1" i="0" u="none" strike="noStrike" cap="none" normalizeH="0" baseline="0" dirty="0" smtClean="0">
                <a:ln>
                  <a:noFill/>
                </a:ln>
                <a:solidFill>
                  <a:srgbClr val="FF0000"/>
                </a:solidFill>
                <a:effectLst/>
                <a:latin typeface="inherit"/>
                <a:ea typeface="Times New Roman" pitchFamily="18" charset="0"/>
                <a:cs typeface="Arial" pitchFamily="34" charset="0"/>
              </a:rPr>
              <a:t>-0.66(-0.59%)</a:t>
            </a:r>
            <a:endParaRPr kumimoji="0" lang="en-US" sz="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inherit"/>
                <a:ea typeface="Times New Roman" pitchFamily="18" charset="0"/>
                <a:cs typeface="Arial" pitchFamily="34" charset="0"/>
              </a:rPr>
              <a:t>British American Tobacco </a:t>
            </a:r>
            <a:r>
              <a:rPr kumimoji="0" lang="en-US" sz="1200" b="1" i="0" u="none" strike="noStrike" cap="none" normalizeH="0" baseline="0" dirty="0" err="1" smtClean="0">
                <a:ln>
                  <a:noFill/>
                </a:ln>
                <a:solidFill>
                  <a:srgbClr val="000000"/>
                </a:solidFill>
                <a:effectLst/>
                <a:latin typeface="inherit"/>
                <a:ea typeface="Times New Roman" pitchFamily="18" charset="0"/>
                <a:cs typeface="Arial" pitchFamily="34" charset="0"/>
              </a:rPr>
              <a:t>p.l.c</a:t>
            </a:r>
            <a:r>
              <a:rPr kumimoji="0" lang="en-US" sz="1200" b="1" i="0" u="none" strike="noStrike" cap="none" normalizeH="0" baseline="0" dirty="0" smtClean="0">
                <a:ln>
                  <a:noFill/>
                </a:ln>
                <a:solidFill>
                  <a:srgbClr val="000000"/>
                </a:solidFill>
                <a:effectLst/>
                <a:latin typeface="inherit"/>
                <a:ea typeface="Times New Roman" pitchFamily="18" charset="0"/>
                <a:cs typeface="Arial" pitchFamily="34" charset="0"/>
              </a:rPr>
              <a:t>. (American Depositary Receipts)</a:t>
            </a:r>
            <a:r>
              <a:rPr kumimoji="0" lang="en-US" sz="3600" b="1"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1200" b="1" i="0" u="none" strike="noStrike" cap="none" normalizeH="0" baseline="0" dirty="0" smtClean="0">
                <a:ln>
                  <a:noFill/>
                </a:ln>
                <a:solidFill>
                  <a:srgbClr val="9C9C9C"/>
                </a:solidFill>
                <a:effectLst/>
                <a:latin typeface="inherit"/>
                <a:ea typeface="Times New Roman" pitchFamily="18" charset="0"/>
                <a:cs typeface="Arial" pitchFamily="34" charset="0"/>
              </a:rPr>
              <a:t>- NYSEMKT</a:t>
            </a:r>
            <a:endParaRPr kumimoji="0" lang="en-US" sz="2800" b="0" i="0" u="none" strike="noStrike" cap="none" normalizeH="0" baseline="0" dirty="0" smtClean="0">
              <a:ln>
                <a:noFill/>
              </a:ln>
              <a:solidFill>
                <a:schemeClr val="tx1"/>
              </a:solidFill>
              <a:effectLst/>
              <a:latin typeface="Arial" pitchFamily="34" charset="0"/>
            </a:endParaRPr>
          </a:p>
        </p:txBody>
      </p:sp>
      <p:sp>
        <p:nvSpPr>
          <p:cNvPr id="4" name="TextBox 3"/>
          <p:cNvSpPr txBox="1"/>
          <p:nvPr/>
        </p:nvSpPr>
        <p:spPr>
          <a:xfrm>
            <a:off x="381000" y="762000"/>
            <a:ext cx="8206093" cy="523220"/>
          </a:xfrm>
          <a:prstGeom prst="rect">
            <a:avLst/>
          </a:prstGeom>
          <a:noFill/>
        </p:spPr>
        <p:txBody>
          <a:bodyPr wrap="none" rtlCol="0">
            <a:spAutoFit/>
          </a:bodyPr>
          <a:lstStyle/>
          <a:p>
            <a:r>
              <a:rPr lang="en-US" sz="2800" dirty="0" smtClean="0"/>
              <a:t>Example 1: ADR traded on an American Exchange</a:t>
            </a:r>
            <a:endParaRPr lang="en-US" sz="2800" dirty="0"/>
          </a:p>
        </p:txBody>
      </p:sp>
      <p:sp>
        <p:nvSpPr>
          <p:cNvPr id="5" name="Oval 2"/>
          <p:cNvSpPr>
            <a:spLocks noChangeArrowheads="1"/>
          </p:cNvSpPr>
          <p:nvPr/>
        </p:nvSpPr>
        <p:spPr bwMode="auto">
          <a:xfrm>
            <a:off x="6324600" y="1905000"/>
            <a:ext cx="990600" cy="457200"/>
          </a:xfrm>
          <a:prstGeom prst="ellipse">
            <a:avLst/>
          </a:prstGeom>
          <a:noFill/>
          <a:ln w="50800" algn="ctr">
            <a:solidFill>
              <a:srgbClr val="C00000"/>
            </a:solidFill>
            <a:miter lim="800000"/>
            <a:headEnd/>
            <a:tailEnd/>
          </a:ln>
        </p:spPr>
        <p:txBody>
          <a:bodyPr wrap="none"/>
          <a:lstStyle/>
          <a:p>
            <a:endParaRPr lang="en-US"/>
          </a:p>
        </p:txBody>
      </p:sp>
      <p:sp>
        <p:nvSpPr>
          <p:cNvPr id="6" name="TextBox 5"/>
          <p:cNvSpPr txBox="1"/>
          <p:nvPr/>
        </p:nvSpPr>
        <p:spPr>
          <a:xfrm>
            <a:off x="152400" y="3210580"/>
            <a:ext cx="9095760" cy="523220"/>
          </a:xfrm>
          <a:prstGeom prst="rect">
            <a:avLst/>
          </a:prstGeom>
          <a:noFill/>
        </p:spPr>
        <p:txBody>
          <a:bodyPr wrap="none" rtlCol="0">
            <a:spAutoFit/>
          </a:bodyPr>
          <a:lstStyle/>
          <a:p>
            <a:r>
              <a:rPr lang="en-US" sz="2800" dirty="0" smtClean="0"/>
              <a:t>Example 2: ADR </a:t>
            </a:r>
            <a:r>
              <a:rPr lang="en-US" sz="2800" dirty="0" smtClean="0">
                <a:solidFill>
                  <a:srgbClr val="FFC000"/>
                </a:solidFill>
              </a:rPr>
              <a:t>NOT</a:t>
            </a:r>
            <a:r>
              <a:rPr lang="en-US" sz="2800" dirty="0" smtClean="0"/>
              <a:t> traded on an American Exchange</a:t>
            </a:r>
            <a:endParaRPr lang="en-US" sz="2800" dirty="0"/>
          </a:p>
        </p:txBody>
      </p:sp>
      <p:sp>
        <p:nvSpPr>
          <p:cNvPr id="7" name="Rectangle 6"/>
          <p:cNvSpPr/>
          <p:nvPr/>
        </p:nvSpPr>
        <p:spPr>
          <a:xfrm>
            <a:off x="1143000" y="4306669"/>
            <a:ext cx="6553200" cy="707886"/>
          </a:xfrm>
          <a:prstGeom prst="rect">
            <a:avLst/>
          </a:prstGeom>
          <a:solidFill>
            <a:schemeClr val="tx1"/>
          </a:solidFill>
        </p:spPr>
        <p:txBody>
          <a:bodyPr wrap="square">
            <a:spAutoFit/>
          </a:bodyPr>
          <a:lstStyle/>
          <a:p>
            <a:r>
              <a:rPr lang="en-US" sz="2000" b="1" dirty="0" smtClean="0">
                <a:solidFill>
                  <a:schemeClr val="bg1"/>
                </a:solidFill>
              </a:rPr>
              <a:t>Nestle Sa-</a:t>
            </a:r>
            <a:r>
              <a:rPr lang="en-US" sz="2000" b="1" dirty="0" err="1" smtClean="0">
                <a:solidFill>
                  <a:schemeClr val="bg1"/>
                </a:solidFill>
              </a:rPr>
              <a:t>Spons</a:t>
            </a:r>
            <a:r>
              <a:rPr lang="en-US" sz="2000" b="1" dirty="0" smtClean="0">
                <a:solidFill>
                  <a:schemeClr val="bg1"/>
                </a:solidFill>
              </a:rPr>
              <a:t> </a:t>
            </a:r>
            <a:r>
              <a:rPr lang="en-US" sz="2000" b="1" dirty="0" err="1" smtClean="0">
                <a:solidFill>
                  <a:schemeClr val="bg1"/>
                </a:solidFill>
              </a:rPr>
              <a:t>Adr</a:t>
            </a:r>
            <a:r>
              <a:rPr lang="en-US" sz="2000" b="1" dirty="0" smtClean="0">
                <a:solidFill>
                  <a:schemeClr val="bg1"/>
                </a:solidFill>
              </a:rPr>
              <a:t> </a:t>
            </a:r>
            <a:br>
              <a:rPr lang="en-US" sz="2000" b="1" dirty="0" smtClean="0">
                <a:solidFill>
                  <a:schemeClr val="bg1"/>
                </a:solidFill>
              </a:rPr>
            </a:br>
            <a:r>
              <a:rPr lang="en-US" sz="2000" b="1" dirty="0" smtClean="0">
                <a:solidFill>
                  <a:schemeClr val="bg1"/>
                </a:solidFill>
              </a:rPr>
              <a:t>(NSRGY:OC Markets Group Inc)</a:t>
            </a:r>
            <a:r>
              <a:rPr lang="en-US" b="1" dirty="0" smtClean="0"/>
              <a:t> </a:t>
            </a:r>
            <a:endParaRPr lang="en-US" b="1" dirty="0"/>
          </a:p>
        </p:txBody>
      </p:sp>
      <p:sp>
        <p:nvSpPr>
          <p:cNvPr id="8" name="Oval 2"/>
          <p:cNvSpPr>
            <a:spLocks noChangeArrowheads="1"/>
          </p:cNvSpPr>
          <p:nvPr/>
        </p:nvSpPr>
        <p:spPr bwMode="auto">
          <a:xfrm>
            <a:off x="2209800" y="4572000"/>
            <a:ext cx="990600" cy="457200"/>
          </a:xfrm>
          <a:prstGeom prst="ellipse">
            <a:avLst/>
          </a:prstGeom>
          <a:noFill/>
          <a:ln w="50800" algn="ctr">
            <a:solidFill>
              <a:srgbClr val="C00000"/>
            </a:solidFill>
            <a:miter lim="800000"/>
            <a:headEnd/>
            <a:tailEnd/>
          </a:ln>
        </p:spPr>
        <p:txBody>
          <a:bodyPr wrap="none"/>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Bevel 3"/>
          <p:cNvSpPr>
            <a:spLocks noChangeArrowheads="1"/>
          </p:cNvSpPr>
          <p:nvPr/>
        </p:nvSpPr>
        <p:spPr bwMode="auto">
          <a:xfrm>
            <a:off x="1828800" y="1905000"/>
            <a:ext cx="609600" cy="609600"/>
          </a:xfrm>
          <a:prstGeom prst="bevel">
            <a:avLst>
              <a:gd name="adj" fmla="val 12500"/>
            </a:avLst>
          </a:prstGeom>
          <a:solidFill>
            <a:schemeClr val="tx2"/>
          </a:solidFill>
          <a:ln w="9525" algn="ctr">
            <a:solidFill>
              <a:schemeClr val="tx1"/>
            </a:solidFill>
            <a:miter lim="800000"/>
            <a:headEnd/>
            <a:tailEnd/>
          </a:ln>
        </p:spPr>
        <p:txBody>
          <a:bodyPr wrap="none"/>
          <a:lstStyle/>
          <a:p>
            <a:endParaRPr lang="en-US"/>
          </a:p>
        </p:txBody>
      </p:sp>
      <p:sp>
        <p:nvSpPr>
          <p:cNvPr id="57348" name="Bevel 5"/>
          <p:cNvSpPr>
            <a:spLocks noChangeArrowheads="1"/>
          </p:cNvSpPr>
          <p:nvPr/>
        </p:nvSpPr>
        <p:spPr bwMode="auto">
          <a:xfrm>
            <a:off x="1828800" y="3581400"/>
            <a:ext cx="609600" cy="609600"/>
          </a:xfrm>
          <a:prstGeom prst="bevel">
            <a:avLst>
              <a:gd name="adj" fmla="val 12500"/>
            </a:avLst>
          </a:prstGeom>
          <a:solidFill>
            <a:schemeClr val="tx2"/>
          </a:solidFill>
          <a:ln w="9525" algn="ctr">
            <a:solidFill>
              <a:schemeClr val="tx1"/>
            </a:solidFill>
            <a:miter lim="800000"/>
            <a:headEnd/>
            <a:tailEnd/>
          </a:ln>
        </p:spPr>
        <p:txBody>
          <a:bodyPr wrap="none"/>
          <a:lstStyle/>
          <a:p>
            <a:endParaRPr lang="en-US"/>
          </a:p>
        </p:txBody>
      </p:sp>
      <p:sp>
        <p:nvSpPr>
          <p:cNvPr id="57349" name="TextBox 6"/>
          <p:cNvSpPr txBox="1">
            <a:spLocks noChangeArrowheads="1"/>
          </p:cNvSpPr>
          <p:nvPr/>
        </p:nvSpPr>
        <p:spPr bwMode="auto">
          <a:xfrm>
            <a:off x="3276600" y="3682425"/>
            <a:ext cx="4876800" cy="1569660"/>
          </a:xfrm>
          <a:prstGeom prst="rect">
            <a:avLst/>
          </a:prstGeom>
          <a:noFill/>
          <a:ln w="9525">
            <a:noFill/>
            <a:miter lim="800000"/>
            <a:headEnd/>
            <a:tailEnd/>
          </a:ln>
        </p:spPr>
        <p:txBody>
          <a:bodyPr>
            <a:spAutoFit/>
          </a:bodyPr>
          <a:lstStyle/>
          <a:p>
            <a:r>
              <a:rPr lang="en-US" sz="3200" u="none" dirty="0" smtClean="0"/>
              <a:t>Nestle—Stock OTC or ADR OTC, neither qualify</a:t>
            </a:r>
            <a:endParaRPr lang="en-US" sz="3200" u="none" dirty="0"/>
          </a:p>
        </p:txBody>
      </p:sp>
      <p:sp>
        <p:nvSpPr>
          <p:cNvPr id="6" name="TextBox 5"/>
          <p:cNvSpPr txBox="1">
            <a:spLocks noChangeArrowheads="1"/>
          </p:cNvSpPr>
          <p:nvPr/>
        </p:nvSpPr>
        <p:spPr bwMode="auto">
          <a:xfrm>
            <a:off x="1828800" y="1727200"/>
            <a:ext cx="838200" cy="1016000"/>
          </a:xfrm>
          <a:prstGeom prst="rect">
            <a:avLst/>
          </a:prstGeom>
          <a:noFill/>
          <a:ln w="9525">
            <a:noFill/>
            <a:miter lim="800000"/>
            <a:headEnd/>
            <a:tailEnd/>
          </a:ln>
        </p:spPr>
        <p:txBody>
          <a:bodyPr>
            <a:spAutoFit/>
          </a:bodyPr>
          <a:lstStyle/>
          <a:p>
            <a:r>
              <a:rPr lang="en-US" sz="6000" b="1" u="none" dirty="0">
                <a:solidFill>
                  <a:srgbClr val="FF0000"/>
                </a:solidFill>
                <a:sym typeface="Wingdings 2" pitchFamily="18" charset="2"/>
              </a:rPr>
              <a:t></a:t>
            </a:r>
            <a:endParaRPr lang="en-US" sz="6000" b="1" u="none" dirty="0">
              <a:solidFill>
                <a:srgbClr val="FF0000"/>
              </a:solidFill>
            </a:endParaRPr>
          </a:p>
        </p:txBody>
      </p:sp>
      <p:grpSp>
        <p:nvGrpSpPr>
          <p:cNvPr id="2" name="Group 13"/>
          <p:cNvGrpSpPr>
            <a:grpSpLocks/>
          </p:cNvGrpSpPr>
          <p:nvPr/>
        </p:nvGrpSpPr>
        <p:grpSpPr bwMode="auto">
          <a:xfrm>
            <a:off x="76200" y="228600"/>
            <a:ext cx="9067800" cy="838200"/>
            <a:chOff x="0" y="152400"/>
            <a:chExt cx="7924800" cy="838200"/>
          </a:xfrm>
        </p:grpSpPr>
        <p:sp>
          <p:nvSpPr>
            <p:cNvPr id="17" name="TextBox 16"/>
            <p:cNvSpPr txBox="1"/>
            <p:nvPr/>
          </p:nvSpPr>
          <p:spPr>
            <a:xfrm>
              <a:off x="0" y="152400"/>
              <a:ext cx="7315200" cy="769441"/>
            </a:xfrm>
            <a:prstGeom prst="rect">
              <a:avLst/>
            </a:prstGeom>
            <a:solidFill>
              <a:schemeClr val="tx2">
                <a:lumMod val="60000"/>
                <a:lumOff val="40000"/>
              </a:schemeClr>
            </a:solidFill>
          </p:spPr>
          <p:txBody>
            <a:bodyPr>
              <a:spAutoFit/>
            </a:bodyPr>
            <a:lstStyle/>
            <a:p>
              <a:pPr>
                <a:defRPr/>
              </a:pPr>
              <a:r>
                <a:rPr lang="en-US" sz="4400" u="none" dirty="0" smtClean="0">
                  <a:solidFill>
                    <a:schemeClr val="tx1">
                      <a:lumMod val="75000"/>
                    </a:schemeClr>
                  </a:solidFill>
                  <a:effectLst>
                    <a:outerShdw blurRad="38100" dist="38100" dir="2700000" algn="tl">
                      <a:srgbClr val="000000">
                        <a:alpha val="43137"/>
                      </a:srgbClr>
                    </a:outerShdw>
                  </a:effectLst>
                  <a:latin typeface="Century Gothic" pitchFamily="34" charset="0"/>
                </a:rPr>
                <a:t>Publicly traded securities</a:t>
              </a:r>
              <a:endParaRPr lang="en-US" sz="4400" u="none" dirty="0">
                <a:solidFill>
                  <a:schemeClr val="tx1">
                    <a:lumMod val="75000"/>
                  </a:schemeClr>
                </a:solidFill>
                <a:effectLst>
                  <a:outerShdw blurRad="38100" dist="38100" dir="2700000" algn="tl">
                    <a:srgbClr val="000000">
                      <a:alpha val="43137"/>
                    </a:srgbClr>
                  </a:outerShdw>
                </a:effectLst>
                <a:latin typeface="Century Gothic" pitchFamily="34" charset="0"/>
              </a:endParaRPr>
            </a:p>
          </p:txBody>
        </p:sp>
        <p:cxnSp>
          <p:nvCxnSpPr>
            <p:cNvPr id="18" name="Straight Connector 17"/>
            <p:cNvCxnSpPr/>
            <p:nvPr/>
          </p:nvCxnSpPr>
          <p:spPr>
            <a:xfrm>
              <a:off x="0" y="990600"/>
              <a:ext cx="7924800" cy="0"/>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0" y="6029980"/>
            <a:ext cx="9144000" cy="707886"/>
          </a:xfrm>
          <a:prstGeom prst="rect">
            <a:avLst/>
          </a:prstGeom>
          <a:noFill/>
        </p:spPr>
        <p:txBody>
          <a:bodyPr wrap="square" rtlCol="0">
            <a:spAutoFit/>
          </a:bodyPr>
          <a:lstStyle/>
          <a:p>
            <a:pPr algn="ctr"/>
            <a:r>
              <a:rPr lang="en-US" sz="4000" u="none" dirty="0">
                <a:solidFill>
                  <a:srgbClr val="FFC000"/>
                </a:solidFill>
                <a:latin typeface="Verdana" pitchFamily="34" charset="0"/>
                <a:ea typeface="Verdana" pitchFamily="34" charset="0"/>
                <a:cs typeface="Verdana" pitchFamily="34" charset="0"/>
              </a:rPr>
              <a:t>s</a:t>
            </a:r>
            <a:r>
              <a:rPr lang="en-US" sz="4000" u="none" dirty="0" smtClean="0">
                <a:solidFill>
                  <a:srgbClr val="FFC000"/>
                </a:solidFill>
                <a:latin typeface="Verdana" pitchFamily="34" charset="0"/>
                <a:ea typeface="Verdana" pitchFamily="34" charset="0"/>
                <a:cs typeface="Verdana" pitchFamily="34" charset="0"/>
              </a:rPr>
              <a:t>tatus check</a:t>
            </a:r>
            <a:endParaRPr lang="en-US" sz="4000" u="none" dirty="0">
              <a:solidFill>
                <a:srgbClr val="FFC000"/>
              </a:solidFill>
              <a:latin typeface="Verdana" pitchFamily="34" charset="0"/>
              <a:ea typeface="Verdana" pitchFamily="34" charset="0"/>
              <a:cs typeface="Verdana" pitchFamily="34" charset="0"/>
            </a:endParaRPr>
          </a:p>
        </p:txBody>
      </p:sp>
      <p:sp>
        <p:nvSpPr>
          <p:cNvPr id="20" name="TextBox 4"/>
          <p:cNvSpPr txBox="1">
            <a:spLocks noChangeArrowheads="1"/>
          </p:cNvSpPr>
          <p:nvPr/>
        </p:nvSpPr>
        <p:spPr bwMode="auto">
          <a:xfrm>
            <a:off x="3276600" y="1853625"/>
            <a:ext cx="4876800" cy="584775"/>
          </a:xfrm>
          <a:prstGeom prst="rect">
            <a:avLst/>
          </a:prstGeom>
          <a:noFill/>
          <a:ln w="9525">
            <a:noFill/>
            <a:miter lim="800000"/>
            <a:headEnd/>
            <a:tailEnd/>
          </a:ln>
        </p:spPr>
        <p:txBody>
          <a:bodyPr>
            <a:spAutoFit/>
          </a:bodyPr>
          <a:lstStyle/>
          <a:p>
            <a:r>
              <a:rPr lang="en-US" sz="3200" u="none" dirty="0" err="1" smtClean="0"/>
              <a:t>Conagra</a:t>
            </a:r>
            <a:r>
              <a:rPr lang="en-US" sz="3200" u="none" dirty="0" smtClean="0"/>
              <a:t> Foods, Inc.</a:t>
            </a:r>
            <a:endParaRPr lang="en-US" sz="3200" u="none" dirty="0"/>
          </a:p>
        </p:txBody>
      </p:sp>
      <p:sp>
        <p:nvSpPr>
          <p:cNvPr id="11" name="TextBox 10"/>
          <p:cNvSpPr txBox="1">
            <a:spLocks noChangeArrowheads="1"/>
          </p:cNvSpPr>
          <p:nvPr/>
        </p:nvSpPr>
        <p:spPr bwMode="auto">
          <a:xfrm>
            <a:off x="1828800" y="3403600"/>
            <a:ext cx="838200" cy="1016000"/>
          </a:xfrm>
          <a:prstGeom prst="rect">
            <a:avLst/>
          </a:prstGeom>
          <a:noFill/>
          <a:ln w="9525">
            <a:noFill/>
            <a:miter lim="800000"/>
            <a:headEnd/>
            <a:tailEnd/>
          </a:ln>
        </p:spPr>
        <p:txBody>
          <a:bodyPr>
            <a:spAutoFit/>
          </a:bodyPr>
          <a:lstStyle/>
          <a:p>
            <a:r>
              <a:rPr lang="en-US" sz="6000" b="1" dirty="0">
                <a:solidFill>
                  <a:srgbClr val="FF0000"/>
                </a:solidFill>
                <a:sym typeface="Wingdings 2" pitchFamily="18" charset="2"/>
              </a:rPr>
              <a:t>X</a:t>
            </a:r>
            <a:endParaRPr lang="en-US" sz="6000" b="1" u="none" dirty="0">
              <a:solidFill>
                <a:srgbClr val="FF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76200" y="1676400"/>
            <a:ext cx="9067800" cy="0"/>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 name="Group 16"/>
          <p:cNvGrpSpPr/>
          <p:nvPr/>
        </p:nvGrpSpPr>
        <p:grpSpPr>
          <a:xfrm>
            <a:off x="228600" y="0"/>
            <a:ext cx="2438400" cy="2438400"/>
            <a:chOff x="-2590800" y="6096000"/>
            <a:chExt cx="2667000" cy="2667000"/>
          </a:xfrm>
        </p:grpSpPr>
        <p:sp>
          <p:nvSpPr>
            <p:cNvPr id="8" name="Oval 7"/>
            <p:cNvSpPr/>
            <p:nvPr/>
          </p:nvSpPr>
          <p:spPr>
            <a:xfrm>
              <a:off x="-2590800" y="6096000"/>
              <a:ext cx="2667000" cy="2667000"/>
            </a:xfrm>
            <a:prstGeom prst="ellipse">
              <a:avLst/>
            </a:prstGeom>
            <a:gradFill>
              <a:gsLst>
                <a:gs pos="34000">
                  <a:schemeClr val="tx2"/>
                </a:gs>
                <a:gs pos="80000">
                  <a:schemeClr val="tx2">
                    <a:lumMod val="60000"/>
                    <a:lumOff val="4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a:bevelT w="228600" h="228600"/>
              </a:sp3d>
            </a:bodyPr>
            <a:lstStyle/>
            <a:p>
              <a:pPr algn="ctr"/>
              <a:endParaRPr lang="en-US" sz="19900" dirty="0">
                <a:ln w="28575">
                  <a:solidFill>
                    <a:schemeClr val="tx1"/>
                  </a:solidFill>
                </a:ln>
                <a:solidFill>
                  <a:schemeClr val="tx1">
                    <a:lumMod val="50000"/>
                    <a:lumOff val="50000"/>
                  </a:schemeClr>
                </a:solidFill>
                <a:latin typeface="Impact" pitchFamily="34" charset="0"/>
              </a:endParaRPr>
            </a:p>
          </p:txBody>
        </p:sp>
        <p:sp>
          <p:nvSpPr>
            <p:cNvPr id="9" name="Oval 8"/>
            <p:cNvSpPr/>
            <p:nvPr/>
          </p:nvSpPr>
          <p:spPr>
            <a:xfrm>
              <a:off x="-2424113" y="6262688"/>
              <a:ext cx="2257426" cy="2257426"/>
            </a:xfrm>
            <a:prstGeom prst="ellipse">
              <a:avLst/>
            </a:prstGeom>
            <a:gradFill>
              <a:gsLst>
                <a:gs pos="34000">
                  <a:schemeClr val="tx2">
                    <a:lumMod val="75000"/>
                  </a:schemeClr>
                </a:gs>
                <a:gs pos="80000">
                  <a:schemeClr val="tx2">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a:bevelT w="228600" h="228600"/>
              </a:sp3d>
            </a:bodyPr>
            <a:lstStyle/>
            <a:p>
              <a:pPr algn="ctr"/>
              <a:r>
                <a:rPr lang="en-US" sz="13300" dirty="0" smtClean="0">
                  <a:ln w="28575">
                    <a:solidFill>
                      <a:schemeClr val="tx1"/>
                    </a:solidFill>
                  </a:ln>
                  <a:solidFill>
                    <a:schemeClr val="tx1">
                      <a:lumMod val="95000"/>
                    </a:schemeClr>
                  </a:solidFill>
                  <a:latin typeface="Impact" pitchFamily="34" charset="0"/>
                </a:rPr>
                <a:t>4</a:t>
              </a:r>
              <a:endParaRPr lang="en-US" sz="13300" u="none" dirty="0">
                <a:ln w="28575">
                  <a:solidFill>
                    <a:schemeClr val="tx1"/>
                  </a:solidFill>
                </a:ln>
                <a:solidFill>
                  <a:schemeClr val="tx1">
                    <a:lumMod val="95000"/>
                  </a:schemeClr>
                </a:solidFill>
                <a:latin typeface="Impact" pitchFamily="34" charset="0"/>
              </a:endParaRPr>
            </a:p>
          </p:txBody>
        </p:sp>
      </p:grpSp>
      <p:sp>
        <p:nvSpPr>
          <p:cNvPr id="11" name="Rectangle 2"/>
          <p:cNvSpPr txBox="1">
            <a:spLocks noChangeArrowheads="1"/>
          </p:cNvSpPr>
          <p:nvPr/>
        </p:nvSpPr>
        <p:spPr>
          <a:xfrm>
            <a:off x="3120886" y="291547"/>
            <a:ext cx="6175514" cy="1384853"/>
          </a:xfrm>
          <a:prstGeom prst="rect">
            <a:avLst/>
          </a:prstGeom>
        </p:spPr>
        <p:txBody>
          <a:bodyPr>
            <a:scene3d>
              <a:camera prst="orthographicFront"/>
              <a:lightRig rig="threePt" dir="t"/>
            </a:scene3d>
            <a:sp3d extrusionH="57150">
              <a:bevelT w="38100" h="38100"/>
            </a:sp3d>
          </a:bodyPr>
          <a:lstStyle/>
          <a:p>
            <a:pPr>
              <a:spcBef>
                <a:spcPct val="0"/>
              </a:spcBef>
              <a:defRPr/>
            </a:pPr>
            <a:r>
              <a:rPr lang="en-US" sz="44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Times New Roman" pitchFamily="18" charset="0"/>
              </a:rPr>
              <a:t>What is the “particular matter” ?</a:t>
            </a:r>
          </a:p>
          <a:p>
            <a:pPr algn="ctr">
              <a:spcBef>
                <a:spcPct val="0"/>
              </a:spcBef>
              <a:defRPr/>
            </a:pPr>
            <a:endParaRPr kumimoji="0" lang="en-US" sz="41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7" name="Rectangle 3"/>
          <p:cNvSpPr txBox="1">
            <a:spLocks noChangeArrowheads="1"/>
          </p:cNvSpPr>
          <p:nvPr/>
        </p:nvSpPr>
        <p:spPr>
          <a:xfrm>
            <a:off x="838200" y="1524000"/>
            <a:ext cx="7772400" cy="5410200"/>
          </a:xfrm>
          <a:prstGeom prst="rect">
            <a:avLst/>
          </a:prstGeom>
        </p:spPr>
        <p:txBody>
          <a:bodyPr/>
          <a:lstStyle/>
          <a:p>
            <a:pPr marL="548640" marR="0" lvl="0" indent="-411480" algn="l" defTabSz="914400" rtl="0" eaLnBrk="1" fontAlgn="auto" latinLnBrk="0" hangingPunct="1">
              <a:lnSpc>
                <a:spcPct val="110000"/>
              </a:lnSpc>
              <a:spcBef>
                <a:spcPct val="20000"/>
              </a:spcBef>
              <a:spcAft>
                <a:spcPts val="0"/>
              </a:spcAft>
              <a:buClr>
                <a:schemeClr val="bg2"/>
              </a:buClr>
              <a:buSzPct val="65000"/>
              <a:buFontTx/>
              <a:buNone/>
              <a:tabLst/>
              <a:defRPr/>
            </a:pPr>
            <a:endParaRPr kumimoji="0" lang="en-US" sz="2800" b="0" i="0" u="none" strike="noStrike" kern="1200" cap="none" spc="0" normalizeH="0" baseline="0" noProof="0" dirty="0" smtClean="0">
              <a:ln>
                <a:noFill/>
              </a:ln>
              <a:solidFill>
                <a:schemeClr val="bg1">
                  <a:lumMod val="50000"/>
                </a:schemeClr>
              </a:solidFill>
              <a:effectLst/>
              <a:uLnTx/>
              <a:uFillTx/>
              <a:latin typeface="Arial Black" pitchFamily="34" charset="0"/>
              <a:ea typeface="+mn-ea"/>
              <a:cs typeface="Times New Roman" pitchFamily="18" charset="0"/>
            </a:endParaRPr>
          </a:p>
          <a:p>
            <a:pPr marL="548640" marR="0" lvl="0" indent="-411480" algn="l" defTabSz="914400" rtl="0" eaLnBrk="1" fontAlgn="auto" latinLnBrk="0" hangingPunct="1">
              <a:lnSpc>
                <a:spcPct val="110000"/>
              </a:lnSpc>
              <a:spcBef>
                <a:spcPct val="20000"/>
              </a:spcBef>
              <a:spcAft>
                <a:spcPts val="0"/>
              </a:spcAft>
              <a:buClr>
                <a:schemeClr val="bg2"/>
              </a:buClr>
              <a:buSzPct val="65000"/>
              <a:buFontTx/>
              <a:buNone/>
              <a:tabLst/>
              <a:defRPr/>
            </a:pPr>
            <a:endParaRPr kumimoji="0" lang="en-US" sz="1200" b="0" i="0" u="none" strike="noStrike" kern="1200" cap="none" spc="0" normalizeH="0" baseline="0" noProof="0" dirty="0" smtClean="0">
              <a:ln>
                <a:noFill/>
              </a:ln>
              <a:solidFill>
                <a:schemeClr val="accent1">
                  <a:lumMod val="20000"/>
                  <a:lumOff val="80000"/>
                </a:schemeClr>
              </a:solidFill>
              <a:effectLst/>
              <a:uLnTx/>
              <a:uFillTx/>
              <a:latin typeface="+mn-lt"/>
              <a:ea typeface="+mn-ea"/>
              <a:cs typeface="Times New Roman" pitchFamily="18" charset="0"/>
            </a:endParaRPr>
          </a:p>
          <a:p>
            <a:pPr marL="868680" marR="0" lvl="1" indent="-283464" algn="l" defTabSz="914400" rtl="0" eaLnBrk="1" fontAlgn="auto" latinLnBrk="0" hangingPunct="1">
              <a:lnSpc>
                <a:spcPct val="110000"/>
              </a:lnSpc>
              <a:spcBef>
                <a:spcPct val="20000"/>
              </a:spcBef>
              <a:spcAft>
                <a:spcPts val="0"/>
              </a:spcAft>
              <a:buClr>
                <a:schemeClr val="tx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Calibri" pitchFamily="34" charset="0"/>
                <a:cs typeface="Times New Roman" pitchFamily="18" charset="0"/>
              </a:rPr>
              <a:t>Particular matters involving </a:t>
            </a:r>
            <a:r>
              <a:rPr kumimoji="0" lang="en-US" sz="3200" b="0" i="0" u="sng" strike="noStrike" kern="1200" cap="none" spc="0" normalizeH="0" baseline="0" noProof="0" dirty="0" smtClean="0">
                <a:ln>
                  <a:noFill/>
                </a:ln>
                <a:solidFill>
                  <a:srgbClr val="FFC000"/>
                </a:solidFill>
                <a:effectLst/>
                <a:uLnTx/>
                <a:uFillTx/>
                <a:latin typeface="Calibri" pitchFamily="34" charset="0"/>
                <a:cs typeface="Times New Roman" pitchFamily="18" charset="0"/>
              </a:rPr>
              <a:t>specific parties</a:t>
            </a:r>
            <a:r>
              <a:rPr kumimoji="0" lang="en-US" sz="3200" b="0" i="0" u="none" strike="noStrike" kern="1200" cap="none" spc="0" normalizeH="0" baseline="0" noProof="0" dirty="0" smtClean="0">
                <a:ln>
                  <a:noFill/>
                </a:ln>
                <a:solidFill>
                  <a:schemeClr val="tx1"/>
                </a:solidFill>
                <a:effectLst/>
                <a:uLnTx/>
                <a:uFillTx/>
                <a:latin typeface="Calibri" pitchFamily="34" charset="0"/>
                <a:cs typeface="Times New Roman" pitchFamily="18" charset="0"/>
              </a:rPr>
              <a:t> (contracts, grants, litigation, etc.)</a:t>
            </a:r>
            <a:r>
              <a:rPr kumimoji="0" lang="en-US" sz="3200" b="0" i="0" u="none" strike="noStrike" kern="1200" cap="none" spc="0" normalizeH="0" baseline="0" noProof="0" dirty="0" smtClean="0">
                <a:ln>
                  <a:noFill/>
                </a:ln>
                <a:solidFill>
                  <a:schemeClr val="tx1"/>
                </a:solidFill>
                <a:effectLst/>
                <a:uLnTx/>
                <a:uFillTx/>
                <a:latin typeface="Calibri" pitchFamily="34" charset="0"/>
              </a:rPr>
              <a:t> </a:t>
            </a:r>
          </a:p>
          <a:p>
            <a:pPr marL="548640" marR="0" lvl="0" indent="-411480" algn="ctr" defTabSz="914400" rtl="0" eaLnBrk="1" fontAlgn="auto" latinLnBrk="0" hangingPunct="1">
              <a:lnSpc>
                <a:spcPct val="110000"/>
              </a:lnSpc>
              <a:spcBef>
                <a:spcPct val="20000"/>
              </a:spcBef>
              <a:spcAft>
                <a:spcPts val="0"/>
              </a:spcAft>
              <a:buClr>
                <a:schemeClr val="tx1"/>
              </a:buClr>
              <a:buSzPct val="65000"/>
              <a:tabLst/>
              <a:defRPr/>
            </a:pPr>
            <a:r>
              <a:rPr kumimoji="0" lang="en-US" sz="3200" b="1" i="0" u="none" strike="noStrike" kern="1200" cap="none" spc="0" normalizeH="0" baseline="0" noProof="0" dirty="0" smtClean="0">
                <a:ln>
                  <a:noFill/>
                </a:ln>
                <a:solidFill>
                  <a:schemeClr val="tx1"/>
                </a:solidFill>
                <a:effectLst/>
                <a:uLnTx/>
                <a:uFillTx/>
                <a:latin typeface="Calibri" pitchFamily="34" charset="0"/>
              </a:rPr>
              <a:t>OR</a:t>
            </a:r>
          </a:p>
          <a:p>
            <a:pPr marL="868680" marR="0" lvl="1" indent="-283464" algn="l" defTabSz="914400" rtl="0" eaLnBrk="1" fontAlgn="auto" latinLnBrk="0" hangingPunct="1">
              <a:lnSpc>
                <a:spcPct val="110000"/>
              </a:lnSpc>
              <a:spcBef>
                <a:spcPct val="20000"/>
              </a:spcBef>
              <a:spcAft>
                <a:spcPts val="0"/>
              </a:spcAft>
              <a:buClr>
                <a:schemeClr val="tx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Calibri" pitchFamily="34" charset="0"/>
              </a:rPr>
              <a:t>Particular matters of </a:t>
            </a:r>
            <a:r>
              <a:rPr kumimoji="0" lang="en-US" sz="3200" b="0" i="0" u="sng" strike="noStrike" kern="1200" cap="none" spc="0" normalizeH="0" baseline="0" noProof="0" dirty="0" smtClean="0">
                <a:ln>
                  <a:noFill/>
                </a:ln>
                <a:solidFill>
                  <a:srgbClr val="FFC000"/>
                </a:solidFill>
                <a:effectLst/>
                <a:uLnTx/>
                <a:uFillTx/>
                <a:latin typeface="Calibri" pitchFamily="34" charset="0"/>
              </a:rPr>
              <a:t>general applicability</a:t>
            </a:r>
            <a:r>
              <a:rPr kumimoji="0" lang="en-US" sz="3200" b="0" i="0" u="none" strike="noStrike" kern="1200" cap="none" spc="0" normalizeH="0" baseline="0" noProof="0" dirty="0" smtClean="0">
                <a:ln>
                  <a:noFill/>
                </a:ln>
                <a:solidFill>
                  <a:schemeClr val="tx1"/>
                </a:solidFill>
                <a:effectLst/>
                <a:uLnTx/>
                <a:uFillTx/>
                <a:latin typeface="Calibri" pitchFamily="34" charset="0"/>
              </a:rPr>
              <a:t> (regulations, policies, etc. that focus on the interests of a discrete and identifiable class of persons)</a:t>
            </a:r>
          </a:p>
          <a:p>
            <a:pPr marL="548640" marR="0" lvl="0" indent="-411480" algn="l" defTabSz="914400" rtl="0" eaLnBrk="1" fontAlgn="auto" latinLnBrk="0" hangingPunct="1">
              <a:lnSpc>
                <a:spcPct val="110000"/>
              </a:lnSpc>
              <a:spcBef>
                <a:spcPct val="20000"/>
              </a:spcBef>
              <a:spcAft>
                <a:spcPts val="0"/>
              </a:spcAft>
              <a:buClr>
                <a:schemeClr val="tx1">
                  <a:shade val="95000"/>
                </a:schemeClr>
              </a:buClr>
              <a:buSzPct val="65000"/>
              <a:buFontTx/>
              <a:buNone/>
              <a:tabLst/>
              <a:defRPr/>
            </a:pPr>
            <a:endParaRPr kumimoji="0" lang="en-US" sz="3000" b="0" i="0" u="none" strike="noStrike" kern="1200" cap="none" spc="0" normalizeH="0" baseline="0" noProof="0" dirty="0" smtClean="0">
              <a:ln>
                <a:noFill/>
              </a:ln>
              <a:solidFill>
                <a:schemeClr val="tx1"/>
              </a:solidFill>
              <a:effectLst/>
              <a:uLnTx/>
              <a:uFillTx/>
              <a:latin typeface="Arial Black" pitchFamily="34" charset="0"/>
              <a:ea typeface="+mn-ea"/>
              <a:cs typeface="+mn-cs"/>
            </a:endParaRPr>
          </a:p>
          <a:p>
            <a:pPr marL="548640" marR="0" lvl="0" indent="-411480" algn="l" defTabSz="914400" rtl="0" eaLnBrk="1" fontAlgn="auto" latinLnBrk="0" hangingPunct="1">
              <a:lnSpc>
                <a:spcPct val="110000"/>
              </a:lnSpc>
              <a:spcBef>
                <a:spcPct val="20000"/>
              </a:spcBef>
              <a:spcAft>
                <a:spcPts val="0"/>
              </a:spcAft>
              <a:buClr>
                <a:schemeClr val="tx1">
                  <a:shade val="95000"/>
                </a:schemeClr>
              </a:buClr>
              <a:buSzPct val="65000"/>
              <a:buFontTx/>
              <a:buNone/>
              <a:tabLst/>
              <a:defRPr/>
            </a:pPr>
            <a:endParaRPr kumimoji="0" lang="en-US" sz="3000" b="0" i="0" u="none" strike="noStrike" kern="1200" cap="none" spc="0" normalizeH="0" baseline="0" noProof="0" dirty="0" smtClean="0">
              <a:ln>
                <a:noFill/>
              </a:ln>
              <a:solidFill>
                <a:schemeClr val="tx1"/>
              </a:solidFill>
              <a:effectLst/>
              <a:uLnTx/>
              <a:uFillTx/>
              <a:latin typeface="Arial Black" pitchFamily="34" charset="0"/>
              <a:ea typeface="+mn-ea"/>
              <a:cs typeface="+mn-cs"/>
            </a:endParaRPr>
          </a:p>
          <a:p>
            <a:pPr marL="548640" marR="0" lvl="0" indent="-411480" algn="l" defTabSz="914400" rtl="0" eaLnBrk="1" fontAlgn="auto" latinLnBrk="0" hangingPunct="1">
              <a:lnSpc>
                <a:spcPct val="110000"/>
              </a:lnSpc>
              <a:spcBef>
                <a:spcPct val="20000"/>
              </a:spcBef>
              <a:spcAft>
                <a:spcPts val="0"/>
              </a:spcAft>
              <a:buClr>
                <a:schemeClr val="tx1">
                  <a:shade val="95000"/>
                </a:schemeClr>
              </a:buClr>
              <a:buSzPct val="65000"/>
              <a:buFontTx/>
              <a:buNone/>
              <a:tabLst/>
              <a:defRPr/>
            </a:pPr>
            <a:endParaRPr kumimoji="0" lang="en-US" sz="3000" b="0" i="0" u="none" strike="noStrike" kern="1200" cap="none" spc="0" normalizeH="0" baseline="0" noProof="0" dirty="0" smtClean="0">
              <a:ln>
                <a:noFill/>
              </a:ln>
              <a:solidFill>
                <a:schemeClr val="tx1"/>
              </a:solidFill>
              <a:effectLst/>
              <a:uLnTx/>
              <a:uFillTx/>
              <a:latin typeface="Arial Black" pitchFamily="34" charset="0"/>
              <a:ea typeface="+mn-ea"/>
              <a:cs typeface="+mn-cs"/>
            </a:endParaRPr>
          </a:p>
          <a:p>
            <a:pPr marL="548640" marR="0" lvl="0" indent="-411480" algn="l" defTabSz="914400" rtl="0" eaLnBrk="1" fontAlgn="auto" latinLnBrk="0" hangingPunct="1">
              <a:lnSpc>
                <a:spcPct val="110000"/>
              </a:lnSpc>
              <a:spcBef>
                <a:spcPct val="20000"/>
              </a:spcBef>
              <a:spcAft>
                <a:spcPts val="0"/>
              </a:spcAft>
              <a:buClr>
                <a:schemeClr val="tx1">
                  <a:shade val="95000"/>
                </a:schemeClr>
              </a:buClr>
              <a:buSzPct val="65000"/>
              <a:buFont typeface="Wingdings 2"/>
              <a:buChar char=""/>
              <a:tabLst/>
              <a:defRPr/>
            </a:pPr>
            <a:endParaRPr kumimoji="0" lang="en-US" sz="3000" b="0" i="0" u="none" strike="noStrike" kern="1200" cap="none" spc="0" normalizeH="0" baseline="0" noProof="0" dirty="0" smtClean="0">
              <a:ln>
                <a:noFill/>
              </a:ln>
              <a:solidFill>
                <a:schemeClr val="tx1"/>
              </a:solidFill>
              <a:effectLst/>
              <a:uLnTx/>
              <a:uFillTx/>
              <a:latin typeface="Arial Black" pitchFamily="34" charset="0"/>
              <a:ea typeface="+mn-ea"/>
              <a:cs typeface="+mn-cs"/>
            </a:endParaRPr>
          </a:p>
          <a:p>
            <a:pPr marL="548640" marR="0" lvl="0" indent="-411480" algn="l" defTabSz="914400" rtl="0" eaLnBrk="1" fontAlgn="auto" latinLnBrk="0" hangingPunct="1">
              <a:lnSpc>
                <a:spcPct val="110000"/>
              </a:lnSpc>
              <a:spcBef>
                <a:spcPct val="20000"/>
              </a:spcBef>
              <a:spcAft>
                <a:spcPts val="0"/>
              </a:spcAft>
              <a:buClr>
                <a:schemeClr val="tx1">
                  <a:shade val="95000"/>
                </a:schemeClr>
              </a:buClr>
              <a:buSzPct val="65000"/>
              <a:buFontTx/>
              <a:buNone/>
              <a:tabLst/>
              <a:defRPr/>
            </a:pPr>
            <a:endParaRPr kumimoji="0" lang="en-US" sz="3000" b="0" i="0" u="none" strike="noStrike" kern="1200" cap="none" spc="0" normalizeH="0" baseline="0" noProof="0" dirty="0" smtClean="0">
              <a:ln>
                <a:noFill/>
              </a:ln>
              <a:solidFill>
                <a:schemeClr val="tx1"/>
              </a:solidFill>
              <a:effectLst/>
              <a:uLnTx/>
              <a:uFillTx/>
              <a:latin typeface="Arial Black" pitchFamily="34" charset="0"/>
              <a:ea typeface="+mn-ea"/>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a:off x="76200" y="1524000"/>
            <a:ext cx="9067800" cy="0"/>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 name="Group 16"/>
          <p:cNvGrpSpPr/>
          <p:nvPr/>
        </p:nvGrpSpPr>
        <p:grpSpPr>
          <a:xfrm>
            <a:off x="228600" y="0"/>
            <a:ext cx="2438400" cy="2438400"/>
            <a:chOff x="-2590800" y="6096000"/>
            <a:chExt cx="2667000" cy="2667000"/>
          </a:xfrm>
        </p:grpSpPr>
        <p:sp>
          <p:nvSpPr>
            <p:cNvPr id="8" name="Oval 7"/>
            <p:cNvSpPr/>
            <p:nvPr/>
          </p:nvSpPr>
          <p:spPr>
            <a:xfrm>
              <a:off x="-2590800" y="6096000"/>
              <a:ext cx="2667000" cy="2667000"/>
            </a:xfrm>
            <a:prstGeom prst="ellipse">
              <a:avLst/>
            </a:prstGeom>
            <a:gradFill>
              <a:gsLst>
                <a:gs pos="34000">
                  <a:schemeClr val="tx2"/>
                </a:gs>
                <a:gs pos="80000">
                  <a:schemeClr val="tx2">
                    <a:lumMod val="60000"/>
                    <a:lumOff val="4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a:bevelT w="228600" h="228600"/>
              </a:sp3d>
            </a:bodyPr>
            <a:lstStyle/>
            <a:p>
              <a:pPr algn="ctr"/>
              <a:endParaRPr lang="en-US" sz="19900" dirty="0">
                <a:ln w="28575">
                  <a:solidFill>
                    <a:schemeClr val="tx1"/>
                  </a:solidFill>
                </a:ln>
                <a:solidFill>
                  <a:schemeClr val="tx1">
                    <a:lumMod val="50000"/>
                    <a:lumOff val="50000"/>
                  </a:schemeClr>
                </a:solidFill>
                <a:latin typeface="Impact" pitchFamily="34" charset="0"/>
              </a:endParaRPr>
            </a:p>
          </p:txBody>
        </p:sp>
        <p:sp>
          <p:nvSpPr>
            <p:cNvPr id="9" name="Oval 8"/>
            <p:cNvSpPr/>
            <p:nvPr/>
          </p:nvSpPr>
          <p:spPr>
            <a:xfrm>
              <a:off x="-2424113" y="6262688"/>
              <a:ext cx="2257426" cy="2257426"/>
            </a:xfrm>
            <a:prstGeom prst="ellipse">
              <a:avLst/>
            </a:prstGeom>
            <a:gradFill>
              <a:gsLst>
                <a:gs pos="34000">
                  <a:schemeClr val="tx2">
                    <a:lumMod val="75000"/>
                  </a:schemeClr>
                </a:gs>
                <a:gs pos="80000">
                  <a:schemeClr val="tx2">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a:bevelT w="228600" h="228600"/>
              </a:sp3d>
            </a:bodyPr>
            <a:lstStyle/>
            <a:p>
              <a:pPr algn="ctr"/>
              <a:r>
                <a:rPr lang="en-US" sz="13300" dirty="0" smtClean="0">
                  <a:ln w="28575">
                    <a:solidFill>
                      <a:schemeClr val="tx1"/>
                    </a:solidFill>
                  </a:ln>
                  <a:solidFill>
                    <a:schemeClr val="tx1">
                      <a:lumMod val="95000"/>
                    </a:schemeClr>
                  </a:solidFill>
                  <a:latin typeface="Impact" pitchFamily="34" charset="0"/>
                </a:rPr>
                <a:t>5</a:t>
              </a:r>
              <a:endParaRPr lang="en-US" sz="13300" u="none" dirty="0">
                <a:ln w="28575">
                  <a:solidFill>
                    <a:schemeClr val="tx1"/>
                  </a:solidFill>
                </a:ln>
                <a:solidFill>
                  <a:schemeClr val="tx1">
                    <a:lumMod val="95000"/>
                  </a:schemeClr>
                </a:solidFill>
                <a:latin typeface="Impact" pitchFamily="34" charset="0"/>
              </a:endParaRPr>
            </a:p>
          </p:txBody>
        </p:sp>
      </p:grpSp>
      <p:sp>
        <p:nvSpPr>
          <p:cNvPr id="11" name="Rectangle 2"/>
          <p:cNvSpPr txBox="1">
            <a:spLocks noChangeArrowheads="1"/>
          </p:cNvSpPr>
          <p:nvPr/>
        </p:nvSpPr>
        <p:spPr>
          <a:xfrm>
            <a:off x="3120886" y="0"/>
            <a:ext cx="6175514" cy="1384853"/>
          </a:xfrm>
          <a:prstGeom prst="rect">
            <a:avLst/>
          </a:prstGeom>
        </p:spPr>
        <p:txBody>
          <a:bodyPr>
            <a:scene3d>
              <a:camera prst="orthographicFront"/>
              <a:lightRig rig="threePt" dir="t"/>
            </a:scene3d>
            <a:sp3d extrusionH="57150">
              <a:bevelT w="38100" h="38100"/>
            </a:sp3d>
          </a:bodyPr>
          <a:lstStyle/>
          <a:p>
            <a:pPr>
              <a:spcBef>
                <a:spcPct val="0"/>
              </a:spcBef>
              <a:defRPr/>
            </a:pPr>
            <a:r>
              <a:rPr lang="en-US" sz="44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Times New Roman" pitchFamily="18" charset="0"/>
              </a:rPr>
              <a:t>Does the value meet the </a:t>
            </a:r>
            <a:r>
              <a:rPr lang="en-US" sz="4400" b="1" i="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Times New Roman" pitchFamily="18" charset="0"/>
              </a:rPr>
              <a:t>de</a:t>
            </a:r>
            <a:r>
              <a:rPr lang="en-US" sz="44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Times New Roman" pitchFamily="18" charset="0"/>
              </a:rPr>
              <a:t> </a:t>
            </a:r>
            <a:r>
              <a:rPr lang="en-US" sz="4400" b="1" i="1" dirty="0" err="1"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Times New Roman" pitchFamily="18" charset="0"/>
              </a:rPr>
              <a:t>minimis</a:t>
            </a:r>
            <a:r>
              <a:rPr lang="en-US" sz="4400" b="1" i="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Times New Roman" pitchFamily="18" charset="0"/>
              </a:rPr>
              <a:t>?</a:t>
            </a:r>
          </a:p>
          <a:p>
            <a:pPr algn="ctr">
              <a:spcBef>
                <a:spcPct val="0"/>
              </a:spcBef>
              <a:defRPr/>
            </a:pPr>
            <a:endParaRPr kumimoji="0" lang="en-US" sz="41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graphicFrame>
        <p:nvGraphicFramePr>
          <p:cNvPr id="12" name="Table 11"/>
          <p:cNvGraphicFramePr>
            <a:graphicFrameLocks noGrp="1"/>
          </p:cNvGraphicFramePr>
          <p:nvPr/>
        </p:nvGraphicFramePr>
        <p:xfrm>
          <a:off x="228600" y="2667000"/>
          <a:ext cx="8686800" cy="4038600"/>
        </p:xfrm>
        <a:graphic>
          <a:graphicData uri="http://schemas.openxmlformats.org/drawingml/2006/table">
            <a:tbl>
              <a:tblPr/>
              <a:tblGrid>
                <a:gridCol w="4343400"/>
                <a:gridCol w="4343400"/>
              </a:tblGrid>
              <a:tr h="653119">
                <a:tc>
                  <a:txBody>
                    <a:bodyPr/>
                    <a:lstStyle/>
                    <a:p>
                      <a:pPr marL="0" marR="0" algn="ctr">
                        <a:lnSpc>
                          <a:spcPct val="115000"/>
                        </a:lnSpc>
                        <a:spcBef>
                          <a:spcPts val="0"/>
                        </a:spcBef>
                        <a:spcAft>
                          <a:spcPts val="0"/>
                        </a:spcAft>
                      </a:pPr>
                      <a:r>
                        <a:rPr lang="en-US" sz="2800" b="1" dirty="0" smtClean="0">
                          <a:latin typeface="Calibri"/>
                          <a:ea typeface="Calibri"/>
                          <a:cs typeface="Times New Roman"/>
                        </a:rPr>
                        <a:t>Specific Parties</a:t>
                      </a:r>
                      <a:endParaRPr lang="en-US"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800" b="1" dirty="0" smtClean="0">
                          <a:solidFill>
                            <a:schemeClr val="bg2"/>
                          </a:solidFill>
                          <a:latin typeface="Calibri"/>
                          <a:ea typeface="Calibri"/>
                          <a:cs typeface="Times New Roman"/>
                        </a:rPr>
                        <a:t>General </a:t>
                      </a:r>
                      <a:r>
                        <a:rPr lang="en-US" sz="2800" b="1" dirty="0">
                          <a:solidFill>
                            <a:schemeClr val="bg2"/>
                          </a:solidFill>
                          <a:latin typeface="Calibri"/>
                          <a:ea typeface="Calibri"/>
                          <a:cs typeface="Times New Roman"/>
                        </a:rPr>
                        <a:t>Applicability</a:t>
                      </a:r>
                      <a:endParaRPr lang="en-US" sz="2800" dirty="0">
                        <a:solidFill>
                          <a:schemeClr val="bg2"/>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3385481">
                <a:tc>
                  <a:txBody>
                    <a:bodyPr/>
                    <a:lstStyle/>
                    <a:p>
                      <a:pPr marL="342900" marR="0" lvl="0" indent="-342900">
                        <a:lnSpc>
                          <a:spcPct val="115000"/>
                        </a:lnSpc>
                        <a:spcBef>
                          <a:spcPts val="0"/>
                        </a:spcBef>
                        <a:spcAft>
                          <a:spcPts val="0"/>
                        </a:spcAft>
                        <a:buFont typeface="Arial"/>
                        <a:buChar char="•"/>
                        <a:tabLst>
                          <a:tab pos="457200" algn="l"/>
                        </a:tabLst>
                      </a:pPr>
                      <a:r>
                        <a:rPr lang="en-US" sz="2800" dirty="0" smtClean="0">
                          <a:latin typeface="Calibri"/>
                          <a:ea typeface="Calibri"/>
                          <a:cs typeface="Times New Roman"/>
                        </a:rPr>
                        <a:t>No more than </a:t>
                      </a:r>
                      <a:r>
                        <a:rPr lang="en-US" sz="2800" dirty="0">
                          <a:latin typeface="Calibri"/>
                          <a:ea typeface="Calibri"/>
                          <a:cs typeface="Times New Roman"/>
                        </a:rPr>
                        <a:t>$</a:t>
                      </a:r>
                      <a:r>
                        <a:rPr lang="en-US" sz="2800" dirty="0" smtClean="0">
                          <a:latin typeface="Calibri"/>
                          <a:ea typeface="Calibri"/>
                          <a:cs typeface="Times New Roman"/>
                        </a:rPr>
                        <a:t>15,000 </a:t>
                      </a:r>
                      <a:r>
                        <a:rPr lang="en-US" sz="2800" dirty="0">
                          <a:latin typeface="Calibri"/>
                          <a:ea typeface="Calibri"/>
                          <a:cs typeface="Times New Roman"/>
                        </a:rPr>
                        <a:t>aggregate in all </a:t>
                      </a:r>
                      <a:r>
                        <a:rPr lang="en-US" sz="2800" dirty="0" smtClean="0">
                          <a:latin typeface="Calibri"/>
                          <a:ea typeface="Calibri"/>
                          <a:cs typeface="Times New Roman"/>
                        </a:rPr>
                        <a:t>affected </a:t>
                      </a:r>
                      <a:r>
                        <a:rPr lang="en-US" sz="2800" dirty="0">
                          <a:latin typeface="Calibri"/>
                          <a:ea typeface="Calibri"/>
                          <a:cs typeface="Times New Roman"/>
                        </a:rPr>
                        <a:t>parties</a:t>
                      </a:r>
                    </a:p>
                    <a:p>
                      <a:pPr marL="342900" marR="0" lvl="0" indent="-342900">
                        <a:lnSpc>
                          <a:spcPct val="115000"/>
                        </a:lnSpc>
                        <a:spcBef>
                          <a:spcPts val="0"/>
                        </a:spcBef>
                        <a:spcAft>
                          <a:spcPts val="0"/>
                        </a:spcAft>
                        <a:buFont typeface="Arial"/>
                        <a:buChar char="•"/>
                        <a:tabLst>
                          <a:tab pos="457200" algn="l"/>
                        </a:tabLst>
                      </a:pPr>
                      <a:r>
                        <a:rPr lang="en-US" sz="2800" dirty="0">
                          <a:latin typeface="Calibri"/>
                          <a:ea typeface="Calibri"/>
                          <a:cs typeface="Times New Roman"/>
                        </a:rPr>
                        <a:t>No more than $25,000 aggregate in all affected parties and non-parties.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457200" algn="l"/>
                        </a:tabLst>
                      </a:pPr>
                      <a:r>
                        <a:rPr lang="en-US" sz="2800" dirty="0" smtClean="0">
                          <a:solidFill>
                            <a:schemeClr val="bg2"/>
                          </a:solidFill>
                          <a:latin typeface="Calibri"/>
                          <a:ea typeface="Calibri"/>
                          <a:cs typeface="Times New Roman"/>
                        </a:rPr>
                        <a:t>No </a:t>
                      </a:r>
                      <a:r>
                        <a:rPr lang="en-US" sz="2800" dirty="0">
                          <a:solidFill>
                            <a:schemeClr val="bg2"/>
                          </a:solidFill>
                          <a:latin typeface="Calibri"/>
                          <a:ea typeface="Calibri"/>
                          <a:cs typeface="Times New Roman"/>
                        </a:rPr>
                        <a:t>more than $25,000 in one affected entity; no more than $50,000 aggregate in all affected entities.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61160" y="1737360"/>
            <a:ext cx="3383280" cy="3383279"/>
            <a:chOff x="137159" y="340360"/>
            <a:chExt cx="3383280" cy="3383279"/>
          </a:xfrm>
        </p:grpSpPr>
        <p:sp>
          <p:nvSpPr>
            <p:cNvPr id="6" name="Oval 5"/>
            <p:cNvSpPr/>
            <p:nvPr/>
          </p:nvSpPr>
          <p:spPr>
            <a:xfrm>
              <a:off x="137159" y="340360"/>
              <a:ext cx="3383280" cy="3383279"/>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 name="Oval 4"/>
            <p:cNvSpPr/>
            <p:nvPr/>
          </p:nvSpPr>
          <p:spPr>
            <a:xfrm>
              <a:off x="609599" y="739321"/>
              <a:ext cx="1950720" cy="258535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rPr>
                <a:t>Particular  Government</a:t>
              </a:r>
              <a:r>
                <a:rPr lang="en-US" sz="2000" kern="1200" dirty="0" smtClean="0">
                  <a:latin typeface="Calibri" pitchFamily="34" charset="0"/>
                </a:rPr>
                <a:t> </a:t>
              </a:r>
              <a:r>
                <a:rPr lang="en-US" sz="2800" kern="1200" dirty="0" smtClean="0">
                  <a:latin typeface="Calibri" pitchFamily="34" charset="0"/>
                </a:rPr>
                <a:t>Matter</a:t>
              </a:r>
              <a:endParaRPr lang="en-US" sz="2000" kern="1200" dirty="0">
                <a:latin typeface="Calibri" pitchFamily="34" charset="0"/>
              </a:endParaRPr>
            </a:p>
          </p:txBody>
        </p:sp>
      </p:grpSp>
      <p:grpSp>
        <p:nvGrpSpPr>
          <p:cNvPr id="3" name="Group 2"/>
          <p:cNvGrpSpPr/>
          <p:nvPr/>
        </p:nvGrpSpPr>
        <p:grpSpPr>
          <a:xfrm>
            <a:off x="4099560" y="1737360"/>
            <a:ext cx="3383280" cy="3383279"/>
            <a:chOff x="2575559" y="340360"/>
            <a:chExt cx="3383280" cy="3383279"/>
          </a:xfrm>
        </p:grpSpPr>
        <p:sp>
          <p:nvSpPr>
            <p:cNvPr id="4" name="Oval 3"/>
            <p:cNvSpPr/>
            <p:nvPr/>
          </p:nvSpPr>
          <p:spPr>
            <a:xfrm>
              <a:off x="2575559" y="340360"/>
              <a:ext cx="3383280" cy="3383279"/>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 name="Oval 6"/>
            <p:cNvSpPr/>
            <p:nvPr/>
          </p:nvSpPr>
          <p:spPr>
            <a:xfrm>
              <a:off x="3535680" y="739321"/>
              <a:ext cx="1950720" cy="258535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rPr>
                <a:t>Financial holding or other interest</a:t>
              </a:r>
              <a:endParaRPr lang="en-US" sz="2800" kern="1200" dirty="0">
                <a:latin typeface="Calibri" pitchFamily="34" charset="0"/>
              </a:endParaRPr>
            </a:p>
          </p:txBody>
        </p:sp>
      </p:grpSp>
      <p:sp>
        <p:nvSpPr>
          <p:cNvPr id="8" name="Rectangle 7"/>
          <p:cNvSpPr/>
          <p:nvPr/>
        </p:nvSpPr>
        <p:spPr>
          <a:xfrm>
            <a:off x="1676400" y="609600"/>
            <a:ext cx="6019800" cy="723275"/>
          </a:xfrm>
          <a:prstGeom prst="rect">
            <a:avLst/>
          </a:prstGeom>
        </p:spPr>
        <p:txBody>
          <a:bodyPr wrap="square">
            <a:spAutoFit/>
            <a:scene3d>
              <a:camera prst="orthographicFront"/>
              <a:lightRig rig="threePt" dir="t"/>
            </a:scene3d>
            <a:sp3d extrusionH="57150">
              <a:bevelT w="38100" h="38100"/>
            </a:sp3d>
          </a:bodyPr>
          <a:lstStyle/>
          <a:p>
            <a:pPr lvl="0" algn="ctr">
              <a:spcBef>
                <a:spcPct val="0"/>
              </a:spcBef>
              <a:defRPr/>
            </a:pPr>
            <a:r>
              <a:rPr lang="en-US" sz="4000" b="1" u="sng"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cs typeface="Times New Roman" pitchFamily="18" charset="0"/>
              </a:rPr>
              <a:t>Conflict Remediation</a:t>
            </a:r>
            <a:r>
              <a:rPr lang="en-US" sz="4100" b="1" u="sng"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rPr>
              <a:t> </a:t>
            </a:r>
          </a:p>
        </p:txBody>
      </p:sp>
      <p:sp>
        <p:nvSpPr>
          <p:cNvPr id="10" name="TextBox 9"/>
          <p:cNvSpPr txBox="1"/>
          <p:nvPr/>
        </p:nvSpPr>
        <p:spPr>
          <a:xfrm>
            <a:off x="533400" y="5410200"/>
            <a:ext cx="81534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u="sng" dirty="0" smtClean="0">
                <a:solidFill>
                  <a:schemeClr val="bg1"/>
                </a:solidFill>
              </a:rPr>
              <a:t>Two Ways to Remedy Conflict</a:t>
            </a:r>
            <a:r>
              <a:rPr lang="en-US" sz="2400" b="1" dirty="0" smtClean="0">
                <a:solidFill>
                  <a:schemeClr val="bg1"/>
                </a:solidFill>
              </a:rPr>
              <a:t>: </a:t>
            </a:r>
          </a:p>
          <a:p>
            <a:r>
              <a:rPr lang="en-US" sz="2400" b="1" dirty="0" smtClean="0">
                <a:solidFill>
                  <a:schemeClr val="bg1"/>
                </a:solidFill>
              </a:rPr>
              <a:t>1. Remove employee from matter </a:t>
            </a:r>
          </a:p>
          <a:p>
            <a:r>
              <a:rPr lang="en-US" sz="2400" b="1" dirty="0" smtClean="0">
                <a:solidFill>
                  <a:schemeClr val="bg1"/>
                </a:solidFill>
              </a:rPr>
              <a:t>2. Remove disqualifying financial interest in matter</a:t>
            </a:r>
            <a:endParaRPr lang="en-US" sz="2400" b="1" dirty="0">
              <a:solidFill>
                <a:schemeClr val="bg1"/>
              </a:solidFill>
            </a:endParaRPr>
          </a:p>
        </p:txBody>
      </p:sp>
      <p:sp>
        <p:nvSpPr>
          <p:cNvPr id="11" name="TextBox 10"/>
          <p:cNvSpPr txBox="1"/>
          <p:nvPr/>
        </p:nvSpPr>
        <p:spPr>
          <a:xfrm>
            <a:off x="4191000" y="3352800"/>
            <a:ext cx="723275" cy="523220"/>
          </a:xfrm>
          <a:prstGeom prst="rect">
            <a:avLst/>
          </a:prstGeom>
          <a:noFill/>
        </p:spPr>
        <p:txBody>
          <a:bodyPr wrap="none" rtlCol="0">
            <a:spAutoFit/>
          </a:bodyPr>
          <a:lstStyle/>
          <a:p>
            <a:r>
              <a:rPr lang="en-US" sz="2800" b="1" dirty="0" smtClean="0">
                <a:solidFill>
                  <a:schemeClr val="bg1"/>
                </a:solidFill>
                <a:effectLst>
                  <a:outerShdw blurRad="38100" dist="38100" dir="2700000" algn="tl">
                    <a:srgbClr val="000000">
                      <a:alpha val="43137"/>
                    </a:srgbClr>
                  </a:outerShdw>
                </a:effectLst>
              </a:rPr>
              <a:t>208</a:t>
            </a:r>
            <a:endParaRPr lang="en-US"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0" y="2057400"/>
            <a:ext cx="9144000" cy="2057400"/>
          </a:xfrm>
          <a:prstGeom prst="rect">
            <a:avLst/>
          </a:prstGeom>
        </p:spPr>
        <p:txBody>
          <a:bodyPr/>
          <a:lstStyle/>
          <a:p>
            <a:pPr marL="1257300" lvl="2" indent="-342900" eaLnBrk="0" hangingPunct="0">
              <a:lnSpc>
                <a:spcPct val="90000"/>
              </a:lnSpc>
              <a:spcBef>
                <a:spcPct val="20000"/>
              </a:spcBef>
              <a:buClr>
                <a:srgbClr val="CC3300"/>
              </a:buClr>
              <a:defRPr/>
            </a:pPr>
            <a:r>
              <a:rPr lang="en-US" sz="2800" b="1" kern="0" dirty="0" smtClean="0">
                <a:latin typeface="Calibri" pitchFamily="34" charset="0"/>
              </a:rPr>
              <a:t>Interests:</a:t>
            </a:r>
          </a:p>
          <a:p>
            <a:pPr marL="1257300" lvl="2" indent="-342900" eaLnBrk="0" hangingPunct="0">
              <a:lnSpc>
                <a:spcPct val="90000"/>
              </a:lnSpc>
              <a:spcBef>
                <a:spcPct val="20000"/>
              </a:spcBef>
              <a:buClr>
                <a:srgbClr val="CC3300"/>
              </a:buClr>
              <a:defRPr/>
            </a:pPr>
            <a:r>
              <a:rPr lang="en-US" sz="3600" b="1" kern="0" dirty="0" smtClean="0">
                <a:solidFill>
                  <a:srgbClr val="FF0000"/>
                </a:solidFill>
                <a:latin typeface="Calibri" pitchFamily="34" charset="0"/>
              </a:rPr>
              <a:t>		</a:t>
            </a:r>
            <a:r>
              <a:rPr lang="en-US" sz="3600" b="1" kern="0" dirty="0" smtClean="0">
                <a:solidFill>
                  <a:srgbClr val="FFC000"/>
                </a:solidFill>
                <a:latin typeface="Calibri" pitchFamily="34" charset="0"/>
              </a:rPr>
              <a:t>$12,000 </a:t>
            </a:r>
            <a:r>
              <a:rPr lang="en-US" sz="3600" kern="0" dirty="0" smtClean="0">
                <a:latin typeface="Calibri" pitchFamily="34" charset="0"/>
              </a:rPr>
              <a:t>in </a:t>
            </a:r>
            <a:r>
              <a:rPr lang="en-US" sz="3600" dirty="0" smtClean="0">
                <a:solidFill>
                  <a:srgbClr val="FFC000"/>
                </a:solidFill>
                <a:latin typeface="Calibri" pitchFamily="34" charset="0"/>
              </a:rPr>
              <a:t>Nestlé</a:t>
            </a:r>
            <a:r>
              <a:rPr lang="en-US" sz="3600" kern="0" dirty="0" smtClean="0">
                <a:solidFill>
                  <a:srgbClr val="FFC000"/>
                </a:solidFill>
                <a:latin typeface="Calibri" pitchFamily="34" charset="0"/>
              </a:rPr>
              <a:t> stock </a:t>
            </a:r>
          </a:p>
          <a:p>
            <a:pPr marL="1257300" lvl="2" indent="-342900" eaLnBrk="0" hangingPunct="0">
              <a:lnSpc>
                <a:spcPct val="90000"/>
              </a:lnSpc>
              <a:spcBef>
                <a:spcPct val="20000"/>
              </a:spcBef>
              <a:buClr>
                <a:srgbClr val="CC3300"/>
              </a:buClr>
              <a:defRPr/>
            </a:pPr>
            <a:r>
              <a:rPr lang="en-US" sz="2800" kern="0" dirty="0" smtClean="0">
                <a:latin typeface="Calibri" pitchFamily="34" charset="0"/>
              </a:rPr>
              <a:t>	(</a:t>
            </a:r>
            <a:r>
              <a:rPr lang="en-US" sz="2800" b="1" kern="0" dirty="0" smtClean="0">
                <a:latin typeface="Calibri" pitchFamily="34" charset="0"/>
              </a:rPr>
              <a:t>No exemption</a:t>
            </a:r>
            <a:r>
              <a:rPr lang="en-US" sz="2800" kern="0" dirty="0" smtClean="0">
                <a:latin typeface="Calibri" pitchFamily="34" charset="0"/>
              </a:rPr>
              <a:t>; another remedy needed)</a:t>
            </a:r>
          </a:p>
          <a:p>
            <a:pPr marL="1257300" lvl="2" indent="-342900" eaLnBrk="0" hangingPunct="0">
              <a:lnSpc>
                <a:spcPct val="90000"/>
              </a:lnSpc>
              <a:spcBef>
                <a:spcPct val="20000"/>
              </a:spcBef>
              <a:buClr>
                <a:srgbClr val="CC3300"/>
              </a:buClr>
              <a:defRPr/>
            </a:pPr>
            <a:endParaRPr lang="en-US" sz="2800" kern="0" dirty="0" smtClean="0">
              <a:latin typeface="Calibri" pitchFamily="34" charset="0"/>
            </a:endParaRPr>
          </a:p>
          <a:p>
            <a:pPr marL="1257300" lvl="2" indent="-342900" eaLnBrk="0" hangingPunct="0">
              <a:lnSpc>
                <a:spcPct val="90000"/>
              </a:lnSpc>
              <a:spcBef>
                <a:spcPct val="20000"/>
              </a:spcBef>
              <a:buClr>
                <a:srgbClr val="CC3300"/>
              </a:buClr>
              <a:defRPr/>
            </a:pPr>
            <a:r>
              <a:rPr lang="en-US" sz="3600" b="1" u="none" kern="0" dirty="0" smtClean="0">
                <a:solidFill>
                  <a:srgbClr val="92D050"/>
                </a:solidFill>
                <a:latin typeface="Calibri" pitchFamily="34" charset="0"/>
              </a:rPr>
              <a:t>		$</a:t>
            </a:r>
            <a:r>
              <a:rPr lang="en-US" sz="3600" b="1" u="none" kern="0" dirty="0">
                <a:solidFill>
                  <a:srgbClr val="92D050"/>
                </a:solidFill>
                <a:latin typeface="Calibri" pitchFamily="34" charset="0"/>
              </a:rPr>
              <a:t>5,000 </a:t>
            </a:r>
            <a:r>
              <a:rPr lang="en-US" sz="3600" u="none" kern="0" dirty="0">
                <a:latin typeface="Calibri" pitchFamily="34" charset="0"/>
              </a:rPr>
              <a:t>in </a:t>
            </a:r>
            <a:r>
              <a:rPr lang="en-US" sz="3600" u="none" kern="0" dirty="0">
                <a:solidFill>
                  <a:srgbClr val="FFC000"/>
                </a:solidFill>
                <a:latin typeface="Calibri" pitchFamily="34" charset="0"/>
              </a:rPr>
              <a:t>ConAgra stock</a:t>
            </a:r>
            <a:endParaRPr lang="en-US" sz="4000" u="none" kern="0" dirty="0">
              <a:solidFill>
                <a:srgbClr val="FFC000"/>
              </a:solidFill>
              <a:latin typeface="Calibri" pitchFamily="34" charset="0"/>
            </a:endParaRPr>
          </a:p>
          <a:p>
            <a:pPr marL="1257300" lvl="2" indent="-342900" eaLnBrk="0" hangingPunct="0">
              <a:lnSpc>
                <a:spcPct val="90000"/>
              </a:lnSpc>
              <a:spcBef>
                <a:spcPct val="20000"/>
              </a:spcBef>
              <a:buClr>
                <a:srgbClr val="CC3300"/>
              </a:buClr>
              <a:defRPr/>
            </a:pPr>
            <a:endParaRPr lang="en-US" sz="3200" b="1" u="none" strike="sngStrike" kern="0" dirty="0" smtClean="0">
              <a:solidFill>
                <a:srgbClr val="92D050"/>
              </a:solidFill>
              <a:latin typeface="+mn-lt"/>
            </a:endParaRPr>
          </a:p>
          <a:p>
            <a:pPr marL="1257300" lvl="2" indent="-342900" eaLnBrk="0" hangingPunct="0">
              <a:lnSpc>
                <a:spcPct val="90000"/>
              </a:lnSpc>
              <a:spcBef>
                <a:spcPct val="20000"/>
              </a:spcBef>
              <a:buClr>
                <a:srgbClr val="CC3300"/>
              </a:buClr>
              <a:defRPr/>
            </a:pPr>
            <a:endParaRPr lang="en-US" sz="3200" u="none" kern="0" dirty="0">
              <a:latin typeface="+mn-lt"/>
            </a:endParaRPr>
          </a:p>
          <a:p>
            <a:pPr marL="1257300" lvl="2" indent="-342900" eaLnBrk="0" hangingPunct="0">
              <a:lnSpc>
                <a:spcPct val="90000"/>
              </a:lnSpc>
              <a:spcBef>
                <a:spcPct val="20000"/>
              </a:spcBef>
              <a:buClr>
                <a:srgbClr val="CC3300"/>
              </a:buClr>
              <a:defRPr/>
            </a:pPr>
            <a:endParaRPr lang="en-US" sz="3200" u="none" kern="0" dirty="0">
              <a:latin typeface="+mn-lt"/>
            </a:endParaRPr>
          </a:p>
          <a:p>
            <a:pPr marL="1257300" lvl="2" indent="-342900" eaLnBrk="0" hangingPunct="0">
              <a:lnSpc>
                <a:spcPct val="90000"/>
              </a:lnSpc>
              <a:spcBef>
                <a:spcPct val="20000"/>
              </a:spcBef>
              <a:buClr>
                <a:srgbClr val="CC3300"/>
              </a:buClr>
              <a:defRPr/>
            </a:pPr>
            <a:endParaRPr lang="en-US" sz="3200" u="none" kern="0" dirty="0">
              <a:latin typeface="+mn-lt"/>
            </a:endParaRPr>
          </a:p>
          <a:p>
            <a:pPr marL="1257300" lvl="2" indent="-342900" eaLnBrk="0" hangingPunct="0">
              <a:lnSpc>
                <a:spcPct val="90000"/>
              </a:lnSpc>
              <a:spcBef>
                <a:spcPct val="20000"/>
              </a:spcBef>
              <a:buClr>
                <a:srgbClr val="CC3300"/>
              </a:buClr>
              <a:defRPr/>
            </a:pPr>
            <a:endParaRPr lang="en-US" sz="3200" u="none" kern="0" dirty="0">
              <a:latin typeface="+mn-lt"/>
            </a:endParaRPr>
          </a:p>
          <a:p>
            <a:pPr marL="1257300" lvl="2" indent="-342900" eaLnBrk="0" hangingPunct="0">
              <a:lnSpc>
                <a:spcPct val="90000"/>
              </a:lnSpc>
              <a:spcBef>
                <a:spcPct val="20000"/>
              </a:spcBef>
              <a:buClr>
                <a:srgbClr val="CC3300"/>
              </a:buClr>
              <a:defRPr/>
            </a:pPr>
            <a:endParaRPr lang="en-US" sz="3200" u="none" kern="0" dirty="0">
              <a:latin typeface="+mn-lt"/>
            </a:endParaRPr>
          </a:p>
          <a:p>
            <a:pPr marL="1257300" lvl="2" indent="-342900" eaLnBrk="0" hangingPunct="0">
              <a:lnSpc>
                <a:spcPct val="90000"/>
              </a:lnSpc>
              <a:spcBef>
                <a:spcPct val="20000"/>
              </a:spcBef>
              <a:buClr>
                <a:srgbClr val="CC3300"/>
              </a:buClr>
              <a:defRPr/>
            </a:pPr>
            <a:endParaRPr lang="en-US" sz="3200" u="none" kern="0" dirty="0">
              <a:latin typeface="+mn-lt"/>
            </a:endParaRPr>
          </a:p>
          <a:p>
            <a:pPr marL="1257300" lvl="2" indent="-342900" eaLnBrk="0" hangingPunct="0">
              <a:lnSpc>
                <a:spcPct val="90000"/>
              </a:lnSpc>
              <a:spcBef>
                <a:spcPct val="20000"/>
              </a:spcBef>
              <a:buClr>
                <a:srgbClr val="CC3300"/>
              </a:buClr>
              <a:defRPr/>
            </a:pPr>
            <a:endParaRPr lang="en-US" sz="3200" u="none" kern="0" dirty="0">
              <a:latin typeface="+mn-lt"/>
            </a:endParaRPr>
          </a:p>
        </p:txBody>
      </p:sp>
      <p:sp>
        <p:nvSpPr>
          <p:cNvPr id="79875" name="Bevel 3"/>
          <p:cNvSpPr>
            <a:spLocks noChangeArrowheads="1"/>
          </p:cNvSpPr>
          <p:nvPr/>
        </p:nvSpPr>
        <p:spPr bwMode="auto">
          <a:xfrm>
            <a:off x="1828800" y="4724400"/>
            <a:ext cx="609600" cy="609600"/>
          </a:xfrm>
          <a:prstGeom prst="bevel">
            <a:avLst>
              <a:gd name="adj" fmla="val 12500"/>
            </a:avLst>
          </a:prstGeom>
          <a:solidFill>
            <a:schemeClr val="tx2"/>
          </a:solidFill>
          <a:ln w="9525" algn="ctr">
            <a:solidFill>
              <a:schemeClr val="tx1"/>
            </a:solidFill>
            <a:miter lim="800000"/>
            <a:headEnd/>
            <a:tailEnd/>
          </a:ln>
        </p:spPr>
        <p:txBody>
          <a:bodyPr wrap="none"/>
          <a:lstStyle/>
          <a:p>
            <a:endParaRPr lang="en-US"/>
          </a:p>
        </p:txBody>
      </p:sp>
      <p:sp>
        <p:nvSpPr>
          <p:cNvPr id="79876" name="TextBox 4"/>
          <p:cNvSpPr txBox="1">
            <a:spLocks noChangeArrowheads="1"/>
          </p:cNvSpPr>
          <p:nvPr/>
        </p:nvSpPr>
        <p:spPr bwMode="auto">
          <a:xfrm>
            <a:off x="3276600" y="4888468"/>
            <a:ext cx="4876800" cy="830997"/>
          </a:xfrm>
          <a:prstGeom prst="rect">
            <a:avLst/>
          </a:prstGeom>
          <a:noFill/>
          <a:ln w="9525">
            <a:noFill/>
            <a:miter lim="800000"/>
            <a:headEnd/>
            <a:tailEnd/>
          </a:ln>
        </p:spPr>
        <p:txBody>
          <a:bodyPr>
            <a:spAutoFit/>
          </a:bodyPr>
          <a:lstStyle/>
          <a:p>
            <a:r>
              <a:rPr lang="en-US" sz="2400" u="none" dirty="0">
                <a:latin typeface="Calibri" pitchFamily="34" charset="0"/>
              </a:rPr>
              <a:t>$25,000 or less in any single affected entity</a:t>
            </a:r>
          </a:p>
        </p:txBody>
      </p:sp>
      <p:sp>
        <p:nvSpPr>
          <p:cNvPr id="79877" name="Bevel 5"/>
          <p:cNvSpPr>
            <a:spLocks noChangeArrowheads="1"/>
          </p:cNvSpPr>
          <p:nvPr/>
        </p:nvSpPr>
        <p:spPr bwMode="auto">
          <a:xfrm>
            <a:off x="1828800" y="5867400"/>
            <a:ext cx="609600" cy="609600"/>
          </a:xfrm>
          <a:prstGeom prst="bevel">
            <a:avLst>
              <a:gd name="adj" fmla="val 12500"/>
            </a:avLst>
          </a:prstGeom>
          <a:solidFill>
            <a:schemeClr val="tx2"/>
          </a:solidFill>
          <a:ln w="9525" algn="ctr">
            <a:solidFill>
              <a:schemeClr val="tx1"/>
            </a:solidFill>
            <a:miter lim="800000"/>
            <a:headEnd/>
            <a:tailEnd/>
          </a:ln>
        </p:spPr>
        <p:txBody>
          <a:bodyPr wrap="none"/>
          <a:lstStyle/>
          <a:p>
            <a:endParaRPr lang="en-US"/>
          </a:p>
        </p:txBody>
      </p:sp>
      <p:sp>
        <p:nvSpPr>
          <p:cNvPr id="79878" name="TextBox 6"/>
          <p:cNvSpPr txBox="1">
            <a:spLocks noChangeArrowheads="1"/>
          </p:cNvSpPr>
          <p:nvPr/>
        </p:nvSpPr>
        <p:spPr bwMode="auto">
          <a:xfrm>
            <a:off x="3276600" y="5678269"/>
            <a:ext cx="4876800" cy="738664"/>
          </a:xfrm>
          <a:prstGeom prst="rect">
            <a:avLst/>
          </a:prstGeom>
          <a:noFill/>
          <a:ln w="9525">
            <a:noFill/>
            <a:miter lim="800000"/>
            <a:headEnd/>
            <a:tailEnd/>
          </a:ln>
        </p:spPr>
        <p:txBody>
          <a:bodyPr>
            <a:spAutoFit/>
          </a:bodyPr>
          <a:lstStyle/>
          <a:p>
            <a:endParaRPr lang="en-US" u="none" dirty="0" smtClean="0"/>
          </a:p>
          <a:p>
            <a:r>
              <a:rPr lang="en-US" sz="2400" u="none" dirty="0" smtClean="0">
                <a:latin typeface="Calibri" pitchFamily="34" charset="0"/>
              </a:rPr>
              <a:t>$</a:t>
            </a:r>
            <a:r>
              <a:rPr lang="en-US" sz="2400" u="none" dirty="0">
                <a:latin typeface="Calibri" pitchFamily="34" charset="0"/>
              </a:rPr>
              <a:t>50,000 or less in all affected entities</a:t>
            </a:r>
          </a:p>
        </p:txBody>
      </p:sp>
      <p:sp>
        <p:nvSpPr>
          <p:cNvPr id="9" name="TextBox 8"/>
          <p:cNvSpPr txBox="1">
            <a:spLocks noChangeArrowheads="1"/>
          </p:cNvSpPr>
          <p:nvPr/>
        </p:nvSpPr>
        <p:spPr bwMode="auto">
          <a:xfrm>
            <a:off x="1828800" y="4572000"/>
            <a:ext cx="838200" cy="1016000"/>
          </a:xfrm>
          <a:prstGeom prst="rect">
            <a:avLst/>
          </a:prstGeom>
          <a:noFill/>
          <a:ln w="9525">
            <a:noFill/>
            <a:miter lim="800000"/>
            <a:headEnd/>
            <a:tailEnd/>
          </a:ln>
        </p:spPr>
        <p:txBody>
          <a:bodyPr>
            <a:spAutoFit/>
          </a:bodyPr>
          <a:lstStyle/>
          <a:p>
            <a:r>
              <a:rPr lang="en-US" sz="6000" b="1" u="none" dirty="0">
                <a:solidFill>
                  <a:srgbClr val="FF0000"/>
                </a:solidFill>
                <a:sym typeface="Wingdings 2" pitchFamily="18" charset="2"/>
              </a:rPr>
              <a:t></a:t>
            </a:r>
            <a:endParaRPr lang="en-US" sz="6000" b="1" u="none" dirty="0">
              <a:solidFill>
                <a:srgbClr val="FF0000"/>
              </a:solidFill>
            </a:endParaRPr>
          </a:p>
        </p:txBody>
      </p:sp>
      <p:sp>
        <p:nvSpPr>
          <p:cNvPr id="10" name="TextBox 9"/>
          <p:cNvSpPr txBox="1">
            <a:spLocks noChangeArrowheads="1"/>
          </p:cNvSpPr>
          <p:nvPr/>
        </p:nvSpPr>
        <p:spPr bwMode="auto">
          <a:xfrm>
            <a:off x="1828800" y="5715000"/>
            <a:ext cx="838200" cy="1016000"/>
          </a:xfrm>
          <a:prstGeom prst="rect">
            <a:avLst/>
          </a:prstGeom>
          <a:noFill/>
          <a:ln w="9525">
            <a:noFill/>
            <a:miter lim="800000"/>
            <a:headEnd/>
            <a:tailEnd/>
          </a:ln>
        </p:spPr>
        <p:txBody>
          <a:bodyPr>
            <a:spAutoFit/>
          </a:bodyPr>
          <a:lstStyle/>
          <a:p>
            <a:r>
              <a:rPr lang="en-US" sz="6000" b="1" u="none" dirty="0">
                <a:solidFill>
                  <a:srgbClr val="FF0000"/>
                </a:solidFill>
                <a:sym typeface="Wingdings 2" pitchFamily="18" charset="2"/>
              </a:rPr>
              <a:t></a:t>
            </a:r>
            <a:endParaRPr lang="en-US" sz="6000" b="1" u="none" dirty="0">
              <a:solidFill>
                <a:srgbClr val="FF0000"/>
              </a:solidFill>
            </a:endParaRPr>
          </a:p>
        </p:txBody>
      </p:sp>
      <p:sp>
        <p:nvSpPr>
          <p:cNvPr id="11" name="Rectangle 1"/>
          <p:cNvSpPr>
            <a:spLocks noChangeArrowheads="1"/>
          </p:cNvSpPr>
          <p:nvPr/>
        </p:nvSpPr>
        <p:spPr bwMode="auto">
          <a:xfrm>
            <a:off x="0" y="381000"/>
            <a:ext cx="8763000" cy="1138773"/>
          </a:xfrm>
          <a:prstGeom prst="rect">
            <a:avLst/>
          </a:prstGeom>
          <a:noFill/>
          <a:ln w="9525">
            <a:noFill/>
            <a:miter lim="800000"/>
            <a:headEnd/>
            <a:tailEnd/>
          </a:ln>
        </p:spPr>
        <p:txBody>
          <a:bodyPr wrap="square">
            <a:spAutoFit/>
          </a:bodyPr>
          <a:lstStyle/>
          <a:p>
            <a:r>
              <a:rPr lang="en-US" sz="2800" u="none" dirty="0" smtClean="0">
                <a:latin typeface="Calibri" pitchFamily="34" charset="0"/>
              </a:rPr>
              <a:t>	</a:t>
            </a:r>
            <a:r>
              <a:rPr lang="en-US" sz="4400" u="none" dirty="0" smtClean="0">
                <a:latin typeface="Calibri" pitchFamily="34" charset="0"/>
              </a:rPr>
              <a:t>Matter</a:t>
            </a:r>
            <a:r>
              <a:rPr lang="en-US" sz="4400" dirty="0" smtClean="0">
                <a:latin typeface="Calibri" pitchFamily="34" charset="0"/>
              </a:rPr>
              <a:t> of General Applicability</a:t>
            </a:r>
            <a:endParaRPr lang="en-US" sz="2800" u="none" dirty="0" smtClean="0">
              <a:latin typeface="Calibri" pitchFamily="34" charset="0"/>
            </a:endParaRPr>
          </a:p>
          <a:p>
            <a:r>
              <a:rPr lang="en-US" sz="2400" u="none" dirty="0" smtClean="0">
                <a:solidFill>
                  <a:srgbClr val="FFC000"/>
                </a:solidFill>
                <a:latin typeface="Calibri" pitchFamily="34" charset="0"/>
              </a:rPr>
              <a:t>		</a:t>
            </a:r>
            <a:endParaRPr lang="en-US" sz="2400" dirty="0">
              <a:solidFill>
                <a:srgbClr val="FFC000"/>
              </a:solidFill>
              <a:latin typeface="Calibri" pitchFamily="34" charset="0"/>
            </a:endParaRPr>
          </a:p>
        </p:txBody>
      </p:sp>
      <p:grpSp>
        <p:nvGrpSpPr>
          <p:cNvPr id="12" name="Group 11"/>
          <p:cNvGrpSpPr/>
          <p:nvPr/>
        </p:nvGrpSpPr>
        <p:grpSpPr>
          <a:xfrm>
            <a:off x="859466" y="2336800"/>
            <a:ext cx="838200" cy="1016000"/>
            <a:chOff x="1773866" y="3683000"/>
            <a:chExt cx="838200" cy="1016000"/>
          </a:xfrm>
        </p:grpSpPr>
        <p:sp>
          <p:nvSpPr>
            <p:cNvPr id="13" name="Bevel 5"/>
            <p:cNvSpPr>
              <a:spLocks noChangeArrowheads="1"/>
            </p:cNvSpPr>
            <p:nvPr/>
          </p:nvSpPr>
          <p:spPr bwMode="auto">
            <a:xfrm>
              <a:off x="1828800" y="3835400"/>
              <a:ext cx="609600" cy="609600"/>
            </a:xfrm>
            <a:prstGeom prst="bevel">
              <a:avLst>
                <a:gd name="adj" fmla="val 12500"/>
              </a:avLst>
            </a:prstGeom>
            <a:solidFill>
              <a:schemeClr val="tx2"/>
            </a:solidFill>
            <a:ln w="9525" algn="ctr">
              <a:solidFill>
                <a:schemeClr val="tx1"/>
              </a:solidFill>
              <a:miter lim="800000"/>
              <a:headEnd/>
              <a:tailEnd/>
            </a:ln>
          </p:spPr>
          <p:txBody>
            <a:bodyPr wrap="none"/>
            <a:lstStyle/>
            <a:p>
              <a:endParaRPr lang="en-US"/>
            </a:p>
          </p:txBody>
        </p:sp>
        <p:sp>
          <p:nvSpPr>
            <p:cNvPr id="14" name="TextBox 13"/>
            <p:cNvSpPr txBox="1">
              <a:spLocks noChangeArrowheads="1"/>
            </p:cNvSpPr>
            <p:nvPr/>
          </p:nvSpPr>
          <p:spPr bwMode="auto">
            <a:xfrm>
              <a:off x="1773866" y="3683000"/>
              <a:ext cx="838200" cy="1016000"/>
            </a:xfrm>
            <a:prstGeom prst="rect">
              <a:avLst/>
            </a:prstGeom>
            <a:noFill/>
            <a:ln w="9525">
              <a:noFill/>
              <a:miter lim="800000"/>
              <a:headEnd/>
              <a:tailEnd/>
            </a:ln>
          </p:spPr>
          <p:txBody>
            <a:bodyPr>
              <a:spAutoFit/>
            </a:bodyPr>
            <a:lstStyle/>
            <a:p>
              <a:r>
                <a:rPr lang="en-US" sz="6000" b="1" dirty="0">
                  <a:solidFill>
                    <a:srgbClr val="FF0000"/>
                  </a:solidFill>
                  <a:sym typeface="Wingdings 2" pitchFamily="18" charset="2"/>
                </a:rPr>
                <a:t>X</a:t>
              </a:r>
              <a:endParaRPr lang="en-US" sz="6000" b="1" u="none" dirty="0">
                <a:solidFill>
                  <a:srgbClr val="FF0000"/>
                </a:solidFill>
              </a:endParaRP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76200" y="1676400"/>
            <a:ext cx="9067800" cy="0"/>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 name="Group 16"/>
          <p:cNvGrpSpPr/>
          <p:nvPr/>
        </p:nvGrpSpPr>
        <p:grpSpPr>
          <a:xfrm>
            <a:off x="228600" y="0"/>
            <a:ext cx="2438400" cy="2265528"/>
            <a:chOff x="-2590800" y="6096000"/>
            <a:chExt cx="2667000" cy="2667000"/>
          </a:xfrm>
        </p:grpSpPr>
        <p:sp>
          <p:nvSpPr>
            <p:cNvPr id="4" name="Oval 3"/>
            <p:cNvSpPr/>
            <p:nvPr/>
          </p:nvSpPr>
          <p:spPr>
            <a:xfrm>
              <a:off x="-2590800" y="6096000"/>
              <a:ext cx="2667000" cy="2667000"/>
            </a:xfrm>
            <a:prstGeom prst="ellipse">
              <a:avLst/>
            </a:prstGeom>
            <a:gradFill>
              <a:gsLst>
                <a:gs pos="34000">
                  <a:schemeClr val="tx2"/>
                </a:gs>
                <a:gs pos="80000">
                  <a:schemeClr val="tx2">
                    <a:lumMod val="60000"/>
                    <a:lumOff val="4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a:bevelT w="228600" h="228600"/>
              </a:sp3d>
            </a:bodyPr>
            <a:lstStyle/>
            <a:p>
              <a:pPr algn="ctr"/>
              <a:endParaRPr lang="en-US" sz="19900" dirty="0">
                <a:ln w="28575">
                  <a:solidFill>
                    <a:schemeClr val="tx1"/>
                  </a:solidFill>
                </a:ln>
                <a:solidFill>
                  <a:schemeClr val="tx1">
                    <a:lumMod val="50000"/>
                    <a:lumOff val="50000"/>
                  </a:schemeClr>
                </a:solidFill>
                <a:latin typeface="Impact" pitchFamily="34" charset="0"/>
              </a:endParaRPr>
            </a:p>
          </p:txBody>
        </p:sp>
        <p:sp>
          <p:nvSpPr>
            <p:cNvPr id="5" name="Oval 4"/>
            <p:cNvSpPr/>
            <p:nvPr/>
          </p:nvSpPr>
          <p:spPr>
            <a:xfrm>
              <a:off x="-2424113" y="6262688"/>
              <a:ext cx="2257426" cy="2257426"/>
            </a:xfrm>
            <a:prstGeom prst="ellipse">
              <a:avLst/>
            </a:prstGeom>
            <a:gradFill>
              <a:gsLst>
                <a:gs pos="34000">
                  <a:schemeClr val="tx2">
                    <a:lumMod val="75000"/>
                  </a:schemeClr>
                </a:gs>
                <a:gs pos="80000">
                  <a:schemeClr val="tx2">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a:bevelT w="228600" h="228600"/>
              </a:sp3d>
            </a:bodyPr>
            <a:lstStyle/>
            <a:p>
              <a:pPr algn="ctr"/>
              <a:r>
                <a:rPr lang="en-US" sz="13300" dirty="0">
                  <a:ln w="28575">
                    <a:solidFill>
                      <a:schemeClr val="tx1"/>
                    </a:solidFill>
                  </a:ln>
                  <a:solidFill>
                    <a:schemeClr val="tx1">
                      <a:lumMod val="95000"/>
                    </a:schemeClr>
                  </a:solidFill>
                  <a:latin typeface="Impact" pitchFamily="34" charset="0"/>
                </a:rPr>
                <a:t>?</a:t>
              </a:r>
              <a:endParaRPr lang="en-US" sz="13300" u="none" dirty="0">
                <a:ln w="28575">
                  <a:solidFill>
                    <a:schemeClr val="tx1"/>
                  </a:solidFill>
                </a:ln>
                <a:solidFill>
                  <a:schemeClr val="tx1">
                    <a:lumMod val="95000"/>
                  </a:schemeClr>
                </a:solidFill>
                <a:latin typeface="Impact" pitchFamily="34" charset="0"/>
              </a:endParaRPr>
            </a:p>
          </p:txBody>
        </p:sp>
      </p:grpSp>
      <p:sp>
        <p:nvSpPr>
          <p:cNvPr id="11" name="TextBox 10"/>
          <p:cNvSpPr txBox="1"/>
          <p:nvPr/>
        </p:nvSpPr>
        <p:spPr>
          <a:xfrm>
            <a:off x="228600" y="2286000"/>
            <a:ext cx="8686800" cy="4401205"/>
          </a:xfrm>
          <a:prstGeom prst="rect">
            <a:avLst/>
          </a:prstGeom>
          <a:noFill/>
        </p:spPr>
        <p:txBody>
          <a:bodyPr wrap="square" rtlCol="0">
            <a:spAutoFit/>
          </a:bodyPr>
          <a:lstStyle/>
          <a:p>
            <a:pPr algn="just"/>
            <a:r>
              <a:rPr lang="en-US" sz="2400" dirty="0" smtClean="0">
                <a:latin typeface="+mj-lt"/>
              </a:rPr>
              <a:t>Stock options </a:t>
            </a:r>
            <a:r>
              <a:rPr lang="en-US" sz="2400" dirty="0">
                <a:latin typeface="+mj-lt"/>
              </a:rPr>
              <a:t>represent </a:t>
            </a:r>
            <a:r>
              <a:rPr lang="en-US" sz="2400" dirty="0" smtClean="0">
                <a:latin typeface="+mj-lt"/>
              </a:rPr>
              <a:t>the </a:t>
            </a:r>
            <a:r>
              <a:rPr lang="en-US" sz="2400" dirty="0" smtClean="0">
                <a:solidFill>
                  <a:srgbClr val="FFC000"/>
                </a:solidFill>
                <a:latin typeface="+mj-lt"/>
              </a:rPr>
              <a:t>same concern as actual stock ownership</a:t>
            </a:r>
            <a:r>
              <a:rPr lang="en-US" sz="2400" dirty="0" smtClean="0">
                <a:latin typeface="+mj-lt"/>
              </a:rPr>
              <a:t> because their values are closely related to the underlying stock.</a:t>
            </a:r>
          </a:p>
          <a:p>
            <a:pPr algn="just"/>
            <a:endParaRPr lang="en-US" sz="2800" dirty="0" smtClean="0">
              <a:latin typeface="+mj-lt"/>
            </a:endParaRPr>
          </a:p>
          <a:p>
            <a:pPr algn="just"/>
            <a:r>
              <a:rPr lang="en-US" sz="2400" dirty="0" smtClean="0">
                <a:latin typeface="+mj-lt"/>
              </a:rPr>
              <a:t>Any </a:t>
            </a:r>
            <a:r>
              <a:rPr lang="en-US" sz="2400" dirty="0">
                <a:latin typeface="+mj-lt"/>
              </a:rPr>
              <a:t>matter that affects the issuing company’s prosperity is presumed to directly and predictably affect the financial interests of </a:t>
            </a:r>
            <a:r>
              <a:rPr lang="en-US" sz="2400" dirty="0" smtClean="0">
                <a:latin typeface="+mj-lt"/>
              </a:rPr>
              <a:t>those who hold options to buy or sell the company’s stock. </a:t>
            </a:r>
            <a:endParaRPr lang="en-US" sz="2400" dirty="0" smtClean="0">
              <a:latin typeface="+mj-lt"/>
            </a:endParaRPr>
          </a:p>
          <a:p>
            <a:pPr algn="just"/>
            <a:endParaRPr lang="en-US" sz="2800" dirty="0">
              <a:latin typeface="+mj-lt"/>
            </a:endParaRPr>
          </a:p>
          <a:p>
            <a:pPr algn="just"/>
            <a:r>
              <a:rPr lang="en-US" sz="2400" dirty="0" smtClean="0">
                <a:latin typeface="+mj-lt"/>
              </a:rPr>
              <a:t>NOT eligible for “publicly-traded securities” exemptions</a:t>
            </a:r>
            <a:endParaRPr lang="en-US" sz="2400" dirty="0">
              <a:latin typeface="+mj-lt"/>
            </a:endParaRPr>
          </a:p>
          <a:p>
            <a:pPr algn="just"/>
            <a:endParaRPr lang="en-US" sz="3200" u="none" dirty="0">
              <a:latin typeface="Calibri" pitchFamily="34" charset="0"/>
            </a:endParaRPr>
          </a:p>
        </p:txBody>
      </p:sp>
      <p:sp>
        <p:nvSpPr>
          <p:cNvPr id="9" name="Rectangle 2"/>
          <p:cNvSpPr txBox="1">
            <a:spLocks noChangeArrowheads="1"/>
          </p:cNvSpPr>
          <p:nvPr/>
        </p:nvSpPr>
        <p:spPr>
          <a:xfrm>
            <a:off x="3120886" y="291547"/>
            <a:ext cx="6175514" cy="1384853"/>
          </a:xfrm>
          <a:prstGeom prst="rect">
            <a:avLst/>
          </a:prstGeom>
        </p:spPr>
        <p:txBody>
          <a:bodyPr>
            <a:scene3d>
              <a:camera prst="orthographicFront"/>
              <a:lightRig rig="threePt" dir="t"/>
            </a:scene3d>
            <a:sp3d extrusionH="57150">
              <a:bevelT w="38100" h="38100"/>
            </a:sp3d>
          </a:bodyPr>
          <a:lstStyle/>
          <a:p>
            <a:pPr>
              <a:spcBef>
                <a:spcPct val="0"/>
              </a:spcBef>
              <a:defRPr/>
            </a:pPr>
            <a:r>
              <a:rPr lang="en-US" sz="40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Times New Roman" pitchFamily="18" charset="0"/>
              </a:rPr>
              <a:t>How do we analyze “stock </a:t>
            </a:r>
            <a:r>
              <a:rPr lang="en-US" sz="4000" b="1" dirty="0" smtClean="0">
                <a:ln w="6350">
                  <a:noFill/>
                </a:ln>
                <a:solidFill>
                  <a:srgbClr val="FFC000"/>
                </a:solidFill>
                <a:effectLst>
                  <a:outerShdw blurRad="114300" dist="101600" dir="2700000" algn="tl" rotWithShape="0">
                    <a:srgbClr val="000000">
                      <a:alpha val="40000"/>
                    </a:srgbClr>
                  </a:outerShdw>
                </a:effectLst>
                <a:latin typeface="+mj-lt"/>
                <a:ea typeface="+mj-ea"/>
                <a:cs typeface="Times New Roman" pitchFamily="18" charset="0"/>
              </a:rPr>
              <a:t>options</a:t>
            </a:r>
            <a:r>
              <a:rPr lang="en-US" sz="40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Times New Roman" pitchFamily="18" charset="0"/>
              </a:rPr>
              <a:t>?”</a:t>
            </a:r>
          </a:p>
          <a:p>
            <a:pPr algn="ctr">
              <a:spcBef>
                <a:spcPct val="0"/>
              </a:spcBef>
              <a:defRPr/>
            </a:pPr>
            <a:endParaRPr kumimoji="0" lang="en-US" sz="41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3" name="Slide Number Placeholder 2"/>
          <p:cNvSpPr>
            <a:spLocks noGrp="1"/>
          </p:cNvSpPr>
          <p:nvPr>
            <p:ph type="sldNum" sz="quarter" idx="12"/>
          </p:nvPr>
        </p:nvSpPr>
        <p:spPr/>
        <p:txBody>
          <a:bodyPr/>
          <a:lstStyle/>
          <a:p>
            <a:fld id="{1B25802B-1C1D-47CB-B414-4DFB7A867B42}" type="slidenum">
              <a:rPr lang="en-US" smtClean="0"/>
              <a:pPr/>
              <a:t>51</a:t>
            </a:fld>
            <a:endParaRPr lang="en-US"/>
          </a:p>
        </p:txBody>
      </p:sp>
    </p:spTree>
    <p:extLst>
      <p:ext uri="{BB962C8B-B14F-4D97-AF65-F5344CB8AC3E}">
        <p14:creationId xmlns:p14="http://schemas.microsoft.com/office/powerpoint/2010/main" val="3826634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76200" y="1676400"/>
            <a:ext cx="9067800" cy="0"/>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 name="Group 16"/>
          <p:cNvGrpSpPr/>
          <p:nvPr/>
        </p:nvGrpSpPr>
        <p:grpSpPr>
          <a:xfrm>
            <a:off x="228600" y="0"/>
            <a:ext cx="2438400" cy="2265528"/>
            <a:chOff x="-2590800" y="6096000"/>
            <a:chExt cx="2667000" cy="2667000"/>
          </a:xfrm>
        </p:grpSpPr>
        <p:sp>
          <p:nvSpPr>
            <p:cNvPr id="4" name="Oval 3"/>
            <p:cNvSpPr/>
            <p:nvPr/>
          </p:nvSpPr>
          <p:spPr>
            <a:xfrm>
              <a:off x="-2590800" y="6096000"/>
              <a:ext cx="2667000" cy="2667000"/>
            </a:xfrm>
            <a:prstGeom prst="ellipse">
              <a:avLst/>
            </a:prstGeom>
            <a:gradFill>
              <a:gsLst>
                <a:gs pos="34000">
                  <a:schemeClr val="tx2"/>
                </a:gs>
                <a:gs pos="80000">
                  <a:schemeClr val="tx2">
                    <a:lumMod val="60000"/>
                    <a:lumOff val="4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a:bevelT w="228600" h="228600"/>
              </a:sp3d>
            </a:bodyPr>
            <a:lstStyle/>
            <a:p>
              <a:pPr algn="ctr"/>
              <a:endParaRPr lang="en-US" sz="19900" dirty="0">
                <a:ln w="28575">
                  <a:solidFill>
                    <a:schemeClr val="tx1"/>
                  </a:solidFill>
                </a:ln>
                <a:solidFill>
                  <a:schemeClr val="tx1">
                    <a:lumMod val="50000"/>
                    <a:lumOff val="50000"/>
                  </a:schemeClr>
                </a:solidFill>
                <a:latin typeface="Impact" pitchFamily="34" charset="0"/>
              </a:endParaRPr>
            </a:p>
          </p:txBody>
        </p:sp>
        <p:sp>
          <p:nvSpPr>
            <p:cNvPr id="5" name="Oval 4"/>
            <p:cNvSpPr/>
            <p:nvPr/>
          </p:nvSpPr>
          <p:spPr>
            <a:xfrm>
              <a:off x="-2424113" y="6262688"/>
              <a:ext cx="2257426" cy="2257426"/>
            </a:xfrm>
            <a:prstGeom prst="ellipse">
              <a:avLst/>
            </a:prstGeom>
            <a:gradFill>
              <a:gsLst>
                <a:gs pos="34000">
                  <a:schemeClr val="tx2">
                    <a:lumMod val="75000"/>
                  </a:schemeClr>
                </a:gs>
                <a:gs pos="80000">
                  <a:schemeClr val="tx2">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a:bevelT w="228600" h="228600"/>
              </a:sp3d>
            </a:bodyPr>
            <a:lstStyle/>
            <a:p>
              <a:pPr algn="ctr"/>
              <a:r>
                <a:rPr lang="en-US" sz="13300" dirty="0">
                  <a:ln w="28575">
                    <a:solidFill>
                      <a:schemeClr val="tx1"/>
                    </a:solidFill>
                  </a:ln>
                  <a:solidFill>
                    <a:schemeClr val="tx1">
                      <a:lumMod val="95000"/>
                    </a:schemeClr>
                  </a:solidFill>
                  <a:latin typeface="Impact" pitchFamily="34" charset="0"/>
                </a:rPr>
                <a:t>?</a:t>
              </a:r>
              <a:endParaRPr lang="en-US" sz="13300" u="none" dirty="0">
                <a:ln w="28575">
                  <a:solidFill>
                    <a:schemeClr val="tx1"/>
                  </a:solidFill>
                </a:ln>
                <a:solidFill>
                  <a:schemeClr val="tx1">
                    <a:lumMod val="95000"/>
                  </a:schemeClr>
                </a:solidFill>
                <a:latin typeface="Impact" pitchFamily="34" charset="0"/>
              </a:endParaRPr>
            </a:p>
          </p:txBody>
        </p:sp>
      </p:grpSp>
      <p:sp>
        <p:nvSpPr>
          <p:cNvPr id="11" name="TextBox 10"/>
          <p:cNvSpPr txBox="1"/>
          <p:nvPr/>
        </p:nvSpPr>
        <p:spPr>
          <a:xfrm>
            <a:off x="990600" y="2445127"/>
            <a:ext cx="7924800" cy="4031873"/>
          </a:xfrm>
          <a:prstGeom prst="rect">
            <a:avLst/>
          </a:prstGeom>
          <a:noFill/>
        </p:spPr>
        <p:txBody>
          <a:bodyPr wrap="square" rtlCol="0">
            <a:spAutoFit/>
          </a:bodyPr>
          <a:lstStyle/>
          <a:p>
            <a:r>
              <a:rPr lang="en-US" sz="2400" dirty="0" smtClean="0">
                <a:latin typeface="+mj-lt"/>
              </a:rPr>
              <a:t>Bonds are a </a:t>
            </a:r>
            <a:r>
              <a:rPr lang="en-US" sz="2400" dirty="0">
                <a:latin typeface="+mj-lt"/>
              </a:rPr>
              <a:t>corporation’s </a:t>
            </a:r>
            <a:r>
              <a:rPr lang="en-US" sz="2400" dirty="0">
                <a:solidFill>
                  <a:srgbClr val="FFC000"/>
                </a:solidFill>
                <a:latin typeface="+mj-lt"/>
              </a:rPr>
              <a:t>fixed debt </a:t>
            </a:r>
            <a:r>
              <a:rPr lang="en-US" sz="2400" dirty="0" smtClean="0">
                <a:solidFill>
                  <a:srgbClr val="FFC000"/>
                </a:solidFill>
                <a:latin typeface="+mj-lt"/>
              </a:rPr>
              <a:t>obligation.</a:t>
            </a:r>
            <a:r>
              <a:rPr lang="en-US" sz="2400" dirty="0" smtClean="0">
                <a:latin typeface="+mj-lt"/>
              </a:rPr>
              <a:t> </a:t>
            </a:r>
          </a:p>
          <a:p>
            <a:r>
              <a:rPr lang="en-US" sz="2400" dirty="0" smtClean="0">
                <a:latin typeface="+mj-lt"/>
              </a:rPr>
              <a:t> </a:t>
            </a:r>
            <a:endParaRPr lang="en-US" sz="2400" dirty="0">
              <a:latin typeface="+mj-lt"/>
            </a:endParaRPr>
          </a:p>
          <a:p>
            <a:r>
              <a:rPr lang="en-US" sz="2400" dirty="0" smtClean="0">
                <a:latin typeface="+mj-lt"/>
              </a:rPr>
              <a:t>Question is whether a </a:t>
            </a:r>
            <a:r>
              <a:rPr lang="en-US" sz="2400" dirty="0">
                <a:latin typeface="+mj-lt"/>
              </a:rPr>
              <a:t>matter will </a:t>
            </a:r>
            <a:r>
              <a:rPr lang="en-US" sz="2400" dirty="0" smtClean="0">
                <a:latin typeface="+mj-lt"/>
              </a:rPr>
              <a:t>have </a:t>
            </a:r>
            <a:r>
              <a:rPr lang="en-US" sz="2400" dirty="0" smtClean="0">
                <a:latin typeface="+mj-lt"/>
              </a:rPr>
              <a:t>potential </a:t>
            </a:r>
            <a:r>
              <a:rPr lang="en-US" sz="2400" dirty="0">
                <a:latin typeface="+mj-lt"/>
              </a:rPr>
              <a:t>to alter either: </a:t>
            </a:r>
          </a:p>
          <a:p>
            <a:pPr lvl="1"/>
            <a:r>
              <a:rPr lang="en-US" sz="3200" dirty="0">
                <a:latin typeface="+mj-lt"/>
              </a:rPr>
              <a:t>• </a:t>
            </a:r>
            <a:r>
              <a:rPr lang="en-US" sz="2400" dirty="0">
                <a:latin typeface="+mj-lt"/>
              </a:rPr>
              <a:t>the </a:t>
            </a:r>
            <a:r>
              <a:rPr lang="en-US" sz="2400" dirty="0">
                <a:solidFill>
                  <a:srgbClr val="FFC000"/>
                </a:solidFill>
                <a:latin typeface="+mj-lt"/>
              </a:rPr>
              <a:t>market resale value </a:t>
            </a:r>
            <a:r>
              <a:rPr lang="en-US" sz="2400" dirty="0">
                <a:latin typeface="+mj-lt"/>
              </a:rPr>
              <a:t>of a bond (by affecting market interest rates or the corporation’s credit rating, for example); or </a:t>
            </a:r>
          </a:p>
          <a:p>
            <a:pPr lvl="1"/>
            <a:r>
              <a:rPr lang="en-US" sz="3200" dirty="0">
                <a:latin typeface="+mj-lt"/>
              </a:rPr>
              <a:t>• </a:t>
            </a:r>
            <a:r>
              <a:rPr lang="en-US" sz="2400" dirty="0">
                <a:latin typeface="+mj-lt"/>
              </a:rPr>
              <a:t>the corporation’s </a:t>
            </a:r>
            <a:r>
              <a:rPr lang="en-US" sz="2400" dirty="0">
                <a:solidFill>
                  <a:srgbClr val="FFC000"/>
                </a:solidFill>
                <a:latin typeface="+mj-lt"/>
              </a:rPr>
              <a:t>ability or willingness to repay </a:t>
            </a:r>
            <a:r>
              <a:rPr lang="en-US" sz="2400" dirty="0">
                <a:latin typeface="+mj-lt"/>
              </a:rPr>
              <a:t>the debt (by affecting its financial stability). </a:t>
            </a:r>
          </a:p>
          <a:p>
            <a:endParaRPr lang="en-US" sz="2400" dirty="0"/>
          </a:p>
        </p:txBody>
      </p:sp>
      <p:sp>
        <p:nvSpPr>
          <p:cNvPr id="9" name="Rectangle 2"/>
          <p:cNvSpPr txBox="1">
            <a:spLocks noChangeArrowheads="1"/>
          </p:cNvSpPr>
          <p:nvPr/>
        </p:nvSpPr>
        <p:spPr>
          <a:xfrm>
            <a:off x="3120886" y="291547"/>
            <a:ext cx="6175514" cy="1384853"/>
          </a:xfrm>
          <a:prstGeom prst="rect">
            <a:avLst/>
          </a:prstGeom>
        </p:spPr>
        <p:txBody>
          <a:bodyPr>
            <a:scene3d>
              <a:camera prst="orthographicFront"/>
              <a:lightRig rig="threePt" dir="t"/>
            </a:scene3d>
            <a:sp3d extrusionH="57150">
              <a:bevelT w="38100" h="38100"/>
            </a:sp3d>
          </a:bodyPr>
          <a:lstStyle/>
          <a:p>
            <a:pPr>
              <a:spcBef>
                <a:spcPct val="0"/>
              </a:spcBef>
              <a:defRPr/>
            </a:pPr>
            <a:r>
              <a:rPr lang="en-US" sz="40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Times New Roman" pitchFamily="18" charset="0"/>
              </a:rPr>
              <a:t>How do we analyze “corporate bonds?”</a:t>
            </a:r>
          </a:p>
          <a:p>
            <a:pPr algn="ctr">
              <a:spcBef>
                <a:spcPct val="0"/>
              </a:spcBef>
              <a:defRPr/>
            </a:pPr>
            <a:endParaRPr kumimoji="0" lang="en-US" sz="41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3" name="Slide Number Placeholder 2"/>
          <p:cNvSpPr>
            <a:spLocks noGrp="1"/>
          </p:cNvSpPr>
          <p:nvPr>
            <p:ph type="sldNum" sz="quarter" idx="12"/>
          </p:nvPr>
        </p:nvSpPr>
        <p:spPr/>
        <p:txBody>
          <a:bodyPr/>
          <a:lstStyle/>
          <a:p>
            <a:fld id="{1B25802B-1C1D-47CB-B414-4DFB7A867B42}" type="slidenum">
              <a:rPr lang="en-US" smtClean="0"/>
              <a:pPr/>
              <a:t>52</a:t>
            </a:fld>
            <a:endParaRPr lang="en-US"/>
          </a:p>
        </p:txBody>
      </p:sp>
    </p:spTree>
    <p:extLst>
      <p:ext uri="{BB962C8B-B14F-4D97-AF65-F5344CB8AC3E}">
        <p14:creationId xmlns:p14="http://schemas.microsoft.com/office/powerpoint/2010/main" val="19093990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EMPLOYEE BENEFIT PLANS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1B25802B-1C1D-47CB-B414-4DFB7A867B42}"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304800" y="1066800"/>
            <a:ext cx="8610600" cy="3416320"/>
          </a:xfrm>
          <a:prstGeom prst="rect">
            <a:avLst/>
          </a:prstGeom>
          <a:noFill/>
          <a:ln w="9525">
            <a:noFill/>
            <a:miter lim="800000"/>
            <a:headEnd/>
            <a:tailEnd/>
          </a:ln>
        </p:spPr>
        <p:txBody>
          <a:bodyPr>
            <a:spAutoFit/>
          </a:bodyPr>
          <a:lstStyle/>
          <a:p>
            <a:endParaRPr lang="en-US" u="none" dirty="0"/>
          </a:p>
          <a:p>
            <a:endParaRPr lang="en-US" sz="2000" u="none" dirty="0" smtClean="0">
              <a:latin typeface="Calibri" pitchFamily="34" charset="0"/>
            </a:endParaRPr>
          </a:p>
          <a:p>
            <a:pPr lvl="1">
              <a:buClr>
                <a:srgbClr val="92D050"/>
              </a:buClr>
              <a:buFont typeface="Arial" pitchFamily="34" charset="0"/>
              <a:buChar char="•"/>
            </a:pPr>
            <a:endParaRPr lang="en-US" sz="2400" dirty="0" smtClean="0">
              <a:latin typeface="Calibri" pitchFamily="34" charset="0"/>
            </a:endParaRPr>
          </a:p>
          <a:p>
            <a:pPr lvl="1">
              <a:buClr>
                <a:srgbClr val="92D050"/>
              </a:buClr>
            </a:pPr>
            <a:r>
              <a:rPr lang="en-US" sz="2400" dirty="0" smtClean="0">
                <a:latin typeface="Calibri" pitchFamily="34" charset="0"/>
              </a:rPr>
              <a:t>	</a:t>
            </a:r>
          </a:p>
          <a:p>
            <a:pPr lvl="2">
              <a:buClr>
                <a:srgbClr val="92D050"/>
              </a:buClr>
            </a:pPr>
            <a:endParaRPr lang="en-US" sz="2400" u="none" dirty="0">
              <a:solidFill>
                <a:srgbClr val="FFC000"/>
              </a:solidFill>
              <a:latin typeface="Calibri" pitchFamily="34" charset="0"/>
            </a:endParaRPr>
          </a:p>
          <a:p>
            <a:pPr lvl="1">
              <a:buClr>
                <a:srgbClr val="92D050"/>
              </a:buClr>
              <a:buFont typeface="Arial" pitchFamily="34" charset="0"/>
              <a:buChar char="•"/>
            </a:pPr>
            <a:endParaRPr lang="en-US" sz="2000" u="none" dirty="0">
              <a:latin typeface="Calibri" pitchFamily="34" charset="0"/>
            </a:endParaRPr>
          </a:p>
          <a:p>
            <a:pPr lvl="1">
              <a:buClr>
                <a:srgbClr val="92D050"/>
              </a:buClr>
            </a:pPr>
            <a:endParaRPr lang="en-US" sz="2000" u="none" dirty="0">
              <a:latin typeface="Calibri" pitchFamily="34" charset="0"/>
            </a:endParaRPr>
          </a:p>
          <a:p>
            <a:pPr lvl="1">
              <a:buClr>
                <a:srgbClr val="92D050"/>
              </a:buClr>
            </a:pPr>
            <a:endParaRPr lang="en-US" sz="2200" u="none" dirty="0"/>
          </a:p>
          <a:p>
            <a:pPr>
              <a:buClr>
                <a:srgbClr val="92D050"/>
              </a:buClr>
            </a:pPr>
            <a:endParaRPr lang="en-US" sz="2200" u="none" dirty="0"/>
          </a:p>
          <a:p>
            <a:endParaRPr lang="en-US" sz="2200" u="none" dirty="0"/>
          </a:p>
        </p:txBody>
      </p:sp>
      <p:sp>
        <p:nvSpPr>
          <p:cNvPr id="9" name="Title 1"/>
          <p:cNvSpPr txBox="1">
            <a:spLocks/>
          </p:cNvSpPr>
          <p:nvPr/>
        </p:nvSpPr>
        <p:spPr>
          <a:xfrm>
            <a:off x="682625" y="76200"/>
            <a:ext cx="8080375" cy="1143000"/>
          </a:xfrm>
          <a:prstGeom prst="rect">
            <a:avLst/>
          </a:prstGeom>
        </p:spPr>
        <p:txBody>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4400"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cs typeface="Times New Roman" pitchFamily="18" charset="0"/>
              </a:rPr>
              <a:t>Applying the Exemptions</a:t>
            </a:r>
          </a:p>
          <a:p>
            <a:pPr marL="0" marR="0" lvl="1" indent="0" defTabSz="914400" eaLnBrk="1" fontAlgn="auto" latinLnBrk="0" hangingPunct="1">
              <a:lnSpc>
                <a:spcPct val="100000"/>
              </a:lnSpc>
              <a:spcBef>
                <a:spcPts val="0"/>
              </a:spcBef>
              <a:spcAft>
                <a:spcPts val="0"/>
              </a:spcAft>
              <a:buClrTx/>
              <a:buSzTx/>
              <a:buFontTx/>
              <a:buNone/>
              <a:tabLst/>
              <a:defRPr/>
            </a:pPr>
            <a:r>
              <a:rPr lang="en-US" sz="440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cs typeface="Times New Roman" pitchFamily="18" charset="0"/>
              </a:rPr>
              <a:t>Exercise 3</a:t>
            </a:r>
            <a:r>
              <a:rPr kumimoji="0" lang="en-US" sz="4000" i="0" strike="noStrike" kern="0" cap="none" spc="0" normalizeH="0" baseline="0" noProof="0" dirty="0" smtClean="0">
                <a:ln>
                  <a:noFill/>
                </a:ln>
                <a:solidFill>
                  <a:schemeClr val="bg2"/>
                </a:solidFill>
                <a:uLnTx/>
                <a:uFillTx/>
                <a:latin typeface="+mj-lt"/>
              </a:rPr>
              <a:t> </a:t>
            </a:r>
            <a:r>
              <a:rPr kumimoji="0" lang="en-US" sz="1800" b="0" i="0" u="none" strike="noStrike" kern="0" cap="none" spc="0" normalizeH="0" baseline="0" noProof="0" dirty="0" smtClean="0">
                <a:ln>
                  <a:noFill/>
                </a:ln>
                <a:solidFill>
                  <a:srgbClr val="FFFF00"/>
                </a:solidFill>
                <a:effectLst/>
                <a:uLnTx/>
                <a:uFillTx/>
              </a:rPr>
              <a:t/>
            </a:r>
            <a:br>
              <a:rPr kumimoji="0" lang="en-US" sz="1800" b="0" i="0" u="none" strike="noStrike" kern="0" cap="none" spc="0" normalizeH="0" baseline="0" noProof="0" dirty="0" smtClean="0">
                <a:ln>
                  <a:noFill/>
                </a:ln>
                <a:solidFill>
                  <a:srgbClr val="FFFF00"/>
                </a:solidFill>
                <a:effectLst/>
                <a:uLnTx/>
                <a:uFillTx/>
              </a:rPr>
            </a:br>
            <a:endParaRPr kumimoji="0" lang="en-US" sz="1800" b="0" i="0" u="none" strike="noStrike" kern="0" cap="none" spc="0" normalizeH="0" baseline="0" noProof="0" dirty="0">
              <a:ln>
                <a:noFill/>
              </a:ln>
              <a:solidFill>
                <a:schemeClr val="accent2"/>
              </a:solidFill>
              <a:effectLst/>
              <a:uLnTx/>
              <a:uFillTx/>
              <a:latin typeface="+mn-lt"/>
            </a:endParaRPr>
          </a:p>
        </p:txBody>
      </p:sp>
      <p:sp>
        <p:nvSpPr>
          <p:cNvPr id="4" name="Rectangle 3"/>
          <p:cNvSpPr/>
          <p:nvPr/>
        </p:nvSpPr>
        <p:spPr>
          <a:xfrm>
            <a:off x="609600" y="1973282"/>
            <a:ext cx="8229600" cy="3970318"/>
          </a:xfrm>
          <a:prstGeom prst="rect">
            <a:avLst/>
          </a:prstGeom>
        </p:spPr>
        <p:txBody>
          <a:bodyPr wrap="square">
            <a:spAutoFit/>
          </a:bodyPr>
          <a:lstStyle/>
          <a:p>
            <a:r>
              <a:rPr lang="en-US" sz="2800" dirty="0" smtClean="0">
                <a:latin typeface="Calibri" pitchFamily="34" charset="0"/>
              </a:rPr>
              <a:t>You investigate discrimination complaints in HUD’s Office of Fair Housing in the Philadelphia Regional Office. You previously worked for the City of Philadelphia and have retained an interest in its 457 Deferred Compensation Plan.  </a:t>
            </a:r>
          </a:p>
          <a:p>
            <a:endParaRPr lang="en-US" sz="2800" dirty="0" smtClean="0">
              <a:latin typeface="Calibri" pitchFamily="34" charset="0"/>
            </a:endParaRPr>
          </a:p>
          <a:p>
            <a:r>
              <a:rPr lang="en-US" sz="2800" dirty="0" smtClean="0">
                <a:latin typeface="Calibri" pitchFamily="34" charset="0"/>
              </a:rPr>
              <a:t>One of your investments through the plan is in the T Rowe Price Real Estate Fund. It invests 80% of its assets in the equity securities of real estate companies.</a:t>
            </a:r>
            <a:endParaRPr lang="en-US" sz="2800" dirty="0">
              <a:latin typeface="Calibri" pitchFamily="34" charset="0"/>
            </a:endParaRPr>
          </a:p>
        </p:txBody>
      </p:sp>
      <p:sp>
        <p:nvSpPr>
          <p:cNvPr id="2" name="Slide Number Placeholder 1"/>
          <p:cNvSpPr>
            <a:spLocks noGrp="1"/>
          </p:cNvSpPr>
          <p:nvPr>
            <p:ph type="sldNum" sz="quarter" idx="12"/>
          </p:nvPr>
        </p:nvSpPr>
        <p:spPr/>
        <p:txBody>
          <a:bodyPr/>
          <a:lstStyle/>
          <a:p>
            <a:fld id="{1B25802B-1C1D-47CB-B414-4DFB7A867B42}"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76200" y="1676400"/>
            <a:ext cx="9067800" cy="0"/>
          </a:xfrm>
          <a:prstGeom prst="line">
            <a:avLst/>
          </a:prstGeom>
          <a:ln w="381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 name="Group 16"/>
          <p:cNvGrpSpPr/>
          <p:nvPr/>
        </p:nvGrpSpPr>
        <p:grpSpPr>
          <a:xfrm>
            <a:off x="228600" y="0"/>
            <a:ext cx="2438400" cy="2438400"/>
            <a:chOff x="-2590800" y="6096000"/>
            <a:chExt cx="2667000" cy="2667000"/>
          </a:xfrm>
        </p:grpSpPr>
        <p:sp>
          <p:nvSpPr>
            <p:cNvPr id="4" name="Oval 3"/>
            <p:cNvSpPr/>
            <p:nvPr/>
          </p:nvSpPr>
          <p:spPr>
            <a:xfrm>
              <a:off x="-2590800" y="6096000"/>
              <a:ext cx="2667000" cy="2667000"/>
            </a:xfrm>
            <a:prstGeom prst="ellipse">
              <a:avLst/>
            </a:prstGeom>
            <a:gradFill>
              <a:gsLst>
                <a:gs pos="34000">
                  <a:schemeClr val="tx2"/>
                </a:gs>
                <a:gs pos="80000">
                  <a:schemeClr val="tx2">
                    <a:lumMod val="60000"/>
                    <a:lumOff val="4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a:bevelT w="228600" h="228600"/>
              </a:sp3d>
            </a:bodyPr>
            <a:lstStyle/>
            <a:p>
              <a:pPr algn="ctr"/>
              <a:endParaRPr lang="en-US" sz="19900" dirty="0">
                <a:ln w="28575">
                  <a:solidFill>
                    <a:schemeClr val="tx1"/>
                  </a:solidFill>
                </a:ln>
                <a:solidFill>
                  <a:schemeClr val="tx1">
                    <a:lumMod val="50000"/>
                    <a:lumOff val="50000"/>
                  </a:schemeClr>
                </a:solidFill>
                <a:latin typeface="Impact" pitchFamily="34" charset="0"/>
              </a:endParaRPr>
            </a:p>
          </p:txBody>
        </p:sp>
        <p:sp>
          <p:nvSpPr>
            <p:cNvPr id="5" name="Oval 4"/>
            <p:cNvSpPr/>
            <p:nvPr/>
          </p:nvSpPr>
          <p:spPr>
            <a:xfrm>
              <a:off x="-2424113" y="6262688"/>
              <a:ext cx="2257426" cy="2257426"/>
            </a:xfrm>
            <a:prstGeom prst="ellipse">
              <a:avLst/>
            </a:prstGeom>
            <a:gradFill>
              <a:gsLst>
                <a:gs pos="34000">
                  <a:schemeClr val="tx2">
                    <a:lumMod val="75000"/>
                  </a:schemeClr>
                </a:gs>
                <a:gs pos="80000">
                  <a:schemeClr val="tx2">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a:bevelT w="228600" h="228600"/>
              </a:sp3d>
            </a:bodyPr>
            <a:lstStyle/>
            <a:p>
              <a:pPr algn="ctr"/>
              <a:r>
                <a:rPr lang="en-US" sz="13300" dirty="0" smtClean="0">
                  <a:ln w="28575">
                    <a:solidFill>
                      <a:schemeClr val="tx1"/>
                    </a:solidFill>
                  </a:ln>
                  <a:solidFill>
                    <a:schemeClr val="tx1">
                      <a:lumMod val="95000"/>
                    </a:schemeClr>
                  </a:solidFill>
                  <a:latin typeface="Arial Black" pitchFamily="34" charset="0"/>
                </a:rPr>
                <a:t>?</a:t>
              </a:r>
              <a:endParaRPr lang="en-US" sz="13300" u="none" dirty="0">
                <a:ln w="28575">
                  <a:solidFill>
                    <a:schemeClr val="tx1"/>
                  </a:solidFill>
                </a:ln>
                <a:solidFill>
                  <a:schemeClr val="tx1">
                    <a:lumMod val="95000"/>
                  </a:schemeClr>
                </a:solidFill>
                <a:latin typeface="Arial Black" pitchFamily="34" charset="0"/>
              </a:endParaRPr>
            </a:p>
          </p:txBody>
        </p:sp>
      </p:grpSp>
      <p:sp>
        <p:nvSpPr>
          <p:cNvPr id="11" name="TextBox 10"/>
          <p:cNvSpPr txBox="1"/>
          <p:nvPr/>
        </p:nvSpPr>
        <p:spPr>
          <a:xfrm>
            <a:off x="457200" y="2615148"/>
            <a:ext cx="7924800" cy="2062103"/>
          </a:xfrm>
          <a:prstGeom prst="rect">
            <a:avLst/>
          </a:prstGeom>
          <a:noFill/>
        </p:spPr>
        <p:txBody>
          <a:bodyPr wrap="square" rtlCol="0">
            <a:spAutoFit/>
          </a:bodyPr>
          <a:lstStyle/>
          <a:p>
            <a:pPr algn="just"/>
            <a:r>
              <a:rPr lang="en-US" sz="3200" u="none" dirty="0" smtClean="0">
                <a:latin typeface="Calibri" pitchFamily="34" charset="0"/>
              </a:rPr>
              <a:t>5 CFR 2640.201(c)(1)(ii) </a:t>
            </a:r>
          </a:p>
          <a:p>
            <a:pPr algn="just"/>
            <a:endParaRPr lang="en-US" sz="3200" dirty="0" smtClean="0">
              <a:latin typeface="Calibri" pitchFamily="34" charset="0"/>
            </a:endParaRPr>
          </a:p>
          <a:p>
            <a:pPr algn="just"/>
            <a:r>
              <a:rPr lang="en-US" sz="3200" u="none" dirty="0" smtClean="0">
                <a:latin typeface="Calibri" pitchFamily="34" charset="0"/>
              </a:rPr>
              <a:t>Exemptions for interests in </a:t>
            </a:r>
            <a:r>
              <a:rPr lang="en-US" sz="3200" dirty="0" smtClean="0">
                <a:solidFill>
                  <a:srgbClr val="FFC000"/>
                </a:solidFill>
                <a:latin typeface="Calibri" pitchFamily="34" charset="0"/>
              </a:rPr>
              <a:t>employee benefit plans</a:t>
            </a:r>
            <a:r>
              <a:rPr lang="en-US" sz="3200" u="none" dirty="0" smtClean="0">
                <a:latin typeface="Calibri" pitchFamily="34" charset="0"/>
              </a:rPr>
              <a:t> </a:t>
            </a:r>
            <a:endParaRPr lang="en-US" sz="3200" u="none" dirty="0">
              <a:latin typeface="Calibri" pitchFamily="34" charset="0"/>
            </a:endParaRPr>
          </a:p>
        </p:txBody>
      </p:sp>
      <p:sp>
        <p:nvSpPr>
          <p:cNvPr id="9" name="Rectangle 2"/>
          <p:cNvSpPr txBox="1">
            <a:spLocks noChangeArrowheads="1"/>
          </p:cNvSpPr>
          <p:nvPr/>
        </p:nvSpPr>
        <p:spPr>
          <a:xfrm>
            <a:off x="3120886" y="291547"/>
            <a:ext cx="6175514" cy="1384853"/>
          </a:xfrm>
          <a:prstGeom prst="rect">
            <a:avLst/>
          </a:prstGeom>
        </p:spPr>
        <p:txBody>
          <a:bodyPr>
            <a:scene3d>
              <a:camera prst="orthographicFront"/>
              <a:lightRig rig="threePt" dir="t"/>
            </a:scene3d>
            <a:sp3d extrusionH="57150">
              <a:bevelT w="38100" h="38100"/>
            </a:sp3d>
          </a:bodyPr>
          <a:lstStyle/>
          <a:p>
            <a:pPr>
              <a:spcBef>
                <a:spcPct val="0"/>
              </a:spcBef>
              <a:defRPr/>
            </a:pPr>
            <a:r>
              <a:rPr lang="en-US" sz="40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Times New Roman" pitchFamily="18" charset="0"/>
              </a:rPr>
              <a:t>Which exemption might apply?</a:t>
            </a:r>
          </a:p>
          <a:p>
            <a:pPr algn="ctr">
              <a:spcBef>
                <a:spcPct val="0"/>
              </a:spcBef>
              <a:defRPr/>
            </a:pPr>
            <a:endParaRPr kumimoji="0" lang="en-US" sz="41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3" name="Slide Number Placeholder 2"/>
          <p:cNvSpPr>
            <a:spLocks noGrp="1"/>
          </p:cNvSpPr>
          <p:nvPr>
            <p:ph type="sldNum" sz="quarter" idx="12"/>
          </p:nvPr>
        </p:nvSpPr>
        <p:spPr/>
        <p:txBody>
          <a:bodyPr/>
          <a:lstStyle/>
          <a:p>
            <a:fld id="{1B25802B-1C1D-47CB-B414-4DFB7A867B42}"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C.F.R. 2640.201(c)(1)(ii)</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latin typeface="Calibri" pitchFamily="34" charset="0"/>
              </a:rPr>
              <a:t>     You may participate in </a:t>
            </a:r>
            <a:r>
              <a:rPr lang="en-US" b="1" dirty="0" smtClean="0">
                <a:solidFill>
                  <a:srgbClr val="FFC000"/>
                </a:solidFill>
                <a:latin typeface="Calibri" pitchFamily="34" charset="0"/>
              </a:rPr>
              <a:t>any matter </a:t>
            </a:r>
            <a:r>
              <a:rPr lang="en-US" dirty="0" smtClean="0">
                <a:latin typeface="Calibri" pitchFamily="34" charset="0"/>
              </a:rPr>
              <a:t>where the disqualifying financial interest arises from the </a:t>
            </a:r>
            <a:r>
              <a:rPr lang="en-US" b="1" dirty="0" smtClean="0">
                <a:solidFill>
                  <a:srgbClr val="FFC000"/>
                </a:solidFill>
                <a:latin typeface="Calibri" pitchFamily="34" charset="0"/>
              </a:rPr>
              <a:t>underlying holdings </a:t>
            </a:r>
            <a:r>
              <a:rPr lang="en-US" dirty="0" smtClean="0">
                <a:latin typeface="Calibri" pitchFamily="34" charset="0"/>
              </a:rPr>
              <a:t>of a </a:t>
            </a:r>
            <a:r>
              <a:rPr lang="en-US" b="1" dirty="0" smtClean="0">
                <a:solidFill>
                  <a:srgbClr val="FFC000"/>
                </a:solidFill>
                <a:latin typeface="Calibri" pitchFamily="34" charset="0"/>
              </a:rPr>
              <a:t>pension plan </a:t>
            </a:r>
            <a:r>
              <a:rPr lang="en-US" dirty="0" smtClean="0">
                <a:latin typeface="Calibri" pitchFamily="34" charset="0"/>
              </a:rPr>
              <a:t>established by a </a:t>
            </a:r>
            <a:r>
              <a:rPr lang="en-US" b="1" dirty="0" smtClean="0">
                <a:solidFill>
                  <a:srgbClr val="FFC000"/>
                </a:solidFill>
                <a:latin typeface="Calibri" pitchFamily="34" charset="0"/>
              </a:rPr>
              <a:t>State Government </a:t>
            </a:r>
            <a:r>
              <a:rPr lang="en-US" dirty="0" smtClean="0">
                <a:latin typeface="Calibri" pitchFamily="34" charset="0"/>
              </a:rPr>
              <a:t>or a </a:t>
            </a:r>
            <a:r>
              <a:rPr lang="en-US" b="1" dirty="0" smtClean="0">
                <a:solidFill>
                  <a:srgbClr val="FFC000"/>
                </a:solidFill>
                <a:latin typeface="Calibri" pitchFamily="34" charset="0"/>
              </a:rPr>
              <a:t>subdivision</a:t>
            </a:r>
            <a:r>
              <a:rPr lang="en-US" dirty="0" smtClean="0">
                <a:latin typeface="Calibri" pitchFamily="34" charset="0"/>
              </a:rPr>
              <a:t> of the State </a:t>
            </a:r>
            <a:r>
              <a:rPr lang="en-US" b="1" dirty="0" smtClean="0">
                <a:latin typeface="Calibri" pitchFamily="34" charset="0"/>
              </a:rPr>
              <a:t>for State/local employees.</a:t>
            </a:r>
          </a:p>
          <a:p>
            <a:endParaRPr lang="en-US" dirty="0"/>
          </a:p>
        </p:txBody>
      </p:sp>
      <p:sp>
        <p:nvSpPr>
          <p:cNvPr id="4" name="Slide Number Placeholder 3"/>
          <p:cNvSpPr>
            <a:spLocks noGrp="1"/>
          </p:cNvSpPr>
          <p:nvPr>
            <p:ph type="sldNum" sz="quarter" idx="12"/>
          </p:nvPr>
        </p:nvSpPr>
        <p:spPr/>
        <p:txBody>
          <a:bodyPr/>
          <a:lstStyle/>
          <a:p>
            <a:fld id="{1B25802B-1C1D-47CB-B414-4DFB7A867B42}"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304800" y="1066800"/>
            <a:ext cx="8610600" cy="3416320"/>
          </a:xfrm>
          <a:prstGeom prst="rect">
            <a:avLst/>
          </a:prstGeom>
          <a:noFill/>
          <a:ln w="9525">
            <a:noFill/>
            <a:miter lim="800000"/>
            <a:headEnd/>
            <a:tailEnd/>
          </a:ln>
        </p:spPr>
        <p:txBody>
          <a:bodyPr>
            <a:spAutoFit/>
          </a:bodyPr>
          <a:lstStyle/>
          <a:p>
            <a:endParaRPr lang="en-US" u="none" dirty="0"/>
          </a:p>
          <a:p>
            <a:endParaRPr lang="en-US" sz="2000" u="none" dirty="0" smtClean="0">
              <a:latin typeface="Calibri" pitchFamily="34" charset="0"/>
            </a:endParaRPr>
          </a:p>
          <a:p>
            <a:pPr lvl="1">
              <a:buClr>
                <a:srgbClr val="92D050"/>
              </a:buClr>
              <a:buFont typeface="Arial" pitchFamily="34" charset="0"/>
              <a:buChar char="•"/>
            </a:pPr>
            <a:endParaRPr lang="en-US" sz="2400" dirty="0" smtClean="0">
              <a:latin typeface="Calibri" pitchFamily="34" charset="0"/>
            </a:endParaRPr>
          </a:p>
          <a:p>
            <a:pPr lvl="1">
              <a:buClr>
                <a:srgbClr val="92D050"/>
              </a:buClr>
            </a:pPr>
            <a:r>
              <a:rPr lang="en-US" sz="2400" dirty="0" smtClean="0">
                <a:latin typeface="Calibri" pitchFamily="34" charset="0"/>
              </a:rPr>
              <a:t>	</a:t>
            </a:r>
          </a:p>
          <a:p>
            <a:pPr lvl="2">
              <a:buClr>
                <a:srgbClr val="92D050"/>
              </a:buClr>
            </a:pPr>
            <a:endParaRPr lang="en-US" sz="2400" u="none" dirty="0">
              <a:solidFill>
                <a:srgbClr val="FFC000"/>
              </a:solidFill>
              <a:latin typeface="Calibri" pitchFamily="34" charset="0"/>
            </a:endParaRPr>
          </a:p>
          <a:p>
            <a:pPr lvl="1">
              <a:buClr>
                <a:srgbClr val="92D050"/>
              </a:buClr>
              <a:buFont typeface="Arial" pitchFamily="34" charset="0"/>
              <a:buChar char="•"/>
            </a:pPr>
            <a:endParaRPr lang="en-US" sz="2000" u="none" dirty="0">
              <a:latin typeface="Calibri" pitchFamily="34" charset="0"/>
            </a:endParaRPr>
          </a:p>
          <a:p>
            <a:pPr lvl="1">
              <a:buClr>
                <a:srgbClr val="92D050"/>
              </a:buClr>
            </a:pPr>
            <a:endParaRPr lang="en-US" sz="2000" u="none" dirty="0">
              <a:latin typeface="Calibri" pitchFamily="34" charset="0"/>
            </a:endParaRPr>
          </a:p>
          <a:p>
            <a:pPr lvl="1">
              <a:buClr>
                <a:srgbClr val="92D050"/>
              </a:buClr>
            </a:pPr>
            <a:endParaRPr lang="en-US" sz="2200" u="none" dirty="0"/>
          </a:p>
          <a:p>
            <a:pPr>
              <a:buClr>
                <a:srgbClr val="92D050"/>
              </a:buClr>
            </a:pPr>
            <a:endParaRPr lang="en-US" sz="2200" u="none" dirty="0"/>
          </a:p>
          <a:p>
            <a:endParaRPr lang="en-US" sz="2200" u="none" dirty="0"/>
          </a:p>
        </p:txBody>
      </p:sp>
      <p:sp>
        <p:nvSpPr>
          <p:cNvPr id="9" name="Title 1"/>
          <p:cNvSpPr txBox="1">
            <a:spLocks/>
          </p:cNvSpPr>
          <p:nvPr/>
        </p:nvSpPr>
        <p:spPr>
          <a:xfrm>
            <a:off x="682625" y="76200"/>
            <a:ext cx="8080375" cy="1143000"/>
          </a:xfrm>
          <a:prstGeom prst="rect">
            <a:avLst/>
          </a:prstGeom>
        </p:spPr>
        <p:txBody>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00"/>
                </a:solidFill>
                <a:effectLst/>
                <a:uLnTx/>
                <a:uFillTx/>
              </a:rPr>
              <a:t/>
            </a:r>
            <a:br>
              <a:rPr kumimoji="0" lang="en-US" sz="1800" b="0" i="0" u="none" strike="noStrike" kern="0" cap="none" spc="0" normalizeH="0" baseline="0" noProof="0" dirty="0" smtClean="0">
                <a:ln>
                  <a:noFill/>
                </a:ln>
                <a:solidFill>
                  <a:srgbClr val="FFFF00"/>
                </a:solidFill>
                <a:effectLst/>
                <a:uLnTx/>
                <a:uFillTx/>
              </a:rPr>
            </a:br>
            <a:endParaRPr kumimoji="0" lang="en-US" sz="1800" b="0" i="0" u="none" strike="noStrike" kern="0" cap="none" spc="0" normalizeH="0" baseline="0" noProof="0" dirty="0">
              <a:ln>
                <a:noFill/>
              </a:ln>
              <a:solidFill>
                <a:schemeClr val="accent2"/>
              </a:solidFill>
              <a:effectLst/>
              <a:uLnTx/>
              <a:uFillTx/>
              <a:latin typeface="+mn-lt"/>
            </a:endParaRPr>
          </a:p>
        </p:txBody>
      </p:sp>
      <p:sp>
        <p:nvSpPr>
          <p:cNvPr id="6"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Does the Exemption Apply? </a:t>
            </a:r>
            <a:endParaRPr kumimoji="0" lang="en-US" sz="4100"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2" name="Rectangle 1"/>
          <p:cNvSpPr/>
          <p:nvPr/>
        </p:nvSpPr>
        <p:spPr>
          <a:xfrm>
            <a:off x="228600" y="1417638"/>
            <a:ext cx="8458200" cy="3970318"/>
          </a:xfrm>
          <a:prstGeom prst="rect">
            <a:avLst/>
          </a:prstGeom>
        </p:spPr>
        <p:txBody>
          <a:bodyPr wrap="square">
            <a:spAutoFit/>
          </a:bodyPr>
          <a:lstStyle/>
          <a:p>
            <a:r>
              <a:rPr lang="en-US" sz="2800" dirty="0">
                <a:latin typeface="Calibri" pitchFamily="34" charset="0"/>
              </a:rPr>
              <a:t>You </a:t>
            </a:r>
            <a:r>
              <a:rPr lang="en-US" sz="2800" dirty="0">
                <a:solidFill>
                  <a:srgbClr val="FFC000"/>
                </a:solidFill>
                <a:latin typeface="Calibri" pitchFamily="34" charset="0"/>
              </a:rPr>
              <a:t>investigate </a:t>
            </a:r>
            <a:r>
              <a:rPr lang="en-US" sz="2800" dirty="0">
                <a:latin typeface="Calibri" pitchFamily="34" charset="0"/>
              </a:rPr>
              <a:t>discrimination complaints in HUD’s Office </a:t>
            </a:r>
            <a:r>
              <a:rPr lang="en-US" sz="2800" dirty="0" smtClean="0">
                <a:latin typeface="Calibri" pitchFamily="34" charset="0"/>
              </a:rPr>
              <a:t>   of </a:t>
            </a:r>
            <a:r>
              <a:rPr lang="en-US" sz="2800" dirty="0">
                <a:latin typeface="Calibri" pitchFamily="34" charset="0"/>
              </a:rPr>
              <a:t>Fair Housing in the Philadelphia Regional Office. You previously worked for the </a:t>
            </a:r>
            <a:r>
              <a:rPr lang="en-US" sz="2800" dirty="0">
                <a:solidFill>
                  <a:srgbClr val="FFC000"/>
                </a:solidFill>
                <a:latin typeface="Calibri" pitchFamily="34" charset="0"/>
              </a:rPr>
              <a:t>City of Philadelphia</a:t>
            </a:r>
            <a:r>
              <a:rPr lang="en-US" sz="2800" dirty="0">
                <a:latin typeface="Calibri" pitchFamily="34" charset="0"/>
              </a:rPr>
              <a:t> and have retained an interest in its </a:t>
            </a:r>
            <a:r>
              <a:rPr lang="en-US" sz="2800" dirty="0">
                <a:solidFill>
                  <a:srgbClr val="FFC000"/>
                </a:solidFill>
                <a:latin typeface="Calibri" pitchFamily="34" charset="0"/>
              </a:rPr>
              <a:t>457 Deferred Compensation Plan</a:t>
            </a:r>
            <a:r>
              <a:rPr lang="en-US" sz="2800" dirty="0">
                <a:latin typeface="Calibri" pitchFamily="34" charset="0"/>
              </a:rPr>
              <a:t>.  </a:t>
            </a:r>
            <a:endParaRPr lang="en-US" sz="2800" dirty="0" smtClean="0">
              <a:latin typeface="Calibri" pitchFamily="34" charset="0"/>
            </a:endParaRPr>
          </a:p>
          <a:p>
            <a:endParaRPr lang="en-US" sz="2800" dirty="0" smtClean="0">
              <a:latin typeface="Calibri" pitchFamily="34" charset="0"/>
            </a:endParaRPr>
          </a:p>
          <a:p>
            <a:r>
              <a:rPr lang="en-US" sz="2800" dirty="0" smtClean="0">
                <a:latin typeface="Calibri" pitchFamily="34" charset="0"/>
              </a:rPr>
              <a:t>One </a:t>
            </a:r>
            <a:r>
              <a:rPr lang="en-US" sz="2800" dirty="0">
                <a:latin typeface="Calibri" pitchFamily="34" charset="0"/>
              </a:rPr>
              <a:t>of your </a:t>
            </a:r>
            <a:r>
              <a:rPr lang="en-US" sz="2800" dirty="0">
                <a:solidFill>
                  <a:srgbClr val="FFC000"/>
                </a:solidFill>
                <a:latin typeface="Calibri" pitchFamily="34" charset="0"/>
              </a:rPr>
              <a:t>investments through the plan </a:t>
            </a:r>
            <a:r>
              <a:rPr lang="en-US" sz="2800" dirty="0">
                <a:latin typeface="Calibri" pitchFamily="34" charset="0"/>
              </a:rPr>
              <a:t>is in the T Rowe Price Real Estate Fund. It invest 80% of its assets in the equity securities of real estate companies.</a:t>
            </a:r>
          </a:p>
        </p:txBody>
      </p:sp>
      <p:sp>
        <p:nvSpPr>
          <p:cNvPr id="3" name="Slide Number Placeholder 2"/>
          <p:cNvSpPr>
            <a:spLocks noGrp="1"/>
          </p:cNvSpPr>
          <p:nvPr>
            <p:ph type="sldNum" sz="quarter" idx="12"/>
          </p:nvPr>
        </p:nvSpPr>
        <p:spPr/>
        <p:txBody>
          <a:bodyPr/>
          <a:lstStyle/>
          <a:p>
            <a:fld id="{1B25802B-1C1D-47CB-B414-4DFB7A867B42}"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304800" y="1066800"/>
            <a:ext cx="8610600" cy="3416320"/>
          </a:xfrm>
          <a:prstGeom prst="rect">
            <a:avLst/>
          </a:prstGeom>
          <a:noFill/>
          <a:ln w="9525">
            <a:noFill/>
            <a:miter lim="800000"/>
            <a:headEnd/>
            <a:tailEnd/>
          </a:ln>
        </p:spPr>
        <p:txBody>
          <a:bodyPr>
            <a:spAutoFit/>
          </a:bodyPr>
          <a:lstStyle/>
          <a:p>
            <a:endParaRPr lang="en-US" u="none" dirty="0"/>
          </a:p>
          <a:p>
            <a:endParaRPr lang="en-US" sz="2000" u="none" dirty="0" smtClean="0">
              <a:latin typeface="Calibri" pitchFamily="34" charset="0"/>
            </a:endParaRPr>
          </a:p>
          <a:p>
            <a:pPr lvl="1">
              <a:buClr>
                <a:srgbClr val="92D050"/>
              </a:buClr>
              <a:buFont typeface="Arial" pitchFamily="34" charset="0"/>
              <a:buChar char="•"/>
            </a:pPr>
            <a:endParaRPr lang="en-US" sz="2400" dirty="0" smtClean="0">
              <a:latin typeface="Calibri" pitchFamily="34" charset="0"/>
            </a:endParaRPr>
          </a:p>
          <a:p>
            <a:pPr lvl="1">
              <a:buClr>
                <a:srgbClr val="92D050"/>
              </a:buClr>
            </a:pPr>
            <a:r>
              <a:rPr lang="en-US" sz="2400" dirty="0" smtClean="0">
                <a:latin typeface="Calibri" pitchFamily="34" charset="0"/>
              </a:rPr>
              <a:t>	</a:t>
            </a:r>
          </a:p>
          <a:p>
            <a:pPr lvl="2">
              <a:buClr>
                <a:srgbClr val="92D050"/>
              </a:buClr>
            </a:pPr>
            <a:endParaRPr lang="en-US" sz="2400" u="none" dirty="0">
              <a:solidFill>
                <a:srgbClr val="FFC000"/>
              </a:solidFill>
              <a:latin typeface="Calibri" pitchFamily="34" charset="0"/>
            </a:endParaRPr>
          </a:p>
          <a:p>
            <a:pPr lvl="1">
              <a:buClr>
                <a:srgbClr val="92D050"/>
              </a:buClr>
              <a:buFont typeface="Arial" pitchFamily="34" charset="0"/>
              <a:buChar char="•"/>
            </a:pPr>
            <a:endParaRPr lang="en-US" sz="2000" u="none" dirty="0">
              <a:latin typeface="Calibri" pitchFamily="34" charset="0"/>
            </a:endParaRPr>
          </a:p>
          <a:p>
            <a:pPr lvl="1">
              <a:buClr>
                <a:srgbClr val="92D050"/>
              </a:buClr>
            </a:pPr>
            <a:endParaRPr lang="en-US" sz="2000" u="none" dirty="0">
              <a:latin typeface="Calibri" pitchFamily="34" charset="0"/>
            </a:endParaRPr>
          </a:p>
          <a:p>
            <a:pPr lvl="1">
              <a:buClr>
                <a:srgbClr val="92D050"/>
              </a:buClr>
            </a:pPr>
            <a:endParaRPr lang="en-US" sz="2200" u="none" dirty="0"/>
          </a:p>
          <a:p>
            <a:pPr>
              <a:buClr>
                <a:srgbClr val="92D050"/>
              </a:buClr>
            </a:pPr>
            <a:endParaRPr lang="en-US" sz="2200" u="none" dirty="0"/>
          </a:p>
          <a:p>
            <a:endParaRPr lang="en-US" sz="2200" u="none" dirty="0"/>
          </a:p>
        </p:txBody>
      </p:sp>
      <p:sp>
        <p:nvSpPr>
          <p:cNvPr id="9" name="Title 1"/>
          <p:cNvSpPr txBox="1">
            <a:spLocks/>
          </p:cNvSpPr>
          <p:nvPr/>
        </p:nvSpPr>
        <p:spPr>
          <a:xfrm>
            <a:off x="682625" y="76200"/>
            <a:ext cx="8080375" cy="1143000"/>
          </a:xfrm>
          <a:prstGeom prst="rect">
            <a:avLst/>
          </a:prstGeom>
        </p:spPr>
        <p:txBody>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4400"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uLnTx/>
                <a:uFillTx/>
                <a:latin typeface="+mj-lt"/>
                <a:cs typeface="Times New Roman" pitchFamily="18" charset="0"/>
              </a:rPr>
              <a:t>Applying the Exemptions</a:t>
            </a:r>
          </a:p>
          <a:p>
            <a:pPr marL="0" marR="0" lvl="1" indent="0" defTabSz="914400" eaLnBrk="1" fontAlgn="auto" latinLnBrk="0" hangingPunct="1">
              <a:lnSpc>
                <a:spcPct val="100000"/>
              </a:lnSpc>
              <a:spcBef>
                <a:spcPts val="0"/>
              </a:spcBef>
              <a:spcAft>
                <a:spcPts val="0"/>
              </a:spcAft>
              <a:buClrTx/>
              <a:buSzTx/>
              <a:buFontTx/>
              <a:buNone/>
              <a:tabLst/>
              <a:defRPr/>
            </a:pPr>
            <a:r>
              <a:rPr lang="en-US" sz="440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latin typeface="+mj-lt"/>
                <a:cs typeface="Times New Roman" pitchFamily="18" charset="0"/>
              </a:rPr>
              <a:t>Exercise 4</a:t>
            </a:r>
            <a:r>
              <a:rPr kumimoji="0" lang="en-US" sz="1800" b="0" i="0" u="none" strike="noStrike" kern="0" cap="none" spc="0" normalizeH="0" baseline="0" noProof="0" dirty="0" smtClean="0">
                <a:ln>
                  <a:noFill/>
                </a:ln>
                <a:solidFill>
                  <a:srgbClr val="FFFF00"/>
                </a:solidFill>
                <a:effectLst/>
                <a:uLnTx/>
                <a:uFillTx/>
              </a:rPr>
              <a:t/>
            </a:r>
            <a:br>
              <a:rPr kumimoji="0" lang="en-US" sz="1800" b="0" i="0" u="none" strike="noStrike" kern="0" cap="none" spc="0" normalizeH="0" baseline="0" noProof="0" dirty="0" smtClean="0">
                <a:ln>
                  <a:noFill/>
                </a:ln>
                <a:solidFill>
                  <a:srgbClr val="FFFF00"/>
                </a:solidFill>
                <a:effectLst/>
                <a:uLnTx/>
                <a:uFillTx/>
              </a:rPr>
            </a:br>
            <a:endParaRPr kumimoji="0" lang="en-US" sz="1800" b="0" i="0" u="none" strike="noStrike" kern="0" cap="none" spc="0" normalizeH="0" baseline="0" noProof="0" dirty="0">
              <a:ln>
                <a:noFill/>
              </a:ln>
              <a:solidFill>
                <a:schemeClr val="accent2"/>
              </a:solidFill>
              <a:effectLst/>
              <a:uLnTx/>
              <a:uFillTx/>
              <a:latin typeface="+mn-lt"/>
            </a:endParaRPr>
          </a:p>
        </p:txBody>
      </p:sp>
      <p:sp>
        <p:nvSpPr>
          <p:cNvPr id="5" name="Content Placeholder 2"/>
          <p:cNvSpPr txBox="1">
            <a:spLocks/>
          </p:cNvSpPr>
          <p:nvPr/>
        </p:nvSpPr>
        <p:spPr>
          <a:xfrm>
            <a:off x="457200" y="1676400"/>
            <a:ext cx="8229600" cy="4709160"/>
          </a:xfrm>
          <a:prstGeom prst="rect">
            <a:avLst/>
          </a:prstGeom>
        </p:spPr>
        <p:txBody>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en-US" sz="2800" b="0" i="0" u="none" strike="noStrike" kern="1200" cap="none" spc="0" normalizeH="0" baseline="0" noProof="0" dirty="0" smtClean="0">
                <a:ln>
                  <a:noFill/>
                </a:ln>
                <a:solidFill>
                  <a:schemeClr val="tx1"/>
                </a:solidFill>
                <a:effectLst/>
                <a:uLnTx/>
                <a:uFillTx/>
                <a:latin typeface="Calibri" pitchFamily="34" charset="0"/>
              </a:rPr>
              <a:t>You are an attorney at the Consumer Product Safety Commission.  Prior to that, you were in-house counsel at Sharpe Toys, Inc.  Sharpe Toys provided its employees with a 401(k) plan administered by Integrity, Inc.  </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endParaRPr kumimoji="0" lang="en-US" sz="2800" b="0" i="0" u="none" strike="noStrike" kern="1200" cap="none" spc="0" normalizeH="0" baseline="0" noProof="0" dirty="0" smtClean="0">
              <a:ln>
                <a:noFill/>
              </a:ln>
              <a:solidFill>
                <a:schemeClr val="tx1"/>
              </a:solidFill>
              <a:effectLst/>
              <a:uLnTx/>
              <a:uFillTx/>
              <a:latin typeface="Calibri" pitchFamily="34" charset="0"/>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en-US" sz="2800" b="0" i="0" u="none" strike="noStrike" kern="1200" cap="none" spc="0" normalizeH="0" baseline="0" noProof="0" dirty="0" smtClean="0">
                <a:ln>
                  <a:noFill/>
                </a:ln>
                <a:solidFill>
                  <a:schemeClr val="tx1"/>
                </a:solidFill>
                <a:effectLst/>
                <a:uLnTx/>
                <a:uFillTx/>
                <a:latin typeface="Calibri" pitchFamily="34" charset="0"/>
              </a:rPr>
              <a:t>Through that 401(k) you have selected various individual</a:t>
            </a:r>
            <a:r>
              <a:rPr kumimoji="0" lang="en-US" sz="2800" b="0" i="0" u="none" strike="noStrike" kern="1200" cap="none" spc="0" normalizeH="0" noProof="0" dirty="0" smtClean="0">
                <a:ln>
                  <a:noFill/>
                </a:ln>
                <a:solidFill>
                  <a:schemeClr val="tx1"/>
                </a:solidFill>
                <a:effectLst/>
                <a:uLnTx/>
                <a:uFillTx/>
                <a:latin typeface="Calibri" pitchFamily="34" charset="0"/>
              </a:rPr>
              <a:t> stock holdings.  You</a:t>
            </a:r>
            <a:r>
              <a:rPr lang="en-US" sz="2800" dirty="0" smtClean="0">
                <a:latin typeface="Calibri" pitchFamily="34" charset="0"/>
              </a:rPr>
              <a:t> are invested in </a:t>
            </a:r>
            <a:r>
              <a:rPr kumimoji="0" lang="en-US" sz="2800" b="0" i="0" u="none" strike="noStrike" kern="1200" cap="none" spc="0" normalizeH="0" baseline="0" noProof="0" dirty="0" smtClean="0">
                <a:ln>
                  <a:noFill/>
                </a:ln>
                <a:solidFill>
                  <a:schemeClr val="tx1"/>
                </a:solidFill>
                <a:effectLst/>
                <a:uLnTx/>
                <a:uFillTx/>
                <a:latin typeface="Calibri" pitchFamily="34" charset="0"/>
              </a:rPr>
              <a:t>$14,000  in XYZ Corp.  Now CPSC has asked you to participate in litigation against XYZ Corp.  </a:t>
            </a:r>
            <a:endParaRPr kumimoji="0" lang="en-US" sz="2800" b="0" i="0" u="none" strike="noStrike" kern="1200" cap="none" spc="0" normalizeH="0" baseline="0" noProof="0" dirty="0">
              <a:ln>
                <a:noFill/>
              </a:ln>
              <a:solidFill>
                <a:schemeClr val="tx1"/>
              </a:solidFill>
              <a:effectLst/>
              <a:uLnTx/>
              <a:uFillTx/>
              <a:latin typeface="Calibri" pitchFamily="34" charset="0"/>
            </a:endParaRPr>
          </a:p>
        </p:txBody>
      </p:sp>
      <p:sp>
        <p:nvSpPr>
          <p:cNvPr id="2" name="Slide Number Placeholder 1"/>
          <p:cNvSpPr>
            <a:spLocks noGrp="1"/>
          </p:cNvSpPr>
          <p:nvPr>
            <p:ph type="sldNum" sz="quarter" idx="12"/>
          </p:nvPr>
        </p:nvSpPr>
        <p:spPr/>
        <p:txBody>
          <a:bodyPr/>
          <a:lstStyle/>
          <a:p>
            <a:fld id="{1B25802B-1C1D-47CB-B414-4DFB7A867B42}"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5 C.F.R. 2640.201(c)(1)(iii)</a:t>
            </a:r>
            <a:endParaRPr lang="en-US" dirty="0"/>
          </a:p>
        </p:txBody>
      </p:sp>
      <p:sp>
        <p:nvSpPr>
          <p:cNvPr id="3" name="Content Placeholder 2"/>
          <p:cNvSpPr>
            <a:spLocks noGrp="1"/>
          </p:cNvSpPr>
          <p:nvPr>
            <p:ph idx="1"/>
          </p:nvPr>
        </p:nvSpPr>
        <p:spPr>
          <a:xfrm>
            <a:off x="457200" y="1371600"/>
            <a:ext cx="8229600" cy="4709160"/>
          </a:xfrm>
        </p:spPr>
        <p:txBody>
          <a:bodyPr>
            <a:normAutofit/>
          </a:bodyPr>
          <a:lstStyle/>
          <a:p>
            <a:pPr>
              <a:buNone/>
            </a:pPr>
            <a:r>
              <a:rPr lang="en-US" dirty="0" smtClean="0">
                <a:latin typeface="Calibri" pitchFamily="34" charset="0"/>
              </a:rPr>
              <a:t>	“…where a particular pooled investment fund meets the definition of “diversified” in part 2640…an employee may rely on the exemption as to that fund when the employee …holds the fund through a qualifying employee benefit plan.”</a:t>
            </a:r>
          </a:p>
          <a:p>
            <a:pPr>
              <a:buNone/>
            </a:pPr>
            <a:endParaRPr lang="en-US" dirty="0" smtClean="0">
              <a:latin typeface="Calibri" pitchFamily="34" charset="0"/>
            </a:endParaRPr>
          </a:p>
          <a:p>
            <a:pPr>
              <a:buNone/>
            </a:pPr>
            <a:r>
              <a:rPr lang="en-US" i="1" dirty="0" smtClean="0">
                <a:latin typeface="Calibri" pitchFamily="34" charset="0"/>
              </a:rPr>
              <a:t>“In contrast, an employee </a:t>
            </a:r>
            <a:r>
              <a:rPr lang="en-US" b="1" i="1" dirty="0" smtClean="0">
                <a:latin typeface="Calibri" pitchFamily="34" charset="0"/>
              </a:rPr>
              <a:t>may not rely upon the employee benefit plan exemption </a:t>
            </a:r>
            <a:r>
              <a:rPr lang="en-US" i="1" dirty="0" smtClean="0">
                <a:latin typeface="Calibri" pitchFamily="34" charset="0"/>
              </a:rPr>
              <a:t>with regard to any non-diversified pooled investment fund or other individual asset… .”</a:t>
            </a:r>
          </a:p>
        </p:txBody>
      </p:sp>
      <p:sp>
        <p:nvSpPr>
          <p:cNvPr id="4" name="Slide Number Placeholder 3"/>
          <p:cNvSpPr>
            <a:spLocks noGrp="1"/>
          </p:cNvSpPr>
          <p:nvPr>
            <p:ph type="sldNum" sz="quarter" idx="12"/>
          </p:nvPr>
        </p:nvSpPr>
        <p:spPr/>
        <p:txBody>
          <a:bodyPr/>
          <a:lstStyle/>
          <a:p>
            <a:fld id="{1B25802B-1C1D-47CB-B414-4DFB7A867B42}" type="slidenum">
              <a:rPr lang="en-US" smtClean="0"/>
              <a:pPr/>
              <a:t>59</a:t>
            </a:fld>
            <a:endParaRPr lang="en-US"/>
          </a:p>
        </p:txBody>
      </p:sp>
      <p:sp>
        <p:nvSpPr>
          <p:cNvPr id="5" name="TextBox 4"/>
          <p:cNvSpPr txBox="1"/>
          <p:nvPr/>
        </p:nvSpPr>
        <p:spPr>
          <a:xfrm>
            <a:off x="1524000" y="6172200"/>
            <a:ext cx="6109365" cy="461665"/>
          </a:xfrm>
          <a:prstGeom prst="rect">
            <a:avLst/>
          </a:prstGeom>
          <a:noFill/>
        </p:spPr>
        <p:txBody>
          <a:bodyPr wrap="none" rtlCol="0">
            <a:spAutoFit/>
          </a:bodyPr>
          <a:lstStyle/>
          <a:p>
            <a:r>
              <a:rPr lang="en-US" sz="2400" dirty="0" smtClean="0"/>
              <a:t>Source: LA-15-06 Employee Benefit Plans…</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a:xfrm>
            <a:off x="457200" y="533400"/>
            <a:ext cx="8229600" cy="1143000"/>
          </a:xfrm>
          <a:prstGeom prst="rect">
            <a:avLst/>
          </a:prstGeom>
        </p:spPr>
        <p:txBody>
          <a:bodyPr>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Times New Roman" pitchFamily="18" charset="0"/>
              </a:rPr>
              <a:t>Conflict </a:t>
            </a:r>
            <a:r>
              <a:rPr kumimoji="0" lang="en-US" sz="40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Times New Roman" pitchFamily="18" charset="0"/>
              </a:rPr>
              <a:t>Remediation 1</a:t>
            </a:r>
            <a:r>
              <a:rPr kumimoji="0" lang="en-US" sz="41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 </a:t>
            </a:r>
            <a:endParaRPr kumimoji="0" lang="en-US" sz="41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6" name="TextBox 5"/>
          <p:cNvSpPr txBox="1"/>
          <p:nvPr/>
        </p:nvSpPr>
        <p:spPr>
          <a:xfrm>
            <a:off x="2057400" y="3149025"/>
            <a:ext cx="1643399"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rPr>
              <a:t>Recusal</a:t>
            </a:r>
            <a:endParaRPr lang="en-US" sz="3200" b="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762000" y="5634335"/>
            <a:ext cx="76200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solidFill>
                  <a:schemeClr val="bg1"/>
                </a:solidFill>
              </a:rPr>
              <a:t>Recusal removes employee’s participation in the </a:t>
            </a:r>
          </a:p>
          <a:p>
            <a:r>
              <a:rPr lang="en-US" sz="2400" b="1" dirty="0" smtClean="0">
                <a:solidFill>
                  <a:schemeClr val="bg1"/>
                </a:solidFill>
              </a:rPr>
              <a:t>particular Government matter</a:t>
            </a:r>
            <a:endParaRPr lang="en-US" sz="2400" b="1" dirty="0">
              <a:solidFill>
                <a:schemeClr val="bg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the Exemption Apply? </a:t>
            </a:r>
            <a:endParaRPr lang="en-US" dirty="0"/>
          </a:p>
        </p:txBody>
      </p:sp>
      <p:sp>
        <p:nvSpPr>
          <p:cNvPr id="3" name="Content Placeholder 2"/>
          <p:cNvSpPr>
            <a:spLocks noGrp="1"/>
          </p:cNvSpPr>
          <p:nvPr>
            <p:ph idx="1"/>
          </p:nvPr>
        </p:nvSpPr>
        <p:spPr/>
        <p:txBody>
          <a:bodyPr/>
          <a:lstStyle/>
          <a:p>
            <a:pPr>
              <a:buNone/>
            </a:pPr>
            <a:r>
              <a:rPr lang="en-US" dirty="0" smtClean="0">
                <a:latin typeface="Calibri" pitchFamily="34" charset="0"/>
              </a:rPr>
              <a:t> You are an attorney at the Consumer Product Safety Commission.  Prior to that, you were in-house counsel at Sharpe Toys, Inc.  Sharpe Toys provided its employees with a 401(k) plan administered by Integrity, Inc.  </a:t>
            </a:r>
          </a:p>
          <a:p>
            <a:pPr>
              <a:buNone/>
            </a:pPr>
            <a:endParaRPr lang="en-US" dirty="0" smtClean="0">
              <a:latin typeface="Calibri" pitchFamily="34" charset="0"/>
            </a:endParaRPr>
          </a:p>
          <a:p>
            <a:pPr>
              <a:buNone/>
            </a:pPr>
            <a:r>
              <a:rPr lang="en-US" dirty="0" smtClean="0">
                <a:latin typeface="Calibri" pitchFamily="34" charset="0"/>
              </a:rPr>
              <a:t>Through that 401(k) </a:t>
            </a:r>
            <a:r>
              <a:rPr lang="en-US" u="sng" dirty="0" smtClean="0">
                <a:solidFill>
                  <a:srgbClr val="FFC000"/>
                </a:solidFill>
                <a:latin typeface="Calibri" pitchFamily="34" charset="0"/>
              </a:rPr>
              <a:t>you have selected various individual stock holdings</a:t>
            </a:r>
            <a:r>
              <a:rPr lang="en-US" dirty="0" smtClean="0">
                <a:latin typeface="Calibri" pitchFamily="34" charset="0"/>
              </a:rPr>
              <a:t>.  You are invested in $14,000  in XYZ Corp.  Now CPSC has asked you to participate in litigation against XYZ Corp.  </a:t>
            </a:r>
            <a:endParaRPr lang="en-US" dirty="0"/>
          </a:p>
        </p:txBody>
      </p:sp>
      <p:sp>
        <p:nvSpPr>
          <p:cNvPr id="4" name="Slide Number Placeholder 3"/>
          <p:cNvSpPr>
            <a:spLocks noGrp="1"/>
          </p:cNvSpPr>
          <p:nvPr>
            <p:ph type="sldNum" sz="quarter" idx="12"/>
          </p:nvPr>
        </p:nvSpPr>
        <p:spPr/>
        <p:txBody>
          <a:bodyPr/>
          <a:lstStyle/>
          <a:p>
            <a:fld id="{1B25802B-1C1D-47CB-B414-4DFB7A867B42}"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fontScale="90000"/>
          </a:bodyPr>
          <a:lstStyle/>
          <a:p>
            <a:pPr algn="ctr">
              <a:defRPr/>
            </a:pPr>
            <a:r>
              <a:rPr lang="en-US" dirty="0" smtClean="0">
                <a:solidFill>
                  <a:schemeClr val="accent1">
                    <a:lumMod val="60000"/>
                    <a:lumOff val="40000"/>
                  </a:schemeClr>
                </a:solidFill>
              </a:rPr>
              <a:t>Resources</a:t>
            </a:r>
            <a:br>
              <a:rPr lang="en-US" dirty="0" smtClean="0">
                <a:solidFill>
                  <a:schemeClr val="accent1">
                    <a:lumMod val="60000"/>
                    <a:lumOff val="40000"/>
                  </a:schemeClr>
                </a:solidFill>
              </a:rPr>
            </a:br>
            <a:r>
              <a:rPr lang="en-US" sz="2800" u="sng" dirty="0" smtClean="0">
                <a:solidFill>
                  <a:schemeClr val="accent1">
                    <a:lumMod val="60000"/>
                    <a:lumOff val="40000"/>
                  </a:schemeClr>
                </a:solidFill>
              </a:rPr>
              <a:t>www.oge.gov</a:t>
            </a:r>
            <a:r>
              <a:rPr lang="en-US" dirty="0" smtClean="0">
                <a:solidFill>
                  <a:schemeClr val="tx1"/>
                </a:solidFill>
              </a:rPr>
              <a:t/>
            </a:r>
            <a:br>
              <a:rPr lang="en-US" dirty="0" smtClean="0">
                <a:solidFill>
                  <a:schemeClr val="tx1"/>
                </a:solidFill>
              </a:rPr>
            </a:br>
            <a:endParaRPr lang="en-US" dirty="0">
              <a:solidFill>
                <a:schemeClr val="accent2"/>
              </a:solidFill>
            </a:endParaRPr>
          </a:p>
        </p:txBody>
      </p:sp>
      <p:sp>
        <p:nvSpPr>
          <p:cNvPr id="92163" name="Text Placeholder 3"/>
          <p:cNvSpPr>
            <a:spLocks noGrp="1"/>
          </p:cNvSpPr>
          <p:nvPr>
            <p:ph type="body" sz="half" idx="1"/>
          </p:nvPr>
        </p:nvSpPr>
        <p:spPr>
          <a:xfrm>
            <a:off x="228600" y="1600200"/>
            <a:ext cx="9144000" cy="4525963"/>
          </a:xfrm>
        </p:spPr>
        <p:txBody>
          <a:bodyPr>
            <a:normAutofit/>
          </a:bodyPr>
          <a:lstStyle/>
          <a:p>
            <a:pPr>
              <a:buFontTx/>
              <a:buNone/>
            </a:pPr>
            <a:r>
              <a:rPr lang="en-US" sz="2400" b="1" u="sng" dirty="0" smtClean="0">
                <a:solidFill>
                  <a:schemeClr val="tx1"/>
                </a:solidFill>
                <a:latin typeface="Calibri" pitchFamily="34" charset="0"/>
              </a:rPr>
              <a:t>5 C.F.R. part 2640</a:t>
            </a:r>
            <a:r>
              <a:rPr lang="en-US" sz="2400" b="1" dirty="0" smtClean="0">
                <a:solidFill>
                  <a:schemeClr val="tx1"/>
                </a:solidFill>
                <a:latin typeface="Calibri" pitchFamily="34" charset="0"/>
              </a:rPr>
              <a:t> </a:t>
            </a:r>
            <a:r>
              <a:rPr lang="en-US" sz="2400" dirty="0" smtClean="0">
                <a:solidFill>
                  <a:schemeClr val="tx1"/>
                </a:solidFill>
                <a:latin typeface="Calibri" pitchFamily="34" charset="0"/>
              </a:rPr>
              <a:t>(</a:t>
            </a:r>
            <a:r>
              <a:rPr lang="en-US" sz="2400" dirty="0" smtClean="0">
                <a:solidFill>
                  <a:schemeClr val="tx1"/>
                </a:solidFill>
                <a:latin typeface="Calibri" pitchFamily="34" charset="0"/>
                <a:cs typeface="Times New Roman" pitchFamily="18" charset="0"/>
              </a:rPr>
              <a:t>§ </a:t>
            </a:r>
            <a:r>
              <a:rPr lang="en-US" sz="2400" dirty="0" smtClean="0">
                <a:solidFill>
                  <a:schemeClr val="tx1"/>
                </a:solidFill>
                <a:latin typeface="Calibri" pitchFamily="34" charset="0"/>
              </a:rPr>
              <a:t>208 Interpretation, exemptions, waivers)</a:t>
            </a:r>
          </a:p>
          <a:p>
            <a:pPr>
              <a:buFontTx/>
              <a:buNone/>
            </a:pPr>
            <a:endParaRPr lang="en-US" sz="2400" b="1" u="sng" dirty="0" smtClean="0">
              <a:solidFill>
                <a:schemeClr val="tx1"/>
              </a:solidFill>
              <a:latin typeface="Calibri" pitchFamily="34" charset="0"/>
            </a:endParaRPr>
          </a:p>
          <a:p>
            <a:pPr>
              <a:buFontTx/>
              <a:buNone/>
            </a:pPr>
            <a:r>
              <a:rPr lang="en-US" sz="2400" b="1" u="sng" dirty="0" err="1" smtClean="0">
                <a:solidFill>
                  <a:schemeClr val="tx1"/>
                </a:solidFill>
                <a:latin typeface="Calibri" pitchFamily="34" charset="0"/>
              </a:rPr>
              <a:t>DAEOgrams</a:t>
            </a:r>
            <a:r>
              <a:rPr lang="en-US" sz="2400" b="1" u="sng" dirty="0" smtClean="0">
                <a:solidFill>
                  <a:schemeClr val="tx1"/>
                </a:solidFill>
                <a:latin typeface="Calibri" pitchFamily="34" charset="0"/>
              </a:rPr>
              <a:t>/Legal Advisories</a:t>
            </a:r>
          </a:p>
          <a:p>
            <a:pPr>
              <a:buFontTx/>
              <a:buNone/>
            </a:pPr>
            <a:r>
              <a:rPr lang="en-US" sz="2000" dirty="0" smtClean="0">
                <a:solidFill>
                  <a:schemeClr val="tx1"/>
                </a:solidFill>
                <a:latin typeface="Calibri" pitchFamily="34" charset="0"/>
              </a:rPr>
              <a:t>DO-00-030 	Diversified and Sector Mutual Funds</a:t>
            </a:r>
          </a:p>
          <a:p>
            <a:pPr>
              <a:buFontTx/>
              <a:buNone/>
            </a:pPr>
            <a:r>
              <a:rPr lang="en-US" sz="2000" dirty="0" smtClean="0">
                <a:solidFill>
                  <a:schemeClr val="tx1"/>
                </a:solidFill>
                <a:latin typeface="Calibri" pitchFamily="34" charset="0"/>
              </a:rPr>
              <a:t>DO-06-029 	“Particular Matter Involving Specific Parties,” “Particular Matter,” 		“Matter”</a:t>
            </a:r>
          </a:p>
          <a:p>
            <a:pPr>
              <a:buFontTx/>
              <a:buNone/>
            </a:pPr>
            <a:r>
              <a:rPr lang="en-US" sz="2000" dirty="0" smtClean="0">
                <a:latin typeface="Calibri" pitchFamily="34" charset="0"/>
              </a:rPr>
              <a:t>LA-15-06 	Employee Benefit Plans</a:t>
            </a:r>
            <a:endParaRPr lang="en-US" sz="2000" dirty="0" smtClean="0">
              <a:solidFill>
                <a:schemeClr val="tx1"/>
              </a:solidFill>
              <a:latin typeface="Calibri" pitchFamily="34" charset="0"/>
            </a:endParaRPr>
          </a:p>
          <a:p>
            <a:pPr algn="ctr">
              <a:buFontTx/>
              <a:buNone/>
            </a:pPr>
            <a:endParaRPr lang="en-US" sz="2000" dirty="0" smtClean="0">
              <a:solidFill>
                <a:schemeClr val="tx1"/>
              </a:solidFill>
              <a:latin typeface="Calibri" pitchFamily="34" charset="0"/>
            </a:endParaRPr>
          </a:p>
          <a:p>
            <a:pPr>
              <a:buFontTx/>
              <a:buNone/>
            </a:pPr>
            <a:r>
              <a:rPr lang="en-US" sz="2400" b="1" u="sng" dirty="0" smtClean="0">
                <a:solidFill>
                  <a:schemeClr val="tx1"/>
                </a:solidFill>
                <a:latin typeface="Calibri" pitchFamily="34" charset="0"/>
              </a:rPr>
              <a:t>Financial Instruments</a:t>
            </a:r>
            <a:endParaRPr lang="en-US" sz="2000" i="1" dirty="0" smtClean="0">
              <a:solidFill>
                <a:schemeClr val="tx1"/>
              </a:solidFill>
              <a:latin typeface="Calibri" pitchFamily="34" charset="0"/>
            </a:endParaRPr>
          </a:p>
          <a:p>
            <a:pPr>
              <a:buFontTx/>
              <a:buNone/>
            </a:pPr>
            <a:r>
              <a:rPr lang="en-US" sz="2000" dirty="0" smtClean="0">
                <a:latin typeface="Calibri" pitchFamily="34" charset="0"/>
              </a:rPr>
              <a:t>Nominee &amp; New Entrant 278 Guide</a:t>
            </a:r>
            <a:endParaRPr lang="en-US" sz="2000" dirty="0" smtClean="0">
              <a:solidFill>
                <a:schemeClr val="tx1"/>
              </a:solidFill>
              <a:latin typeface="Calibri" pitchFamily="34" charset="0"/>
            </a:endParaRPr>
          </a:p>
          <a:p>
            <a:pPr>
              <a:buFontTx/>
              <a:buNone/>
            </a:pPr>
            <a:r>
              <a:rPr lang="en-US" sz="2000" dirty="0" smtClean="0">
                <a:solidFill>
                  <a:schemeClr val="tx1"/>
                </a:solidFill>
                <a:latin typeface="Calibri" pitchFamily="34" charset="0"/>
              </a:rPr>
              <a:t>Public Financial Disclosure: A Guide to Reporting Selected Financial Instruments</a:t>
            </a:r>
          </a:p>
        </p:txBody>
      </p:sp>
      <p:sp>
        <p:nvSpPr>
          <p:cNvPr id="3" name="Slide Number Placeholder 2"/>
          <p:cNvSpPr>
            <a:spLocks noGrp="1"/>
          </p:cNvSpPr>
          <p:nvPr>
            <p:ph type="sldNum" sz="quarter" idx="12"/>
          </p:nvPr>
        </p:nvSpPr>
        <p:spPr/>
        <p:txBody>
          <a:bodyPr/>
          <a:lstStyle/>
          <a:p>
            <a:pPr>
              <a:defRPr/>
            </a:pPr>
            <a:fld id="{DB4678FB-1535-495A-87F8-5BF5970E5708}" type="slidenum">
              <a:rPr lang="en-US" smtClean="0"/>
              <a:pPr>
                <a:defRPr/>
              </a:pPr>
              <a:t>61</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4800" y="1788160"/>
            <a:ext cx="8534400" cy="3383279"/>
            <a:chOff x="304800" y="1788160"/>
            <a:chExt cx="8534400" cy="3383279"/>
          </a:xfrm>
        </p:grpSpPr>
        <p:sp>
          <p:nvSpPr>
            <p:cNvPr id="8" name="Freeform 7"/>
            <p:cNvSpPr/>
            <p:nvPr/>
          </p:nvSpPr>
          <p:spPr>
            <a:xfrm>
              <a:off x="304800" y="1788160"/>
              <a:ext cx="3383280" cy="3383279"/>
            </a:xfrm>
            <a:custGeom>
              <a:avLst/>
              <a:gdLst>
                <a:gd name="connsiteX0" fmla="*/ 0 w 3383280"/>
                <a:gd name="connsiteY0" fmla="*/ 1691640 h 3383279"/>
                <a:gd name="connsiteX1" fmla="*/ 495472 w 3383280"/>
                <a:gd name="connsiteY1" fmla="*/ 495470 h 3383279"/>
                <a:gd name="connsiteX2" fmla="*/ 1691643 w 3383280"/>
                <a:gd name="connsiteY2" fmla="*/ 2 h 3383279"/>
                <a:gd name="connsiteX3" fmla="*/ 2887813 w 3383280"/>
                <a:gd name="connsiteY3" fmla="*/ 495474 h 3383279"/>
                <a:gd name="connsiteX4" fmla="*/ 3383281 w 3383280"/>
                <a:gd name="connsiteY4" fmla="*/ 1691645 h 3383279"/>
                <a:gd name="connsiteX5" fmla="*/ 2887811 w 3383280"/>
                <a:gd name="connsiteY5" fmla="*/ 2887815 h 3383279"/>
                <a:gd name="connsiteX6" fmla="*/ 1691640 w 3383280"/>
                <a:gd name="connsiteY6" fmla="*/ 3383285 h 3383279"/>
                <a:gd name="connsiteX7" fmla="*/ 495470 w 3383280"/>
                <a:gd name="connsiteY7" fmla="*/ 2887814 h 3383279"/>
                <a:gd name="connsiteX8" fmla="*/ 1 w 3383280"/>
                <a:gd name="connsiteY8" fmla="*/ 1691643 h 3383279"/>
                <a:gd name="connsiteX9" fmla="*/ 0 w 3383280"/>
                <a:gd name="connsiteY9" fmla="*/ 1691640 h 338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3280" h="3383279">
                  <a:moveTo>
                    <a:pt x="0" y="1691640"/>
                  </a:moveTo>
                  <a:cubicBezTo>
                    <a:pt x="1" y="1242989"/>
                    <a:pt x="178227" y="812714"/>
                    <a:pt x="495472" y="495470"/>
                  </a:cubicBezTo>
                  <a:cubicBezTo>
                    <a:pt x="812717" y="178226"/>
                    <a:pt x="1242992" y="1"/>
                    <a:pt x="1691643" y="2"/>
                  </a:cubicBezTo>
                  <a:cubicBezTo>
                    <a:pt x="2140294" y="3"/>
                    <a:pt x="2570569" y="178229"/>
                    <a:pt x="2887813" y="495474"/>
                  </a:cubicBezTo>
                  <a:cubicBezTo>
                    <a:pt x="3205057" y="812719"/>
                    <a:pt x="3383282" y="1242994"/>
                    <a:pt x="3383281" y="1691645"/>
                  </a:cubicBezTo>
                  <a:cubicBezTo>
                    <a:pt x="3383281" y="2140296"/>
                    <a:pt x="3205055" y="2570571"/>
                    <a:pt x="2887811" y="2887815"/>
                  </a:cubicBezTo>
                  <a:cubicBezTo>
                    <a:pt x="2570567" y="3205059"/>
                    <a:pt x="2140291" y="3383285"/>
                    <a:pt x="1691640" y="3383285"/>
                  </a:cubicBezTo>
                  <a:cubicBezTo>
                    <a:pt x="1242989" y="3383285"/>
                    <a:pt x="812714" y="3205059"/>
                    <a:pt x="495470" y="2887814"/>
                  </a:cubicBezTo>
                  <a:cubicBezTo>
                    <a:pt x="178226" y="2570570"/>
                    <a:pt x="1" y="2140294"/>
                    <a:pt x="1" y="1691643"/>
                  </a:cubicBezTo>
                  <a:cubicBezTo>
                    <a:pt x="1" y="1691642"/>
                    <a:pt x="0" y="1691641"/>
                    <a:pt x="0" y="1691640"/>
                  </a:cubicBezTo>
                  <a:close/>
                </a:path>
              </a:pathLst>
            </a:custGeom>
            <a:solidFill>
              <a:schemeClr val="tx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472439" tIns="398961" rIns="960121" bIns="398961"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rPr>
                <a:t>Particular  Government</a:t>
              </a:r>
              <a:r>
                <a:rPr lang="en-US" sz="2000" kern="1200" dirty="0" smtClean="0">
                  <a:latin typeface="Calibri" pitchFamily="34" charset="0"/>
                </a:rPr>
                <a:t> </a:t>
              </a:r>
              <a:r>
                <a:rPr lang="en-US" sz="2800" kern="1200" dirty="0" smtClean="0">
                  <a:latin typeface="Calibri" pitchFamily="34" charset="0"/>
                </a:rPr>
                <a:t>matter</a:t>
              </a:r>
              <a:endParaRPr lang="en-US" sz="2000" kern="1200" dirty="0">
                <a:latin typeface="Calibri" pitchFamily="34" charset="0"/>
              </a:endParaRPr>
            </a:p>
          </p:txBody>
        </p:sp>
        <p:sp>
          <p:nvSpPr>
            <p:cNvPr id="9" name="Freeform 8"/>
            <p:cNvSpPr/>
            <p:nvPr/>
          </p:nvSpPr>
          <p:spPr>
            <a:xfrm>
              <a:off x="5455920" y="1788160"/>
              <a:ext cx="3383280" cy="3383279"/>
            </a:xfrm>
            <a:custGeom>
              <a:avLst/>
              <a:gdLst>
                <a:gd name="connsiteX0" fmla="*/ 0 w 3383280"/>
                <a:gd name="connsiteY0" fmla="*/ 1691640 h 3383279"/>
                <a:gd name="connsiteX1" fmla="*/ 495472 w 3383280"/>
                <a:gd name="connsiteY1" fmla="*/ 495470 h 3383279"/>
                <a:gd name="connsiteX2" fmla="*/ 1691643 w 3383280"/>
                <a:gd name="connsiteY2" fmla="*/ 2 h 3383279"/>
                <a:gd name="connsiteX3" fmla="*/ 2887813 w 3383280"/>
                <a:gd name="connsiteY3" fmla="*/ 495474 h 3383279"/>
                <a:gd name="connsiteX4" fmla="*/ 3383281 w 3383280"/>
                <a:gd name="connsiteY4" fmla="*/ 1691645 h 3383279"/>
                <a:gd name="connsiteX5" fmla="*/ 2887811 w 3383280"/>
                <a:gd name="connsiteY5" fmla="*/ 2887815 h 3383279"/>
                <a:gd name="connsiteX6" fmla="*/ 1691640 w 3383280"/>
                <a:gd name="connsiteY6" fmla="*/ 3383285 h 3383279"/>
                <a:gd name="connsiteX7" fmla="*/ 495470 w 3383280"/>
                <a:gd name="connsiteY7" fmla="*/ 2887814 h 3383279"/>
                <a:gd name="connsiteX8" fmla="*/ 1 w 3383280"/>
                <a:gd name="connsiteY8" fmla="*/ 1691643 h 3383279"/>
                <a:gd name="connsiteX9" fmla="*/ 0 w 3383280"/>
                <a:gd name="connsiteY9" fmla="*/ 1691640 h 338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3280" h="3383279">
                  <a:moveTo>
                    <a:pt x="0" y="1691640"/>
                  </a:moveTo>
                  <a:cubicBezTo>
                    <a:pt x="1" y="1242989"/>
                    <a:pt x="178227" y="812714"/>
                    <a:pt x="495472" y="495470"/>
                  </a:cubicBezTo>
                  <a:cubicBezTo>
                    <a:pt x="812717" y="178226"/>
                    <a:pt x="1242992" y="1"/>
                    <a:pt x="1691643" y="2"/>
                  </a:cubicBezTo>
                  <a:cubicBezTo>
                    <a:pt x="2140294" y="3"/>
                    <a:pt x="2570569" y="178229"/>
                    <a:pt x="2887813" y="495474"/>
                  </a:cubicBezTo>
                  <a:cubicBezTo>
                    <a:pt x="3205057" y="812719"/>
                    <a:pt x="3383282" y="1242994"/>
                    <a:pt x="3383281" y="1691645"/>
                  </a:cubicBezTo>
                  <a:cubicBezTo>
                    <a:pt x="3383281" y="2140296"/>
                    <a:pt x="3205055" y="2570571"/>
                    <a:pt x="2887811" y="2887815"/>
                  </a:cubicBezTo>
                  <a:cubicBezTo>
                    <a:pt x="2570567" y="3205059"/>
                    <a:pt x="2140291" y="3383285"/>
                    <a:pt x="1691640" y="3383285"/>
                  </a:cubicBezTo>
                  <a:cubicBezTo>
                    <a:pt x="1242989" y="3383285"/>
                    <a:pt x="812714" y="3205059"/>
                    <a:pt x="495470" y="2887814"/>
                  </a:cubicBezTo>
                  <a:cubicBezTo>
                    <a:pt x="178226" y="2570570"/>
                    <a:pt x="1" y="2140294"/>
                    <a:pt x="1" y="1691643"/>
                  </a:cubicBezTo>
                  <a:cubicBezTo>
                    <a:pt x="1" y="1691642"/>
                    <a:pt x="0" y="1691641"/>
                    <a:pt x="0" y="1691640"/>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960121" tIns="398961" rIns="472439" bIns="398961"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rPr>
                <a:t>Financial holding or other interest</a:t>
              </a:r>
              <a:endParaRPr lang="en-US" sz="2800" kern="1200" dirty="0">
                <a:latin typeface="Calibri" pitchFamily="34" charset="0"/>
              </a:endParaRPr>
            </a:p>
          </p:txBody>
        </p:sp>
      </p:grpSp>
      <p:sp>
        <p:nvSpPr>
          <p:cNvPr id="5" name="Rectangle 2"/>
          <p:cNvSpPr txBox="1">
            <a:spLocks noChangeArrowheads="1"/>
          </p:cNvSpPr>
          <p:nvPr/>
        </p:nvSpPr>
        <p:spPr>
          <a:xfrm>
            <a:off x="457200" y="533400"/>
            <a:ext cx="8229600" cy="1143000"/>
          </a:xfrm>
          <a:prstGeom prst="rect">
            <a:avLst/>
          </a:prstGeom>
        </p:spPr>
        <p:txBody>
          <a:bodyPr>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Conflict </a:t>
            </a:r>
            <a:r>
              <a:rPr kumimoji="0" lang="en-US" sz="41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Remediation 1 </a:t>
            </a:r>
            <a:endParaRPr kumimoji="0" lang="en-US" sz="41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6" name="TextBox 5"/>
          <p:cNvSpPr txBox="1"/>
          <p:nvPr/>
        </p:nvSpPr>
        <p:spPr>
          <a:xfrm>
            <a:off x="1371600" y="3149025"/>
            <a:ext cx="1643399" cy="584775"/>
          </a:xfrm>
          <a:prstGeom prst="rect">
            <a:avLst/>
          </a:prstGeom>
          <a:noFill/>
        </p:spPr>
        <p:txBody>
          <a:bodyPr wrap="none" rtlCol="0">
            <a:spAutoFit/>
          </a:bodyPr>
          <a:lstStyle/>
          <a:p>
            <a:r>
              <a:rPr lang="en-US" sz="3200" b="1" dirty="0" smtClean="0">
                <a:solidFill>
                  <a:schemeClr val="bg1"/>
                </a:solidFill>
                <a:effectLst>
                  <a:outerShdw blurRad="38100" dist="38100" dir="2700000" algn="tl">
                    <a:srgbClr val="000000">
                      <a:alpha val="43137"/>
                    </a:srgbClr>
                  </a:outerShdw>
                </a:effectLst>
              </a:rPr>
              <a:t>Recusal</a:t>
            </a:r>
            <a:endParaRPr lang="en-US" sz="3200" b="1"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3200400" y="3200400"/>
            <a:ext cx="3111749" cy="461665"/>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sz="2400" b="1" dirty="0" smtClean="0">
                <a:solidFill>
                  <a:schemeClr val="bg1"/>
                </a:solidFill>
              </a:rPr>
              <a:t>No Nexus = No § 208</a:t>
            </a:r>
            <a:endParaRPr lang="en-US" sz="2400" b="1" dirty="0">
              <a:solidFill>
                <a:schemeClr val="bg1"/>
              </a:solidFill>
            </a:endParaRPr>
          </a:p>
        </p:txBody>
      </p:sp>
      <p:sp>
        <p:nvSpPr>
          <p:cNvPr id="11" name="TextBox 10"/>
          <p:cNvSpPr txBox="1"/>
          <p:nvPr/>
        </p:nvSpPr>
        <p:spPr>
          <a:xfrm>
            <a:off x="762000" y="5634335"/>
            <a:ext cx="76200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solidFill>
                  <a:schemeClr val="bg1"/>
                </a:solidFill>
              </a:rPr>
              <a:t>Recusal removes employee’s participation in the </a:t>
            </a:r>
          </a:p>
          <a:p>
            <a:r>
              <a:rPr lang="en-US" sz="2400" b="1" dirty="0" smtClean="0">
                <a:solidFill>
                  <a:schemeClr val="bg1"/>
                </a:solidFill>
              </a:rPr>
              <a:t>particular Government matter</a:t>
            </a:r>
            <a:endParaRPr lang="en-US" sz="2400"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569720" y="1737360"/>
            <a:ext cx="5913119" cy="3383279"/>
            <a:chOff x="1569720" y="1737360"/>
            <a:chExt cx="5913119" cy="3383279"/>
          </a:xfrm>
        </p:grpSpPr>
        <p:sp>
          <p:nvSpPr>
            <p:cNvPr id="7" name="Freeform 6"/>
            <p:cNvSpPr/>
            <p:nvPr/>
          </p:nvSpPr>
          <p:spPr>
            <a:xfrm>
              <a:off x="1569720" y="1737360"/>
              <a:ext cx="3383280" cy="3383279"/>
            </a:xfrm>
            <a:custGeom>
              <a:avLst/>
              <a:gdLst>
                <a:gd name="connsiteX0" fmla="*/ 0 w 3383280"/>
                <a:gd name="connsiteY0" fmla="*/ 1691640 h 3383279"/>
                <a:gd name="connsiteX1" fmla="*/ 495472 w 3383280"/>
                <a:gd name="connsiteY1" fmla="*/ 495470 h 3383279"/>
                <a:gd name="connsiteX2" fmla="*/ 1691643 w 3383280"/>
                <a:gd name="connsiteY2" fmla="*/ 2 h 3383279"/>
                <a:gd name="connsiteX3" fmla="*/ 2887813 w 3383280"/>
                <a:gd name="connsiteY3" fmla="*/ 495474 h 3383279"/>
                <a:gd name="connsiteX4" fmla="*/ 3383281 w 3383280"/>
                <a:gd name="connsiteY4" fmla="*/ 1691645 h 3383279"/>
                <a:gd name="connsiteX5" fmla="*/ 2887811 w 3383280"/>
                <a:gd name="connsiteY5" fmla="*/ 2887815 h 3383279"/>
                <a:gd name="connsiteX6" fmla="*/ 1691640 w 3383280"/>
                <a:gd name="connsiteY6" fmla="*/ 3383285 h 3383279"/>
                <a:gd name="connsiteX7" fmla="*/ 495470 w 3383280"/>
                <a:gd name="connsiteY7" fmla="*/ 2887814 h 3383279"/>
                <a:gd name="connsiteX8" fmla="*/ 1 w 3383280"/>
                <a:gd name="connsiteY8" fmla="*/ 1691643 h 3383279"/>
                <a:gd name="connsiteX9" fmla="*/ 0 w 3383280"/>
                <a:gd name="connsiteY9" fmla="*/ 1691640 h 338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3280" h="3383279">
                  <a:moveTo>
                    <a:pt x="0" y="1691640"/>
                  </a:moveTo>
                  <a:cubicBezTo>
                    <a:pt x="1" y="1242989"/>
                    <a:pt x="178227" y="812714"/>
                    <a:pt x="495472" y="495470"/>
                  </a:cubicBezTo>
                  <a:cubicBezTo>
                    <a:pt x="812717" y="178226"/>
                    <a:pt x="1242992" y="1"/>
                    <a:pt x="1691643" y="2"/>
                  </a:cubicBezTo>
                  <a:cubicBezTo>
                    <a:pt x="2140294" y="3"/>
                    <a:pt x="2570569" y="178229"/>
                    <a:pt x="2887813" y="495474"/>
                  </a:cubicBezTo>
                  <a:cubicBezTo>
                    <a:pt x="3205057" y="812719"/>
                    <a:pt x="3383282" y="1242994"/>
                    <a:pt x="3383281" y="1691645"/>
                  </a:cubicBezTo>
                  <a:cubicBezTo>
                    <a:pt x="3383281" y="2140296"/>
                    <a:pt x="3205055" y="2570571"/>
                    <a:pt x="2887811" y="2887815"/>
                  </a:cubicBezTo>
                  <a:cubicBezTo>
                    <a:pt x="2570567" y="3205059"/>
                    <a:pt x="2140291" y="3383285"/>
                    <a:pt x="1691640" y="3383285"/>
                  </a:cubicBezTo>
                  <a:cubicBezTo>
                    <a:pt x="1242989" y="3383285"/>
                    <a:pt x="812714" y="3205059"/>
                    <a:pt x="495470" y="2887814"/>
                  </a:cubicBezTo>
                  <a:cubicBezTo>
                    <a:pt x="178226" y="2570570"/>
                    <a:pt x="1" y="2140294"/>
                    <a:pt x="1" y="1691643"/>
                  </a:cubicBezTo>
                  <a:cubicBezTo>
                    <a:pt x="1" y="1691642"/>
                    <a:pt x="0" y="1691641"/>
                    <a:pt x="0" y="1691640"/>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72440" tIns="398961" rIns="960120" bIns="398961"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rPr>
                <a:t>Particular  Government</a:t>
              </a:r>
              <a:r>
                <a:rPr lang="en-US" sz="2000" kern="1200" dirty="0" smtClean="0">
                  <a:latin typeface="Calibri" pitchFamily="34" charset="0"/>
                </a:rPr>
                <a:t> </a:t>
              </a:r>
              <a:r>
                <a:rPr lang="en-US" sz="2800" kern="1200" dirty="0" smtClean="0">
                  <a:latin typeface="Calibri" pitchFamily="34" charset="0"/>
                </a:rPr>
                <a:t>Matter</a:t>
              </a:r>
              <a:endParaRPr lang="en-US" sz="2000" kern="1200" dirty="0">
                <a:latin typeface="Calibri" pitchFamily="34" charset="0"/>
              </a:endParaRPr>
            </a:p>
          </p:txBody>
        </p:sp>
        <p:sp>
          <p:nvSpPr>
            <p:cNvPr id="8" name="Freeform 7"/>
            <p:cNvSpPr/>
            <p:nvPr/>
          </p:nvSpPr>
          <p:spPr>
            <a:xfrm>
              <a:off x="4099559" y="1737360"/>
              <a:ext cx="3383280" cy="3383279"/>
            </a:xfrm>
            <a:custGeom>
              <a:avLst/>
              <a:gdLst>
                <a:gd name="connsiteX0" fmla="*/ 0 w 3383280"/>
                <a:gd name="connsiteY0" fmla="*/ 1691640 h 3383279"/>
                <a:gd name="connsiteX1" fmla="*/ 495472 w 3383280"/>
                <a:gd name="connsiteY1" fmla="*/ 495470 h 3383279"/>
                <a:gd name="connsiteX2" fmla="*/ 1691643 w 3383280"/>
                <a:gd name="connsiteY2" fmla="*/ 2 h 3383279"/>
                <a:gd name="connsiteX3" fmla="*/ 2887813 w 3383280"/>
                <a:gd name="connsiteY3" fmla="*/ 495474 h 3383279"/>
                <a:gd name="connsiteX4" fmla="*/ 3383281 w 3383280"/>
                <a:gd name="connsiteY4" fmla="*/ 1691645 h 3383279"/>
                <a:gd name="connsiteX5" fmla="*/ 2887811 w 3383280"/>
                <a:gd name="connsiteY5" fmla="*/ 2887815 h 3383279"/>
                <a:gd name="connsiteX6" fmla="*/ 1691640 w 3383280"/>
                <a:gd name="connsiteY6" fmla="*/ 3383285 h 3383279"/>
                <a:gd name="connsiteX7" fmla="*/ 495470 w 3383280"/>
                <a:gd name="connsiteY7" fmla="*/ 2887814 h 3383279"/>
                <a:gd name="connsiteX8" fmla="*/ 1 w 3383280"/>
                <a:gd name="connsiteY8" fmla="*/ 1691643 h 3383279"/>
                <a:gd name="connsiteX9" fmla="*/ 0 w 3383280"/>
                <a:gd name="connsiteY9" fmla="*/ 1691640 h 338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3280" h="3383279">
                  <a:moveTo>
                    <a:pt x="0" y="1691640"/>
                  </a:moveTo>
                  <a:cubicBezTo>
                    <a:pt x="1" y="1242989"/>
                    <a:pt x="178227" y="812714"/>
                    <a:pt x="495472" y="495470"/>
                  </a:cubicBezTo>
                  <a:cubicBezTo>
                    <a:pt x="812717" y="178226"/>
                    <a:pt x="1242992" y="1"/>
                    <a:pt x="1691643" y="2"/>
                  </a:cubicBezTo>
                  <a:cubicBezTo>
                    <a:pt x="2140294" y="3"/>
                    <a:pt x="2570569" y="178229"/>
                    <a:pt x="2887813" y="495474"/>
                  </a:cubicBezTo>
                  <a:cubicBezTo>
                    <a:pt x="3205057" y="812719"/>
                    <a:pt x="3383282" y="1242994"/>
                    <a:pt x="3383281" y="1691645"/>
                  </a:cubicBezTo>
                  <a:cubicBezTo>
                    <a:pt x="3383281" y="2140296"/>
                    <a:pt x="3205055" y="2570571"/>
                    <a:pt x="2887811" y="2887815"/>
                  </a:cubicBezTo>
                  <a:cubicBezTo>
                    <a:pt x="2570567" y="3205059"/>
                    <a:pt x="2140291" y="3383285"/>
                    <a:pt x="1691640" y="3383285"/>
                  </a:cubicBezTo>
                  <a:cubicBezTo>
                    <a:pt x="1242989" y="3383285"/>
                    <a:pt x="812714" y="3205059"/>
                    <a:pt x="495470" y="2887814"/>
                  </a:cubicBezTo>
                  <a:cubicBezTo>
                    <a:pt x="178226" y="2570570"/>
                    <a:pt x="1" y="2140294"/>
                    <a:pt x="1" y="1691643"/>
                  </a:cubicBezTo>
                  <a:cubicBezTo>
                    <a:pt x="1" y="1691642"/>
                    <a:pt x="0" y="1691641"/>
                    <a:pt x="0" y="1691640"/>
                  </a:cubicBezTo>
                  <a:close/>
                </a:path>
              </a:pathLst>
            </a:custGeom>
            <a:solidFill>
              <a:schemeClr val="tx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960121" tIns="398961" rIns="472439" bIns="398961"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rPr>
                <a:t>Financial holding</a:t>
              </a:r>
              <a:endParaRPr lang="en-US" sz="2800" kern="1200" dirty="0">
                <a:latin typeface="Calibri" pitchFamily="34" charset="0"/>
              </a:endParaRPr>
            </a:p>
          </p:txBody>
        </p:sp>
      </p:grpSp>
      <p:sp>
        <p:nvSpPr>
          <p:cNvPr id="3" name="TextBox 2"/>
          <p:cNvSpPr txBox="1"/>
          <p:nvPr/>
        </p:nvSpPr>
        <p:spPr>
          <a:xfrm>
            <a:off x="4724400" y="2133600"/>
            <a:ext cx="2672142" cy="2739211"/>
          </a:xfrm>
          <a:prstGeom prst="rect">
            <a:avLst/>
          </a:prstGeom>
          <a:noFill/>
        </p:spPr>
        <p:txBody>
          <a:bodyPr wrap="none" rtlCol="0">
            <a:spAutoFit/>
          </a:bodyPr>
          <a:lstStyle/>
          <a:p>
            <a:r>
              <a:rPr lang="en-US" sz="2800" b="1" dirty="0" smtClean="0">
                <a:solidFill>
                  <a:schemeClr val="bg1"/>
                </a:solidFill>
                <a:effectLst>
                  <a:outerShdw blurRad="38100" dist="38100" dir="2700000" algn="tl">
                    <a:srgbClr val="000000">
                      <a:alpha val="43137"/>
                    </a:srgbClr>
                  </a:outerShdw>
                </a:effectLst>
                <a:latin typeface="Calibri"/>
              </a:rPr>
              <a:t>Divestiture </a:t>
            </a:r>
          </a:p>
          <a:p>
            <a:endParaRPr lang="en-US" sz="1200" b="1" dirty="0" smtClean="0">
              <a:solidFill>
                <a:schemeClr val="bg1"/>
              </a:solidFill>
              <a:effectLst>
                <a:outerShdw blurRad="38100" dist="38100" dir="2700000" algn="tl">
                  <a:srgbClr val="000000">
                    <a:alpha val="43137"/>
                  </a:srgbClr>
                </a:outerShdw>
              </a:effectLst>
              <a:latin typeface="Calibri"/>
            </a:endParaRPr>
          </a:p>
          <a:p>
            <a:r>
              <a:rPr lang="en-US" sz="2800" b="1" dirty="0" smtClean="0">
                <a:solidFill>
                  <a:schemeClr val="bg1"/>
                </a:solidFill>
                <a:effectLst>
                  <a:outerShdw blurRad="38100" dist="38100" dir="2700000" algn="tl">
                    <a:srgbClr val="000000">
                      <a:alpha val="43137"/>
                    </a:srgbClr>
                  </a:outerShdw>
                </a:effectLst>
                <a:latin typeface="Calibri"/>
              </a:rPr>
              <a:t>Written Waiver</a:t>
            </a:r>
          </a:p>
          <a:p>
            <a:pPr algn="ctr"/>
            <a:r>
              <a:rPr lang="en-US" sz="2000" b="1" dirty="0" smtClean="0">
                <a:solidFill>
                  <a:schemeClr val="bg1"/>
                </a:solidFill>
                <a:effectLst>
                  <a:outerShdw blurRad="38100" dist="38100" dir="2700000" algn="tl">
                    <a:srgbClr val="000000">
                      <a:alpha val="43137"/>
                    </a:srgbClr>
                  </a:outerShdw>
                </a:effectLst>
                <a:latin typeface="Calibri"/>
              </a:rPr>
              <a:t>[§ 208 (b)(1)] </a:t>
            </a:r>
          </a:p>
          <a:p>
            <a:endParaRPr lang="en-US" sz="1200" b="1" dirty="0" smtClean="0">
              <a:solidFill>
                <a:schemeClr val="bg1"/>
              </a:solidFill>
              <a:effectLst>
                <a:outerShdw blurRad="38100" dist="38100" dir="2700000" algn="tl">
                  <a:srgbClr val="000000">
                    <a:alpha val="43137"/>
                  </a:srgbClr>
                </a:outerShdw>
              </a:effectLst>
              <a:latin typeface="Calibri"/>
            </a:endParaRPr>
          </a:p>
          <a:p>
            <a:r>
              <a:rPr lang="en-US" sz="2800" b="1" dirty="0" smtClean="0">
                <a:solidFill>
                  <a:schemeClr val="bg1"/>
                </a:solidFill>
                <a:effectLst>
                  <a:outerShdw blurRad="38100" dist="38100" dir="2700000" algn="tl">
                    <a:srgbClr val="000000">
                      <a:alpha val="43137"/>
                    </a:srgbClr>
                  </a:outerShdw>
                </a:effectLst>
                <a:latin typeface="Calibri"/>
              </a:rPr>
              <a:t>2640 Exemption </a:t>
            </a:r>
            <a:endParaRPr lang="en-US" sz="2400" b="1" dirty="0" smtClean="0">
              <a:solidFill>
                <a:schemeClr val="bg1"/>
              </a:solidFill>
              <a:effectLst>
                <a:outerShdw blurRad="38100" dist="38100" dir="2700000" algn="tl">
                  <a:srgbClr val="000000">
                    <a:alpha val="43137"/>
                  </a:srgbClr>
                </a:outerShdw>
              </a:effectLst>
              <a:latin typeface="Calibri"/>
            </a:endParaRPr>
          </a:p>
          <a:p>
            <a:pPr algn="ctr"/>
            <a:r>
              <a:rPr lang="en-US" sz="2000" b="1" dirty="0" smtClean="0">
                <a:solidFill>
                  <a:schemeClr val="bg1"/>
                </a:solidFill>
                <a:effectLst>
                  <a:outerShdw blurRad="38100" dist="38100" dir="2700000" algn="tl">
                    <a:srgbClr val="000000">
                      <a:alpha val="43137"/>
                    </a:srgbClr>
                  </a:outerShdw>
                </a:effectLst>
                <a:latin typeface="Calibri"/>
              </a:rPr>
              <a:t>[§ 208 (b)(2)] </a:t>
            </a:r>
          </a:p>
          <a:p>
            <a:endParaRPr lang="en-US" sz="2400" b="1" dirty="0">
              <a:solidFill>
                <a:schemeClr val="bg1"/>
              </a:solidFill>
              <a:effectLst>
                <a:outerShdw blurRad="38100" dist="38100" dir="2700000" algn="tl">
                  <a:srgbClr val="000000">
                    <a:alpha val="43137"/>
                  </a:srgbClr>
                </a:outerShdw>
              </a:effectLst>
            </a:endParaRPr>
          </a:p>
        </p:txBody>
      </p:sp>
      <p:sp>
        <p:nvSpPr>
          <p:cNvPr id="5" name="Rectangle 2"/>
          <p:cNvSpPr txBox="1">
            <a:spLocks noChangeArrowheads="1"/>
          </p:cNvSpPr>
          <p:nvPr/>
        </p:nvSpPr>
        <p:spPr>
          <a:xfrm>
            <a:off x="457200" y="533400"/>
            <a:ext cx="8229600" cy="1143000"/>
          </a:xfrm>
          <a:prstGeom prst="rect">
            <a:avLst/>
          </a:prstGeom>
        </p:spPr>
        <p:txBody>
          <a:bodyPr>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u="sng"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Times New Roman" pitchFamily="18" charset="0"/>
              </a:rPr>
              <a:t>Conflict </a:t>
            </a:r>
            <a:r>
              <a:rPr lang="en-US" sz="4000" b="1" u="sng"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Times New Roman" pitchFamily="18" charset="0"/>
              </a:rPr>
              <a:t>Remediation 2</a:t>
            </a:r>
            <a:r>
              <a:rPr kumimoji="0" lang="en-US" sz="41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 </a:t>
            </a:r>
            <a:endParaRPr kumimoji="0" lang="en-US" sz="41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9" name="TextBox 8"/>
          <p:cNvSpPr txBox="1"/>
          <p:nvPr/>
        </p:nvSpPr>
        <p:spPr>
          <a:xfrm>
            <a:off x="381000" y="5562600"/>
            <a:ext cx="8483413"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b="1" dirty="0" smtClean="0">
                <a:solidFill>
                  <a:schemeClr val="bg1"/>
                </a:solidFill>
              </a:rPr>
              <a:t>Disqualifying nature of the financial interest is remediated</a:t>
            </a:r>
            <a:endParaRPr lang="en-US" sz="2400" b="1"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304800" y="1737360"/>
            <a:ext cx="3383280" cy="3383279"/>
          </a:xfrm>
          <a:custGeom>
            <a:avLst/>
            <a:gdLst>
              <a:gd name="connsiteX0" fmla="*/ 0 w 3383280"/>
              <a:gd name="connsiteY0" fmla="*/ 1691640 h 3383279"/>
              <a:gd name="connsiteX1" fmla="*/ 495472 w 3383280"/>
              <a:gd name="connsiteY1" fmla="*/ 495470 h 3383279"/>
              <a:gd name="connsiteX2" fmla="*/ 1691643 w 3383280"/>
              <a:gd name="connsiteY2" fmla="*/ 2 h 3383279"/>
              <a:gd name="connsiteX3" fmla="*/ 2887813 w 3383280"/>
              <a:gd name="connsiteY3" fmla="*/ 495474 h 3383279"/>
              <a:gd name="connsiteX4" fmla="*/ 3383281 w 3383280"/>
              <a:gd name="connsiteY4" fmla="*/ 1691645 h 3383279"/>
              <a:gd name="connsiteX5" fmla="*/ 2887811 w 3383280"/>
              <a:gd name="connsiteY5" fmla="*/ 2887815 h 3383279"/>
              <a:gd name="connsiteX6" fmla="*/ 1691640 w 3383280"/>
              <a:gd name="connsiteY6" fmla="*/ 3383285 h 3383279"/>
              <a:gd name="connsiteX7" fmla="*/ 495470 w 3383280"/>
              <a:gd name="connsiteY7" fmla="*/ 2887814 h 3383279"/>
              <a:gd name="connsiteX8" fmla="*/ 1 w 3383280"/>
              <a:gd name="connsiteY8" fmla="*/ 1691643 h 3383279"/>
              <a:gd name="connsiteX9" fmla="*/ 0 w 3383280"/>
              <a:gd name="connsiteY9" fmla="*/ 1691640 h 338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3280" h="3383279">
                <a:moveTo>
                  <a:pt x="0" y="1691640"/>
                </a:moveTo>
                <a:cubicBezTo>
                  <a:pt x="1" y="1242989"/>
                  <a:pt x="178227" y="812714"/>
                  <a:pt x="495472" y="495470"/>
                </a:cubicBezTo>
                <a:cubicBezTo>
                  <a:pt x="812717" y="178226"/>
                  <a:pt x="1242992" y="1"/>
                  <a:pt x="1691643" y="2"/>
                </a:cubicBezTo>
                <a:cubicBezTo>
                  <a:pt x="2140294" y="3"/>
                  <a:pt x="2570569" y="178229"/>
                  <a:pt x="2887813" y="495474"/>
                </a:cubicBezTo>
                <a:cubicBezTo>
                  <a:pt x="3205057" y="812719"/>
                  <a:pt x="3383282" y="1242994"/>
                  <a:pt x="3383281" y="1691645"/>
                </a:cubicBezTo>
                <a:cubicBezTo>
                  <a:pt x="3383281" y="2140296"/>
                  <a:pt x="3205055" y="2570571"/>
                  <a:pt x="2887811" y="2887815"/>
                </a:cubicBezTo>
                <a:cubicBezTo>
                  <a:pt x="2570567" y="3205059"/>
                  <a:pt x="2140291" y="3383285"/>
                  <a:pt x="1691640" y="3383285"/>
                </a:cubicBezTo>
                <a:cubicBezTo>
                  <a:pt x="1242989" y="3383285"/>
                  <a:pt x="812714" y="3205059"/>
                  <a:pt x="495470" y="2887814"/>
                </a:cubicBezTo>
                <a:cubicBezTo>
                  <a:pt x="178226" y="2570570"/>
                  <a:pt x="1" y="2140294"/>
                  <a:pt x="1" y="1691643"/>
                </a:cubicBezTo>
                <a:cubicBezTo>
                  <a:pt x="1" y="1691642"/>
                  <a:pt x="0" y="1691641"/>
                  <a:pt x="0" y="1691640"/>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72440" tIns="398961" rIns="960120" bIns="398961"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rPr>
              <a:t>Particular  Government</a:t>
            </a:r>
            <a:r>
              <a:rPr lang="en-US" sz="2000" kern="1200" dirty="0" smtClean="0">
                <a:latin typeface="Calibri" pitchFamily="34" charset="0"/>
              </a:rPr>
              <a:t> </a:t>
            </a:r>
            <a:r>
              <a:rPr lang="en-US" sz="2800" kern="1200" dirty="0" smtClean="0">
                <a:latin typeface="Calibri" pitchFamily="34" charset="0"/>
              </a:rPr>
              <a:t>Matter</a:t>
            </a:r>
            <a:endParaRPr lang="en-US" sz="2000" kern="1200" dirty="0">
              <a:latin typeface="Calibri" pitchFamily="34" charset="0"/>
            </a:endParaRPr>
          </a:p>
        </p:txBody>
      </p:sp>
      <p:sp>
        <p:nvSpPr>
          <p:cNvPr id="8" name="Freeform 7"/>
          <p:cNvSpPr/>
          <p:nvPr/>
        </p:nvSpPr>
        <p:spPr>
          <a:xfrm>
            <a:off x="5486400" y="1737360"/>
            <a:ext cx="3383280" cy="3383279"/>
          </a:xfrm>
          <a:custGeom>
            <a:avLst/>
            <a:gdLst>
              <a:gd name="connsiteX0" fmla="*/ 0 w 3383280"/>
              <a:gd name="connsiteY0" fmla="*/ 1691640 h 3383279"/>
              <a:gd name="connsiteX1" fmla="*/ 495472 w 3383280"/>
              <a:gd name="connsiteY1" fmla="*/ 495470 h 3383279"/>
              <a:gd name="connsiteX2" fmla="*/ 1691643 w 3383280"/>
              <a:gd name="connsiteY2" fmla="*/ 2 h 3383279"/>
              <a:gd name="connsiteX3" fmla="*/ 2887813 w 3383280"/>
              <a:gd name="connsiteY3" fmla="*/ 495474 h 3383279"/>
              <a:gd name="connsiteX4" fmla="*/ 3383281 w 3383280"/>
              <a:gd name="connsiteY4" fmla="*/ 1691645 h 3383279"/>
              <a:gd name="connsiteX5" fmla="*/ 2887811 w 3383280"/>
              <a:gd name="connsiteY5" fmla="*/ 2887815 h 3383279"/>
              <a:gd name="connsiteX6" fmla="*/ 1691640 w 3383280"/>
              <a:gd name="connsiteY6" fmla="*/ 3383285 h 3383279"/>
              <a:gd name="connsiteX7" fmla="*/ 495470 w 3383280"/>
              <a:gd name="connsiteY7" fmla="*/ 2887814 h 3383279"/>
              <a:gd name="connsiteX8" fmla="*/ 1 w 3383280"/>
              <a:gd name="connsiteY8" fmla="*/ 1691643 h 3383279"/>
              <a:gd name="connsiteX9" fmla="*/ 0 w 3383280"/>
              <a:gd name="connsiteY9" fmla="*/ 1691640 h 338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3280" h="3383279">
                <a:moveTo>
                  <a:pt x="0" y="1691640"/>
                </a:moveTo>
                <a:cubicBezTo>
                  <a:pt x="1" y="1242989"/>
                  <a:pt x="178227" y="812714"/>
                  <a:pt x="495472" y="495470"/>
                </a:cubicBezTo>
                <a:cubicBezTo>
                  <a:pt x="812717" y="178226"/>
                  <a:pt x="1242992" y="1"/>
                  <a:pt x="1691643" y="2"/>
                </a:cubicBezTo>
                <a:cubicBezTo>
                  <a:pt x="2140294" y="3"/>
                  <a:pt x="2570569" y="178229"/>
                  <a:pt x="2887813" y="495474"/>
                </a:cubicBezTo>
                <a:cubicBezTo>
                  <a:pt x="3205057" y="812719"/>
                  <a:pt x="3383282" y="1242994"/>
                  <a:pt x="3383281" y="1691645"/>
                </a:cubicBezTo>
                <a:cubicBezTo>
                  <a:pt x="3383281" y="2140296"/>
                  <a:pt x="3205055" y="2570571"/>
                  <a:pt x="2887811" y="2887815"/>
                </a:cubicBezTo>
                <a:cubicBezTo>
                  <a:pt x="2570567" y="3205059"/>
                  <a:pt x="2140291" y="3383285"/>
                  <a:pt x="1691640" y="3383285"/>
                </a:cubicBezTo>
                <a:cubicBezTo>
                  <a:pt x="1242989" y="3383285"/>
                  <a:pt x="812714" y="3205059"/>
                  <a:pt x="495470" y="2887814"/>
                </a:cubicBezTo>
                <a:cubicBezTo>
                  <a:pt x="178226" y="2570570"/>
                  <a:pt x="1" y="2140294"/>
                  <a:pt x="1" y="1691643"/>
                </a:cubicBezTo>
                <a:cubicBezTo>
                  <a:pt x="1" y="1691642"/>
                  <a:pt x="0" y="1691641"/>
                  <a:pt x="0" y="1691640"/>
                </a:cubicBezTo>
                <a:close/>
              </a:path>
            </a:pathLst>
          </a:custGeom>
          <a:solidFill>
            <a:schemeClr val="tx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960121" tIns="398961" rIns="472439" bIns="398961" numCol="1" spcCol="1270" anchor="ctr" anchorCtr="0">
            <a:noAutofit/>
          </a:bodyPr>
          <a:lstStyle/>
          <a:p>
            <a:pPr lvl="0" algn="ctr" defTabSz="1244600">
              <a:lnSpc>
                <a:spcPct val="90000"/>
              </a:lnSpc>
              <a:spcBef>
                <a:spcPct val="0"/>
              </a:spcBef>
              <a:spcAft>
                <a:spcPct val="35000"/>
              </a:spcAft>
            </a:pPr>
            <a:r>
              <a:rPr lang="en-US" sz="2800" kern="1200" dirty="0" smtClean="0">
                <a:latin typeface="Calibri" pitchFamily="34" charset="0"/>
              </a:rPr>
              <a:t>Financial holding</a:t>
            </a:r>
            <a:endParaRPr lang="en-US" sz="2800" kern="1200" dirty="0">
              <a:latin typeface="Calibri" pitchFamily="34" charset="0"/>
            </a:endParaRPr>
          </a:p>
        </p:txBody>
      </p:sp>
      <p:sp>
        <p:nvSpPr>
          <p:cNvPr id="3" name="TextBox 2"/>
          <p:cNvSpPr txBox="1"/>
          <p:nvPr/>
        </p:nvSpPr>
        <p:spPr>
          <a:xfrm>
            <a:off x="6096000" y="2133600"/>
            <a:ext cx="2672142" cy="2739211"/>
          </a:xfrm>
          <a:prstGeom prst="rect">
            <a:avLst/>
          </a:prstGeom>
          <a:noFill/>
        </p:spPr>
        <p:txBody>
          <a:bodyPr wrap="none" rtlCol="0">
            <a:spAutoFit/>
          </a:bodyPr>
          <a:lstStyle/>
          <a:p>
            <a:r>
              <a:rPr lang="en-US" sz="2800" b="1" dirty="0" smtClean="0">
                <a:solidFill>
                  <a:schemeClr val="bg1"/>
                </a:solidFill>
                <a:effectLst>
                  <a:outerShdw blurRad="38100" dist="38100" dir="2700000" algn="tl">
                    <a:srgbClr val="000000">
                      <a:alpha val="43137"/>
                    </a:srgbClr>
                  </a:outerShdw>
                </a:effectLst>
                <a:latin typeface="Calibri"/>
              </a:rPr>
              <a:t>Divestiture </a:t>
            </a:r>
          </a:p>
          <a:p>
            <a:endParaRPr lang="en-US" sz="1200" b="1" dirty="0" smtClean="0">
              <a:solidFill>
                <a:schemeClr val="bg1"/>
              </a:solidFill>
              <a:effectLst>
                <a:outerShdw blurRad="38100" dist="38100" dir="2700000" algn="tl">
                  <a:srgbClr val="000000">
                    <a:alpha val="43137"/>
                  </a:srgbClr>
                </a:outerShdw>
              </a:effectLst>
              <a:latin typeface="Calibri"/>
            </a:endParaRPr>
          </a:p>
          <a:p>
            <a:r>
              <a:rPr lang="en-US" sz="2800" b="1" dirty="0" smtClean="0">
                <a:solidFill>
                  <a:schemeClr val="bg1"/>
                </a:solidFill>
                <a:effectLst>
                  <a:outerShdw blurRad="38100" dist="38100" dir="2700000" algn="tl">
                    <a:srgbClr val="000000">
                      <a:alpha val="43137"/>
                    </a:srgbClr>
                  </a:outerShdw>
                </a:effectLst>
                <a:latin typeface="Calibri"/>
              </a:rPr>
              <a:t>Written Waiver</a:t>
            </a:r>
          </a:p>
          <a:p>
            <a:pPr algn="ctr"/>
            <a:r>
              <a:rPr lang="en-US" sz="2000" b="1" dirty="0" smtClean="0">
                <a:solidFill>
                  <a:schemeClr val="bg1"/>
                </a:solidFill>
                <a:effectLst>
                  <a:outerShdw blurRad="38100" dist="38100" dir="2700000" algn="tl">
                    <a:srgbClr val="000000">
                      <a:alpha val="43137"/>
                    </a:srgbClr>
                  </a:outerShdw>
                </a:effectLst>
                <a:latin typeface="Calibri"/>
              </a:rPr>
              <a:t>[§ 208 (b)(1)] </a:t>
            </a:r>
          </a:p>
          <a:p>
            <a:endParaRPr lang="en-US" sz="1200" b="1" dirty="0" smtClean="0">
              <a:solidFill>
                <a:schemeClr val="bg1"/>
              </a:solidFill>
              <a:effectLst>
                <a:outerShdw blurRad="38100" dist="38100" dir="2700000" algn="tl">
                  <a:srgbClr val="000000">
                    <a:alpha val="43137"/>
                  </a:srgbClr>
                </a:outerShdw>
              </a:effectLst>
              <a:latin typeface="Calibri"/>
            </a:endParaRPr>
          </a:p>
          <a:p>
            <a:r>
              <a:rPr lang="en-US" sz="2800" b="1" dirty="0" smtClean="0">
                <a:solidFill>
                  <a:schemeClr val="bg1"/>
                </a:solidFill>
                <a:effectLst>
                  <a:outerShdw blurRad="38100" dist="38100" dir="2700000" algn="tl">
                    <a:srgbClr val="000000">
                      <a:alpha val="43137"/>
                    </a:srgbClr>
                  </a:outerShdw>
                </a:effectLst>
                <a:latin typeface="Calibri"/>
              </a:rPr>
              <a:t>2640 Exemption </a:t>
            </a:r>
            <a:endParaRPr lang="en-US" sz="2400" b="1" dirty="0" smtClean="0">
              <a:solidFill>
                <a:schemeClr val="bg1"/>
              </a:solidFill>
              <a:effectLst>
                <a:outerShdw blurRad="38100" dist="38100" dir="2700000" algn="tl">
                  <a:srgbClr val="000000">
                    <a:alpha val="43137"/>
                  </a:srgbClr>
                </a:outerShdw>
              </a:effectLst>
              <a:latin typeface="Calibri"/>
            </a:endParaRPr>
          </a:p>
          <a:p>
            <a:pPr algn="ctr"/>
            <a:r>
              <a:rPr lang="en-US" sz="2000" b="1" dirty="0" smtClean="0">
                <a:solidFill>
                  <a:schemeClr val="bg1"/>
                </a:solidFill>
                <a:effectLst>
                  <a:outerShdw blurRad="38100" dist="38100" dir="2700000" algn="tl">
                    <a:srgbClr val="000000">
                      <a:alpha val="43137"/>
                    </a:srgbClr>
                  </a:outerShdw>
                </a:effectLst>
                <a:latin typeface="Calibri"/>
              </a:rPr>
              <a:t>[§ 208 (b)(2)] </a:t>
            </a:r>
          </a:p>
          <a:p>
            <a:endParaRPr lang="en-US" sz="2400" b="1" dirty="0">
              <a:solidFill>
                <a:schemeClr val="bg1"/>
              </a:solidFill>
              <a:effectLst>
                <a:outerShdw blurRad="38100" dist="38100" dir="2700000" algn="tl">
                  <a:srgbClr val="000000">
                    <a:alpha val="43137"/>
                  </a:srgbClr>
                </a:outerShdw>
              </a:effectLst>
            </a:endParaRPr>
          </a:p>
        </p:txBody>
      </p:sp>
      <p:sp>
        <p:nvSpPr>
          <p:cNvPr id="5" name="Rectangle 2"/>
          <p:cNvSpPr txBox="1">
            <a:spLocks noChangeArrowheads="1"/>
          </p:cNvSpPr>
          <p:nvPr/>
        </p:nvSpPr>
        <p:spPr>
          <a:xfrm>
            <a:off x="457200" y="533400"/>
            <a:ext cx="8229600" cy="1143000"/>
          </a:xfrm>
          <a:prstGeom prst="rect">
            <a:avLst/>
          </a:prstGeom>
        </p:spPr>
        <p:txBody>
          <a:bodyPr>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Times New Roman" pitchFamily="18" charset="0"/>
              </a:rPr>
              <a:t>Conflict </a:t>
            </a:r>
            <a:r>
              <a:rPr kumimoji="0" lang="en-US" sz="40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Times New Roman" pitchFamily="18" charset="0"/>
              </a:rPr>
              <a:t>Remediation 2</a:t>
            </a:r>
            <a:r>
              <a:rPr kumimoji="0" lang="en-US" sz="41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 </a:t>
            </a:r>
            <a:endParaRPr kumimoji="0" lang="en-US" sz="4100" b="1" i="0" u="sng"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6" name="TextBox 5"/>
          <p:cNvSpPr txBox="1"/>
          <p:nvPr/>
        </p:nvSpPr>
        <p:spPr>
          <a:xfrm>
            <a:off x="2819400" y="3348335"/>
            <a:ext cx="3111749" cy="461665"/>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sz="2400" b="1" dirty="0" smtClean="0">
                <a:solidFill>
                  <a:schemeClr val="bg1"/>
                </a:solidFill>
              </a:rPr>
              <a:t>No Nexus = No § 208</a:t>
            </a:r>
            <a:endParaRPr lang="en-US" sz="2400" b="1" dirty="0">
              <a:solidFill>
                <a:schemeClr val="bg1"/>
              </a:solidFill>
            </a:endParaRPr>
          </a:p>
        </p:txBody>
      </p:sp>
      <p:sp>
        <p:nvSpPr>
          <p:cNvPr id="9" name="TextBox 8"/>
          <p:cNvSpPr txBox="1"/>
          <p:nvPr/>
        </p:nvSpPr>
        <p:spPr>
          <a:xfrm>
            <a:off x="381000" y="5786735"/>
            <a:ext cx="8483413"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b="1" dirty="0" smtClean="0">
                <a:solidFill>
                  <a:schemeClr val="bg1"/>
                </a:solidFill>
              </a:rPr>
              <a:t>Disqualifying nature of the financial interest is remediated</a:t>
            </a:r>
            <a:endParaRPr lang="en-US" sz="2400" b="1" dirty="0">
              <a:solidFill>
                <a:schemeClr val="bg1"/>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2113</TotalTime>
  <Words>2481</Words>
  <Application>Microsoft Office PowerPoint</Application>
  <PresentationFormat>On-screen Show (4:3)</PresentationFormat>
  <Paragraphs>489</Paragraphs>
  <Slides>61</Slides>
  <Notes>61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Apex</vt:lpstr>
      <vt:lpstr>Applying Commonly Used Exemptions at 5 CFR part 2640</vt:lpstr>
      <vt:lpstr>18 U.S.C. § 208 </vt:lpstr>
      <vt:lpstr>18 U.S.C. § 208 </vt:lpstr>
      <vt:lpstr>PowerPoint Presentation</vt:lpstr>
      <vt:lpstr>PowerPoint Presentation</vt:lpstr>
      <vt:lpstr>PowerPoint Presentation</vt:lpstr>
      <vt:lpstr>PowerPoint Presentation</vt:lpstr>
      <vt:lpstr>PowerPoint Presentation</vt:lpstr>
      <vt:lpstr>PowerPoint Presentation</vt:lpstr>
      <vt:lpstr>A few words about exemptions</vt:lpstr>
      <vt:lpstr>Agenda   </vt:lpstr>
      <vt:lpstr>Analysis Process</vt:lpstr>
      <vt:lpstr>MutuAl Funds and Unit Investment Trusts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Diversified vs. EIF</vt:lpstr>
      <vt:lpstr>PowerPoint Presentation</vt:lpstr>
      <vt:lpstr>PowerPoint Presentation</vt:lpstr>
      <vt:lpstr>PowerPoint Presentation</vt:lpstr>
      <vt:lpstr>Ishares US Industrials</vt:lpstr>
      <vt:lpstr>PowerPoint Presentation</vt:lpstr>
      <vt:lpstr>PowerPoint Presentation</vt:lpstr>
      <vt:lpstr>PowerPoint Presentation</vt:lpstr>
      <vt:lpstr>A word about the “other” sector fund exemption…</vt:lpstr>
      <vt:lpstr>PUBLICLY TRADED SECURITIES</vt:lpstr>
      <vt:lpstr>PowerPoint Presentation</vt:lpstr>
      <vt:lpstr>PowerPoint Presentation</vt:lpstr>
      <vt:lpstr>PowerPoint Presentation</vt:lpstr>
      <vt:lpstr>PowerPoint Presentation</vt:lpstr>
      <vt:lpstr>PowerPoint Presentation</vt:lpstr>
      <vt:lpstr>PowerPoint Presentation</vt:lpstr>
      <vt:lpstr>What do these companies have in common?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EMPLOYEE BENEFIT PLANS</vt:lpstr>
      <vt:lpstr>PowerPoint Presentation</vt:lpstr>
      <vt:lpstr>PowerPoint Presentation</vt:lpstr>
      <vt:lpstr>5 C.F.R. 2640.201(c)(1)(ii)</vt:lpstr>
      <vt:lpstr>PowerPoint Presentation</vt:lpstr>
      <vt:lpstr>PowerPoint Presentation</vt:lpstr>
      <vt:lpstr>5 C.F.R. 2640.201(c)(1)(iii)</vt:lpstr>
      <vt:lpstr>Does the Exemption Apply? </vt:lpstr>
      <vt:lpstr>Resources www.oge.gov </vt:lpstr>
    </vt:vector>
  </TitlesOfParts>
  <Company>US Office of Government Ethics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clkanepi</dc:creator>
  <cp:lastModifiedBy>Cheryl L. Kane-Piasecki</cp:lastModifiedBy>
  <cp:revision>217</cp:revision>
  <dcterms:created xsi:type="dcterms:W3CDTF">2014-03-04T14:47:31Z</dcterms:created>
  <dcterms:modified xsi:type="dcterms:W3CDTF">2017-02-27T18:18:11Z</dcterms:modified>
</cp:coreProperties>
</file>