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9"/>
  </p:notesMasterIdLst>
  <p:sldIdLst>
    <p:sldId id="256" r:id="rId2"/>
    <p:sldId id="303" r:id="rId3"/>
    <p:sldId id="302" r:id="rId4"/>
    <p:sldId id="257" r:id="rId5"/>
    <p:sldId id="258" r:id="rId6"/>
    <p:sldId id="296" r:id="rId7"/>
    <p:sldId id="307" r:id="rId8"/>
    <p:sldId id="259" r:id="rId9"/>
    <p:sldId id="260" r:id="rId10"/>
    <p:sldId id="294" r:id="rId11"/>
    <p:sldId id="298" r:id="rId12"/>
    <p:sldId id="261" r:id="rId13"/>
    <p:sldId id="295" r:id="rId14"/>
    <p:sldId id="282" r:id="rId15"/>
    <p:sldId id="262" r:id="rId16"/>
    <p:sldId id="272" r:id="rId17"/>
    <p:sldId id="266" r:id="rId18"/>
    <p:sldId id="267" r:id="rId19"/>
    <p:sldId id="269" r:id="rId20"/>
    <p:sldId id="273" r:id="rId21"/>
    <p:sldId id="305" r:id="rId22"/>
    <p:sldId id="306" r:id="rId23"/>
    <p:sldId id="274" r:id="rId24"/>
    <p:sldId id="285" r:id="rId25"/>
    <p:sldId id="284" r:id="rId26"/>
    <p:sldId id="308" r:id="rId27"/>
    <p:sldId id="299"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2404" autoAdjust="0"/>
    <p:restoredTop sz="94648"/>
  </p:normalViewPr>
  <p:slideViewPr>
    <p:cSldViewPr snapToGrid="0">
      <p:cViewPr varScale="1">
        <p:scale>
          <a:sx n="65" d="100"/>
          <a:sy n="65" d="100"/>
        </p:scale>
        <p:origin x="72" y="1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567ABC-CDC4-4A7B-8460-D6AF0D116772}" type="datetimeFigureOut">
              <a:rPr lang="en-US" smtClean="0"/>
              <a:t>12/7/2022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0D110-B78B-47BA-B586-4600D67CC5D4}" type="slidenum">
              <a:rPr lang="en-US" smtClean="0"/>
              <a:t>‹#›</a:t>
            </a:fld>
            <a:endParaRPr lang="en-US" dirty="0"/>
          </a:p>
        </p:txBody>
      </p:sp>
    </p:spTree>
    <p:extLst>
      <p:ext uri="{BB962C8B-B14F-4D97-AF65-F5344CB8AC3E}">
        <p14:creationId xmlns:p14="http://schemas.microsoft.com/office/powerpoint/2010/main" val="4483587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0D110-B78B-47BA-B586-4600D67CC5D4}" type="slidenum">
              <a:rPr lang="en-US" smtClean="0"/>
              <a:t>1</a:t>
            </a:fld>
            <a:endParaRPr lang="en-US" dirty="0"/>
          </a:p>
        </p:txBody>
      </p:sp>
    </p:spTree>
    <p:extLst>
      <p:ext uri="{BB962C8B-B14F-4D97-AF65-F5344CB8AC3E}">
        <p14:creationId xmlns:p14="http://schemas.microsoft.com/office/powerpoint/2010/main" val="2538572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0D110-B78B-47BA-B586-4600D67CC5D4}" type="slidenum">
              <a:rPr lang="en-US" smtClean="0"/>
              <a:t>2</a:t>
            </a:fld>
            <a:endParaRPr lang="en-US" dirty="0"/>
          </a:p>
        </p:txBody>
      </p:sp>
    </p:spTree>
    <p:extLst>
      <p:ext uri="{BB962C8B-B14F-4D97-AF65-F5344CB8AC3E}">
        <p14:creationId xmlns:p14="http://schemas.microsoft.com/office/powerpoint/2010/main" val="478432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0D110-B78B-47BA-B586-4600D67CC5D4}" type="slidenum">
              <a:rPr lang="en-US" smtClean="0"/>
              <a:t>4</a:t>
            </a:fld>
            <a:endParaRPr lang="en-US" dirty="0"/>
          </a:p>
        </p:txBody>
      </p:sp>
    </p:spTree>
    <p:extLst>
      <p:ext uri="{BB962C8B-B14F-4D97-AF65-F5344CB8AC3E}">
        <p14:creationId xmlns:p14="http://schemas.microsoft.com/office/powerpoint/2010/main" val="4193160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0D110-B78B-47BA-B586-4600D67CC5D4}" type="slidenum">
              <a:rPr lang="en-US" smtClean="0"/>
              <a:t>8</a:t>
            </a:fld>
            <a:endParaRPr lang="en-US" dirty="0"/>
          </a:p>
        </p:txBody>
      </p:sp>
    </p:spTree>
    <p:extLst>
      <p:ext uri="{BB962C8B-B14F-4D97-AF65-F5344CB8AC3E}">
        <p14:creationId xmlns:p14="http://schemas.microsoft.com/office/powerpoint/2010/main" val="2054992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B0D110-B78B-47BA-B586-4600D67CC5D4}" type="slidenum">
              <a:rPr lang="en-US" smtClean="0"/>
              <a:t>10</a:t>
            </a:fld>
            <a:endParaRPr lang="en-US" dirty="0"/>
          </a:p>
        </p:txBody>
      </p:sp>
    </p:spTree>
    <p:extLst>
      <p:ext uri="{BB962C8B-B14F-4D97-AF65-F5344CB8AC3E}">
        <p14:creationId xmlns:p14="http://schemas.microsoft.com/office/powerpoint/2010/main" val="22346537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B0D110-B78B-47BA-B586-4600D67CC5D4}" type="slidenum">
              <a:rPr lang="en-US" smtClean="0"/>
              <a:t>13</a:t>
            </a:fld>
            <a:endParaRPr lang="en-US" dirty="0"/>
          </a:p>
        </p:txBody>
      </p:sp>
    </p:spTree>
    <p:extLst>
      <p:ext uri="{BB962C8B-B14F-4D97-AF65-F5344CB8AC3E}">
        <p14:creationId xmlns:p14="http://schemas.microsoft.com/office/powerpoint/2010/main" val="40728400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C6B0D110-B78B-47BA-B586-4600D67CC5D4}" type="slidenum">
              <a:rPr lang="en-US" smtClean="0"/>
              <a:t>14</a:t>
            </a:fld>
            <a:endParaRPr lang="en-US" dirty="0"/>
          </a:p>
        </p:txBody>
      </p:sp>
    </p:spTree>
    <p:extLst>
      <p:ext uri="{BB962C8B-B14F-4D97-AF65-F5344CB8AC3E}">
        <p14:creationId xmlns:p14="http://schemas.microsoft.com/office/powerpoint/2010/main" val="11298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B0D110-B78B-47BA-B586-4600D67CC5D4}" type="slidenum">
              <a:rPr lang="en-US" smtClean="0"/>
              <a:t>25</a:t>
            </a:fld>
            <a:endParaRPr lang="en-US" dirty="0"/>
          </a:p>
        </p:txBody>
      </p:sp>
    </p:spTree>
    <p:extLst>
      <p:ext uri="{BB962C8B-B14F-4D97-AF65-F5344CB8AC3E}">
        <p14:creationId xmlns:p14="http://schemas.microsoft.com/office/powerpoint/2010/main" val="689561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BCDE48-C728-4A37-9E30-895E1F038E6E}"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2E8EA-C945-41CC-A774-5ACA3ACB4E51}"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C3E3832C-5AE8-4748-8426-9302887EBC51}"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7646117D-3202-4CB1-86F9-ED07133516F7}"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0841314-05E2-4A8E-9049-EA9BEDFE75FF}"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AFC210D-C278-431C-AA95-2AC2BB608ED5}" type="datetime1">
              <a:rPr lang="en-US" smtClean="0"/>
              <a:t>12/7/2022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A494CF7B-FFFD-476C-95C6-67071F8AE8A7}" type="datetime1">
              <a:rPr lang="en-US" smtClean="0"/>
              <a:t>12/7/2022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4EDAE64-4FBA-412E-9BD9-B54E4D8F61F9}"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5491328-06A6-4203-B646-F5F503F9487C}"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FFD1FC1-12C1-4BB5-92A3-C43E434BE9B3}"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6497F1-D088-4FF1-983B-76D688A1ACF8}" type="datetime1">
              <a:rPr lang="en-US" smtClean="0"/>
              <a:t>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C3FF34-BDFB-4F1B-B495-643C27B7EA5D}"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366B475-EA30-49E6-8290-26245E67AFF6}" type="datetime1">
              <a:rPr lang="en-US" smtClean="0"/>
              <a:t>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EBE53FB-A465-4F8D-9DF7-657F21450605}" type="datetime1">
              <a:rPr lang="en-US" smtClean="0"/>
              <a:t>12/7/2022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DE1D37F-D9D2-4A3D-975A-422739E8AA87}" type="datetime1">
              <a:rPr lang="en-US" smtClean="0"/>
              <a:t>12/7/2022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C44F8FE5-0D34-4D37-8FC9-9AE5F6E3CAFC}" type="datetime1">
              <a:rPr lang="en-US" smtClean="0"/>
              <a:t>12/7/2022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38F8FCE-4EF6-4207-8F6C-3C277431119E}" type="datetime1">
              <a:rPr lang="en-US" smtClean="0"/>
              <a:t>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68ACC1E-5466-44B6-84FD-EA7288569A00}" type="datetime1">
              <a:rPr lang="en-US" smtClean="0"/>
              <a:t>12/7/2022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a:t>5 CFR § 2635.702: </a:t>
            </a:r>
            <a:br>
              <a:rPr lang="en-US" sz="6000" dirty="0"/>
            </a:br>
            <a:r>
              <a:rPr lang="en-US" sz="6000" dirty="0"/>
              <a:t>USE OF PUBLIC OFFICE FOR PRIVATE GAIN</a:t>
            </a: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47682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2635.702(a): Inducement or Coercion of Benefits: Examples</a:t>
            </a:r>
          </a:p>
        </p:txBody>
      </p:sp>
      <p:sp>
        <p:nvSpPr>
          <p:cNvPr id="3" name="Content Placeholder 2"/>
          <p:cNvSpPr>
            <a:spLocks noGrp="1"/>
          </p:cNvSpPr>
          <p:nvPr>
            <p:ph idx="1"/>
          </p:nvPr>
        </p:nvSpPr>
        <p:spPr>
          <a:xfrm>
            <a:off x="982996" y="2028855"/>
            <a:ext cx="10230436" cy="4376427"/>
          </a:xfrm>
        </p:spPr>
        <p:txBody>
          <a:bodyPr>
            <a:normAutofit/>
          </a:bodyPr>
          <a:lstStyle/>
          <a:p>
            <a:pPr marL="0" indent="0">
              <a:buNone/>
            </a:pPr>
            <a:r>
              <a:rPr lang="en-US" dirty="0"/>
              <a:t>Amanda is an attorney with the Securities and Exchange Commission (SEC). Amanda’s mother recently lost a significant amount of money in her retirement account provided by Big Bank.</a:t>
            </a:r>
          </a:p>
          <a:p>
            <a:r>
              <a:rPr lang="en-US" sz="1800" dirty="0"/>
              <a:t>Amanda calls Big Bank to inquire about her mother’s lost funds. Amanda notes that she could ensure that Big Bank’s SEC audit this year is “smooth sailing” if the bank reimburses the lost funds.</a:t>
            </a:r>
          </a:p>
          <a:p>
            <a:pPr lvl="1"/>
            <a:r>
              <a:rPr lang="en-US" dirty="0"/>
              <a:t>This is an inducement.</a:t>
            </a:r>
          </a:p>
          <a:p>
            <a:r>
              <a:rPr lang="en-US" sz="1800" dirty="0"/>
              <a:t>Amanda next calls the President of Big Bank’s New York office. Amanda reminds the President of her SEC position and notes that she could make Big Bank’s audit next year “very difficult” if they do not reimburse her mother.</a:t>
            </a:r>
          </a:p>
          <a:p>
            <a:pPr lvl="1"/>
            <a:r>
              <a:rPr lang="en-US" dirty="0"/>
              <a:t>This is coercion.</a:t>
            </a:r>
          </a:p>
          <a:p>
            <a:endParaRPr lang="en-US" dirty="0"/>
          </a:p>
        </p:txBody>
      </p:sp>
      <p:pic>
        <p:nvPicPr>
          <p:cNvPr id="11" name="Graphic 10" descr="Money outline">
            <a:extLst>
              <a:ext uri="{FF2B5EF4-FFF2-40B4-BE49-F238E27FC236}">
                <a16:creationId xmlns:a16="http://schemas.microsoft.com/office/drawing/2014/main" xmlns="" id="{9412782B-B7D6-C92C-2E96-F6C14599A210}"/>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050834" y="5050617"/>
            <a:ext cx="1354665" cy="1354665"/>
          </a:xfrm>
          <a:prstGeom prst="rect">
            <a:avLst/>
          </a:prstGeom>
        </p:spPr>
      </p:pic>
    </p:spTree>
    <p:extLst>
      <p:ext uri="{BB962C8B-B14F-4D97-AF65-F5344CB8AC3E}">
        <p14:creationId xmlns:p14="http://schemas.microsoft.com/office/powerpoint/2010/main" val="899816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51C9B2-5298-E12C-00B7-9C3B57ED01A6}"/>
              </a:ext>
            </a:extLst>
          </p:cNvPr>
          <p:cNvSpPr>
            <a:spLocks noGrp="1"/>
          </p:cNvSpPr>
          <p:nvPr>
            <p:ph type="title"/>
          </p:nvPr>
        </p:nvSpPr>
        <p:spPr/>
        <p:txBody>
          <a:bodyPr/>
          <a:lstStyle/>
          <a:p>
            <a:r>
              <a:rPr lang="en-US" sz="4000" dirty="0"/>
              <a:t>§ 2635.702(a): Inducement or Coercion of Benefits: Examples</a:t>
            </a:r>
            <a:endParaRPr lang="en-US" dirty="0"/>
          </a:p>
        </p:txBody>
      </p:sp>
      <p:sp>
        <p:nvSpPr>
          <p:cNvPr id="3" name="Content Placeholder 2">
            <a:extLst>
              <a:ext uri="{FF2B5EF4-FFF2-40B4-BE49-F238E27FC236}">
                <a16:creationId xmlns:a16="http://schemas.microsoft.com/office/drawing/2014/main" xmlns="" id="{0962B57A-1D42-5127-5F75-1E193A7C7FDF}"/>
              </a:ext>
            </a:extLst>
          </p:cNvPr>
          <p:cNvSpPr>
            <a:spLocks noGrp="1"/>
          </p:cNvSpPr>
          <p:nvPr>
            <p:ph idx="1"/>
          </p:nvPr>
        </p:nvSpPr>
        <p:spPr>
          <a:xfrm>
            <a:off x="781467" y="1853248"/>
            <a:ext cx="9833393" cy="4552034"/>
          </a:xfrm>
        </p:spPr>
        <p:txBody>
          <a:bodyPr/>
          <a:lstStyle/>
          <a:p>
            <a:pPr marL="0" indent="0">
              <a:buNone/>
            </a:pPr>
            <a:r>
              <a:rPr lang="en-US" dirty="0"/>
              <a:t>Vidya is a senior ethics official in the Department of Commerce. Vidya is close friends with another Commerce employee, Justin. Justin is reprimanded by his manager for using his office computer to mine Bitcoin. </a:t>
            </a:r>
          </a:p>
          <a:p>
            <a:r>
              <a:rPr lang="en-US" dirty="0"/>
              <a:t>Vidya contacts Justin’s manager and falsely states that Justin has not committed any ethics violations.</a:t>
            </a:r>
          </a:p>
          <a:p>
            <a:pPr lvl="1"/>
            <a:r>
              <a:rPr lang="en-US" dirty="0"/>
              <a:t>This is an inducement. </a:t>
            </a:r>
          </a:p>
          <a:p>
            <a:r>
              <a:rPr lang="en-US" dirty="0"/>
              <a:t>Vidya explains to Justin’s manager that firing Justin would be unlawful and could lead to the manager “facing consequences.”</a:t>
            </a:r>
          </a:p>
          <a:p>
            <a:pPr lvl="1"/>
            <a:r>
              <a:rPr lang="en-US" dirty="0"/>
              <a:t>This is coercion. </a:t>
            </a:r>
          </a:p>
        </p:txBody>
      </p:sp>
      <p:pic>
        <p:nvPicPr>
          <p:cNvPr id="5" name="Graphic 4" descr="Computer outline">
            <a:extLst>
              <a:ext uri="{FF2B5EF4-FFF2-40B4-BE49-F238E27FC236}">
                <a16:creationId xmlns:a16="http://schemas.microsoft.com/office/drawing/2014/main" xmlns="" id="{61097618-376B-A7F0-BE80-24C8F086CB96}"/>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9910345" y="4905094"/>
            <a:ext cx="1500188" cy="1500188"/>
          </a:xfrm>
          <a:prstGeom prst="rect">
            <a:avLst/>
          </a:prstGeom>
        </p:spPr>
      </p:pic>
    </p:spTree>
    <p:extLst>
      <p:ext uri="{BB962C8B-B14F-4D97-AF65-F5344CB8AC3E}">
        <p14:creationId xmlns:p14="http://schemas.microsoft.com/office/powerpoint/2010/main" val="1930826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pPr>
              <a:lnSpc>
                <a:spcPct val="90000"/>
              </a:lnSpc>
            </a:pPr>
            <a:r>
              <a:rPr lang="en-US" sz="3200" dirty="0">
                <a:solidFill>
                  <a:srgbClr val="FFFFFF"/>
                </a:solidFill>
              </a:rPr>
              <a:t>§ 2635.702(b): Appearance of Governmental Sanction</a:t>
            </a:r>
            <a:r>
              <a:rPr lang="en-US" sz="2900" b="1" dirty="0">
                <a:solidFill>
                  <a:srgbClr val="FFFFFF"/>
                </a:solidFill>
              </a:rPr>
              <a:t/>
            </a:r>
            <a:br>
              <a:rPr lang="en-US" sz="2900" b="1" dirty="0">
                <a:solidFill>
                  <a:srgbClr val="FFFFFF"/>
                </a:solidFill>
              </a:rPr>
            </a:br>
            <a:endParaRPr lang="en-US" sz="2900" dirty="0">
              <a:solidFill>
                <a:srgbClr val="FFFFFF"/>
              </a:solidFill>
            </a:endParaRPr>
          </a:p>
        </p:txBody>
      </p:sp>
      <p:sp>
        <p:nvSpPr>
          <p:cNvPr id="3" name="Content Placeholder 2"/>
          <p:cNvSpPr>
            <a:spLocks noGrp="1"/>
          </p:cNvSpPr>
          <p:nvPr>
            <p:ph idx="1"/>
          </p:nvPr>
        </p:nvSpPr>
        <p:spPr>
          <a:xfrm>
            <a:off x="1103312" y="2763520"/>
            <a:ext cx="8946541" cy="3484879"/>
          </a:xfrm>
        </p:spPr>
        <p:txBody>
          <a:bodyPr>
            <a:normAutofit/>
          </a:bodyPr>
          <a:lstStyle/>
          <a:p>
            <a:pPr marL="0" indent="0">
              <a:buNone/>
            </a:pPr>
            <a:r>
              <a:rPr lang="en-US" dirty="0"/>
              <a:t>An employee shall not use or permit the use of their Government position or title or any authority associated with their public office </a:t>
            </a:r>
            <a:r>
              <a:rPr lang="en-US" b="1" dirty="0"/>
              <a:t>in a manner that could reasonably be construed to imply that their agency or the Government sanctions or endorses their personal activities or those of another.</a:t>
            </a:r>
          </a:p>
          <a:p>
            <a:endParaRPr lang="en-US" dirty="0"/>
          </a:p>
          <a:p>
            <a:endParaRPr lang="en-US" dirty="0"/>
          </a:p>
          <a:p>
            <a:pPr marL="0" indent="0">
              <a:buNone/>
            </a:pPr>
            <a:endParaRPr lang="en-US" dirty="0"/>
          </a:p>
        </p:txBody>
      </p:sp>
    </p:spTree>
    <p:extLst>
      <p:ext uri="{BB962C8B-B14F-4D97-AF65-F5344CB8AC3E}">
        <p14:creationId xmlns:p14="http://schemas.microsoft.com/office/powerpoint/2010/main" val="1682333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91222" cy="1400530"/>
          </a:xfrm>
        </p:spPr>
        <p:txBody>
          <a:bodyPr/>
          <a:lstStyle/>
          <a:p>
            <a:r>
              <a:rPr lang="en-US" sz="4400" dirty="0"/>
              <a:t>§ </a:t>
            </a:r>
            <a:r>
              <a:rPr lang="en-US" sz="4400" dirty="0">
                <a:solidFill>
                  <a:schemeClr val="tx1"/>
                </a:solidFill>
              </a:rPr>
              <a:t>2635.702(b): Appearance of Governmental Sanction: Examples</a:t>
            </a:r>
            <a:endParaRPr lang="en-US" sz="4400" dirty="0"/>
          </a:p>
        </p:txBody>
      </p:sp>
      <p:sp>
        <p:nvSpPr>
          <p:cNvPr id="3" name="Content Placeholder 2"/>
          <p:cNvSpPr>
            <a:spLocks noGrp="1"/>
          </p:cNvSpPr>
          <p:nvPr>
            <p:ph idx="1"/>
          </p:nvPr>
        </p:nvSpPr>
        <p:spPr>
          <a:xfrm>
            <a:off x="1103312" y="2052918"/>
            <a:ext cx="9734021" cy="4352364"/>
          </a:xfrm>
        </p:spPr>
        <p:txBody>
          <a:bodyPr>
            <a:normAutofit/>
          </a:bodyPr>
          <a:lstStyle/>
          <a:p>
            <a:r>
              <a:rPr lang="en-US" dirty="0"/>
              <a:t>Carl is a Policy Analyst with the Department of Treasury and close friend of Mario. Mario asks Carl to be a reference on Mario’s personal loan application from Big Bank.</a:t>
            </a:r>
          </a:p>
          <a:p>
            <a:pPr lvl="1"/>
            <a:r>
              <a:rPr lang="en-US" dirty="0"/>
              <a:t>Carl may serve as a reference on Mario’s application, but he may not reference his Government position or duties when discussing Mario’s loan application.</a:t>
            </a:r>
          </a:p>
          <a:p>
            <a:r>
              <a:rPr lang="en-US" dirty="0"/>
              <a:t>Malcolm is an astronaut with NASA and volunteers for his local animal shelter. Malcolm promotes a local fundraiser for the animal shelter by calling himself a “NASA astronaut that loves animals.”</a:t>
            </a:r>
          </a:p>
          <a:p>
            <a:pPr lvl="1"/>
            <a:r>
              <a:rPr lang="en-US" dirty="0"/>
              <a:t>Malcolm may not use his NASA position, title or authority to fundraise on behalf of the animal shelter.</a:t>
            </a:r>
          </a:p>
        </p:txBody>
      </p:sp>
      <p:pic>
        <p:nvPicPr>
          <p:cNvPr id="5" name="Graphic 4" descr="Astronaut male outline">
            <a:extLst>
              <a:ext uri="{FF2B5EF4-FFF2-40B4-BE49-F238E27FC236}">
                <a16:creationId xmlns:a16="http://schemas.microsoft.com/office/drawing/2014/main" xmlns="" id="{9E0509E5-76E4-1B1F-B638-2485E0214F4F}"/>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0198099" y="4886326"/>
            <a:ext cx="1517650" cy="1517650"/>
          </a:xfrm>
          <a:prstGeom prst="rect">
            <a:avLst/>
          </a:prstGeom>
        </p:spPr>
      </p:pic>
    </p:spTree>
    <p:extLst>
      <p:ext uri="{BB962C8B-B14F-4D97-AF65-F5344CB8AC3E}">
        <p14:creationId xmlns:p14="http://schemas.microsoft.com/office/powerpoint/2010/main" val="20070992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191222" cy="1400530"/>
          </a:xfrm>
        </p:spPr>
        <p:txBody>
          <a:bodyPr/>
          <a:lstStyle/>
          <a:p>
            <a:r>
              <a:rPr lang="en-US" sz="4400" dirty="0"/>
              <a:t>§ </a:t>
            </a:r>
            <a:r>
              <a:rPr lang="en-US" sz="4400" dirty="0">
                <a:solidFill>
                  <a:schemeClr val="tx1"/>
                </a:solidFill>
              </a:rPr>
              <a:t>2635.702(b): Appearance of Governmental Sanction: Examples</a:t>
            </a:r>
            <a:endParaRPr lang="en-US" sz="4400" dirty="0"/>
          </a:p>
        </p:txBody>
      </p:sp>
      <p:sp>
        <p:nvSpPr>
          <p:cNvPr id="3" name="Content Placeholder 2"/>
          <p:cNvSpPr>
            <a:spLocks noGrp="1"/>
          </p:cNvSpPr>
          <p:nvPr>
            <p:ph idx="1"/>
          </p:nvPr>
        </p:nvSpPr>
        <p:spPr>
          <a:xfrm>
            <a:off x="1103312" y="2052918"/>
            <a:ext cx="9246401" cy="4195481"/>
          </a:xfrm>
        </p:spPr>
        <p:txBody>
          <a:bodyPr>
            <a:normAutofit/>
          </a:bodyPr>
          <a:lstStyle/>
          <a:p>
            <a:r>
              <a:rPr lang="en-US" dirty="0"/>
              <a:t>Christine is a senior U.S. Attorney and close personal friend of Julia. Julia asks Christine if she will write the introduction in her new book. </a:t>
            </a:r>
          </a:p>
          <a:p>
            <a:pPr lvl="1"/>
            <a:r>
              <a:rPr lang="en-US" dirty="0"/>
              <a:t>Christine may write the introduction to Julia’s book, but she may not reference her U.S. Attorney position or Government duties in her introduction.</a:t>
            </a:r>
          </a:p>
          <a:p>
            <a:r>
              <a:rPr lang="en-US" dirty="0"/>
              <a:t>Julia then asks Christine if she could join Julia on her press tour after the book is published. </a:t>
            </a:r>
          </a:p>
          <a:p>
            <a:pPr lvl="1"/>
            <a:r>
              <a:rPr lang="en-US" dirty="0"/>
              <a:t>Christine may join Julia on her book press tour, but she may not reference her Government position or duties while on the press tour.</a:t>
            </a:r>
          </a:p>
        </p:txBody>
      </p:sp>
      <p:pic>
        <p:nvPicPr>
          <p:cNvPr id="5" name="Graphic 4" descr="Storytelling outline">
            <a:extLst>
              <a:ext uri="{FF2B5EF4-FFF2-40B4-BE49-F238E27FC236}">
                <a16:creationId xmlns:a16="http://schemas.microsoft.com/office/drawing/2014/main" xmlns="" id="{E177C398-6F2F-F706-A86D-73F846F7CB9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9610724" y="4953353"/>
            <a:ext cx="1633539" cy="1633539"/>
          </a:xfrm>
          <a:prstGeom prst="rect">
            <a:avLst/>
          </a:prstGeom>
        </p:spPr>
      </p:pic>
    </p:spTree>
    <p:extLst>
      <p:ext uri="{BB962C8B-B14F-4D97-AF65-F5344CB8AC3E}">
        <p14:creationId xmlns:p14="http://schemas.microsoft.com/office/powerpoint/2010/main" val="18280105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dirty="0">
                <a:solidFill>
                  <a:srgbClr val="FFFFFF"/>
                </a:solidFill>
              </a:rPr>
              <a:t>§ 2635.702(b): Letters of Recommendation</a:t>
            </a:r>
          </a:p>
        </p:txBody>
      </p:sp>
      <p:sp>
        <p:nvSpPr>
          <p:cNvPr id="3" name="Content Placeholder 2"/>
          <p:cNvSpPr>
            <a:spLocks noGrp="1"/>
          </p:cNvSpPr>
          <p:nvPr>
            <p:ph idx="1"/>
          </p:nvPr>
        </p:nvSpPr>
        <p:spPr>
          <a:xfrm>
            <a:off x="1103312" y="2763520"/>
            <a:ext cx="9912351" cy="3484879"/>
          </a:xfrm>
        </p:spPr>
        <p:txBody>
          <a:bodyPr>
            <a:normAutofit/>
          </a:bodyPr>
          <a:lstStyle/>
          <a:p>
            <a:pPr marL="0" indent="0">
              <a:buNone/>
            </a:pPr>
            <a:r>
              <a:rPr lang="en-US" dirty="0"/>
              <a:t>[An employee] may sign a letter of recommendation using their official title </a:t>
            </a:r>
            <a:r>
              <a:rPr lang="en-US" b="1" dirty="0"/>
              <a:t>only in response to a request for an employment recommendation or character reference based upon personal knowledge of the ability or character of an individual with whom they have dealt</a:t>
            </a:r>
            <a:r>
              <a:rPr lang="en-US" dirty="0"/>
              <a:t> in the course of Federal employment or whom they are recommending for Federal employment.</a:t>
            </a:r>
          </a:p>
        </p:txBody>
      </p:sp>
    </p:spTree>
    <p:extLst>
      <p:ext uri="{BB962C8B-B14F-4D97-AF65-F5344CB8AC3E}">
        <p14:creationId xmlns:p14="http://schemas.microsoft.com/office/powerpoint/2010/main" val="48060909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a:t>
            </a:r>
            <a:r>
              <a:rPr lang="en-US" sz="4400" dirty="0">
                <a:solidFill>
                  <a:schemeClr val="tx1"/>
                </a:solidFill>
              </a:rPr>
              <a:t>2635.702(b): Letters of Recommendation: Examples</a:t>
            </a:r>
            <a:endParaRPr lang="en-US" sz="4400" dirty="0"/>
          </a:p>
        </p:txBody>
      </p:sp>
      <p:sp>
        <p:nvSpPr>
          <p:cNvPr id="3" name="Content Placeholder 2"/>
          <p:cNvSpPr>
            <a:spLocks noGrp="1"/>
          </p:cNvSpPr>
          <p:nvPr>
            <p:ph idx="1"/>
          </p:nvPr>
        </p:nvSpPr>
        <p:spPr>
          <a:xfrm>
            <a:off x="1103312" y="2052918"/>
            <a:ext cx="10422381" cy="4369147"/>
          </a:xfrm>
        </p:spPr>
        <p:txBody>
          <a:bodyPr>
            <a:normAutofit/>
          </a:bodyPr>
          <a:lstStyle/>
          <a:p>
            <a:pPr marL="0" indent="0">
              <a:buNone/>
            </a:pPr>
            <a:r>
              <a:rPr lang="en-US" dirty="0"/>
              <a:t>Emily is an attorney with the Department of Justice (DOJ), where she is responsible for supervising interns within her division.</a:t>
            </a:r>
          </a:p>
          <a:p>
            <a:r>
              <a:rPr lang="en-US" dirty="0"/>
              <a:t>Max, a former intern of Emily’s, asks Emily to write a letter of recommendation for him to accompany his application to work for Amazon. </a:t>
            </a:r>
          </a:p>
          <a:p>
            <a:pPr lvl="1"/>
            <a:r>
              <a:rPr lang="en-US" dirty="0"/>
              <a:t>Emily may write a letter of recommendation for Max, as she directly supervised him and has personal knowledge of his work abilities and character. Emily may use DOJ letterhead and reference her position in the letter.</a:t>
            </a:r>
          </a:p>
          <a:p>
            <a:r>
              <a:rPr lang="en-US" dirty="0"/>
              <a:t>Ahmed was also an intern at DOJ, but in a separate division. Ahmed asks Emily for a letter of recommendation. </a:t>
            </a:r>
          </a:p>
          <a:p>
            <a:pPr lvl="1"/>
            <a:r>
              <a:rPr lang="en-US" dirty="0"/>
              <a:t>Emily may write a letter of recommendation for Ahmed, but she may not reference her DOJ position nor use DOJ letterhead, as she does not have personal knowledge of Ahmed’s work abilities.</a:t>
            </a:r>
          </a:p>
        </p:txBody>
      </p:sp>
    </p:spTree>
    <p:extLst>
      <p:ext uri="{BB962C8B-B14F-4D97-AF65-F5344CB8AC3E}">
        <p14:creationId xmlns:p14="http://schemas.microsoft.com/office/powerpoint/2010/main" val="397893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a:t>
            </a:r>
            <a:r>
              <a:rPr lang="en-US" sz="4400" dirty="0">
                <a:solidFill>
                  <a:schemeClr val="tx1"/>
                </a:solidFill>
              </a:rPr>
              <a:t>2635.702(b): Helpful Resources</a:t>
            </a:r>
            <a:endParaRPr lang="en-US" sz="4400" dirty="0"/>
          </a:p>
        </p:txBody>
      </p:sp>
      <p:sp>
        <p:nvSpPr>
          <p:cNvPr id="3" name="Content Placeholder 2"/>
          <p:cNvSpPr>
            <a:spLocks noGrp="1"/>
          </p:cNvSpPr>
          <p:nvPr>
            <p:ph idx="1"/>
          </p:nvPr>
        </p:nvSpPr>
        <p:spPr>
          <a:xfrm>
            <a:off x="1104293" y="1665356"/>
            <a:ext cx="8946541" cy="4622799"/>
          </a:xfrm>
        </p:spPr>
        <p:txBody>
          <a:bodyPr>
            <a:normAutofit/>
          </a:bodyPr>
          <a:lstStyle/>
          <a:p>
            <a:pPr marL="0" indent="0">
              <a:buNone/>
            </a:pPr>
            <a:r>
              <a:rPr lang="en-US" b="1" dirty="0">
                <a:solidFill>
                  <a:srgbClr val="FFFF00"/>
                </a:solidFill>
              </a:rPr>
              <a:t>LA-14-08: How to Assess References to Outside Positions and Title</a:t>
            </a:r>
            <a:endParaRPr lang="en-US" dirty="0">
              <a:solidFill>
                <a:srgbClr val="FFFF00"/>
              </a:solidFill>
            </a:endParaRPr>
          </a:p>
          <a:p>
            <a:pPr lvl="1"/>
            <a:r>
              <a:rPr lang="en-US" b="1" dirty="0"/>
              <a:t>Lists factors that help determine whether there is/is not government sanction of an outside activity.</a:t>
            </a:r>
            <a:endParaRPr lang="en-US" dirty="0"/>
          </a:p>
          <a:p>
            <a:pPr lvl="1"/>
            <a:r>
              <a:rPr lang="en-US" dirty="0"/>
              <a:t>In order to determine whether a reference to an outside activity “</a:t>
            </a:r>
            <a:r>
              <a:rPr lang="en-US" b="1" dirty="0"/>
              <a:t>could reasonably be construed</a:t>
            </a:r>
            <a:r>
              <a:rPr lang="en-US" dirty="0"/>
              <a:t>” to imply agency sanction or endorsement, employees and agency ethics officials must </a:t>
            </a:r>
            <a:r>
              <a:rPr lang="en-US" b="1" dirty="0"/>
              <a:t>consider the totality of the circumstances</a:t>
            </a:r>
            <a:r>
              <a:rPr lang="en-US" dirty="0"/>
              <a:t> to determine whether a reasonable person could construe the reference to imply sanction or endorsement of the organization or the employee’s personal activities.</a:t>
            </a:r>
          </a:p>
          <a:p>
            <a:pPr marL="0" indent="0">
              <a:buNone/>
            </a:pPr>
            <a:r>
              <a:rPr lang="en-US" b="1" dirty="0">
                <a:solidFill>
                  <a:srgbClr val="FFFF00"/>
                </a:solidFill>
              </a:rPr>
              <a:t>LA 07x11: Misuse of Federal Position While Helping Another Person Get a Job</a:t>
            </a:r>
          </a:p>
          <a:p>
            <a:pPr lvl="1"/>
            <a:r>
              <a:rPr lang="en-US" dirty="0"/>
              <a:t>Outlines several factors that an employee should consider in deciding if an employment contact on behalf of someone else is appropriate.</a:t>
            </a:r>
            <a:endParaRPr lang="en-US" b="1" dirty="0">
              <a:solidFill>
                <a:srgbClr val="FFFF00"/>
              </a:solidFill>
            </a:endParaRPr>
          </a:p>
          <a:p>
            <a:pPr lvl="1"/>
            <a:endParaRPr lang="en-US" dirty="0">
              <a:solidFill>
                <a:srgbClr val="FFFF00"/>
              </a:solidFill>
            </a:endParaRPr>
          </a:p>
          <a:p>
            <a:endParaRPr lang="en-US" b="1" dirty="0">
              <a:solidFill>
                <a:srgbClr val="FFFF00"/>
              </a:solidFill>
            </a:endParaRPr>
          </a:p>
        </p:txBody>
      </p:sp>
      <p:pic>
        <p:nvPicPr>
          <p:cNvPr id="4" name="Picture 3"/>
          <p:cNvPicPr>
            <a:picLocks noChangeAspect="1"/>
          </p:cNvPicPr>
          <p:nvPr/>
        </p:nvPicPr>
        <p:blipFill>
          <a:blip r:embed="rId2"/>
          <a:stretch>
            <a:fillRect/>
          </a:stretch>
        </p:blipFill>
        <p:spPr>
          <a:xfrm>
            <a:off x="776170" y="1466449"/>
            <a:ext cx="8796455" cy="773598"/>
          </a:xfrm>
          <a:prstGeom prst="rect">
            <a:avLst/>
          </a:prstGeom>
        </p:spPr>
      </p:pic>
    </p:spTree>
    <p:extLst>
      <p:ext uri="{BB962C8B-B14F-4D97-AF65-F5344CB8AC3E}">
        <p14:creationId xmlns:p14="http://schemas.microsoft.com/office/powerpoint/2010/main" val="16882785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dirty="0">
                <a:solidFill>
                  <a:srgbClr val="FFFFFF"/>
                </a:solidFill>
              </a:rPr>
              <a:t>§ 2635.702(c): Endorsements</a:t>
            </a:r>
          </a:p>
        </p:txBody>
      </p:sp>
      <p:sp>
        <p:nvSpPr>
          <p:cNvPr id="3" name="Content Placeholder 2"/>
          <p:cNvSpPr>
            <a:spLocks noGrp="1"/>
          </p:cNvSpPr>
          <p:nvPr>
            <p:ph idx="1"/>
          </p:nvPr>
        </p:nvSpPr>
        <p:spPr>
          <a:xfrm>
            <a:off x="576171" y="2511715"/>
            <a:ext cx="8946541" cy="3484879"/>
          </a:xfrm>
        </p:spPr>
        <p:txBody>
          <a:bodyPr>
            <a:normAutofit/>
          </a:bodyPr>
          <a:lstStyle/>
          <a:p>
            <a:pPr marL="57150" indent="0">
              <a:buNone/>
            </a:pPr>
            <a:r>
              <a:rPr lang="en-US" dirty="0"/>
              <a:t>An employee shall not use or permit the use of their Government position or title or any authority associated with their public office to endorse any product, service or enterprise.</a:t>
            </a:r>
          </a:p>
          <a:p>
            <a:pPr marL="57150" indent="0">
              <a:buNone/>
            </a:pPr>
            <a:r>
              <a:rPr lang="en-US" b="1" dirty="0"/>
              <a:t>Exceptions permitted under 2635.702(c):</a:t>
            </a:r>
          </a:p>
          <a:p>
            <a:pPr lvl="1"/>
            <a:r>
              <a:rPr lang="en-US" dirty="0"/>
              <a:t>(1) In furtherance of statutory authority to promote products, services or enterprises; or </a:t>
            </a:r>
          </a:p>
          <a:p>
            <a:pPr lvl="1"/>
            <a:r>
              <a:rPr lang="en-US" dirty="0"/>
              <a:t>(2) As a result of documentation of compliance with agency requirements or standards or as the result of recognition for achievement given under an agency program of recognition for accomplishment in support of the agency's mission.</a:t>
            </a:r>
          </a:p>
          <a:p>
            <a:pPr marL="457200" lvl="1" indent="0">
              <a:buNone/>
            </a:pPr>
            <a:endParaRPr lang="en-US" dirty="0"/>
          </a:p>
          <a:p>
            <a:pPr marL="0" indent="0">
              <a:buNone/>
            </a:pPr>
            <a:endParaRPr lang="en-US" dirty="0"/>
          </a:p>
        </p:txBody>
      </p:sp>
      <p:pic>
        <p:nvPicPr>
          <p:cNvPr id="2050" name="Picture 2" descr="Fda Approved Stock Illustrations – 688 Fda Approved Stock Illustrations,  Vectors &amp; Clipart - Dreamstime">
            <a:extLst>
              <a:ext uri="{FF2B5EF4-FFF2-40B4-BE49-F238E27FC236}">
                <a16:creationId xmlns:a16="http://schemas.microsoft.com/office/drawing/2014/main" xmlns="" id="{6EE524F7-BF85-C202-BFB0-37628ABB399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53"/>
          <a:stretch/>
        </p:blipFill>
        <p:spPr bwMode="auto">
          <a:xfrm>
            <a:off x="9636217" y="4254154"/>
            <a:ext cx="1979612" cy="191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5952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 2635.702(c): Endorsement: Examples</a:t>
            </a:r>
          </a:p>
        </p:txBody>
      </p:sp>
      <p:sp>
        <p:nvSpPr>
          <p:cNvPr id="3" name="Content Placeholder 2"/>
          <p:cNvSpPr>
            <a:spLocks noGrp="1"/>
          </p:cNvSpPr>
          <p:nvPr>
            <p:ph idx="1"/>
          </p:nvPr>
        </p:nvSpPr>
        <p:spPr>
          <a:xfrm>
            <a:off x="602186" y="1991698"/>
            <a:ext cx="9837590" cy="4195481"/>
          </a:xfrm>
        </p:spPr>
        <p:txBody>
          <a:bodyPr>
            <a:normAutofit lnSpcReduction="10000"/>
          </a:bodyPr>
          <a:lstStyle/>
          <a:p>
            <a:pPr marL="0" indent="0">
              <a:buNone/>
            </a:pPr>
            <a:r>
              <a:rPr lang="en-US" sz="2200" dirty="0"/>
              <a:t>Brendan is the social media coordinator for the Transportation Security Administration (TSA). A suitcase company, </a:t>
            </a:r>
            <a:r>
              <a:rPr lang="en-US" sz="2200" dirty="0" err="1"/>
              <a:t>Bagabonds</a:t>
            </a:r>
            <a:r>
              <a:rPr lang="en-US" sz="2200" dirty="0"/>
              <a:t>, has developed luggage that can easily be scanned through airport security X-rays. </a:t>
            </a:r>
          </a:p>
          <a:p>
            <a:r>
              <a:rPr lang="en-US" dirty="0" err="1"/>
              <a:t>Bagabonds</a:t>
            </a:r>
            <a:r>
              <a:rPr lang="en-US" dirty="0"/>
              <a:t> reaches out to Brendan asking if he can advertise its luggage on the TSA social media accounts.</a:t>
            </a:r>
          </a:p>
          <a:p>
            <a:pPr lvl="1"/>
            <a:r>
              <a:rPr lang="en-US" dirty="0"/>
              <a:t>Brendan cannot advertise </a:t>
            </a:r>
            <a:r>
              <a:rPr lang="en-US" dirty="0" err="1"/>
              <a:t>Bagabonds</a:t>
            </a:r>
            <a:r>
              <a:rPr lang="en-US" dirty="0"/>
              <a:t> luggage on the TSA social media accounts, as that would appear to be government endorsement of a private company.</a:t>
            </a:r>
          </a:p>
          <a:p>
            <a:r>
              <a:rPr lang="en-US" dirty="0"/>
              <a:t>Brendan’s supervisor asks Brendan to share information about which suitcase brands have been approved for carry-on luggage on TSA’s social media accounts.</a:t>
            </a:r>
          </a:p>
          <a:p>
            <a:pPr lvl="1"/>
            <a:r>
              <a:rPr lang="en-US" dirty="0"/>
              <a:t>Brendan may share this information on TSA’s social media accounts, as it is in furtherance of TSA’s mission.</a:t>
            </a:r>
          </a:p>
        </p:txBody>
      </p:sp>
      <p:pic>
        <p:nvPicPr>
          <p:cNvPr id="7" name="Graphic 6" descr="Briefcase outline">
            <a:extLst>
              <a:ext uri="{FF2B5EF4-FFF2-40B4-BE49-F238E27FC236}">
                <a16:creationId xmlns:a16="http://schemas.microsoft.com/office/drawing/2014/main" xmlns="" id="{4AE7E14E-4528-47B2-82B7-BCD5A7AF01A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387199" y="5021285"/>
            <a:ext cx="1538980" cy="1538980"/>
          </a:xfrm>
          <a:prstGeom prst="rect">
            <a:avLst/>
          </a:prstGeom>
        </p:spPr>
      </p:pic>
    </p:spTree>
    <p:extLst>
      <p:ext uri="{BB962C8B-B14F-4D97-AF65-F5344CB8AC3E}">
        <p14:creationId xmlns:p14="http://schemas.microsoft.com/office/powerpoint/2010/main" val="2947250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SUBPART G</a:t>
            </a:r>
          </a:p>
        </p:txBody>
      </p:sp>
      <p:sp>
        <p:nvSpPr>
          <p:cNvPr id="3" name="Content Placeholder 2"/>
          <p:cNvSpPr>
            <a:spLocks noGrp="1"/>
          </p:cNvSpPr>
          <p:nvPr>
            <p:ph idx="1"/>
          </p:nvPr>
        </p:nvSpPr>
        <p:spPr>
          <a:xfrm>
            <a:off x="1103312" y="1524000"/>
            <a:ext cx="8946541" cy="5080000"/>
          </a:xfrm>
        </p:spPr>
        <p:txBody>
          <a:bodyPr>
            <a:normAutofit/>
          </a:bodyPr>
          <a:lstStyle/>
          <a:p>
            <a:pPr marL="0" indent="0">
              <a:buNone/>
            </a:pPr>
            <a:r>
              <a:rPr lang="en-US" b="1" dirty="0">
                <a:solidFill>
                  <a:srgbClr val="FFFF00"/>
                </a:solidFill>
              </a:rPr>
              <a:t>2635.701</a:t>
            </a:r>
            <a:r>
              <a:rPr lang="en-US" b="1" dirty="0"/>
              <a:t>: “This subpart contains provisions relating to: </a:t>
            </a:r>
          </a:p>
          <a:p>
            <a:pPr marL="0" indent="0">
              <a:buNone/>
            </a:pPr>
            <a:r>
              <a:rPr lang="en-US" dirty="0"/>
              <a:t>	(1) the proper use of official time and authority, and </a:t>
            </a:r>
          </a:p>
          <a:p>
            <a:pPr marL="0" indent="0">
              <a:buNone/>
            </a:pPr>
            <a:r>
              <a:rPr lang="en-US" dirty="0"/>
              <a:t>	(2) of information and resources to which an employee has access 	because of his Federal employment.”</a:t>
            </a:r>
          </a:p>
          <a:p>
            <a:r>
              <a:rPr lang="en-US" b="1" dirty="0">
                <a:solidFill>
                  <a:srgbClr val="FFFF00"/>
                </a:solidFill>
              </a:rPr>
              <a:t>2635.702</a:t>
            </a:r>
            <a:r>
              <a:rPr lang="en-US" dirty="0">
                <a:solidFill>
                  <a:srgbClr val="FFFF00"/>
                </a:solidFill>
              </a:rPr>
              <a:t>: </a:t>
            </a:r>
            <a:r>
              <a:rPr lang="en-US" b="1" dirty="0">
                <a:solidFill>
                  <a:srgbClr val="FFFF00"/>
                </a:solidFill>
              </a:rPr>
              <a:t>Use of Public Office for Private Gain </a:t>
            </a:r>
          </a:p>
          <a:p>
            <a:pPr marL="0" indent="0">
              <a:buNone/>
            </a:pPr>
            <a:endParaRPr lang="en-US" sz="1100" b="1" dirty="0">
              <a:solidFill>
                <a:srgbClr val="FFFF00"/>
              </a:solidFill>
            </a:endParaRPr>
          </a:p>
          <a:p>
            <a:r>
              <a:rPr lang="en-US" b="1" dirty="0">
                <a:solidFill>
                  <a:srgbClr val="FFFF00"/>
                </a:solidFill>
              </a:rPr>
              <a:t>2635.703: Use of Nonpublic Information</a:t>
            </a:r>
          </a:p>
          <a:p>
            <a:pPr marL="0" indent="0">
              <a:buNone/>
            </a:pPr>
            <a:endParaRPr lang="en-US" sz="1100" b="1" dirty="0">
              <a:solidFill>
                <a:srgbClr val="FFFF00"/>
              </a:solidFill>
            </a:endParaRPr>
          </a:p>
          <a:p>
            <a:r>
              <a:rPr lang="en-US" b="1" dirty="0">
                <a:solidFill>
                  <a:srgbClr val="FFFF00"/>
                </a:solidFill>
              </a:rPr>
              <a:t>2635.704: Use of Government Property</a:t>
            </a:r>
          </a:p>
          <a:p>
            <a:pPr marL="0" indent="0">
              <a:buNone/>
            </a:pPr>
            <a:endParaRPr lang="en-US" sz="1100" dirty="0">
              <a:solidFill>
                <a:srgbClr val="FFFF00"/>
              </a:solidFill>
            </a:endParaRPr>
          </a:p>
          <a:p>
            <a:r>
              <a:rPr lang="en-US" b="1" dirty="0">
                <a:solidFill>
                  <a:srgbClr val="FFFF00"/>
                </a:solidFill>
              </a:rPr>
              <a:t>2635.705: Use of Official Time</a:t>
            </a:r>
          </a:p>
        </p:txBody>
      </p:sp>
    </p:spTree>
    <p:extLst>
      <p:ext uri="{BB962C8B-B14F-4D97-AF65-F5344CB8AC3E}">
        <p14:creationId xmlns:p14="http://schemas.microsoft.com/office/powerpoint/2010/main" val="8234603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fontScale="90000"/>
          </a:bodyPr>
          <a:lstStyle/>
          <a:p>
            <a:pPr>
              <a:lnSpc>
                <a:spcPct val="90000"/>
              </a:lnSpc>
            </a:pPr>
            <a:r>
              <a:rPr lang="en-US" sz="4700" dirty="0">
                <a:solidFill>
                  <a:srgbClr val="FFFFFF"/>
                </a:solidFill>
              </a:rPr>
              <a:t>§ 2635.702(d): Official Duties Affecting a Private Interest</a:t>
            </a:r>
            <a:r>
              <a:rPr lang="en-US" sz="2900" b="1" dirty="0">
                <a:solidFill>
                  <a:srgbClr val="FFFFFF"/>
                </a:solidFill>
              </a:rPr>
              <a:t/>
            </a:r>
            <a:br>
              <a:rPr lang="en-US" sz="2900" b="1" dirty="0">
                <a:solidFill>
                  <a:srgbClr val="FFFFFF"/>
                </a:solidFill>
              </a:rPr>
            </a:br>
            <a:endParaRPr lang="en-US" sz="2900" dirty="0">
              <a:solidFill>
                <a:srgbClr val="FFFFFF"/>
              </a:solidFill>
            </a:endParaRPr>
          </a:p>
        </p:txBody>
      </p:sp>
      <p:sp>
        <p:nvSpPr>
          <p:cNvPr id="3" name="Content Placeholder 2"/>
          <p:cNvSpPr>
            <a:spLocks noGrp="1"/>
          </p:cNvSpPr>
          <p:nvPr>
            <p:ph idx="1"/>
          </p:nvPr>
        </p:nvSpPr>
        <p:spPr>
          <a:xfrm>
            <a:off x="1491271" y="2613184"/>
            <a:ext cx="8946541" cy="3484879"/>
          </a:xfrm>
        </p:spPr>
        <p:txBody>
          <a:bodyPr>
            <a:normAutofit/>
          </a:bodyPr>
          <a:lstStyle/>
          <a:p>
            <a:pPr marL="0" indent="0">
              <a:buNone/>
            </a:pPr>
            <a:r>
              <a:rPr lang="en-US" dirty="0"/>
              <a:t>To ensure that the performance of their official duties does not give rise to an appearance of use of public office for private gain or of giving preferential treatment, </a:t>
            </a:r>
            <a:r>
              <a:rPr lang="en-US" b="1" dirty="0"/>
              <a:t>an employee whose duties would affect the financial interests of a friend, relative or person with whom they are affiliated in a nongovernmental capacity shall comply with any applicable requirements of </a:t>
            </a:r>
            <a:r>
              <a:rPr lang="en-US" b="1" u="sng" dirty="0"/>
              <a:t>§ 5 CFR 2635.502</a:t>
            </a:r>
            <a:r>
              <a:rPr lang="en-US" dirty="0"/>
              <a:t>.</a:t>
            </a:r>
          </a:p>
          <a:p>
            <a:r>
              <a:rPr lang="en-US" dirty="0"/>
              <a:t>The .502 standard: “…[w]here the employee determines that the </a:t>
            </a:r>
            <a:r>
              <a:rPr lang="en-US" u="sng" dirty="0"/>
              <a:t>circumstances would cause a reasonable person with knowledge of the relevant facts to question their impartiality in the matter</a:t>
            </a:r>
            <a:r>
              <a:rPr lang="en-US" dirty="0"/>
              <a:t>, the employee should not participate in the matter.”</a:t>
            </a:r>
          </a:p>
        </p:txBody>
      </p:sp>
    </p:spTree>
    <p:extLst>
      <p:ext uri="{BB962C8B-B14F-4D97-AF65-F5344CB8AC3E}">
        <p14:creationId xmlns:p14="http://schemas.microsoft.com/office/powerpoint/2010/main" val="87400116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2635.702(d): Official Duties Affecting a Private Interest: Examples</a:t>
            </a:r>
          </a:p>
        </p:txBody>
      </p:sp>
      <p:sp>
        <p:nvSpPr>
          <p:cNvPr id="3" name="Content Placeholder 2"/>
          <p:cNvSpPr>
            <a:spLocks noGrp="1"/>
          </p:cNvSpPr>
          <p:nvPr>
            <p:ph idx="1"/>
          </p:nvPr>
        </p:nvSpPr>
        <p:spPr>
          <a:xfrm>
            <a:off x="602186" y="1991698"/>
            <a:ext cx="9837590" cy="4195481"/>
          </a:xfrm>
        </p:spPr>
        <p:txBody>
          <a:bodyPr>
            <a:normAutofit/>
          </a:bodyPr>
          <a:lstStyle/>
          <a:p>
            <a:pPr marL="0" indent="0">
              <a:buNone/>
            </a:pPr>
            <a:r>
              <a:rPr lang="en-US" sz="2200" dirty="0"/>
              <a:t>Michelle is a Contract Specialist with the Department of Energy. Michelle’s childhood friend, Laura, owns a solar panel company. Laura’s company applies for a government contract with the Department of Energy.</a:t>
            </a:r>
          </a:p>
          <a:p>
            <a:r>
              <a:rPr lang="en-US" dirty="0"/>
              <a:t>Michelle awards Laura’s application for a contract with the Department of Energy.</a:t>
            </a:r>
          </a:p>
          <a:p>
            <a:pPr lvl="1"/>
            <a:r>
              <a:rPr lang="en-US" dirty="0"/>
              <a:t>This is in violation of 2635.702(d). Although Laura’s financial interests are not directly imputed to Michelle under 18 USC 208, Michelle’s government duties affect Laura’s financial interests.</a:t>
            </a:r>
          </a:p>
        </p:txBody>
      </p:sp>
      <p:pic>
        <p:nvPicPr>
          <p:cNvPr id="9" name="Graphic 8" descr="Lights On outline">
            <a:extLst>
              <a:ext uri="{FF2B5EF4-FFF2-40B4-BE49-F238E27FC236}">
                <a16:creationId xmlns:a16="http://schemas.microsoft.com/office/drawing/2014/main" xmlns="" id="{FF1F74A7-7BCE-B330-AD8F-D086862F3F0E}"/>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439776" y="4758266"/>
            <a:ext cx="1176867" cy="1176867"/>
          </a:xfrm>
          <a:prstGeom prst="rect">
            <a:avLst/>
          </a:prstGeom>
        </p:spPr>
      </p:pic>
    </p:spTree>
    <p:extLst>
      <p:ext uri="{BB962C8B-B14F-4D97-AF65-F5344CB8AC3E}">
        <p14:creationId xmlns:p14="http://schemas.microsoft.com/office/powerpoint/2010/main" val="7918755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 2635.702(d): Official Duties Affecting a Private Interest: Examples</a:t>
            </a:r>
          </a:p>
        </p:txBody>
      </p:sp>
      <p:sp>
        <p:nvSpPr>
          <p:cNvPr id="3" name="Content Placeholder 2"/>
          <p:cNvSpPr>
            <a:spLocks noGrp="1"/>
          </p:cNvSpPr>
          <p:nvPr>
            <p:ph idx="1"/>
          </p:nvPr>
        </p:nvSpPr>
        <p:spPr>
          <a:xfrm>
            <a:off x="602186" y="1991698"/>
            <a:ext cx="9837590" cy="4195481"/>
          </a:xfrm>
        </p:spPr>
        <p:txBody>
          <a:bodyPr>
            <a:normAutofit/>
          </a:bodyPr>
          <a:lstStyle/>
          <a:p>
            <a:pPr marL="0" indent="0">
              <a:buNone/>
            </a:pPr>
            <a:r>
              <a:rPr lang="en-US" sz="2200" dirty="0"/>
              <a:t>Gene is a Patent Officer with the U.S. Patent and Trademark Office. Gene’s cousin Patrick has invented a new 3-D fax machine. Patrick applies for a patent for his invention.</a:t>
            </a:r>
          </a:p>
          <a:p>
            <a:r>
              <a:rPr lang="en-US" dirty="0"/>
              <a:t>Gene reviews Patrick’s patent application for the 3-D fax machine and awards him the patent.  </a:t>
            </a:r>
          </a:p>
          <a:p>
            <a:pPr lvl="1"/>
            <a:r>
              <a:rPr lang="en-US" dirty="0"/>
              <a:t>This is in violation of 2635.702(d). IP interests are considered financial interests under 18 USC 208 and 5 CFR 2640.103(b).</a:t>
            </a:r>
          </a:p>
          <a:p>
            <a:pPr lvl="1"/>
            <a:r>
              <a:rPr lang="en-US" dirty="0"/>
              <a:t>Patrick’s financial interest is not imputed to Gene under 18 USC 208.</a:t>
            </a:r>
          </a:p>
        </p:txBody>
      </p:sp>
      <p:pic>
        <p:nvPicPr>
          <p:cNvPr id="6" name="Graphic 5" descr="Fax outline">
            <a:extLst>
              <a:ext uri="{FF2B5EF4-FFF2-40B4-BE49-F238E27FC236}">
                <a16:creationId xmlns:a16="http://schemas.microsoft.com/office/drawing/2014/main" xmlns="" id="{56BDBA0E-BFE2-20CA-EC5F-9F237F91044A}"/>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0439776" y="4911804"/>
            <a:ext cx="1275375" cy="1275375"/>
          </a:xfrm>
          <a:prstGeom prst="rect">
            <a:avLst/>
          </a:prstGeom>
        </p:spPr>
      </p:pic>
    </p:spTree>
    <p:extLst>
      <p:ext uri="{BB962C8B-B14F-4D97-AF65-F5344CB8AC3E}">
        <p14:creationId xmlns:p14="http://schemas.microsoft.com/office/powerpoint/2010/main" val="40571103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b="1" dirty="0"/>
              <a:t> </a:t>
            </a:r>
            <a:r>
              <a:rPr lang="en-US" dirty="0"/>
              <a:t>2635.702: Use of Public Office for Private Gain: Recap</a:t>
            </a:r>
          </a:p>
        </p:txBody>
      </p:sp>
      <p:sp>
        <p:nvSpPr>
          <p:cNvPr id="3" name="Content Placeholder 2"/>
          <p:cNvSpPr>
            <a:spLocks noGrp="1"/>
          </p:cNvSpPr>
          <p:nvPr>
            <p:ph idx="1"/>
          </p:nvPr>
        </p:nvSpPr>
        <p:spPr>
          <a:xfrm>
            <a:off x="1104293" y="1853249"/>
            <a:ext cx="9254145" cy="4690426"/>
          </a:xfrm>
        </p:spPr>
        <p:txBody>
          <a:bodyPr>
            <a:normAutofit fontScale="92500" lnSpcReduction="20000"/>
          </a:bodyPr>
          <a:lstStyle/>
          <a:p>
            <a:pPr lvl="1"/>
            <a:r>
              <a:rPr lang="en-US" sz="2000" b="1" dirty="0">
                <a:solidFill>
                  <a:srgbClr val="FFFF00"/>
                </a:solidFill>
              </a:rPr>
              <a:t>2635.702(a): Inducement or Coercion of Benefits</a:t>
            </a:r>
          </a:p>
          <a:p>
            <a:pPr lvl="2"/>
            <a:r>
              <a:rPr lang="en-US" dirty="0"/>
              <a:t>Amanda from the SEC</a:t>
            </a:r>
          </a:p>
          <a:p>
            <a:pPr lvl="2"/>
            <a:r>
              <a:rPr lang="en-US" dirty="0" err="1"/>
              <a:t>Vidya</a:t>
            </a:r>
            <a:r>
              <a:rPr lang="en-US" dirty="0"/>
              <a:t> from Commerce</a:t>
            </a:r>
          </a:p>
          <a:p>
            <a:pPr lvl="1"/>
            <a:r>
              <a:rPr lang="en-US" sz="2000" b="1" dirty="0">
                <a:solidFill>
                  <a:srgbClr val="FFFF00"/>
                </a:solidFill>
              </a:rPr>
              <a:t>2635.702(b): Appearance of Governmental Sanction</a:t>
            </a:r>
          </a:p>
          <a:p>
            <a:pPr lvl="2"/>
            <a:r>
              <a:rPr lang="en-US" dirty="0"/>
              <a:t>Carl from Treasury</a:t>
            </a:r>
          </a:p>
          <a:p>
            <a:pPr lvl="2"/>
            <a:r>
              <a:rPr lang="en-US" dirty="0"/>
              <a:t>Malcolm from NASA</a:t>
            </a:r>
          </a:p>
          <a:p>
            <a:pPr lvl="2"/>
            <a:r>
              <a:rPr lang="en-US" dirty="0"/>
              <a:t>Christine the U.S. Attorney</a:t>
            </a:r>
          </a:p>
          <a:p>
            <a:pPr lvl="2"/>
            <a:r>
              <a:rPr lang="en-US" dirty="0"/>
              <a:t>Emily from DOJ</a:t>
            </a:r>
          </a:p>
          <a:p>
            <a:pPr lvl="1"/>
            <a:r>
              <a:rPr lang="en-US" sz="2000" b="1" dirty="0">
                <a:solidFill>
                  <a:srgbClr val="FFFF00"/>
                </a:solidFill>
              </a:rPr>
              <a:t>2635.702(c): Endorsements</a:t>
            </a:r>
          </a:p>
          <a:p>
            <a:pPr lvl="2"/>
            <a:r>
              <a:rPr lang="en-US" dirty="0"/>
              <a:t>Brendan from TSA</a:t>
            </a:r>
          </a:p>
          <a:p>
            <a:pPr lvl="1"/>
            <a:r>
              <a:rPr lang="en-US" sz="2200" b="1" dirty="0">
                <a:solidFill>
                  <a:srgbClr val="FFFF00"/>
                </a:solidFill>
              </a:rPr>
              <a:t>2635.702(d): Performance of official duties affecting a private interest</a:t>
            </a:r>
          </a:p>
          <a:p>
            <a:pPr lvl="2"/>
            <a:r>
              <a:rPr lang="en-US" dirty="0"/>
              <a:t>Michelle from Energy</a:t>
            </a:r>
          </a:p>
          <a:p>
            <a:pPr lvl="2"/>
            <a:r>
              <a:rPr lang="en-US" dirty="0"/>
              <a:t>Gene from the U.S. Patent and Trademark Office</a:t>
            </a:r>
          </a:p>
          <a:p>
            <a:endParaRPr lang="en-US" dirty="0"/>
          </a:p>
        </p:txBody>
      </p:sp>
    </p:spTree>
    <p:extLst>
      <p:ext uri="{BB962C8B-B14F-4D97-AF65-F5344CB8AC3E}">
        <p14:creationId xmlns:p14="http://schemas.microsoft.com/office/powerpoint/2010/main" val="37666376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Putting it all together: Social Media</a:t>
            </a:r>
          </a:p>
        </p:txBody>
      </p:sp>
      <p:sp>
        <p:nvSpPr>
          <p:cNvPr id="3" name="Content Placeholder 2"/>
          <p:cNvSpPr>
            <a:spLocks noGrp="1"/>
          </p:cNvSpPr>
          <p:nvPr>
            <p:ph idx="1"/>
          </p:nvPr>
        </p:nvSpPr>
        <p:spPr>
          <a:xfrm>
            <a:off x="1103312" y="1335506"/>
            <a:ext cx="8946541" cy="4912894"/>
          </a:xfrm>
        </p:spPr>
        <p:txBody>
          <a:bodyPr/>
          <a:lstStyle/>
          <a:p>
            <a:pPr marL="0" indent="0">
              <a:buNone/>
            </a:pPr>
            <a:r>
              <a:rPr lang="en-US" b="1" dirty="0">
                <a:solidFill>
                  <a:srgbClr val="FFFF00"/>
                </a:solidFill>
              </a:rPr>
              <a:t>LA-15-03: The Standards of Conduct As Applied to Personal Social Media</a:t>
            </a:r>
          </a:p>
          <a:p>
            <a:r>
              <a:rPr lang="en-US" dirty="0"/>
              <a:t>Discusses references to government positions and duties on employees’ personal social media accounts. </a:t>
            </a:r>
          </a:p>
          <a:p>
            <a:r>
              <a:rPr lang="en-US" dirty="0"/>
              <a:t>Employees must avoid the impermissible appearance of government sanction or endorsement on their social media accounts.</a:t>
            </a:r>
            <a:endParaRPr lang="en-US" b="1" dirty="0">
              <a:solidFill>
                <a:srgbClr val="FFFF00"/>
              </a:solidFill>
            </a:endParaRPr>
          </a:p>
          <a:p>
            <a:pPr marL="0" indent="0">
              <a:buNone/>
            </a:pPr>
            <a:r>
              <a:rPr lang="en-US" b="1" dirty="0">
                <a:solidFill>
                  <a:srgbClr val="FFFF00"/>
                </a:solidFill>
              </a:rPr>
              <a:t>LA-21-09: DAEO Letter Regarding an Agency’s Intent to Use Employees’ Personal Social Media Accounts for Promotion of Agency Activities</a:t>
            </a:r>
          </a:p>
          <a:p>
            <a:r>
              <a:rPr lang="en-US" dirty="0"/>
              <a:t>Explains that the use of employees’ personal social media accounts for promotion of official government business could create .702 issues for government employees.</a:t>
            </a:r>
          </a:p>
        </p:txBody>
      </p:sp>
    </p:spTree>
    <p:extLst>
      <p:ext uri="{BB962C8B-B14F-4D97-AF65-F5344CB8AC3E}">
        <p14:creationId xmlns:p14="http://schemas.microsoft.com/office/powerpoint/2010/main" val="326144402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200927"/>
            <a:ext cx="9404723" cy="1400530"/>
          </a:xfrm>
        </p:spPr>
        <p:txBody>
          <a:bodyPr/>
          <a:lstStyle/>
          <a:p>
            <a:r>
              <a:rPr lang="en-US" dirty="0"/>
              <a:t>Putting it all together: </a:t>
            </a:r>
            <a:br>
              <a:rPr lang="en-US" dirty="0"/>
            </a:br>
            <a:r>
              <a:rPr lang="en-US" dirty="0"/>
              <a:t>Crowdsourced Fundraising</a:t>
            </a:r>
          </a:p>
        </p:txBody>
      </p:sp>
      <p:sp>
        <p:nvSpPr>
          <p:cNvPr id="3" name="Content Placeholder 2"/>
          <p:cNvSpPr>
            <a:spLocks noGrp="1"/>
          </p:cNvSpPr>
          <p:nvPr>
            <p:ph idx="1"/>
          </p:nvPr>
        </p:nvSpPr>
        <p:spPr>
          <a:xfrm>
            <a:off x="759736" y="1720726"/>
            <a:ext cx="8946541" cy="4195481"/>
          </a:xfrm>
        </p:spPr>
        <p:txBody>
          <a:bodyPr>
            <a:noAutofit/>
          </a:bodyPr>
          <a:lstStyle/>
          <a:p>
            <a:pPr marL="0" indent="0">
              <a:buNone/>
            </a:pPr>
            <a:r>
              <a:rPr lang="en-US" b="1" dirty="0">
                <a:solidFill>
                  <a:srgbClr val="FFFF00"/>
                </a:solidFill>
              </a:rPr>
              <a:t>LA-19-01: Ethics Guidance for Employees in Non-Pay Status During Lapse in Appropriations</a:t>
            </a:r>
          </a:p>
          <a:p>
            <a:r>
              <a:rPr lang="en-US" dirty="0"/>
              <a:t>Provides ethics guidance for federal employees that require financial assistance during a lapse in federal funding. Specifically covers online fundraisers, charitable hand-outs, and discounts.</a:t>
            </a:r>
            <a:endParaRPr lang="en-US" b="1" dirty="0">
              <a:solidFill>
                <a:srgbClr val="FFFF00"/>
              </a:solidFill>
            </a:endParaRPr>
          </a:p>
          <a:p>
            <a:pPr marL="0" indent="0">
              <a:buNone/>
            </a:pPr>
            <a:r>
              <a:rPr lang="en-US" b="1" dirty="0">
                <a:solidFill>
                  <a:srgbClr val="FFFF00"/>
                </a:solidFill>
              </a:rPr>
              <a:t>LA-20-07: Answers to FAQs for Employees Engaged in Crowdsourced Fundraising</a:t>
            </a:r>
          </a:p>
          <a:p>
            <a:r>
              <a:rPr lang="en-US" dirty="0"/>
              <a:t>Explains that employees cannot reference their official positions when soliciting crowdsourced funding. </a:t>
            </a:r>
          </a:p>
          <a:p>
            <a:r>
              <a:rPr lang="en-US" dirty="0"/>
              <a:t>Employees may not reference their federal position when crowdsourcing for personal issues. Specifically, </a:t>
            </a:r>
            <a:r>
              <a:rPr lang="en-US" b="1" dirty="0"/>
              <a:t>employees may not refer to their official position in any manner that would cause a reasonable person to conclude that the government sanctions or endorses their solicitation.</a:t>
            </a:r>
          </a:p>
        </p:txBody>
      </p:sp>
    </p:spTree>
    <p:extLst>
      <p:ext uri="{BB962C8B-B14F-4D97-AF65-F5344CB8AC3E}">
        <p14:creationId xmlns:p14="http://schemas.microsoft.com/office/powerpoint/2010/main" val="14677798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a:stretch>
            <a:fillRect/>
          </a:stretch>
        </p:blipFill>
        <p:spPr>
          <a:xfrm>
            <a:off x="2" y="0"/>
            <a:ext cx="12191998" cy="6858000"/>
          </a:xfrm>
          <a:prstGeom prst="rect">
            <a:avLst/>
          </a:prstGeom>
        </p:spPr>
      </p:pic>
    </p:spTree>
    <p:extLst>
      <p:ext uri="{BB962C8B-B14F-4D97-AF65-F5344CB8AC3E}">
        <p14:creationId xmlns:p14="http://schemas.microsoft.com/office/powerpoint/2010/main" val="40558826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7000"/>
                <a:hueMod val="88000"/>
                <a:satMod val="130000"/>
                <a:lumMod val="124000"/>
              </a:schemeClr>
            </a:gs>
            <a:gs pos="100000">
              <a:schemeClr val="bg2">
                <a:tint val="96000"/>
                <a:shade val="88000"/>
                <a:hueMod val="108000"/>
                <a:satMod val="164000"/>
                <a:lumMod val="76000"/>
              </a:schemeClr>
            </a:gs>
          </a:gsLst>
          <a:path path="circle">
            <a:fillToRect l="45000" t="65000" r="125000" b="100000"/>
          </a:path>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1B28F63-CF00-448F-B141-FE33C33B189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xmlns="" id="{2AE609E2-8522-44E4-9077-980E5BCF3E14}"/>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xmlns="" id="{4FA533C5-33E3-4611-AF9F-72811D8B26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xmlns="" id="{8949AD42-25FD-4C3D-9EEE-B7FEC580998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xmlns="" id="{6AC7D913-60B7-4603-881B-831DA5D3A940}"/>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xmlns="" id="{87F0FDC4-AD8C-47D9-9131-623C98ADB0A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xmlns="" id="{DE27238C-8EAF-4098-86E6-7723B7DAE6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0"/>
            <a:ext cx="12192000" cy="6858000"/>
          </a:xfrm>
          <a:prstGeom prst="rect">
            <a:avLst/>
          </a:pr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36">
            <a:extLst>
              <a:ext uri="{FF2B5EF4-FFF2-40B4-BE49-F238E27FC236}">
                <a16:creationId xmlns:a16="http://schemas.microsoft.com/office/drawing/2014/main" xmlns="" id="{992F97B1-1891-4FCC-9E5F-BA97EDB48F8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9351010"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2">
              <a:lumMod val="60000"/>
              <a:lumOff val="40000"/>
              <a:alpha val="20000"/>
            </a:schemeClr>
          </a:solidFill>
          <a:ln>
            <a:noFill/>
          </a:ln>
        </p:spPr>
        <p:txBody>
          <a:bodyPr rtlCol="0" anchor="ctr"/>
          <a:lstStyle/>
          <a:p>
            <a:pPr algn="ctr"/>
            <a:endParaRPr lang="en-US"/>
          </a:p>
        </p:txBody>
      </p:sp>
      <p:sp useBgFill="1">
        <p:nvSpPr>
          <p:cNvPr id="24" name="Freeform: Shape 23">
            <a:extLst>
              <a:ext uri="{FF2B5EF4-FFF2-40B4-BE49-F238E27FC236}">
                <a16:creationId xmlns:a16="http://schemas.microsoft.com/office/drawing/2014/main" xmlns="" id="{78C6C821-FEE1-4EB6-9590-C021440C77D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175" y="0"/>
            <a:ext cx="9700459" cy="6858001"/>
          </a:xfrm>
          <a:custGeom>
            <a:avLst/>
            <a:gdLst>
              <a:gd name="connsiteX0" fmla="*/ 0 w 9700459"/>
              <a:gd name="connsiteY0" fmla="*/ 0 h 6858001"/>
              <a:gd name="connsiteX1" fmla="*/ 1323975 w 9700459"/>
              <a:gd name="connsiteY1" fmla="*/ 0 h 6858001"/>
              <a:gd name="connsiteX2" fmla="*/ 1517015 w 9700459"/>
              <a:gd name="connsiteY2" fmla="*/ 0 h 6858001"/>
              <a:gd name="connsiteX3" fmla="*/ 3241265 w 9700459"/>
              <a:gd name="connsiteY3" fmla="*/ 0 h 6858001"/>
              <a:gd name="connsiteX4" fmla="*/ 3241265 w 9700459"/>
              <a:gd name="connsiteY4" fmla="*/ 1 h 6858001"/>
              <a:gd name="connsiteX5" fmla="*/ 8355744 w 9700459"/>
              <a:gd name="connsiteY5" fmla="*/ 1 h 6858001"/>
              <a:gd name="connsiteX6" fmla="*/ 8355744 w 9700459"/>
              <a:gd name="connsiteY6" fmla="*/ 0 h 6858001"/>
              <a:gd name="connsiteX7" fmla="*/ 9699282 w 9700459"/>
              <a:gd name="connsiteY7" fmla="*/ 0 h 6858001"/>
              <a:gd name="connsiteX8" fmla="*/ 9674237 w 9700459"/>
              <a:gd name="connsiteY8" fmla="*/ 155677 h 6858001"/>
              <a:gd name="connsiteX9" fmla="*/ 9650368 w 9700459"/>
              <a:gd name="connsiteY9" fmla="*/ 310668 h 6858001"/>
              <a:gd name="connsiteX10" fmla="*/ 9627004 w 9700459"/>
              <a:gd name="connsiteY10" fmla="*/ 466344 h 6858001"/>
              <a:gd name="connsiteX11" fmla="*/ 9607001 w 9700459"/>
              <a:gd name="connsiteY11" fmla="*/ 622707 h 6858001"/>
              <a:gd name="connsiteX12" fmla="*/ 9586830 w 9700459"/>
              <a:gd name="connsiteY12" fmla="*/ 778383 h 6858001"/>
              <a:gd name="connsiteX13" fmla="*/ 9568004 w 9700459"/>
              <a:gd name="connsiteY13" fmla="*/ 934746 h 6858001"/>
              <a:gd name="connsiteX14" fmla="*/ 9551868 w 9700459"/>
              <a:gd name="connsiteY14" fmla="*/ 1089051 h 6858001"/>
              <a:gd name="connsiteX15" fmla="*/ 9536572 w 9700459"/>
              <a:gd name="connsiteY15" fmla="*/ 1245413 h 6858001"/>
              <a:gd name="connsiteX16" fmla="*/ 9522620 w 9700459"/>
              <a:gd name="connsiteY16" fmla="*/ 1401090 h 6858001"/>
              <a:gd name="connsiteX17" fmla="*/ 9510518 w 9700459"/>
              <a:gd name="connsiteY17" fmla="*/ 1554023 h 6858001"/>
              <a:gd name="connsiteX18" fmla="*/ 9498415 w 9700459"/>
              <a:gd name="connsiteY18" fmla="*/ 1709014 h 6858001"/>
              <a:gd name="connsiteX19" fmla="*/ 9488330 w 9700459"/>
              <a:gd name="connsiteY19" fmla="*/ 1861947 h 6858001"/>
              <a:gd name="connsiteX20" fmla="*/ 9480430 w 9700459"/>
              <a:gd name="connsiteY20" fmla="*/ 2014881 h 6858001"/>
              <a:gd name="connsiteX21" fmla="*/ 9472193 w 9700459"/>
              <a:gd name="connsiteY21" fmla="*/ 2167128 h 6858001"/>
              <a:gd name="connsiteX22" fmla="*/ 9465302 w 9700459"/>
              <a:gd name="connsiteY22" fmla="*/ 2318004 h 6858001"/>
              <a:gd name="connsiteX23" fmla="*/ 9460427 w 9700459"/>
              <a:gd name="connsiteY23" fmla="*/ 2467509 h 6858001"/>
              <a:gd name="connsiteX24" fmla="*/ 9456225 w 9700459"/>
              <a:gd name="connsiteY24" fmla="*/ 2617013 h 6858001"/>
              <a:gd name="connsiteX25" fmla="*/ 9452191 w 9700459"/>
              <a:gd name="connsiteY25" fmla="*/ 2765146 h 6858001"/>
              <a:gd name="connsiteX26" fmla="*/ 9450342 w 9700459"/>
              <a:gd name="connsiteY26" fmla="*/ 2911221 h 6858001"/>
              <a:gd name="connsiteX27" fmla="*/ 9448325 w 9700459"/>
              <a:gd name="connsiteY27" fmla="*/ 3057297 h 6858001"/>
              <a:gd name="connsiteX28" fmla="*/ 9447316 w 9700459"/>
              <a:gd name="connsiteY28" fmla="*/ 3201315 h 6858001"/>
              <a:gd name="connsiteX29" fmla="*/ 9448325 w 9700459"/>
              <a:gd name="connsiteY29" fmla="*/ 3343961 h 6858001"/>
              <a:gd name="connsiteX30" fmla="*/ 9448325 w 9700459"/>
              <a:gd name="connsiteY30" fmla="*/ 3485236 h 6858001"/>
              <a:gd name="connsiteX31" fmla="*/ 9450342 w 9700459"/>
              <a:gd name="connsiteY31" fmla="*/ 3625139 h 6858001"/>
              <a:gd name="connsiteX32" fmla="*/ 9453367 w 9700459"/>
              <a:gd name="connsiteY32" fmla="*/ 3762299 h 6858001"/>
              <a:gd name="connsiteX33" fmla="*/ 9456225 w 9700459"/>
              <a:gd name="connsiteY33" fmla="*/ 3898087 h 6858001"/>
              <a:gd name="connsiteX34" fmla="*/ 9459419 w 9700459"/>
              <a:gd name="connsiteY34" fmla="*/ 4031133 h 6858001"/>
              <a:gd name="connsiteX35" fmla="*/ 9464293 w 9700459"/>
              <a:gd name="connsiteY35" fmla="*/ 4163492 h 6858001"/>
              <a:gd name="connsiteX36" fmla="*/ 9469504 w 9700459"/>
              <a:gd name="connsiteY36" fmla="*/ 4293793 h 6858001"/>
              <a:gd name="connsiteX37" fmla="*/ 9474210 w 9700459"/>
              <a:gd name="connsiteY37" fmla="*/ 4421352 h 6858001"/>
              <a:gd name="connsiteX38" fmla="*/ 9487490 w 9700459"/>
              <a:gd name="connsiteY38" fmla="*/ 4670298 h 6858001"/>
              <a:gd name="connsiteX39" fmla="*/ 9501609 w 9700459"/>
              <a:gd name="connsiteY39" fmla="*/ 4908956 h 6858001"/>
              <a:gd name="connsiteX40" fmla="*/ 9516401 w 9700459"/>
              <a:gd name="connsiteY40" fmla="*/ 5138013 h 6858001"/>
              <a:gd name="connsiteX41" fmla="*/ 9532706 w 9700459"/>
              <a:gd name="connsiteY41" fmla="*/ 5354726 h 6858001"/>
              <a:gd name="connsiteX42" fmla="*/ 9549683 w 9700459"/>
              <a:gd name="connsiteY42" fmla="*/ 5561838 h 6858001"/>
              <a:gd name="connsiteX43" fmla="*/ 9568004 w 9700459"/>
              <a:gd name="connsiteY43" fmla="*/ 5753862 h 6858001"/>
              <a:gd name="connsiteX44" fmla="*/ 9585990 w 9700459"/>
              <a:gd name="connsiteY44" fmla="*/ 5934227 h 6858001"/>
              <a:gd name="connsiteX45" fmla="*/ 9603975 w 9700459"/>
              <a:gd name="connsiteY45" fmla="*/ 6100191 h 6858001"/>
              <a:gd name="connsiteX46" fmla="*/ 9620952 w 9700459"/>
              <a:gd name="connsiteY46" fmla="*/ 6252438 h 6858001"/>
              <a:gd name="connsiteX47" fmla="*/ 9637089 w 9700459"/>
              <a:gd name="connsiteY47" fmla="*/ 6387541 h 6858001"/>
              <a:gd name="connsiteX48" fmla="*/ 9652385 w 9700459"/>
              <a:gd name="connsiteY48" fmla="*/ 6509613 h 6858001"/>
              <a:gd name="connsiteX49" fmla="*/ 9665160 w 9700459"/>
              <a:gd name="connsiteY49" fmla="*/ 6612483 h 6858001"/>
              <a:gd name="connsiteX50" fmla="*/ 9677262 w 9700459"/>
              <a:gd name="connsiteY50" fmla="*/ 6698894 h 6858001"/>
              <a:gd name="connsiteX51" fmla="*/ 9694576 w 9700459"/>
              <a:gd name="connsiteY51" fmla="*/ 6817538 h 6858001"/>
              <a:gd name="connsiteX52" fmla="*/ 9700459 w 9700459"/>
              <a:gd name="connsiteY52" fmla="*/ 6858000 h 6858001"/>
              <a:gd name="connsiteX53" fmla="*/ 8795105 w 9700459"/>
              <a:gd name="connsiteY53" fmla="*/ 6858000 h 6858001"/>
              <a:gd name="connsiteX54" fmla="*/ 8795105 w 9700459"/>
              <a:gd name="connsiteY54" fmla="*/ 6858001 h 6858001"/>
              <a:gd name="connsiteX55" fmla="*/ 2704541 w 9700459"/>
              <a:gd name="connsiteY55" fmla="*/ 6858001 h 6858001"/>
              <a:gd name="connsiteX56" fmla="*/ 2704541 w 9700459"/>
              <a:gd name="connsiteY56" fmla="*/ 6858000 h 6858001"/>
              <a:gd name="connsiteX57" fmla="*/ 1517015 w 9700459"/>
              <a:gd name="connsiteY57" fmla="*/ 6858000 h 6858001"/>
              <a:gd name="connsiteX58" fmla="*/ 1323975 w 9700459"/>
              <a:gd name="connsiteY58" fmla="*/ 6858000 h 6858001"/>
              <a:gd name="connsiteX59" fmla="*/ 0 w 9700459"/>
              <a:gd name="connsiteY5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9700459" h="6858001">
                <a:moveTo>
                  <a:pt x="0" y="0"/>
                </a:moveTo>
                <a:lnTo>
                  <a:pt x="1323975" y="0"/>
                </a:lnTo>
                <a:lnTo>
                  <a:pt x="1517015" y="0"/>
                </a:lnTo>
                <a:lnTo>
                  <a:pt x="3241265" y="0"/>
                </a:lnTo>
                <a:lnTo>
                  <a:pt x="3241265" y="1"/>
                </a:lnTo>
                <a:lnTo>
                  <a:pt x="8355744" y="1"/>
                </a:lnTo>
                <a:lnTo>
                  <a:pt x="8355744" y="0"/>
                </a:lnTo>
                <a:lnTo>
                  <a:pt x="9699282" y="0"/>
                </a:lnTo>
                <a:lnTo>
                  <a:pt x="9674237" y="155677"/>
                </a:lnTo>
                <a:lnTo>
                  <a:pt x="9650368" y="310668"/>
                </a:lnTo>
                <a:lnTo>
                  <a:pt x="9627004" y="466344"/>
                </a:lnTo>
                <a:lnTo>
                  <a:pt x="9607001" y="622707"/>
                </a:lnTo>
                <a:lnTo>
                  <a:pt x="9586830" y="778383"/>
                </a:lnTo>
                <a:lnTo>
                  <a:pt x="9568004" y="934746"/>
                </a:lnTo>
                <a:lnTo>
                  <a:pt x="9551868" y="1089051"/>
                </a:lnTo>
                <a:lnTo>
                  <a:pt x="9536572" y="1245413"/>
                </a:lnTo>
                <a:lnTo>
                  <a:pt x="9522620" y="1401090"/>
                </a:lnTo>
                <a:lnTo>
                  <a:pt x="9510518" y="1554023"/>
                </a:lnTo>
                <a:lnTo>
                  <a:pt x="9498415" y="1709014"/>
                </a:lnTo>
                <a:lnTo>
                  <a:pt x="9488330" y="1861947"/>
                </a:lnTo>
                <a:lnTo>
                  <a:pt x="9480430" y="2014881"/>
                </a:lnTo>
                <a:lnTo>
                  <a:pt x="9472193" y="2167128"/>
                </a:lnTo>
                <a:lnTo>
                  <a:pt x="9465302" y="2318004"/>
                </a:lnTo>
                <a:lnTo>
                  <a:pt x="9460427" y="2467509"/>
                </a:lnTo>
                <a:lnTo>
                  <a:pt x="9456225" y="2617013"/>
                </a:lnTo>
                <a:lnTo>
                  <a:pt x="9452191" y="2765146"/>
                </a:lnTo>
                <a:lnTo>
                  <a:pt x="9450342" y="2911221"/>
                </a:lnTo>
                <a:lnTo>
                  <a:pt x="9448325" y="3057297"/>
                </a:lnTo>
                <a:lnTo>
                  <a:pt x="9447316" y="3201315"/>
                </a:lnTo>
                <a:lnTo>
                  <a:pt x="9448325" y="3343961"/>
                </a:lnTo>
                <a:lnTo>
                  <a:pt x="9448325" y="3485236"/>
                </a:lnTo>
                <a:lnTo>
                  <a:pt x="9450342" y="3625139"/>
                </a:lnTo>
                <a:lnTo>
                  <a:pt x="9453367" y="3762299"/>
                </a:lnTo>
                <a:lnTo>
                  <a:pt x="9456225" y="3898087"/>
                </a:lnTo>
                <a:lnTo>
                  <a:pt x="9459419" y="4031133"/>
                </a:lnTo>
                <a:lnTo>
                  <a:pt x="9464293" y="4163492"/>
                </a:lnTo>
                <a:lnTo>
                  <a:pt x="9469504" y="4293793"/>
                </a:lnTo>
                <a:lnTo>
                  <a:pt x="9474210" y="4421352"/>
                </a:lnTo>
                <a:lnTo>
                  <a:pt x="9487490" y="4670298"/>
                </a:lnTo>
                <a:lnTo>
                  <a:pt x="9501609" y="4908956"/>
                </a:lnTo>
                <a:lnTo>
                  <a:pt x="9516401" y="5138013"/>
                </a:lnTo>
                <a:lnTo>
                  <a:pt x="9532706" y="5354726"/>
                </a:lnTo>
                <a:lnTo>
                  <a:pt x="9549683" y="5561838"/>
                </a:lnTo>
                <a:lnTo>
                  <a:pt x="9568004" y="5753862"/>
                </a:lnTo>
                <a:lnTo>
                  <a:pt x="9585990" y="5934227"/>
                </a:lnTo>
                <a:lnTo>
                  <a:pt x="9603975" y="6100191"/>
                </a:lnTo>
                <a:lnTo>
                  <a:pt x="9620952" y="6252438"/>
                </a:lnTo>
                <a:lnTo>
                  <a:pt x="9637089" y="6387541"/>
                </a:lnTo>
                <a:lnTo>
                  <a:pt x="9652385" y="6509613"/>
                </a:lnTo>
                <a:lnTo>
                  <a:pt x="9665160" y="6612483"/>
                </a:lnTo>
                <a:lnTo>
                  <a:pt x="9677262" y="6698894"/>
                </a:lnTo>
                <a:lnTo>
                  <a:pt x="9694576" y="6817538"/>
                </a:lnTo>
                <a:lnTo>
                  <a:pt x="9700459" y="6858000"/>
                </a:lnTo>
                <a:lnTo>
                  <a:pt x="8795105" y="6858000"/>
                </a:lnTo>
                <a:lnTo>
                  <a:pt x="8795105" y="6858001"/>
                </a:lnTo>
                <a:lnTo>
                  <a:pt x="2704541" y="6858001"/>
                </a:lnTo>
                <a:lnTo>
                  <a:pt x="2704541" y="6858000"/>
                </a:lnTo>
                <a:lnTo>
                  <a:pt x="1517015" y="6858000"/>
                </a:lnTo>
                <a:lnTo>
                  <a:pt x="1323975" y="6858000"/>
                </a:lnTo>
                <a:lnTo>
                  <a:pt x="0" y="6858000"/>
                </a:lnTo>
                <a:close/>
              </a:path>
            </a:pathLst>
          </a:cu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solidFill>
                <a:schemeClr val="tx1"/>
              </a:solidFill>
            </a:endParaRPr>
          </a:p>
        </p:txBody>
      </p:sp>
      <p:sp>
        <p:nvSpPr>
          <p:cNvPr id="2" name="Title 1">
            <a:extLst>
              <a:ext uri="{FF2B5EF4-FFF2-40B4-BE49-F238E27FC236}">
                <a16:creationId xmlns:a16="http://schemas.microsoft.com/office/drawing/2014/main" xmlns="" id="{B0A9A91B-E28F-9907-DCB2-28EC8664886A}"/>
              </a:ext>
            </a:extLst>
          </p:cNvPr>
          <p:cNvSpPr>
            <a:spLocks noGrp="1"/>
          </p:cNvSpPr>
          <p:nvPr>
            <p:ph type="title"/>
          </p:nvPr>
        </p:nvSpPr>
        <p:spPr>
          <a:xfrm>
            <a:off x="1154955" y="1447800"/>
            <a:ext cx="6974915" cy="3329581"/>
          </a:xfrm>
        </p:spPr>
        <p:txBody>
          <a:bodyPr vert="horz" lIns="91440" tIns="45720" rIns="91440" bIns="45720" rtlCol="0" anchor="b">
            <a:normAutofit/>
          </a:bodyPr>
          <a:lstStyle/>
          <a:p>
            <a:r>
              <a:rPr lang="en-US" sz="7200" b="0" i="0" kern="1200" dirty="0">
                <a:solidFill>
                  <a:schemeClr val="tx2"/>
                </a:solidFill>
                <a:latin typeface="+mj-lt"/>
                <a:ea typeface="+mj-ea"/>
                <a:cs typeface="+mj-cs"/>
              </a:rPr>
              <a:t>THANK YOU</a:t>
            </a:r>
          </a:p>
        </p:txBody>
      </p:sp>
      <p:sp>
        <p:nvSpPr>
          <p:cNvPr id="26" name="Rectangle 25">
            <a:extLst>
              <a:ext uri="{FF2B5EF4-FFF2-40B4-BE49-F238E27FC236}">
                <a16:creationId xmlns:a16="http://schemas.microsoft.com/office/drawing/2014/main" xmlns="" id="{B61A74B3-E247-44D4-8C48-FAE8E20564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1894198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41B68C77-138E-4BF7-A276-BD0C78A4219F}"/>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xmlns="" id="{7C268552-D473-46ED-B1B8-422042C4DEF1}"/>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xmlns="" id="{4AC0CD9D-7610-4620-93B4-798CCD9AB58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xmlns="" id="{B9238B3E-24AA-439A-B527-6C5DF6D72145}"/>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xmlns="" id="{69F01145-BEA3-4CBF-AA21-10077B948CA8}"/>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xmlns=""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xmlns="" id="{DE4D62F9-188E-4530-84C2-24BDEE4BEB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xmlns="" id="{D27CF008-4B18-436D-B2D5-C1346C1243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xmlns="" id="{CE22DAD8-5F67-4B73-ADA9-06EF381F7A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16">
            <a:extLst>
              <a:ext uri="{FF2B5EF4-FFF2-40B4-BE49-F238E27FC236}">
                <a16:creationId xmlns:a16="http://schemas.microsoft.com/office/drawing/2014/main" xmlns="" id="{E4F17063-EDA4-417B-946F-BA357F3B390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5" name="Content Placeholder 4" descr="Graphical user interface, text, application&#10;&#10;Description automatically generated">
            <a:extLst>
              <a:ext uri="{FF2B5EF4-FFF2-40B4-BE49-F238E27FC236}">
                <a16:creationId xmlns:a16="http://schemas.microsoft.com/office/drawing/2014/main" xmlns="" id="{150ECBCB-3EEF-C6B1-F28D-F1A4F368B9B8}"/>
              </a:ext>
            </a:extLst>
          </p:cNvPr>
          <p:cNvPicPr>
            <a:picLocks noGrp="1" noChangeAspect="1"/>
          </p:cNvPicPr>
          <p:nvPr>
            <p:ph idx="1"/>
          </p:nvPr>
        </p:nvPicPr>
        <p:blipFill>
          <a:blip r:embed="rId6"/>
          <a:stretch>
            <a:fillRect/>
          </a:stretch>
        </p:blipFill>
        <p:spPr>
          <a:xfrm>
            <a:off x="635458" y="1735733"/>
            <a:ext cx="9150807" cy="2196192"/>
          </a:xfrm>
          <a:prstGeom prst="rect">
            <a:avLst/>
          </a:prstGeom>
          <a:effectLst/>
        </p:spPr>
      </p:pic>
      <p:sp>
        <p:nvSpPr>
          <p:cNvPr id="28" name="Freeform: Shape 27">
            <a:extLst>
              <a:ext uri="{FF2B5EF4-FFF2-40B4-BE49-F238E27FC236}">
                <a16:creationId xmlns:a16="http://schemas.microsoft.com/office/drawing/2014/main" xmlns="" id="{D36F3EEA-55D4-4677-80E7-92D00B8F34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xmlns="" id="{0955407A-AF76-094D-4FE1-0E64A47D4DD7}"/>
              </a:ext>
            </a:extLst>
          </p:cNvPr>
          <p:cNvSpPr>
            <a:spLocks noGrp="1"/>
          </p:cNvSpPr>
          <p:nvPr>
            <p:ph type="title"/>
          </p:nvPr>
        </p:nvSpPr>
        <p:spPr>
          <a:xfrm>
            <a:off x="636916" y="4854346"/>
            <a:ext cx="9149350" cy="868026"/>
          </a:xfrm>
        </p:spPr>
        <p:txBody>
          <a:bodyPr vert="horz" lIns="91440" tIns="45720" rIns="91440" bIns="45720" rtlCol="0" anchor="b">
            <a:normAutofit/>
          </a:bodyPr>
          <a:lstStyle/>
          <a:p>
            <a:r>
              <a:rPr lang="en-US" sz="4800" b="0" i="0" kern="1200">
                <a:solidFill>
                  <a:srgbClr val="EBEBEB"/>
                </a:solidFill>
                <a:latin typeface="+mj-lt"/>
                <a:ea typeface="+mj-ea"/>
                <a:cs typeface="+mj-cs"/>
              </a:rPr>
              <a:t>SUBPART G: Why it Matters</a:t>
            </a:r>
          </a:p>
        </p:txBody>
      </p:sp>
    </p:spTree>
    <p:extLst>
      <p:ext uri="{BB962C8B-B14F-4D97-AF65-F5344CB8AC3E}">
        <p14:creationId xmlns:p14="http://schemas.microsoft.com/office/powerpoint/2010/main" val="3532009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SUBPART G</a:t>
            </a:r>
          </a:p>
        </p:txBody>
      </p:sp>
      <p:sp>
        <p:nvSpPr>
          <p:cNvPr id="3" name="Content Placeholder 2"/>
          <p:cNvSpPr>
            <a:spLocks noGrp="1"/>
          </p:cNvSpPr>
          <p:nvPr>
            <p:ph idx="1"/>
          </p:nvPr>
        </p:nvSpPr>
        <p:spPr>
          <a:xfrm>
            <a:off x="1103312" y="1524000"/>
            <a:ext cx="8946541" cy="5080000"/>
          </a:xfrm>
        </p:spPr>
        <p:txBody>
          <a:bodyPr>
            <a:normAutofit lnSpcReduction="10000"/>
          </a:bodyPr>
          <a:lstStyle/>
          <a:p>
            <a:pPr marL="0" indent="0">
              <a:buNone/>
            </a:pPr>
            <a:r>
              <a:rPr lang="en-US" b="1" dirty="0">
                <a:solidFill>
                  <a:srgbClr val="FFFF00"/>
                </a:solidFill>
              </a:rPr>
              <a:t>2635.701</a:t>
            </a:r>
            <a:r>
              <a:rPr lang="en-US" b="1" dirty="0"/>
              <a:t>: “This subpart contains provisions relating to: </a:t>
            </a:r>
          </a:p>
          <a:p>
            <a:pPr marL="0" indent="0">
              <a:buNone/>
            </a:pPr>
            <a:r>
              <a:rPr lang="en-US" dirty="0"/>
              <a:t>	(1) the proper use of official time and authority, and </a:t>
            </a:r>
          </a:p>
          <a:p>
            <a:pPr marL="0" indent="0">
              <a:buNone/>
            </a:pPr>
            <a:r>
              <a:rPr lang="en-US" dirty="0"/>
              <a:t>	(2) of information and resources to which an employee has access 	because of his Federal employment.”</a:t>
            </a:r>
          </a:p>
          <a:p>
            <a:r>
              <a:rPr lang="en-US" b="1" dirty="0">
                <a:solidFill>
                  <a:srgbClr val="FFFF00"/>
                </a:solidFill>
              </a:rPr>
              <a:t>2635.702</a:t>
            </a:r>
            <a:r>
              <a:rPr lang="en-US" dirty="0">
                <a:solidFill>
                  <a:srgbClr val="FFFF00"/>
                </a:solidFill>
              </a:rPr>
              <a:t>: </a:t>
            </a:r>
            <a:r>
              <a:rPr lang="en-US" b="1" dirty="0">
                <a:solidFill>
                  <a:srgbClr val="FFFF00"/>
                </a:solidFill>
              </a:rPr>
              <a:t>Use of Public Office for Private Gain </a:t>
            </a:r>
          </a:p>
          <a:p>
            <a:pPr lvl="1"/>
            <a:r>
              <a:rPr lang="en-US" dirty="0"/>
              <a:t>Coercion of benefits; appearance of government sanction; letters of recommendation; endorsements; .502 standard</a:t>
            </a:r>
          </a:p>
          <a:p>
            <a:r>
              <a:rPr lang="en-US" b="1" dirty="0">
                <a:solidFill>
                  <a:srgbClr val="FFFF00"/>
                </a:solidFill>
              </a:rPr>
              <a:t>2635.703: Use of Nonpublic Information</a:t>
            </a:r>
          </a:p>
          <a:p>
            <a:pPr lvl="1"/>
            <a:r>
              <a:rPr lang="en-US" dirty="0"/>
              <a:t>Nonpublic vs. public information; proper dissemination</a:t>
            </a:r>
          </a:p>
          <a:p>
            <a:r>
              <a:rPr lang="en-US" b="1" dirty="0">
                <a:solidFill>
                  <a:srgbClr val="FFFF00"/>
                </a:solidFill>
              </a:rPr>
              <a:t>2635.704: Use of Government Property</a:t>
            </a:r>
            <a:endParaRPr lang="en-US" dirty="0">
              <a:solidFill>
                <a:srgbClr val="FFFF00"/>
              </a:solidFill>
            </a:endParaRPr>
          </a:p>
          <a:p>
            <a:pPr lvl="1"/>
            <a:r>
              <a:rPr lang="en-US" dirty="0"/>
              <a:t>Government property; authorized use</a:t>
            </a:r>
          </a:p>
          <a:p>
            <a:r>
              <a:rPr lang="en-US" b="1" dirty="0">
                <a:solidFill>
                  <a:srgbClr val="FFFF00"/>
                </a:solidFill>
              </a:rPr>
              <a:t>2635.705: Use of Official Time</a:t>
            </a:r>
          </a:p>
          <a:p>
            <a:pPr lvl="1"/>
            <a:r>
              <a:rPr lang="en-US" dirty="0"/>
              <a:t>Use of employee’s own time; use of subordinates’ time </a:t>
            </a:r>
          </a:p>
        </p:txBody>
      </p:sp>
      <p:sp>
        <p:nvSpPr>
          <p:cNvPr id="4" name="Oval 3"/>
          <p:cNvSpPr/>
          <p:nvPr/>
        </p:nvSpPr>
        <p:spPr>
          <a:xfrm>
            <a:off x="1042988" y="2786063"/>
            <a:ext cx="7058025" cy="900112"/>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903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a:solidFill>
                  <a:srgbClr val="FFFFFF"/>
                </a:solidFill>
              </a:rPr>
              <a:t>§ 2635.702: Use of Public Office for Private Gain</a:t>
            </a:r>
          </a:p>
        </p:txBody>
      </p:sp>
      <p:sp>
        <p:nvSpPr>
          <p:cNvPr id="3" name="Content Placeholder 2"/>
          <p:cNvSpPr>
            <a:spLocks noGrp="1"/>
          </p:cNvSpPr>
          <p:nvPr>
            <p:ph idx="1"/>
          </p:nvPr>
        </p:nvSpPr>
        <p:spPr>
          <a:xfrm>
            <a:off x="1019021" y="2613184"/>
            <a:ext cx="9333519" cy="3484879"/>
          </a:xfrm>
        </p:spPr>
        <p:txBody>
          <a:bodyPr>
            <a:normAutofit/>
          </a:bodyPr>
          <a:lstStyle/>
          <a:p>
            <a:pPr>
              <a:lnSpc>
                <a:spcPct val="90000"/>
              </a:lnSpc>
            </a:pPr>
            <a:r>
              <a:rPr lang="en-US" dirty="0"/>
              <a:t>2635.702: “An employee shall not use his public office for</a:t>
            </a:r>
          </a:p>
          <a:p>
            <a:pPr marL="800100" lvl="1" indent="-342900">
              <a:lnSpc>
                <a:spcPct val="90000"/>
              </a:lnSpc>
              <a:buAutoNum type="arabicParenBoth"/>
            </a:pPr>
            <a:r>
              <a:rPr lang="en-US" b="1" dirty="0"/>
              <a:t>their own private gain, </a:t>
            </a:r>
          </a:p>
          <a:p>
            <a:pPr marL="800100" lvl="1" indent="-342900">
              <a:lnSpc>
                <a:spcPct val="90000"/>
              </a:lnSpc>
              <a:buAutoNum type="arabicParenBoth"/>
            </a:pPr>
            <a:r>
              <a:rPr lang="en-US" b="1" dirty="0"/>
              <a:t>for the endorsement of any product, service or enterprise, or </a:t>
            </a:r>
          </a:p>
          <a:p>
            <a:pPr marL="800100" lvl="1" indent="-342900">
              <a:lnSpc>
                <a:spcPct val="90000"/>
              </a:lnSpc>
              <a:buAutoNum type="arabicParenBoth"/>
            </a:pPr>
            <a:r>
              <a:rPr lang="en-US" b="1" dirty="0"/>
              <a:t>for the private gain of friends, relatives, or persons with whom the employee is affiliated in a nongovernmental capacity</a:t>
            </a:r>
            <a:r>
              <a:rPr lang="en-US" dirty="0"/>
              <a:t>, including nonprofit organizations of which the employee is an officer or member, </a:t>
            </a:r>
            <a:r>
              <a:rPr lang="en-US" b="1" dirty="0"/>
              <a:t>and persons with whom the employee has or seeks employment or business relations</a:t>
            </a:r>
            <a:r>
              <a:rPr lang="en-US" dirty="0"/>
              <a:t>.”</a:t>
            </a:r>
          </a:p>
          <a:p>
            <a:pPr marL="457200" lvl="1" indent="0">
              <a:lnSpc>
                <a:spcPct val="90000"/>
              </a:lnSpc>
              <a:buNone/>
            </a:pPr>
            <a:endParaRPr lang="en-US" dirty="0"/>
          </a:p>
          <a:p>
            <a:pPr marL="457200" lvl="1" indent="0">
              <a:lnSpc>
                <a:spcPct val="90000"/>
              </a:lnSpc>
              <a:buNone/>
            </a:pPr>
            <a:r>
              <a:rPr lang="en-US" dirty="0"/>
              <a:t>NOTE: The prohibitions set forth in paragraphs (a) through (d) of this section apply this general standard</a:t>
            </a:r>
            <a:r>
              <a:rPr lang="en-US" b="1" dirty="0"/>
              <a:t> but are not intended to be exclusive or to limit the application of this section</a:t>
            </a:r>
            <a:r>
              <a:rPr lang="en-US" dirty="0"/>
              <a:t>.</a:t>
            </a:r>
          </a:p>
        </p:txBody>
      </p:sp>
    </p:spTree>
    <p:extLst>
      <p:ext uri="{BB962C8B-B14F-4D97-AF65-F5344CB8AC3E}">
        <p14:creationId xmlns:p14="http://schemas.microsoft.com/office/powerpoint/2010/main" val="326110447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E6F18C-B9EB-5A8C-A9DA-F7CC543616F4}"/>
              </a:ext>
            </a:extLst>
          </p:cNvPr>
          <p:cNvSpPr>
            <a:spLocks noGrp="1"/>
          </p:cNvSpPr>
          <p:nvPr>
            <p:ph type="title"/>
          </p:nvPr>
        </p:nvSpPr>
        <p:spPr/>
        <p:txBody>
          <a:bodyPr/>
          <a:lstStyle/>
          <a:p>
            <a:r>
              <a:rPr lang="en-US" sz="4000" dirty="0"/>
              <a:t>5 CFR § 2635.702: It’s a big world!</a:t>
            </a:r>
            <a:endParaRPr lang="en-US" dirty="0"/>
          </a:p>
        </p:txBody>
      </p:sp>
      <p:pic>
        <p:nvPicPr>
          <p:cNvPr id="1028" name="Picture 4" descr="the galaxies in Stephan's Quintet appear as purple-pink swirls against the blackness of space in this JWST image; some foreground stars appear with diffraction spikes from the telescope's mirrors; numerous other galaxies and stars bespangle the image">
            <a:extLst>
              <a:ext uri="{FF2B5EF4-FFF2-40B4-BE49-F238E27FC236}">
                <a16:creationId xmlns:a16="http://schemas.microsoft.com/office/drawing/2014/main" xmlns="" id="{461DE041-A2F5-A866-8D71-9D4579CCD6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389644" y="1565258"/>
            <a:ext cx="4797093" cy="4597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59259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9210"/>
            <a:ext cx="12191999" cy="6947210"/>
          </a:xfrm>
        </p:spPr>
      </p:pic>
    </p:spTree>
    <p:extLst>
      <p:ext uri="{BB962C8B-B14F-4D97-AF65-F5344CB8AC3E}">
        <p14:creationId xmlns:p14="http://schemas.microsoft.com/office/powerpoint/2010/main" val="2034592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xmlns=""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8930" y="629266"/>
            <a:ext cx="6188190" cy="1622321"/>
          </a:xfrm>
        </p:spPr>
        <p:txBody>
          <a:bodyPr>
            <a:normAutofit/>
          </a:bodyPr>
          <a:lstStyle/>
          <a:p>
            <a:r>
              <a:rPr lang="en-US">
                <a:solidFill>
                  <a:srgbClr val="EBEBEB"/>
                </a:solidFill>
              </a:rPr>
              <a:t>5 CFR § 2635.702: ROADMAP</a:t>
            </a:r>
          </a:p>
        </p:txBody>
      </p:sp>
      <p:sp>
        <p:nvSpPr>
          <p:cNvPr id="3" name="Content Placeholder 2"/>
          <p:cNvSpPr>
            <a:spLocks noGrp="1"/>
          </p:cNvSpPr>
          <p:nvPr>
            <p:ph idx="1"/>
          </p:nvPr>
        </p:nvSpPr>
        <p:spPr>
          <a:xfrm>
            <a:off x="648930" y="2251588"/>
            <a:ext cx="6188189" cy="3972232"/>
          </a:xfrm>
        </p:spPr>
        <p:txBody>
          <a:bodyPr>
            <a:normAutofit/>
          </a:bodyPr>
          <a:lstStyle/>
          <a:p>
            <a:pPr lvl="1"/>
            <a:r>
              <a:rPr lang="en-US" sz="2000" b="1" dirty="0">
                <a:solidFill>
                  <a:srgbClr val="FFFF00"/>
                </a:solidFill>
              </a:rPr>
              <a:t>2635.702(a): Inducement or Coercion of Benefits</a:t>
            </a:r>
          </a:p>
          <a:p>
            <a:pPr lvl="1"/>
            <a:r>
              <a:rPr lang="en-US" sz="2000" b="1" dirty="0">
                <a:solidFill>
                  <a:srgbClr val="FFFF00"/>
                </a:solidFill>
              </a:rPr>
              <a:t>2635.702(b): Appearance of Governmental Sanction</a:t>
            </a:r>
          </a:p>
          <a:p>
            <a:pPr lvl="1"/>
            <a:r>
              <a:rPr lang="en-US" sz="2000" b="1" dirty="0">
                <a:solidFill>
                  <a:srgbClr val="FFFF00"/>
                </a:solidFill>
              </a:rPr>
              <a:t>2635.702(c): Endorsements</a:t>
            </a:r>
          </a:p>
          <a:p>
            <a:pPr lvl="1"/>
            <a:r>
              <a:rPr lang="en-US" sz="2000" b="1" dirty="0">
                <a:solidFill>
                  <a:srgbClr val="FFFF00"/>
                </a:solidFill>
              </a:rPr>
              <a:t>2635.702(d): Performance of Official Duties Affecting a Private Interest</a:t>
            </a:r>
          </a:p>
          <a:p>
            <a:pPr lvl="1"/>
            <a:r>
              <a:rPr lang="en-US" sz="2000" b="1" dirty="0">
                <a:solidFill>
                  <a:srgbClr val="FFFF00"/>
                </a:solidFill>
              </a:rPr>
              <a:t>2635.702(e): Use of Terms of Address and Ranks </a:t>
            </a:r>
            <a:r>
              <a:rPr lang="en-US" sz="2000" dirty="0">
                <a:solidFill>
                  <a:srgbClr val="FFFF00"/>
                </a:solidFill>
              </a:rPr>
              <a:t>[not covered]</a:t>
            </a:r>
          </a:p>
          <a:p>
            <a:endParaRPr lang="en-US" dirty="0">
              <a:solidFill>
                <a:srgbClr val="FFFFFF"/>
              </a:solidFill>
            </a:endParaRPr>
          </a:p>
        </p:txBody>
      </p:sp>
      <p:sp>
        <p:nvSpPr>
          <p:cNvPr id="11" name="Freeform 31">
            <a:extLst>
              <a:ext uri="{FF2B5EF4-FFF2-40B4-BE49-F238E27FC236}">
                <a16:creationId xmlns:a16="http://schemas.microsoft.com/office/drawing/2014/main" xmlns=""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pic>
        <p:nvPicPr>
          <p:cNvPr id="4" name="Picture 3"/>
          <p:cNvPicPr>
            <a:picLocks noChangeAspect="1"/>
          </p:cNvPicPr>
          <p:nvPr/>
        </p:nvPicPr>
        <p:blipFill rotWithShape="1">
          <a:blip r:embed="rId4"/>
          <a:srcRect l="34632" r="13803" b="-1"/>
          <a:stretch/>
        </p:blipFill>
        <p:spPr>
          <a:xfrm>
            <a:off x="7229175" y="1"/>
            <a:ext cx="4963245" cy="6858001"/>
          </a:xfrm>
          <a:custGeom>
            <a:avLst/>
            <a:gdLst/>
            <a:ahLst/>
            <a:cxnLst/>
            <a:rect l="l" t="t" r="r" b="b"/>
            <a:pathLst>
              <a:path w="4963245" h="6858001">
                <a:moveTo>
                  <a:pt x="1177" y="0"/>
                </a:moveTo>
                <a:lnTo>
                  <a:pt x="1344715" y="0"/>
                </a:lnTo>
                <a:lnTo>
                  <a:pt x="1344715" y="1"/>
                </a:lnTo>
                <a:lnTo>
                  <a:pt x="4963245" y="1"/>
                </a:lnTo>
                <a:lnTo>
                  <a:pt x="4963244" y="6858001"/>
                </a:lnTo>
                <a:lnTo>
                  <a:pt x="900697" y="6858001"/>
                </a:lnTo>
                <a:lnTo>
                  <a:pt x="900697" y="6858000"/>
                </a:lnTo>
                <a:lnTo>
                  <a:pt x="0" y="6858000"/>
                </a:lnTo>
                <a:lnTo>
                  <a:pt x="5883" y="6817538"/>
                </a:lnTo>
                <a:lnTo>
                  <a:pt x="23196" y="6698894"/>
                </a:lnTo>
                <a:lnTo>
                  <a:pt x="35299" y="6612483"/>
                </a:lnTo>
                <a:lnTo>
                  <a:pt x="48073" y="6509613"/>
                </a:lnTo>
                <a:lnTo>
                  <a:pt x="63369" y="6387541"/>
                </a:lnTo>
                <a:lnTo>
                  <a:pt x="79506" y="6252438"/>
                </a:lnTo>
                <a:lnTo>
                  <a:pt x="96483" y="6100191"/>
                </a:lnTo>
                <a:lnTo>
                  <a:pt x="114469" y="5934227"/>
                </a:lnTo>
                <a:lnTo>
                  <a:pt x="132454" y="5753862"/>
                </a:lnTo>
                <a:lnTo>
                  <a:pt x="150776" y="5561838"/>
                </a:lnTo>
                <a:lnTo>
                  <a:pt x="167753" y="5354726"/>
                </a:lnTo>
                <a:lnTo>
                  <a:pt x="184058" y="5138013"/>
                </a:lnTo>
                <a:lnTo>
                  <a:pt x="198849" y="4908956"/>
                </a:lnTo>
                <a:lnTo>
                  <a:pt x="212969" y="4670298"/>
                </a:lnTo>
                <a:lnTo>
                  <a:pt x="226248" y="4421352"/>
                </a:lnTo>
                <a:lnTo>
                  <a:pt x="230955" y="4293793"/>
                </a:lnTo>
                <a:lnTo>
                  <a:pt x="236165" y="4163492"/>
                </a:lnTo>
                <a:lnTo>
                  <a:pt x="241040" y="4031133"/>
                </a:lnTo>
                <a:lnTo>
                  <a:pt x="244234" y="3898087"/>
                </a:lnTo>
                <a:lnTo>
                  <a:pt x="247091" y="3762299"/>
                </a:lnTo>
                <a:lnTo>
                  <a:pt x="250117" y="3625139"/>
                </a:lnTo>
                <a:lnTo>
                  <a:pt x="252134" y="3485236"/>
                </a:lnTo>
                <a:lnTo>
                  <a:pt x="252134" y="3343961"/>
                </a:lnTo>
                <a:lnTo>
                  <a:pt x="253142" y="3201315"/>
                </a:lnTo>
                <a:lnTo>
                  <a:pt x="252134" y="3057297"/>
                </a:lnTo>
                <a:lnTo>
                  <a:pt x="250117" y="2911221"/>
                </a:lnTo>
                <a:lnTo>
                  <a:pt x="248268" y="2765146"/>
                </a:lnTo>
                <a:lnTo>
                  <a:pt x="244234" y="2617013"/>
                </a:lnTo>
                <a:lnTo>
                  <a:pt x="240032" y="2467509"/>
                </a:lnTo>
                <a:lnTo>
                  <a:pt x="235157" y="2318004"/>
                </a:lnTo>
                <a:lnTo>
                  <a:pt x="228266" y="2167128"/>
                </a:lnTo>
                <a:lnTo>
                  <a:pt x="220029" y="2014881"/>
                </a:lnTo>
                <a:lnTo>
                  <a:pt x="212129" y="1861947"/>
                </a:lnTo>
                <a:lnTo>
                  <a:pt x="202044" y="1709014"/>
                </a:lnTo>
                <a:lnTo>
                  <a:pt x="189941" y="1554023"/>
                </a:lnTo>
                <a:lnTo>
                  <a:pt x="177839" y="1401090"/>
                </a:lnTo>
                <a:lnTo>
                  <a:pt x="163887" y="1245413"/>
                </a:lnTo>
                <a:lnTo>
                  <a:pt x="148591" y="1089051"/>
                </a:lnTo>
                <a:lnTo>
                  <a:pt x="132455" y="934746"/>
                </a:lnTo>
                <a:lnTo>
                  <a:pt x="113629" y="778383"/>
                </a:lnTo>
                <a:lnTo>
                  <a:pt x="93458" y="622707"/>
                </a:lnTo>
                <a:lnTo>
                  <a:pt x="73455" y="466344"/>
                </a:lnTo>
                <a:lnTo>
                  <a:pt x="50091" y="310668"/>
                </a:lnTo>
                <a:lnTo>
                  <a:pt x="26222" y="155677"/>
                </a:lnTo>
                <a:close/>
              </a:path>
            </a:pathLst>
          </a:custGeom>
        </p:spPr>
      </p:pic>
    </p:spTree>
    <p:extLst>
      <p:ext uri="{BB962C8B-B14F-4D97-AF65-F5344CB8AC3E}">
        <p14:creationId xmlns:p14="http://schemas.microsoft.com/office/powerpoint/2010/main" val="5785728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74CD14DB-BB81-479F-A1FC-1C75640E9F8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10" name="Rectangle 9">
            <a:extLst>
              <a:ext uri="{FF2B5EF4-FFF2-40B4-BE49-F238E27FC236}">
                <a16:creationId xmlns:a16="http://schemas.microsoft.com/office/drawing/2014/main" xmlns="" id="{C943A91B-7CA7-4592-A975-73B1BF8C4C7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Freeform 7">
            <a:extLst>
              <a:ext uri="{FF2B5EF4-FFF2-40B4-BE49-F238E27FC236}">
                <a16:creationId xmlns:a16="http://schemas.microsoft.com/office/drawing/2014/main" xmlns="" id="{EC471314-E46A-414B-8D91-74880E84F1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14" name="Freeform: Shape 13">
            <a:extLst>
              <a:ext uri="{FF2B5EF4-FFF2-40B4-BE49-F238E27FC236}">
                <a16:creationId xmlns:a16="http://schemas.microsoft.com/office/drawing/2014/main" xmlns="" id="{6A681326-1C9D-44A3-A627-3871BDAE412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p:cNvSpPr>
            <a:spLocks noGrp="1"/>
          </p:cNvSpPr>
          <p:nvPr>
            <p:ph type="title"/>
          </p:nvPr>
        </p:nvSpPr>
        <p:spPr>
          <a:xfrm>
            <a:off x="1103312" y="452718"/>
            <a:ext cx="8947522" cy="1400530"/>
          </a:xfrm>
        </p:spPr>
        <p:txBody>
          <a:bodyPr anchor="ctr">
            <a:normAutofit/>
          </a:bodyPr>
          <a:lstStyle/>
          <a:p>
            <a:r>
              <a:rPr lang="en-US">
                <a:solidFill>
                  <a:srgbClr val="FFFFFF"/>
                </a:solidFill>
              </a:rPr>
              <a:t>§ 2635.702(a): Inducement or Coercion of Benefits</a:t>
            </a:r>
          </a:p>
        </p:txBody>
      </p:sp>
      <p:sp>
        <p:nvSpPr>
          <p:cNvPr id="3" name="Content Placeholder 2"/>
          <p:cNvSpPr>
            <a:spLocks noGrp="1"/>
          </p:cNvSpPr>
          <p:nvPr>
            <p:ph idx="1"/>
          </p:nvPr>
        </p:nvSpPr>
        <p:spPr>
          <a:xfrm>
            <a:off x="1103312" y="2763520"/>
            <a:ext cx="8946541" cy="3484879"/>
          </a:xfrm>
        </p:spPr>
        <p:txBody>
          <a:bodyPr>
            <a:normAutofit/>
          </a:bodyPr>
          <a:lstStyle/>
          <a:p>
            <a:pPr marL="0" indent="0">
              <a:buNone/>
            </a:pPr>
            <a:r>
              <a:rPr lang="en-US" dirty="0"/>
              <a:t>An employee shall not use or permit the use of their Government position or title or any authority associated with their public office in a manner that is </a:t>
            </a:r>
            <a:r>
              <a:rPr lang="en-US" b="1" dirty="0"/>
              <a:t>intended to </a:t>
            </a:r>
            <a:r>
              <a:rPr lang="en-US" b="1" u="sng" dirty="0"/>
              <a:t>coerce or induce another person</a:t>
            </a:r>
            <a:r>
              <a:rPr lang="en-US" dirty="0"/>
              <a:t>, including a subordinate, </a:t>
            </a:r>
            <a:r>
              <a:rPr lang="en-US" b="1" dirty="0"/>
              <a:t>to provide any benefit, financial or otherwise</a:t>
            </a:r>
            <a:r>
              <a:rPr lang="en-US" dirty="0"/>
              <a:t>, </a:t>
            </a:r>
            <a:r>
              <a:rPr lang="en-US" b="1" dirty="0"/>
              <a:t>to themselves or to friends, relatives, or persons with whom the employee is affiliated in a nongovernmental capacity</a:t>
            </a:r>
            <a:r>
              <a:rPr lang="en-US" dirty="0"/>
              <a:t>.</a:t>
            </a:r>
          </a:p>
          <a:p>
            <a:endParaRPr lang="en-US" dirty="0"/>
          </a:p>
        </p:txBody>
      </p:sp>
    </p:spTree>
    <p:extLst>
      <p:ext uri="{BB962C8B-B14F-4D97-AF65-F5344CB8AC3E}">
        <p14:creationId xmlns:p14="http://schemas.microsoft.com/office/powerpoint/2010/main" val="419122389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11381</TotalTime>
  <Words>1974</Words>
  <Application>Microsoft Office PowerPoint</Application>
  <PresentationFormat>Widescreen</PresentationFormat>
  <Paragraphs>138</Paragraphs>
  <Slides>27</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Century Gothic</vt:lpstr>
      <vt:lpstr>Wingdings 3</vt:lpstr>
      <vt:lpstr>Ion</vt:lpstr>
      <vt:lpstr>5 CFR § 2635.702:  USE OF PUBLIC OFFICE FOR PRIVATE GAIN</vt:lpstr>
      <vt:lpstr>SUBPART G</vt:lpstr>
      <vt:lpstr>SUBPART G: Why it Matters</vt:lpstr>
      <vt:lpstr>SUBPART G</vt:lpstr>
      <vt:lpstr>§ 2635.702: Use of Public Office for Private Gain</vt:lpstr>
      <vt:lpstr>5 CFR § 2635.702: It’s a big world!</vt:lpstr>
      <vt:lpstr>PowerPoint Presentation</vt:lpstr>
      <vt:lpstr>5 CFR § 2635.702: ROADMAP</vt:lpstr>
      <vt:lpstr>§ 2635.702(a): Inducement or Coercion of Benefits</vt:lpstr>
      <vt:lpstr>§ 2635.702(a): Inducement or Coercion of Benefits: Examples</vt:lpstr>
      <vt:lpstr>§ 2635.702(a): Inducement or Coercion of Benefits: Examples</vt:lpstr>
      <vt:lpstr>§ 2635.702(b): Appearance of Governmental Sanction </vt:lpstr>
      <vt:lpstr>§ 2635.702(b): Appearance of Governmental Sanction: Examples</vt:lpstr>
      <vt:lpstr>§ 2635.702(b): Appearance of Governmental Sanction: Examples</vt:lpstr>
      <vt:lpstr>§ 2635.702(b): Letters of Recommendation</vt:lpstr>
      <vt:lpstr>§ 2635.702(b): Letters of Recommendation: Examples</vt:lpstr>
      <vt:lpstr>§ 2635.702(b): Helpful Resources</vt:lpstr>
      <vt:lpstr>§ 2635.702(c): Endorsements</vt:lpstr>
      <vt:lpstr>§ 2635.702(c): Endorsement: Examples</vt:lpstr>
      <vt:lpstr>§ 2635.702(d): Official Duties Affecting a Private Interest </vt:lpstr>
      <vt:lpstr>§ 2635.702(d): Official Duties Affecting a Private Interest: Examples</vt:lpstr>
      <vt:lpstr>§ 2635.702(d): Official Duties Affecting a Private Interest: Examples</vt:lpstr>
      <vt:lpstr>§ 2635.702: Use of Public Office for Private Gain: Recap</vt:lpstr>
      <vt:lpstr>Putting it all together: Social Media</vt:lpstr>
      <vt:lpstr>Putting it all together:  Crowdsourced Fundraising</vt:lpstr>
      <vt:lpstr>PowerPoint Presentation</vt:lpstr>
      <vt:lpstr>THANK YOU</vt:lpstr>
    </vt:vector>
  </TitlesOfParts>
  <Company>USOGE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SUBPART G: Misuse of Position</dc:title>
  <dc:creator>Margaret E. Yukins</dc:creator>
  <cp:lastModifiedBy>Michele Worthington</cp:lastModifiedBy>
  <cp:revision>226</cp:revision>
  <dcterms:created xsi:type="dcterms:W3CDTF">2022-06-23T13:39:57Z</dcterms:created>
  <dcterms:modified xsi:type="dcterms:W3CDTF">2022-12-07T20:13:59Z</dcterms:modified>
</cp:coreProperties>
</file>