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455" r:id="rId4"/>
  </p:sldMasterIdLst>
  <p:notesMasterIdLst>
    <p:notesMasterId r:id="rId32"/>
  </p:notesMasterIdLst>
  <p:sldIdLst>
    <p:sldId id="307" r:id="rId5"/>
    <p:sldId id="310" r:id="rId6"/>
    <p:sldId id="312" r:id="rId7"/>
    <p:sldId id="311" r:id="rId8"/>
    <p:sldId id="318" r:id="rId9"/>
    <p:sldId id="341" r:id="rId10"/>
    <p:sldId id="342" r:id="rId11"/>
    <p:sldId id="343" r:id="rId12"/>
    <p:sldId id="321" r:id="rId13"/>
    <p:sldId id="320" r:id="rId14"/>
    <p:sldId id="328" r:id="rId15"/>
    <p:sldId id="329" r:id="rId16"/>
    <p:sldId id="331" r:id="rId17"/>
    <p:sldId id="334" r:id="rId18"/>
    <p:sldId id="333" r:id="rId19"/>
    <p:sldId id="330" r:id="rId20"/>
    <p:sldId id="324" r:id="rId21"/>
    <p:sldId id="323" r:id="rId22"/>
    <p:sldId id="325" r:id="rId23"/>
    <p:sldId id="326" r:id="rId24"/>
    <p:sldId id="339" r:id="rId25"/>
    <p:sldId id="337" r:id="rId26"/>
    <p:sldId id="336" r:id="rId27"/>
    <p:sldId id="338" r:id="rId28"/>
    <p:sldId id="340" r:id="rId29"/>
    <p:sldId id="332" r:id="rId30"/>
    <p:sldId id="309" r:id="rId31"/>
  </p:sldIdLst>
  <p:sldSz cx="6858000" cy="51435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D70F"/>
    <a:srgbClr val="FEA81E"/>
    <a:srgbClr val="FECD12"/>
    <a:srgbClr val="925F13"/>
    <a:srgbClr val="D4731B"/>
    <a:srgbClr val="E18807"/>
    <a:srgbClr val="FFE1CE"/>
    <a:srgbClr val="FFDDAB"/>
    <a:srgbClr val="FFD37B"/>
    <a:srgbClr val="FEC2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73948" autoAdjust="0"/>
  </p:normalViewPr>
  <p:slideViewPr>
    <p:cSldViewPr snapToGrid="0" snapToObjects="1">
      <p:cViewPr varScale="1">
        <p:scale>
          <a:sx n="115" d="100"/>
          <a:sy n="115" d="100"/>
        </p:scale>
        <p:origin x="2214" y="96"/>
      </p:cViewPr>
      <p:guideLst>
        <p:guide orient="horz" pos="1620"/>
        <p:guide pos="2160"/>
      </p:guideLst>
    </p:cSldViewPr>
  </p:slideViewPr>
  <p:outlineViewPr>
    <p:cViewPr>
      <p:scale>
        <a:sx n="33" d="100"/>
        <a:sy n="33" d="100"/>
      </p:scale>
      <p:origin x="0" y="-87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14964"/>
    </p:cViewPr>
  </p:sorterViewPr>
  <p:notesViewPr>
    <p:cSldViewPr snapToGrid="0" snapToObjects="1">
      <p:cViewPr varScale="1">
        <p:scale>
          <a:sx n="88" d="100"/>
          <a:sy n="88" d="100"/>
        </p:scale>
        <p:origin x="37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705EEFB-476E-6B4B-85E7-60BC31382C01}" type="datetimeFigureOut">
              <a:rPr lang="en-US" smtClean="0"/>
              <a:t>2/28/2020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317AFDD-AC4F-7941-AE27-1322C3986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86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0923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580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366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7445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657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691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4410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262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3718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4137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678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5185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 defTabSz="931774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0524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472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5886" lvl="1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2315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3535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5886" lvl="1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6912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5836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7344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97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660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021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91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999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4682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5968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7AFDD-AC4F-7941-AE27-1322C3986B4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101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7820"/>
            <a:ext cx="58293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2914650"/>
            <a:ext cx="48006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05979"/>
            <a:ext cx="154305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05979"/>
            <a:ext cx="451485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00151"/>
            <a:ext cx="302895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00151"/>
            <a:ext cx="302895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151335"/>
            <a:ext cx="3030141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1631156"/>
            <a:ext cx="3030141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1151335"/>
            <a:ext cx="3031331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1631156"/>
            <a:ext cx="3031331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djveille@oge.gov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jmatis@oge.gov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F836850-DC04-884E-9AA3-CFFE6FE80E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12500" r="12290" b="34146"/>
          <a:stretch/>
        </p:blipFill>
        <p:spPr>
          <a:xfrm>
            <a:off x="0" y="0"/>
            <a:ext cx="687721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92E3601-1B33-E145-BAFC-8EB755A712EF}"/>
              </a:ext>
            </a:extLst>
          </p:cNvPr>
          <p:cNvSpPr/>
          <p:nvPr/>
        </p:nvSpPr>
        <p:spPr>
          <a:xfrm>
            <a:off x="1915" y="2046120"/>
            <a:ext cx="5630482" cy="160256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flipH="1">
            <a:off x="1600200" y="3479181"/>
            <a:ext cx="5277010" cy="1362643"/>
          </a:xfrm>
          <a:prstGeom prst="rect">
            <a:avLst/>
          </a:prstGeom>
          <a:solidFill>
            <a:srgbClr val="FAD7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916" y="353919"/>
            <a:ext cx="1991379" cy="1126537"/>
          </a:xfrm>
          <a:prstGeom prst="rect">
            <a:avLst/>
          </a:prstGeom>
          <a:solidFill>
            <a:srgbClr val="FAD7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9830" y="452482"/>
            <a:ext cx="1859677" cy="10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b="1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March </a:t>
            </a:r>
            <a:r>
              <a:rPr lang="en-US" sz="2400" b="1" spc="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en-US" sz="2400" b="1" spc="150" dirty="0">
              <a:solidFill>
                <a:srgbClr val="FAD7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52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en-US" sz="5200" b="1" spc="150" dirty="0">
              <a:solidFill>
                <a:srgbClr val="FAD7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79212" y="322028"/>
            <a:ext cx="27092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600" b="1" spc="22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</a:t>
            </a:r>
            <a:endParaRPr lang="en-US" sz="2600" b="1" spc="220" dirty="0">
              <a:solidFill>
                <a:srgbClr val="FAD70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 descr="Presenters&#10;Diana Veilleux, OGE&#10;Jennifer Matis, OGE&#10;">
            <a:extLst>
              <a:ext uri="{FF2B5EF4-FFF2-40B4-BE49-F238E27FC236}">
                <a16:creationId xmlns:a16="http://schemas.microsoft.com/office/drawing/2014/main" xmlns="" id="{CA40DA09-7774-F743-8B49-EC59A15FCCF2}"/>
              </a:ext>
            </a:extLst>
          </p:cNvPr>
          <p:cNvSpPr txBox="1"/>
          <p:nvPr/>
        </p:nvSpPr>
        <p:spPr>
          <a:xfrm>
            <a:off x="1746504" y="3529987"/>
            <a:ext cx="5003546" cy="120032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Diana Veilleux, OGE</a:t>
            </a:r>
          </a:p>
          <a:p>
            <a:pPr>
              <a:lnSpc>
                <a:spcPct val="110000"/>
              </a:lnSpc>
            </a:pPr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Jennifer Matis, OGE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TextBox 7" descr="Balancing Transparency and Privacy: How the Privacy Act of 1974 Impacts the Executive Branch Ethics Program. " title="National Government Ethics Summit">
            <a:extLst>
              <a:ext uri="{FF2B5EF4-FFF2-40B4-BE49-F238E27FC236}">
                <a16:creationId xmlns:a16="http://schemas.microsoft.com/office/drawing/2014/main" xmlns="" id="{BBB0DD16-59D2-EB47-BEB2-4FFBEF37C9DA}"/>
              </a:ext>
            </a:extLst>
          </p:cNvPr>
          <p:cNvSpPr txBox="1"/>
          <p:nvPr/>
        </p:nvSpPr>
        <p:spPr>
          <a:xfrm>
            <a:off x="155741" y="2125043"/>
            <a:ext cx="5322975" cy="128248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95000"/>
              </a:lnSpc>
            </a:pPr>
            <a:r>
              <a:rPr lang="en-US" sz="3200" b="1" dirty="0"/>
              <a:t>A Privacy Primer for Agency Ethics </a:t>
            </a:r>
            <a:r>
              <a:rPr lang="en-US" sz="3200" b="1" dirty="0" smtClean="0"/>
              <a:t>Officials</a:t>
            </a:r>
            <a:endParaRPr lang="en-US" sz="3200" b="1" spc="100" dirty="0">
              <a:solidFill>
                <a:schemeClr val="tx1">
                  <a:lumMod val="85000"/>
                  <a:lumOff val="15000"/>
                </a:schemeClr>
              </a:solidFill>
              <a:ea typeface="Gadug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C3D07161-4618-6B4B-BD2D-F1EDF1E00443}"/>
              </a:ext>
            </a:extLst>
          </p:cNvPr>
          <p:cNvSpPr/>
          <p:nvPr/>
        </p:nvSpPr>
        <p:spPr>
          <a:xfrm>
            <a:off x="5058545" y="990783"/>
            <a:ext cx="172996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600" b="1" spc="220" dirty="0">
                <a:solidFill>
                  <a:srgbClr val="FAD7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SUMMIT</a:t>
            </a:r>
            <a:endParaRPr lang="en-US" sz="2600" spc="22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BAE5E8A-36B9-E44A-826A-A53DA0B828C6}"/>
              </a:ext>
            </a:extLst>
          </p:cNvPr>
          <p:cNvSpPr/>
          <p:nvPr/>
        </p:nvSpPr>
        <p:spPr>
          <a:xfrm>
            <a:off x="2418080" y="657739"/>
            <a:ext cx="43704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600" b="1" spc="22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 ETHICS</a:t>
            </a:r>
            <a:endParaRPr lang="en-US" sz="2600" spc="220" dirty="0"/>
          </a:p>
        </p:txBody>
      </p:sp>
    </p:spTree>
    <p:extLst>
      <p:ext uri="{BB962C8B-B14F-4D97-AF65-F5344CB8AC3E}">
        <p14:creationId xmlns:p14="http://schemas.microsoft.com/office/powerpoint/2010/main" val="94186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Real life scenarios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Scenario 1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There is a suspected breach of your agency’s network and DHS wants access to the drive containing your advice files to try to figure out the source of the breach. </a:t>
            </a:r>
          </a:p>
        </p:txBody>
      </p:sp>
    </p:spTree>
    <p:extLst>
      <p:ext uri="{BB962C8B-B14F-4D97-AF65-F5344CB8AC3E}">
        <p14:creationId xmlns:p14="http://schemas.microsoft.com/office/powerpoint/2010/main" val="196152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Breach routine uses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US" sz="5500" dirty="0" smtClean="0">
                <a:solidFill>
                  <a:schemeClr val="tx2">
                    <a:lumMod val="75000"/>
                  </a:schemeClr>
                </a:solidFill>
              </a:rPr>
              <a:t>To disclose information to appropriate </a:t>
            </a:r>
            <a:r>
              <a:rPr lang="en-US" sz="5500" dirty="0">
                <a:solidFill>
                  <a:schemeClr val="tx2">
                    <a:lumMod val="75000"/>
                  </a:schemeClr>
                </a:solidFill>
              </a:rPr>
              <a:t>agencies, entities, and persons when: (1) The agency maintaining the records suspects or has confirmed that there has been a breach of the system of records; (2) the agency maintaining the records has determined that as a result of the suspected or confirmed breach there is a risk of harm to individuals, the agency (including its </a:t>
            </a:r>
            <a:r>
              <a:rPr lang="en-US" sz="5500" dirty="0" smtClean="0">
                <a:solidFill>
                  <a:schemeClr val="tx2">
                    <a:lumMod val="75000"/>
                  </a:schemeClr>
                </a:solidFill>
              </a:rPr>
              <a:t>information </a:t>
            </a:r>
            <a:r>
              <a:rPr lang="en-US" sz="5500" dirty="0">
                <a:solidFill>
                  <a:schemeClr val="tx2">
                    <a:lumMod val="75000"/>
                  </a:schemeClr>
                </a:solidFill>
              </a:rPr>
              <a:t>systems, programs, and operations), the Federal Government, or national security; and (3) the disclosure made to </a:t>
            </a:r>
            <a:r>
              <a:rPr lang="en-US" sz="5500" dirty="0" smtClean="0">
                <a:solidFill>
                  <a:schemeClr val="tx2">
                    <a:lumMod val="75000"/>
                  </a:schemeClr>
                </a:solidFill>
              </a:rPr>
              <a:t>such agencies</a:t>
            </a:r>
            <a:r>
              <a:rPr lang="en-US" sz="5500" dirty="0">
                <a:solidFill>
                  <a:schemeClr val="tx2">
                    <a:lumMod val="75000"/>
                  </a:schemeClr>
                </a:solidFill>
              </a:rPr>
              <a:t>, entities, and persons is reasonably necessary to assist in connection with the agency's efforts to respond to the suspected or confirmed breach or to prevent, minimize, or remedy such harm</a:t>
            </a:r>
            <a:r>
              <a:rPr lang="en-US" sz="55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n-US" sz="55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77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Real life scenarios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Scenario 1 - Review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There is a suspected breach of your agency’s network and DHS wants access to the drive containing your advice files to try to figure out the source of the breach. </a:t>
            </a:r>
          </a:p>
        </p:txBody>
      </p:sp>
    </p:spTree>
    <p:extLst>
      <p:ext uri="{BB962C8B-B14F-4D97-AF65-F5344CB8AC3E}">
        <p14:creationId xmlns:p14="http://schemas.microsoft.com/office/powerpoint/2010/main" val="95137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Real life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Scenario 2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The 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agency wants to save FOIA resources by proactively posting all its ethics agreements on its website.</a:t>
            </a:r>
          </a:p>
        </p:txBody>
      </p:sp>
    </p:spTree>
    <p:extLst>
      <p:ext uri="{BB962C8B-B14F-4D97-AF65-F5344CB8AC3E}">
        <p14:creationId xmlns:p14="http://schemas.microsoft.com/office/powerpoint/2010/main" val="155630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Changes to GOVT-1 and GOVT-2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endParaRPr lang="en-US" sz="3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New breach routine uses</a:t>
            </a: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Clarified routine uses regarding notifications of commencement of employment negotiations and certifications of ethics agreement compliance</a:t>
            </a: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New routine uses for posting CDs and ethics pledge waivers to web</a:t>
            </a: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Streamlined language</a:t>
            </a:r>
            <a:endParaRPr lang="en-US" sz="36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36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01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Changes to GOVT-1 and GOVT-2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sz="3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Requires OMB approval and publication in the Federal Register</a:t>
            </a: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Interagency process for </a:t>
            </a:r>
            <a:r>
              <a:rPr lang="en-US" sz="3600" dirty="0" err="1" smtClean="0">
                <a:solidFill>
                  <a:schemeClr val="tx2">
                    <a:lumMod val="75000"/>
                  </a:schemeClr>
                </a:solidFill>
              </a:rPr>
              <a:t>governmentwide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 SORNs</a:t>
            </a: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Program Advisory published soon</a:t>
            </a:r>
            <a:endParaRPr lang="en-US" sz="36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36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46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Changes to GOVT-1 and GOVT-2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endParaRPr lang="en-US" sz="3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New breach routine uses</a:t>
            </a: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Clarified routine uses regarding notifications of commencement of employment negotiations and certifications of ethics agreement compliance</a:t>
            </a: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New routine uses for posting CDs and ethics pledge waivers to web</a:t>
            </a: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Streamlined language</a:t>
            </a:r>
          </a:p>
          <a:p>
            <a:r>
              <a:rPr lang="en-US" sz="3600" b="1" dirty="0">
                <a:solidFill>
                  <a:schemeClr val="tx2">
                    <a:lumMod val="75000"/>
                  </a:schemeClr>
                </a:solidFill>
              </a:rPr>
              <a:t>Modified litigation routine uses</a:t>
            </a:r>
          </a:p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Modified 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</a:rPr>
              <a:t>routine use for Congressional constituent inquiries</a:t>
            </a:r>
          </a:p>
          <a:p>
            <a:endParaRPr lang="en-US" sz="36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36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5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Real life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Scenario 3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An ethics official from another agency calls you and asks whether an individual detailed from your agency to hers has notified your agency about the commencement of employment negotiations.</a:t>
            </a:r>
          </a:p>
        </p:txBody>
      </p:sp>
    </p:spTree>
    <p:extLst>
      <p:ext uri="{BB962C8B-B14F-4D97-AF65-F5344CB8AC3E}">
        <p14:creationId xmlns:p14="http://schemas.microsoft.com/office/powerpoint/2010/main" val="202971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Real life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Scenario 4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An attorney from DOJ calls you and wants a copy of a notification of commencement of employment negotiations to use as evidence in litigation.</a:t>
            </a:r>
          </a:p>
        </p:txBody>
      </p:sp>
    </p:spTree>
    <p:extLst>
      <p:ext uri="{BB962C8B-B14F-4D97-AF65-F5344CB8AC3E}">
        <p14:creationId xmlns:p14="http://schemas.microsoft.com/office/powerpoint/2010/main" val="355658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Real life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Scenario 5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The agency is developing an e-filing application for confidential financial disclosure reports and the contractor is asking whether they need to include all the text in the box labeled “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P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rivacy Act Statement”</a:t>
            </a:r>
          </a:p>
        </p:txBody>
      </p:sp>
    </p:spTree>
    <p:extLst>
      <p:ext uri="{BB962C8B-B14F-4D97-AF65-F5344CB8AC3E}">
        <p14:creationId xmlns:p14="http://schemas.microsoft.com/office/powerpoint/2010/main" val="388353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Agenda</a:t>
            </a:r>
            <a:endParaRPr lang="en-US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Overview of the Privacy Act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Compliance issues relevant to the ethics program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OGE/GOVT-1 and OGE/GOVT-2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Requests for access under the Privacy Act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Questions/discussion</a:t>
            </a:r>
          </a:p>
          <a:p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46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creenshot of a confidential financial disclosure report with an arrow highlighting the Privacy Act statement.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5941" t="15903" r="22294" b="28753"/>
          <a:stretch/>
        </p:blipFill>
        <p:spPr>
          <a:xfrm>
            <a:off x="1633038" y="258354"/>
            <a:ext cx="3591924" cy="4752392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812800" y="3276600"/>
            <a:ext cx="965200" cy="49530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85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Real life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Scenario 5 - Review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The agency is developing an e-filing application for confidential financial disclosure reports and the contractor is asking whether they need to include all the text in the box labeled “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P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rivacy Act Statement”</a:t>
            </a:r>
          </a:p>
        </p:txBody>
      </p:sp>
    </p:spTree>
    <p:extLst>
      <p:ext uri="{BB962C8B-B14F-4D97-AF65-F5344CB8AC3E}">
        <p14:creationId xmlns:p14="http://schemas.microsoft.com/office/powerpoint/2010/main" val="93794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OGE-sponsored forms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OGE Form 450</a:t>
            </a: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OGE Form 278e/Integrity</a:t>
            </a: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OGE Form 278T</a:t>
            </a: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OGE Form 201</a:t>
            </a:r>
          </a:p>
          <a:p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Qualified Trust Model Certificates and Model Trust Documents</a:t>
            </a:r>
          </a:p>
          <a:p>
            <a:endParaRPr lang="en-US" sz="36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25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Real life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Scenario 6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A former employee calls you to request a copy of her own 2016 confidential financial disclosure report.</a:t>
            </a:r>
          </a:p>
        </p:txBody>
      </p:sp>
    </p:spTree>
    <p:extLst>
      <p:ext uri="{BB962C8B-B14F-4D97-AF65-F5344CB8AC3E}">
        <p14:creationId xmlns:p14="http://schemas.microsoft.com/office/powerpoint/2010/main" val="324092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Privacy Act requests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pic>
        <p:nvPicPr>
          <p:cNvPr id="4" name="Content Placeholder 3" descr="Screenshot of OGE's Privacy Act regulation.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7225" t="26057" r="17544" b="23598"/>
          <a:stretch/>
        </p:blipFill>
        <p:spPr>
          <a:xfrm>
            <a:off x="126999" y="1236138"/>
            <a:ext cx="6639829" cy="280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5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Real life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Scenario 6 - Review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A former employee calls you to request a copy of her own 2016 confidential financial disclosure report.</a:t>
            </a:r>
          </a:p>
        </p:txBody>
      </p:sp>
    </p:spTree>
    <p:extLst>
      <p:ext uri="{BB962C8B-B14F-4D97-AF65-F5344CB8AC3E}">
        <p14:creationId xmlns:p14="http://schemas.microsoft.com/office/powerpoint/2010/main" val="346193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Questions/Discussion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Diana Veilleux,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202-482-9203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djveille@oge.gov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Jennifer Matis, 202-482-9216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jmatis@oge.gov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36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36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07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F836850-DC04-884E-9AA3-CFFE6FE80E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1000"/>
          </a:blip>
          <a:srcRect l="12499" r="12374" b="34146"/>
          <a:stretch/>
        </p:blipFill>
        <p:spPr>
          <a:xfrm>
            <a:off x="0" y="3"/>
            <a:ext cx="6869526" cy="51435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0" y="870155"/>
            <a:ext cx="6869526" cy="1355382"/>
          </a:xfrm>
          <a:prstGeom prst="rect">
            <a:avLst/>
          </a:prstGeom>
          <a:solidFill>
            <a:srgbClr val="FAD7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8710" y="947682"/>
            <a:ext cx="61205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THANK</a:t>
            </a:r>
            <a:r>
              <a:rPr lang="en-US" sz="7200" b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 </a:t>
            </a:r>
            <a:r>
              <a:rPr lang="en-US" sz="7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58765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Purpose </a:t>
            </a:r>
            <a:r>
              <a:rPr lang="en-US" sz="3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of </a:t>
            </a:r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the </a:t>
            </a:r>
            <a:r>
              <a:rPr lang="en-US" sz="3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Privacy 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Government 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accountability and public trust </a:t>
            </a:r>
          </a:p>
        </p:txBody>
      </p:sp>
    </p:spTree>
    <p:extLst>
      <p:ext uri="{BB962C8B-B14F-4D97-AF65-F5344CB8AC3E}">
        <p14:creationId xmlns:p14="http://schemas.microsoft.com/office/powerpoint/2010/main" val="102312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522" y="1288456"/>
            <a:ext cx="4439777" cy="36542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442" y="3196922"/>
            <a:ext cx="1861923" cy="15325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28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Ethics records are Privacy Act records</a:t>
            </a:r>
            <a:endParaRPr lang="en-US" sz="28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0300" y="3512234"/>
            <a:ext cx="1079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Ethics records</a:t>
            </a: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 descr="Diagram showing two overlapping ovals labelled &quot;Privacy Act protected records&quot; and &quot;Ethics records.&quot;"/>
          <p:cNvSpPr txBox="1"/>
          <p:nvPr/>
        </p:nvSpPr>
        <p:spPr>
          <a:xfrm>
            <a:off x="1943100" y="2120900"/>
            <a:ext cx="1244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Privacy Act protected records</a:t>
            </a: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15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Conditions of disclosure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Privacy Act records can be disclosed three ways: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Consent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An exception to the Privacy Act</a:t>
            </a:r>
          </a:p>
          <a:p>
            <a:pPr marL="914400" lvl="1" indent="-5143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Need to know w/in agency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 routine use in a system of records notice (SORN)</a:t>
            </a:r>
          </a:p>
          <a:p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49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Conditions of disclosure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ethics office gives the agency’s IG access to a written widely attended gathering (WAG) determination involving a specific employee.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Was it disclosed pursuant to: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Consent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 exception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to the Privacy Act</a:t>
            </a:r>
          </a:p>
          <a:p>
            <a:pPr marL="914400" lvl="1" indent="-5143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Need to know w/in agency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 routine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 in a SORN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7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Conditions of disclosure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 nominee calls and asks the agency to email a copy of her draft ethics agreement to her attorney, and the agency complies.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Was it disclosed pursuant to: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Consent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 exception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to the Privacy Act</a:t>
            </a:r>
          </a:p>
          <a:p>
            <a:pPr marL="914400" lvl="1" indent="-5143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Need to know w/in agency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 routine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 in a SORN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97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Conditions of disclosure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NARA is conducting an inspection of the agency’s records management processes, and the agency gives it access to its file room containing pre-Integrity paper 278s.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Was it disclosed pursuant to: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Consent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 exception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to the Privacy Act</a:t>
            </a:r>
          </a:p>
          <a:p>
            <a:pPr marL="914400" lvl="1" indent="-5143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Need to know w/in agency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 routine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 in a SORN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2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AD70F"/>
          </a:solidFill>
        </p:spPr>
        <p:txBody>
          <a:bodyPr>
            <a:noAutofit/>
          </a:bodyPr>
          <a:lstStyle/>
          <a:p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OGE’s </a:t>
            </a:r>
            <a:r>
              <a:rPr lang="en-US" sz="3200" b="1" spc="1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governmentwide</a:t>
            </a:r>
            <a:r>
              <a:rPr lang="en-US" sz="32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  <a:cs typeface="Roboto  "/>
              </a:rPr>
              <a:t> SORNs</a:t>
            </a:r>
            <a:endParaRPr lang="en-US" sz="32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dugi" panose="020B0502040204020203" pitchFamily="34" charset="0"/>
              <a:ea typeface="Gadugi" panose="020B0502040204020203" pitchFamily="34" charset="0"/>
              <a:cs typeface="Roboto 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endParaRPr lang="en-US" sz="36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OGE has two </a:t>
            </a:r>
            <a:r>
              <a:rPr lang="en-US" sz="3600" dirty="0" err="1" smtClean="0">
                <a:solidFill>
                  <a:schemeClr val="tx2">
                    <a:lumMod val="75000"/>
                  </a:schemeClr>
                </a:solidFill>
              </a:rPr>
              <a:t>governmentwide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 SORNs for ethics records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: </a:t>
            </a:r>
          </a:p>
          <a:p>
            <a:endParaRPr lang="en-US" sz="36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Public Financial Disclosure Reports and other Name Retrieved Ethics Records (OGE/GOVT-1)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36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Confidential Financial Disclosure Reports (OGE/GOVT-2)</a:t>
            </a:r>
          </a:p>
          <a:p>
            <a:endParaRPr lang="en-US" sz="36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90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mmit Slides.potx" id="{D02C7195-EC7B-478F-9C5A-585A7511279F}" vid="{6EC78D1B-4FAA-4889-BE8C-2487198CE1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sharepoint/v3/field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Summit Slides</Template>
  <TotalTime>2059</TotalTime>
  <Words>894</Words>
  <Application>Microsoft Office PowerPoint</Application>
  <PresentationFormat>Custom</PresentationFormat>
  <Paragraphs>141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Gadugi</vt:lpstr>
      <vt:lpstr>Roboto  </vt:lpstr>
      <vt:lpstr>Wingdings</vt:lpstr>
      <vt:lpstr>Office Theme</vt:lpstr>
      <vt:lpstr>PowerPoint Presentation</vt:lpstr>
      <vt:lpstr>Agenda</vt:lpstr>
      <vt:lpstr>Purpose of the Privacy Act</vt:lpstr>
      <vt:lpstr>Ethics records are Privacy Act records</vt:lpstr>
      <vt:lpstr>Conditions of disclosure</vt:lpstr>
      <vt:lpstr>Conditions of disclosure</vt:lpstr>
      <vt:lpstr>Conditions of disclosure</vt:lpstr>
      <vt:lpstr>Conditions of disclosure</vt:lpstr>
      <vt:lpstr>OGE’s governmentwide SORNs</vt:lpstr>
      <vt:lpstr>Real life scenarios</vt:lpstr>
      <vt:lpstr>Breach routine uses</vt:lpstr>
      <vt:lpstr>Real life scenarios</vt:lpstr>
      <vt:lpstr>Real life scenarios</vt:lpstr>
      <vt:lpstr>Changes to GOVT-1 and GOVT-2</vt:lpstr>
      <vt:lpstr>Changes to GOVT-1 and GOVT-2</vt:lpstr>
      <vt:lpstr>Changes to GOVT-1 and GOVT-2</vt:lpstr>
      <vt:lpstr>Real life scenarios</vt:lpstr>
      <vt:lpstr>Real life scenarios</vt:lpstr>
      <vt:lpstr>Real life scenarios</vt:lpstr>
      <vt:lpstr>PowerPoint Presentation</vt:lpstr>
      <vt:lpstr>Real life scenarios</vt:lpstr>
      <vt:lpstr>OGE-sponsored forms</vt:lpstr>
      <vt:lpstr>Real life scenarios</vt:lpstr>
      <vt:lpstr>Privacy Act requests</vt:lpstr>
      <vt:lpstr>Real life scenarios</vt:lpstr>
      <vt:lpstr>Questions/Discussion</vt:lpstr>
      <vt:lpstr>PowerPoint Presentation</vt:lpstr>
    </vt:vector>
  </TitlesOfParts>
  <Company>USOGE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Matis</dc:creator>
  <cp:lastModifiedBy>Jennifer Matis</cp:lastModifiedBy>
  <cp:revision>94</cp:revision>
  <cp:lastPrinted>2020-02-28T14:06:14Z</cp:lastPrinted>
  <dcterms:created xsi:type="dcterms:W3CDTF">2020-01-28T16:28:45Z</dcterms:created>
  <dcterms:modified xsi:type="dcterms:W3CDTF">2020-02-28T21:41:49Z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