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22"/>
  </p:notesMasterIdLst>
  <p:sldIdLst>
    <p:sldId id="287" r:id="rId2"/>
    <p:sldId id="259" r:id="rId3"/>
    <p:sldId id="288" r:id="rId4"/>
    <p:sldId id="289" r:id="rId5"/>
    <p:sldId id="291" r:id="rId6"/>
    <p:sldId id="290" r:id="rId7"/>
    <p:sldId id="292" r:id="rId8"/>
    <p:sldId id="294" r:id="rId9"/>
    <p:sldId id="295" r:id="rId10"/>
    <p:sldId id="296" r:id="rId11"/>
    <p:sldId id="297" r:id="rId12"/>
    <p:sldId id="298" r:id="rId13"/>
    <p:sldId id="265" r:id="rId14"/>
    <p:sldId id="293" r:id="rId15"/>
    <p:sldId id="278" r:id="rId16"/>
    <p:sldId id="300" r:id="rId17"/>
    <p:sldId id="285" r:id="rId18"/>
    <p:sldId id="274" r:id="rId19"/>
    <p:sldId id="279" r:id="rId20"/>
    <p:sldId id="29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k J. Lightfoot" initials="PJL" lastIdx="1" clrIdx="0">
    <p:extLst>
      <p:ext uri="{19B8F6BF-5375-455C-9EA6-DF929625EA0E}">
        <p15:presenceInfo xmlns:p15="http://schemas.microsoft.com/office/powerpoint/2012/main" userId="S-1-5-21-108753355-3561907369-2268869943-4181" providerId="AD"/>
      </p:ext>
    </p:extLst>
  </p:cmAuthor>
  <p:cmAuthor id="2" name="Patrick Shepherd" initials="PS" lastIdx="2" clrIdx="1">
    <p:extLst>
      <p:ext uri="{19B8F6BF-5375-455C-9EA6-DF929625EA0E}">
        <p15:presenceInfo xmlns:p15="http://schemas.microsoft.com/office/powerpoint/2012/main" userId="S-1-5-21-108753355-3561907369-2268869943-15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64273" autoAdjust="0"/>
  </p:normalViewPr>
  <p:slideViewPr>
    <p:cSldViewPr snapToGrid="0">
      <p:cViewPr varScale="1">
        <p:scale>
          <a:sx n="74" d="100"/>
          <a:sy n="74" d="100"/>
        </p:scale>
        <p:origin x="192" y="72"/>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02F9E7-53AC-46B7-AFBC-ECE829B00E76}"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38C1FB51-C1A1-4130-8224-4E3649716617}">
      <dgm:prSet phldrT="[Text]" custT="1"/>
      <dgm:spPr>
        <a:solidFill>
          <a:srgbClr val="3AA3D2"/>
        </a:solidFill>
      </dgm:spPr>
      <dgm:t>
        <a:bodyPr/>
        <a:lstStyle/>
        <a:p>
          <a:r>
            <a:rPr lang="en-US" sz="1800" b="1" dirty="0" smtClean="0">
              <a:solidFill>
                <a:sysClr val="windowText" lastClr="000000"/>
              </a:solidFill>
            </a:rPr>
            <a:t>1.Is there a </a:t>
          </a:r>
          <a:r>
            <a:rPr lang="en-US" sz="1800" b="1" dirty="0" smtClean="0">
              <a:solidFill>
                <a:srgbClr val="FFC000"/>
              </a:solidFill>
            </a:rPr>
            <a:t>particular matter</a:t>
          </a:r>
          <a:r>
            <a:rPr lang="en-US" sz="1800" b="1" dirty="0" smtClean="0">
              <a:solidFill>
                <a:sysClr val="windowText" lastClr="000000"/>
              </a:solidFill>
            </a:rPr>
            <a:t>?</a:t>
          </a:r>
          <a:endParaRPr lang="en-US" sz="1800" b="1" dirty="0">
            <a:solidFill>
              <a:sysClr val="windowText" lastClr="000000"/>
            </a:solidFill>
          </a:endParaRPr>
        </a:p>
      </dgm:t>
    </dgm:pt>
    <dgm:pt modelId="{AC4F074F-96C8-4A1B-A144-98278618CAF4}" type="parTrans" cxnId="{3FB5F0C6-3E6D-4C53-819A-09CBFE63AA51}">
      <dgm:prSet/>
      <dgm:spPr/>
      <dgm:t>
        <a:bodyPr/>
        <a:lstStyle/>
        <a:p>
          <a:endParaRPr lang="en-US"/>
        </a:p>
      </dgm:t>
    </dgm:pt>
    <dgm:pt modelId="{CC776537-8E95-434F-8027-5169C11DFE1B}" type="sibTrans" cxnId="{3FB5F0C6-3E6D-4C53-819A-09CBFE63AA51}">
      <dgm:prSet/>
      <dgm:spPr/>
      <dgm:t>
        <a:bodyPr/>
        <a:lstStyle/>
        <a:p>
          <a:endParaRPr lang="en-US"/>
        </a:p>
      </dgm:t>
    </dgm:pt>
    <dgm:pt modelId="{413E53A3-F7A1-432E-895F-BDD01D3B6F0B}">
      <dgm:prSet phldrT="[Text]"/>
      <dgm:spPr/>
      <dgm:t>
        <a:bodyPr/>
        <a:lstStyle/>
        <a:p>
          <a:r>
            <a:rPr lang="en-US" i="0" dirty="0" smtClean="0"/>
            <a:t>If YES- go to #2  </a:t>
          </a:r>
          <a:endParaRPr lang="en-US" i="0" dirty="0"/>
        </a:p>
      </dgm:t>
    </dgm:pt>
    <dgm:pt modelId="{E4F48478-2E28-4809-999D-021937FBB4E3}" type="parTrans" cxnId="{F6282B70-B0B4-4D23-B62A-E4AB857CB57A}">
      <dgm:prSet/>
      <dgm:spPr/>
      <dgm:t>
        <a:bodyPr/>
        <a:lstStyle/>
        <a:p>
          <a:endParaRPr lang="en-US"/>
        </a:p>
      </dgm:t>
    </dgm:pt>
    <dgm:pt modelId="{56FFA906-7CDE-4842-9558-0455ED61E714}" type="sibTrans" cxnId="{F6282B70-B0B4-4D23-B62A-E4AB857CB57A}">
      <dgm:prSet/>
      <dgm:spPr/>
      <dgm:t>
        <a:bodyPr/>
        <a:lstStyle/>
        <a:p>
          <a:endParaRPr lang="en-US"/>
        </a:p>
      </dgm:t>
    </dgm:pt>
    <dgm:pt modelId="{95B9612E-0D14-4D2F-B72D-29CCCCE2D0DA}">
      <dgm:prSet phldrT="[Text]"/>
      <dgm:spPr/>
      <dgm:t>
        <a:bodyPr/>
        <a:lstStyle/>
        <a:p>
          <a:r>
            <a:rPr lang="en-US" i="1" dirty="0" smtClean="0"/>
            <a:t>If NO –employee may participate  </a:t>
          </a:r>
          <a:endParaRPr lang="en-US" i="1" dirty="0"/>
        </a:p>
      </dgm:t>
    </dgm:pt>
    <dgm:pt modelId="{E1D4C6EB-9FBC-4575-8CCB-F4A8B6EFDFD8}" type="parTrans" cxnId="{C1556ABD-2F40-4AC8-83F2-70CCBE8B0E76}">
      <dgm:prSet/>
      <dgm:spPr/>
      <dgm:t>
        <a:bodyPr/>
        <a:lstStyle/>
        <a:p>
          <a:endParaRPr lang="en-US"/>
        </a:p>
      </dgm:t>
    </dgm:pt>
    <dgm:pt modelId="{44890A3E-7C48-4DFE-9372-80BC824CE7BC}" type="sibTrans" cxnId="{C1556ABD-2F40-4AC8-83F2-70CCBE8B0E76}">
      <dgm:prSet/>
      <dgm:spPr/>
      <dgm:t>
        <a:bodyPr/>
        <a:lstStyle/>
        <a:p>
          <a:endParaRPr lang="en-US"/>
        </a:p>
      </dgm:t>
    </dgm:pt>
    <dgm:pt modelId="{497650D7-3F51-416C-BFCA-66D91820E3B8}">
      <dgm:prSet phldrT="[Text]"/>
      <dgm:spPr/>
      <dgm:t>
        <a:bodyPr/>
        <a:lstStyle/>
        <a:p>
          <a:r>
            <a:rPr lang="en-US" i="0" dirty="0" smtClean="0"/>
            <a:t>If YES- go to #3</a:t>
          </a:r>
          <a:endParaRPr lang="en-US" i="0" dirty="0"/>
        </a:p>
      </dgm:t>
    </dgm:pt>
    <dgm:pt modelId="{D58B108E-4B40-4C5D-9891-EF5B0DA921E0}" type="parTrans" cxnId="{649FEFF4-E03F-429D-976B-52738FBD59BE}">
      <dgm:prSet/>
      <dgm:spPr/>
      <dgm:t>
        <a:bodyPr/>
        <a:lstStyle/>
        <a:p>
          <a:endParaRPr lang="en-US"/>
        </a:p>
      </dgm:t>
    </dgm:pt>
    <dgm:pt modelId="{01213BAA-20F2-4BB4-9713-900BA5BB5678}" type="sibTrans" cxnId="{649FEFF4-E03F-429D-976B-52738FBD59BE}">
      <dgm:prSet/>
      <dgm:spPr/>
      <dgm:t>
        <a:bodyPr/>
        <a:lstStyle/>
        <a:p>
          <a:endParaRPr lang="en-US"/>
        </a:p>
      </dgm:t>
    </dgm:pt>
    <dgm:pt modelId="{67AD9EBF-670B-4F5F-AA69-9541FBC4C21A}">
      <dgm:prSet phldrT="[Text]"/>
      <dgm:spPr/>
      <dgm:t>
        <a:bodyPr/>
        <a:lstStyle/>
        <a:p>
          <a:r>
            <a:rPr lang="en-US" i="1" dirty="0" smtClean="0"/>
            <a:t>If NO-employee may participate</a:t>
          </a:r>
          <a:endParaRPr lang="en-US" i="1" dirty="0"/>
        </a:p>
      </dgm:t>
    </dgm:pt>
    <dgm:pt modelId="{D01C86D8-A748-43F3-8C34-C03A12097D25}" type="parTrans" cxnId="{D1ADBDD4-A224-4144-9407-C60542E00D7D}">
      <dgm:prSet/>
      <dgm:spPr/>
      <dgm:t>
        <a:bodyPr/>
        <a:lstStyle/>
        <a:p>
          <a:endParaRPr lang="en-US"/>
        </a:p>
      </dgm:t>
    </dgm:pt>
    <dgm:pt modelId="{6529AC22-5608-4CDE-BDB0-4ACFBA9EB701}" type="sibTrans" cxnId="{D1ADBDD4-A224-4144-9407-C60542E00D7D}">
      <dgm:prSet/>
      <dgm:spPr/>
      <dgm:t>
        <a:bodyPr/>
        <a:lstStyle/>
        <a:p>
          <a:endParaRPr lang="en-US"/>
        </a:p>
      </dgm:t>
    </dgm:pt>
    <dgm:pt modelId="{08692478-4015-4AE2-85DA-8AB37C88C58D}">
      <dgm:prSet phldrT="[Text]" custT="1"/>
      <dgm:spPr>
        <a:solidFill>
          <a:srgbClr val="3AA3D2"/>
        </a:solidFill>
      </dgm:spPr>
      <dgm:t>
        <a:bodyPr/>
        <a:lstStyle/>
        <a:p>
          <a:pPr algn="ctr"/>
          <a:r>
            <a:rPr lang="en-US" sz="1600" b="1" dirty="0" smtClean="0">
              <a:solidFill>
                <a:sysClr val="windowText" lastClr="000000"/>
              </a:solidFill>
            </a:rPr>
            <a:t>3. Does the employee have a </a:t>
          </a:r>
          <a:r>
            <a:rPr lang="en-US" sz="1600" b="1" dirty="0" smtClean="0">
              <a:solidFill>
                <a:srgbClr val="FFC000"/>
              </a:solidFill>
            </a:rPr>
            <a:t>disqualifying financial interest?</a:t>
          </a:r>
          <a:r>
            <a:rPr lang="en-US" sz="1600" dirty="0" smtClean="0"/>
            <a:t> </a:t>
          </a:r>
          <a:endParaRPr lang="en-US" sz="1600" dirty="0"/>
        </a:p>
      </dgm:t>
    </dgm:pt>
    <dgm:pt modelId="{E383CFA2-0CBC-4860-80AB-7E475EB18097}" type="parTrans" cxnId="{B1833A20-FCC0-4A01-B698-D8D305B169D6}">
      <dgm:prSet/>
      <dgm:spPr/>
      <dgm:t>
        <a:bodyPr/>
        <a:lstStyle/>
        <a:p>
          <a:endParaRPr lang="en-US"/>
        </a:p>
      </dgm:t>
    </dgm:pt>
    <dgm:pt modelId="{42237EE0-F730-42AD-9B2B-BD9744EB7AFD}" type="sibTrans" cxnId="{B1833A20-FCC0-4A01-B698-D8D305B169D6}">
      <dgm:prSet/>
      <dgm:spPr/>
      <dgm:t>
        <a:bodyPr/>
        <a:lstStyle/>
        <a:p>
          <a:endParaRPr lang="en-US"/>
        </a:p>
      </dgm:t>
    </dgm:pt>
    <dgm:pt modelId="{5CC8B12F-6042-4E4A-B828-6DAB2A51A8EC}">
      <dgm:prSet phldrT="[Text]"/>
      <dgm:spPr/>
      <dgm:t>
        <a:bodyPr/>
        <a:lstStyle/>
        <a:p>
          <a:r>
            <a:rPr lang="en-US" i="1" dirty="0" smtClean="0"/>
            <a:t>If NO-employee may participate</a:t>
          </a:r>
          <a:endParaRPr lang="en-US" i="1" dirty="0"/>
        </a:p>
      </dgm:t>
    </dgm:pt>
    <dgm:pt modelId="{483A5692-6A92-4455-BEC3-5A722ECA7FB7}" type="parTrans" cxnId="{0E381854-737E-49C1-B17F-4FE749001406}">
      <dgm:prSet/>
      <dgm:spPr/>
      <dgm:t>
        <a:bodyPr/>
        <a:lstStyle/>
        <a:p>
          <a:endParaRPr lang="en-US"/>
        </a:p>
      </dgm:t>
    </dgm:pt>
    <dgm:pt modelId="{DDACDCCC-5444-4841-9E82-6A843D46B640}" type="sibTrans" cxnId="{0E381854-737E-49C1-B17F-4FE749001406}">
      <dgm:prSet/>
      <dgm:spPr/>
      <dgm:t>
        <a:bodyPr/>
        <a:lstStyle/>
        <a:p>
          <a:endParaRPr lang="en-US"/>
        </a:p>
      </dgm:t>
    </dgm:pt>
    <dgm:pt modelId="{0B711BEC-A11F-41E7-A59B-D832CF5F00F9}">
      <dgm:prSet phldrT="[Text]"/>
      <dgm:spPr/>
      <dgm:t>
        <a:bodyPr/>
        <a:lstStyle/>
        <a:p>
          <a:r>
            <a:rPr lang="en-US" b="1" dirty="0" smtClean="0"/>
            <a:t>If YES-participation is prohibited        unless an exemption applies</a:t>
          </a:r>
          <a:endParaRPr lang="en-US" b="1" dirty="0"/>
        </a:p>
      </dgm:t>
    </dgm:pt>
    <dgm:pt modelId="{BBCBBEBF-00A8-4037-892A-9192D43B3C9D}" type="parTrans" cxnId="{E75BB7F8-6F93-4AF5-B600-EDE88734860B}">
      <dgm:prSet/>
      <dgm:spPr/>
      <dgm:t>
        <a:bodyPr/>
        <a:lstStyle/>
        <a:p>
          <a:endParaRPr lang="en-US"/>
        </a:p>
      </dgm:t>
    </dgm:pt>
    <dgm:pt modelId="{36A7B1FA-402C-4919-BD9F-876B7A1AF1EA}" type="sibTrans" cxnId="{E75BB7F8-6F93-4AF5-B600-EDE88734860B}">
      <dgm:prSet/>
      <dgm:spPr/>
      <dgm:t>
        <a:bodyPr/>
        <a:lstStyle/>
        <a:p>
          <a:endParaRPr lang="en-US"/>
        </a:p>
      </dgm:t>
    </dgm:pt>
    <dgm:pt modelId="{13652868-E1C3-44F3-BDB3-4FD37E438843}">
      <dgm:prSet phldrT="[Text]" custT="1"/>
      <dgm:spPr>
        <a:solidFill>
          <a:srgbClr val="3AA3D2"/>
        </a:solidFill>
      </dgm:spPr>
      <dgm:t>
        <a:bodyPr/>
        <a:lstStyle/>
        <a:p>
          <a:r>
            <a:rPr lang="en-US" sz="1600" b="1" dirty="0" smtClean="0">
              <a:solidFill>
                <a:sysClr val="windowText" lastClr="000000"/>
              </a:solidFill>
            </a:rPr>
            <a:t>2. Is the employee’s participation </a:t>
          </a:r>
          <a:r>
            <a:rPr lang="en-US" sz="1600" b="1" dirty="0" smtClean="0">
              <a:solidFill>
                <a:srgbClr val="FFC000"/>
              </a:solidFill>
            </a:rPr>
            <a:t>personal and substantial</a:t>
          </a:r>
          <a:r>
            <a:rPr lang="en-US" sz="1600" b="1" dirty="0" smtClean="0">
              <a:solidFill>
                <a:sysClr val="windowText" lastClr="000000"/>
              </a:solidFill>
            </a:rPr>
            <a:t>?</a:t>
          </a:r>
          <a:endParaRPr lang="en-US" sz="1600" b="1" dirty="0">
            <a:solidFill>
              <a:sysClr val="windowText" lastClr="000000"/>
            </a:solidFill>
          </a:endParaRPr>
        </a:p>
      </dgm:t>
    </dgm:pt>
    <dgm:pt modelId="{C7BC8F4F-3307-45DF-8FEE-DAC0481B1288}" type="sibTrans" cxnId="{E7913AC3-0C2C-497A-8017-26FFD91A4702}">
      <dgm:prSet/>
      <dgm:spPr/>
      <dgm:t>
        <a:bodyPr/>
        <a:lstStyle/>
        <a:p>
          <a:endParaRPr lang="en-US"/>
        </a:p>
      </dgm:t>
    </dgm:pt>
    <dgm:pt modelId="{C184E0CB-A28C-4B5E-9AAE-EA977AD59A5F}" type="parTrans" cxnId="{E7913AC3-0C2C-497A-8017-26FFD91A4702}">
      <dgm:prSet/>
      <dgm:spPr/>
      <dgm:t>
        <a:bodyPr/>
        <a:lstStyle/>
        <a:p>
          <a:endParaRPr lang="en-US"/>
        </a:p>
      </dgm:t>
    </dgm:pt>
    <dgm:pt modelId="{11873155-6E7B-4AC0-8A89-5E8C39990A57}" type="pres">
      <dgm:prSet presAssocID="{F202F9E7-53AC-46B7-AFBC-ECE829B00E76}" presName="Name0" presStyleCnt="0">
        <dgm:presLayoutVars>
          <dgm:dir/>
          <dgm:animLvl val="lvl"/>
          <dgm:resizeHandles val="exact"/>
        </dgm:presLayoutVars>
      </dgm:prSet>
      <dgm:spPr/>
      <dgm:t>
        <a:bodyPr/>
        <a:lstStyle/>
        <a:p>
          <a:endParaRPr lang="en-US"/>
        </a:p>
      </dgm:t>
    </dgm:pt>
    <dgm:pt modelId="{F677E611-AB1A-4D53-9D22-B0DE425E723B}" type="pres">
      <dgm:prSet presAssocID="{08692478-4015-4AE2-85DA-8AB37C88C58D}" presName="boxAndChildren" presStyleCnt="0"/>
      <dgm:spPr/>
      <dgm:t>
        <a:bodyPr/>
        <a:lstStyle/>
        <a:p>
          <a:endParaRPr lang="en-US"/>
        </a:p>
      </dgm:t>
    </dgm:pt>
    <dgm:pt modelId="{DA8831F8-93B5-42CC-A3E7-A85AE80202AF}" type="pres">
      <dgm:prSet presAssocID="{08692478-4015-4AE2-85DA-8AB37C88C58D}" presName="parentTextBox" presStyleLbl="node1" presStyleIdx="0" presStyleCnt="3"/>
      <dgm:spPr/>
      <dgm:t>
        <a:bodyPr/>
        <a:lstStyle/>
        <a:p>
          <a:endParaRPr lang="en-US"/>
        </a:p>
      </dgm:t>
    </dgm:pt>
    <dgm:pt modelId="{1D9D5ED2-86BC-460F-9C51-12B1B3810086}" type="pres">
      <dgm:prSet presAssocID="{08692478-4015-4AE2-85DA-8AB37C88C58D}" presName="entireBox" presStyleLbl="node1" presStyleIdx="0" presStyleCnt="3" custLinFactNeighborY="2933"/>
      <dgm:spPr/>
      <dgm:t>
        <a:bodyPr/>
        <a:lstStyle/>
        <a:p>
          <a:endParaRPr lang="en-US"/>
        </a:p>
      </dgm:t>
    </dgm:pt>
    <dgm:pt modelId="{5FA21F31-4C89-48CF-872C-14C29A9E84D5}" type="pres">
      <dgm:prSet presAssocID="{08692478-4015-4AE2-85DA-8AB37C88C58D}" presName="descendantBox" presStyleCnt="0"/>
      <dgm:spPr/>
      <dgm:t>
        <a:bodyPr/>
        <a:lstStyle/>
        <a:p>
          <a:endParaRPr lang="en-US"/>
        </a:p>
      </dgm:t>
    </dgm:pt>
    <dgm:pt modelId="{51C11425-0899-49EC-B263-63950BDB06AE}" type="pres">
      <dgm:prSet presAssocID="{5CC8B12F-6042-4E4A-B828-6DAB2A51A8EC}" presName="childTextBox" presStyleLbl="fgAccFollowNode1" presStyleIdx="0" presStyleCnt="6">
        <dgm:presLayoutVars>
          <dgm:bulletEnabled val="1"/>
        </dgm:presLayoutVars>
      </dgm:prSet>
      <dgm:spPr/>
      <dgm:t>
        <a:bodyPr/>
        <a:lstStyle/>
        <a:p>
          <a:endParaRPr lang="en-US"/>
        </a:p>
      </dgm:t>
    </dgm:pt>
    <dgm:pt modelId="{00CFD95C-E426-4560-ADBA-51D52B23DF74}" type="pres">
      <dgm:prSet presAssocID="{0B711BEC-A11F-41E7-A59B-D832CF5F00F9}" presName="childTextBox" presStyleLbl="fgAccFollowNode1" presStyleIdx="1" presStyleCnt="6">
        <dgm:presLayoutVars>
          <dgm:bulletEnabled val="1"/>
        </dgm:presLayoutVars>
      </dgm:prSet>
      <dgm:spPr/>
      <dgm:t>
        <a:bodyPr/>
        <a:lstStyle/>
        <a:p>
          <a:endParaRPr lang="en-US"/>
        </a:p>
      </dgm:t>
    </dgm:pt>
    <dgm:pt modelId="{71830101-C7A6-4FA2-B46D-A5E9D1D4041E}" type="pres">
      <dgm:prSet presAssocID="{C7BC8F4F-3307-45DF-8FEE-DAC0481B1288}" presName="sp" presStyleCnt="0"/>
      <dgm:spPr/>
      <dgm:t>
        <a:bodyPr/>
        <a:lstStyle/>
        <a:p>
          <a:endParaRPr lang="en-US"/>
        </a:p>
      </dgm:t>
    </dgm:pt>
    <dgm:pt modelId="{BE062CBE-29DB-4868-9429-197D2B40D1B2}" type="pres">
      <dgm:prSet presAssocID="{13652868-E1C3-44F3-BDB3-4FD37E438843}" presName="arrowAndChildren" presStyleCnt="0"/>
      <dgm:spPr/>
      <dgm:t>
        <a:bodyPr/>
        <a:lstStyle/>
        <a:p>
          <a:endParaRPr lang="en-US"/>
        </a:p>
      </dgm:t>
    </dgm:pt>
    <dgm:pt modelId="{759A8200-491E-4610-92CC-EAE9B9ECE39E}" type="pres">
      <dgm:prSet presAssocID="{13652868-E1C3-44F3-BDB3-4FD37E438843}" presName="parentTextArrow" presStyleLbl="node1" presStyleIdx="0" presStyleCnt="3"/>
      <dgm:spPr/>
      <dgm:t>
        <a:bodyPr/>
        <a:lstStyle/>
        <a:p>
          <a:endParaRPr lang="en-US"/>
        </a:p>
      </dgm:t>
    </dgm:pt>
    <dgm:pt modelId="{E67D0A78-FFC9-493A-8AA3-0639960EB4DD}" type="pres">
      <dgm:prSet presAssocID="{13652868-E1C3-44F3-BDB3-4FD37E438843}" presName="arrow" presStyleLbl="node1" presStyleIdx="1" presStyleCnt="3"/>
      <dgm:spPr/>
      <dgm:t>
        <a:bodyPr/>
        <a:lstStyle/>
        <a:p>
          <a:endParaRPr lang="en-US"/>
        </a:p>
      </dgm:t>
    </dgm:pt>
    <dgm:pt modelId="{3A271D8C-EE22-4F1F-A36D-EE91A8A063C8}" type="pres">
      <dgm:prSet presAssocID="{13652868-E1C3-44F3-BDB3-4FD37E438843}" presName="descendantArrow" presStyleCnt="0"/>
      <dgm:spPr/>
      <dgm:t>
        <a:bodyPr/>
        <a:lstStyle/>
        <a:p>
          <a:endParaRPr lang="en-US"/>
        </a:p>
      </dgm:t>
    </dgm:pt>
    <dgm:pt modelId="{00ABA1FF-C0F4-4639-8ECB-B1CCC48E20D0}" type="pres">
      <dgm:prSet presAssocID="{497650D7-3F51-416C-BFCA-66D91820E3B8}" presName="childTextArrow" presStyleLbl="fgAccFollowNode1" presStyleIdx="2" presStyleCnt="6">
        <dgm:presLayoutVars>
          <dgm:bulletEnabled val="1"/>
        </dgm:presLayoutVars>
      </dgm:prSet>
      <dgm:spPr/>
      <dgm:t>
        <a:bodyPr/>
        <a:lstStyle/>
        <a:p>
          <a:endParaRPr lang="en-US"/>
        </a:p>
      </dgm:t>
    </dgm:pt>
    <dgm:pt modelId="{29030407-3881-421E-B385-CD01F1C57943}" type="pres">
      <dgm:prSet presAssocID="{67AD9EBF-670B-4F5F-AA69-9541FBC4C21A}" presName="childTextArrow" presStyleLbl="fgAccFollowNode1" presStyleIdx="3" presStyleCnt="6">
        <dgm:presLayoutVars>
          <dgm:bulletEnabled val="1"/>
        </dgm:presLayoutVars>
      </dgm:prSet>
      <dgm:spPr/>
      <dgm:t>
        <a:bodyPr/>
        <a:lstStyle/>
        <a:p>
          <a:endParaRPr lang="en-US"/>
        </a:p>
      </dgm:t>
    </dgm:pt>
    <dgm:pt modelId="{18174D33-D850-424B-B071-B59B726769DA}" type="pres">
      <dgm:prSet presAssocID="{CC776537-8E95-434F-8027-5169C11DFE1B}" presName="sp" presStyleCnt="0"/>
      <dgm:spPr/>
      <dgm:t>
        <a:bodyPr/>
        <a:lstStyle/>
        <a:p>
          <a:endParaRPr lang="en-US"/>
        </a:p>
      </dgm:t>
    </dgm:pt>
    <dgm:pt modelId="{BD81578F-F311-4261-A67C-6106BB259617}" type="pres">
      <dgm:prSet presAssocID="{38C1FB51-C1A1-4130-8224-4E3649716617}" presName="arrowAndChildren" presStyleCnt="0"/>
      <dgm:spPr/>
      <dgm:t>
        <a:bodyPr/>
        <a:lstStyle/>
        <a:p>
          <a:endParaRPr lang="en-US"/>
        </a:p>
      </dgm:t>
    </dgm:pt>
    <dgm:pt modelId="{69F1FECD-645B-4B63-BBA1-F07082A7854F}" type="pres">
      <dgm:prSet presAssocID="{38C1FB51-C1A1-4130-8224-4E3649716617}" presName="parentTextArrow" presStyleLbl="node1" presStyleIdx="1" presStyleCnt="3"/>
      <dgm:spPr/>
      <dgm:t>
        <a:bodyPr/>
        <a:lstStyle/>
        <a:p>
          <a:endParaRPr lang="en-US"/>
        </a:p>
      </dgm:t>
    </dgm:pt>
    <dgm:pt modelId="{A15B81DC-C20C-4503-8918-12443A4075B6}" type="pres">
      <dgm:prSet presAssocID="{38C1FB51-C1A1-4130-8224-4E3649716617}" presName="arrow" presStyleLbl="node1" presStyleIdx="2" presStyleCnt="3"/>
      <dgm:spPr/>
      <dgm:t>
        <a:bodyPr/>
        <a:lstStyle/>
        <a:p>
          <a:endParaRPr lang="en-US"/>
        </a:p>
      </dgm:t>
    </dgm:pt>
    <dgm:pt modelId="{943F3E43-8AC6-4A91-A076-B739073BBA3D}" type="pres">
      <dgm:prSet presAssocID="{38C1FB51-C1A1-4130-8224-4E3649716617}" presName="descendantArrow" presStyleCnt="0"/>
      <dgm:spPr/>
      <dgm:t>
        <a:bodyPr/>
        <a:lstStyle/>
        <a:p>
          <a:endParaRPr lang="en-US"/>
        </a:p>
      </dgm:t>
    </dgm:pt>
    <dgm:pt modelId="{65E0AABE-083F-4E18-A6C6-E8BB82E0A8D4}" type="pres">
      <dgm:prSet presAssocID="{413E53A3-F7A1-432E-895F-BDD01D3B6F0B}" presName="childTextArrow" presStyleLbl="fgAccFollowNode1" presStyleIdx="4" presStyleCnt="6" custLinFactNeighborX="-4923">
        <dgm:presLayoutVars>
          <dgm:bulletEnabled val="1"/>
        </dgm:presLayoutVars>
      </dgm:prSet>
      <dgm:spPr/>
      <dgm:t>
        <a:bodyPr/>
        <a:lstStyle/>
        <a:p>
          <a:endParaRPr lang="en-US"/>
        </a:p>
      </dgm:t>
    </dgm:pt>
    <dgm:pt modelId="{3356802D-1D57-49F8-8A6A-E74B11EF92B9}" type="pres">
      <dgm:prSet presAssocID="{95B9612E-0D14-4D2F-B72D-29CCCCE2D0DA}" presName="childTextArrow" presStyleLbl="fgAccFollowNode1" presStyleIdx="5" presStyleCnt="6">
        <dgm:presLayoutVars>
          <dgm:bulletEnabled val="1"/>
        </dgm:presLayoutVars>
      </dgm:prSet>
      <dgm:spPr/>
      <dgm:t>
        <a:bodyPr/>
        <a:lstStyle/>
        <a:p>
          <a:endParaRPr lang="en-US"/>
        </a:p>
      </dgm:t>
    </dgm:pt>
  </dgm:ptLst>
  <dgm:cxnLst>
    <dgm:cxn modelId="{DCF109D5-E86D-4204-BE3A-5AB1CCB511AF}" type="presOf" srcId="{13652868-E1C3-44F3-BDB3-4FD37E438843}" destId="{E67D0A78-FFC9-493A-8AA3-0639960EB4DD}" srcOrd="1" destOrd="0" presId="urn:microsoft.com/office/officeart/2005/8/layout/process4"/>
    <dgm:cxn modelId="{9734AE10-D957-4AD5-B3E4-8719AF5C2BE6}" type="presOf" srcId="{0B711BEC-A11F-41E7-A59B-D832CF5F00F9}" destId="{00CFD95C-E426-4560-ADBA-51D52B23DF74}" srcOrd="0" destOrd="0" presId="urn:microsoft.com/office/officeart/2005/8/layout/process4"/>
    <dgm:cxn modelId="{BF89B790-8E52-4457-BFBA-0AD638BBBB05}" type="presOf" srcId="{413E53A3-F7A1-432E-895F-BDD01D3B6F0B}" destId="{65E0AABE-083F-4E18-A6C6-E8BB82E0A8D4}" srcOrd="0" destOrd="0" presId="urn:microsoft.com/office/officeart/2005/8/layout/process4"/>
    <dgm:cxn modelId="{24DFF109-63D3-42E7-87E6-161C39C37A28}" type="presOf" srcId="{38C1FB51-C1A1-4130-8224-4E3649716617}" destId="{A15B81DC-C20C-4503-8918-12443A4075B6}" srcOrd="1" destOrd="0" presId="urn:microsoft.com/office/officeart/2005/8/layout/process4"/>
    <dgm:cxn modelId="{3DB37D1A-1C8D-4D22-8DD0-330B5D0051D1}" type="presOf" srcId="{38C1FB51-C1A1-4130-8224-4E3649716617}" destId="{69F1FECD-645B-4B63-BBA1-F07082A7854F}" srcOrd="0" destOrd="0" presId="urn:microsoft.com/office/officeart/2005/8/layout/process4"/>
    <dgm:cxn modelId="{D936F2A6-F00D-4C6A-B576-51574DA95B42}" type="presOf" srcId="{67AD9EBF-670B-4F5F-AA69-9541FBC4C21A}" destId="{29030407-3881-421E-B385-CD01F1C57943}" srcOrd="0" destOrd="0" presId="urn:microsoft.com/office/officeart/2005/8/layout/process4"/>
    <dgm:cxn modelId="{B1833A20-FCC0-4A01-B698-D8D305B169D6}" srcId="{F202F9E7-53AC-46B7-AFBC-ECE829B00E76}" destId="{08692478-4015-4AE2-85DA-8AB37C88C58D}" srcOrd="2" destOrd="0" parTransId="{E383CFA2-0CBC-4860-80AB-7E475EB18097}" sibTransId="{42237EE0-F730-42AD-9B2B-BD9744EB7AFD}"/>
    <dgm:cxn modelId="{E149AE6A-3D60-4EED-90D0-0A6E27563339}" type="presOf" srcId="{08692478-4015-4AE2-85DA-8AB37C88C58D}" destId="{DA8831F8-93B5-42CC-A3E7-A85AE80202AF}" srcOrd="0" destOrd="0" presId="urn:microsoft.com/office/officeart/2005/8/layout/process4"/>
    <dgm:cxn modelId="{D1ADBDD4-A224-4144-9407-C60542E00D7D}" srcId="{13652868-E1C3-44F3-BDB3-4FD37E438843}" destId="{67AD9EBF-670B-4F5F-AA69-9541FBC4C21A}" srcOrd="1" destOrd="0" parTransId="{D01C86D8-A748-43F3-8C34-C03A12097D25}" sibTransId="{6529AC22-5608-4CDE-BDB0-4ACFBA9EB701}"/>
    <dgm:cxn modelId="{E7913AC3-0C2C-497A-8017-26FFD91A4702}" srcId="{F202F9E7-53AC-46B7-AFBC-ECE829B00E76}" destId="{13652868-E1C3-44F3-BDB3-4FD37E438843}" srcOrd="1" destOrd="0" parTransId="{C184E0CB-A28C-4B5E-9AAE-EA977AD59A5F}" sibTransId="{C7BC8F4F-3307-45DF-8FEE-DAC0481B1288}"/>
    <dgm:cxn modelId="{0E381854-737E-49C1-B17F-4FE749001406}" srcId="{08692478-4015-4AE2-85DA-8AB37C88C58D}" destId="{5CC8B12F-6042-4E4A-B828-6DAB2A51A8EC}" srcOrd="0" destOrd="0" parTransId="{483A5692-6A92-4455-BEC3-5A722ECA7FB7}" sibTransId="{DDACDCCC-5444-4841-9E82-6A843D46B640}"/>
    <dgm:cxn modelId="{C1556ABD-2F40-4AC8-83F2-70CCBE8B0E76}" srcId="{38C1FB51-C1A1-4130-8224-4E3649716617}" destId="{95B9612E-0D14-4D2F-B72D-29CCCCE2D0DA}" srcOrd="1" destOrd="0" parTransId="{E1D4C6EB-9FBC-4575-8CCB-F4A8B6EFDFD8}" sibTransId="{44890A3E-7C48-4DFE-9372-80BC824CE7BC}"/>
    <dgm:cxn modelId="{EE697CFA-4C17-4880-9635-1BAA711EBB4D}" type="presOf" srcId="{08692478-4015-4AE2-85DA-8AB37C88C58D}" destId="{1D9D5ED2-86BC-460F-9C51-12B1B3810086}" srcOrd="1" destOrd="0" presId="urn:microsoft.com/office/officeart/2005/8/layout/process4"/>
    <dgm:cxn modelId="{F6282B70-B0B4-4D23-B62A-E4AB857CB57A}" srcId="{38C1FB51-C1A1-4130-8224-4E3649716617}" destId="{413E53A3-F7A1-432E-895F-BDD01D3B6F0B}" srcOrd="0" destOrd="0" parTransId="{E4F48478-2E28-4809-999D-021937FBB4E3}" sibTransId="{56FFA906-7CDE-4842-9558-0455ED61E714}"/>
    <dgm:cxn modelId="{3FB5F0C6-3E6D-4C53-819A-09CBFE63AA51}" srcId="{F202F9E7-53AC-46B7-AFBC-ECE829B00E76}" destId="{38C1FB51-C1A1-4130-8224-4E3649716617}" srcOrd="0" destOrd="0" parTransId="{AC4F074F-96C8-4A1B-A144-98278618CAF4}" sibTransId="{CC776537-8E95-434F-8027-5169C11DFE1B}"/>
    <dgm:cxn modelId="{774A42D4-A3B4-4646-BF67-517FAF064C49}" type="presOf" srcId="{95B9612E-0D14-4D2F-B72D-29CCCCE2D0DA}" destId="{3356802D-1D57-49F8-8A6A-E74B11EF92B9}" srcOrd="0" destOrd="0" presId="urn:microsoft.com/office/officeart/2005/8/layout/process4"/>
    <dgm:cxn modelId="{649FEFF4-E03F-429D-976B-52738FBD59BE}" srcId="{13652868-E1C3-44F3-BDB3-4FD37E438843}" destId="{497650D7-3F51-416C-BFCA-66D91820E3B8}" srcOrd="0" destOrd="0" parTransId="{D58B108E-4B40-4C5D-9891-EF5B0DA921E0}" sibTransId="{01213BAA-20F2-4BB4-9713-900BA5BB5678}"/>
    <dgm:cxn modelId="{E75BB7F8-6F93-4AF5-B600-EDE88734860B}" srcId="{08692478-4015-4AE2-85DA-8AB37C88C58D}" destId="{0B711BEC-A11F-41E7-A59B-D832CF5F00F9}" srcOrd="1" destOrd="0" parTransId="{BBCBBEBF-00A8-4037-892A-9192D43B3C9D}" sibTransId="{36A7B1FA-402C-4919-BD9F-876B7A1AF1EA}"/>
    <dgm:cxn modelId="{EF970D78-E1C0-4DA3-BE53-CD1B255E6248}" type="presOf" srcId="{F202F9E7-53AC-46B7-AFBC-ECE829B00E76}" destId="{11873155-6E7B-4AC0-8A89-5E8C39990A57}" srcOrd="0" destOrd="0" presId="urn:microsoft.com/office/officeart/2005/8/layout/process4"/>
    <dgm:cxn modelId="{3D053F9B-B59D-43C6-92AF-CC2F984A6AC2}" type="presOf" srcId="{5CC8B12F-6042-4E4A-B828-6DAB2A51A8EC}" destId="{51C11425-0899-49EC-B263-63950BDB06AE}" srcOrd="0" destOrd="0" presId="urn:microsoft.com/office/officeart/2005/8/layout/process4"/>
    <dgm:cxn modelId="{1EFED981-7795-4F38-857D-86025BDCBFC9}" type="presOf" srcId="{497650D7-3F51-416C-BFCA-66D91820E3B8}" destId="{00ABA1FF-C0F4-4639-8ECB-B1CCC48E20D0}" srcOrd="0" destOrd="0" presId="urn:microsoft.com/office/officeart/2005/8/layout/process4"/>
    <dgm:cxn modelId="{647C48E8-4685-4850-BBCE-C7C5653A5105}" type="presOf" srcId="{13652868-E1C3-44F3-BDB3-4FD37E438843}" destId="{759A8200-491E-4610-92CC-EAE9B9ECE39E}" srcOrd="0" destOrd="0" presId="urn:microsoft.com/office/officeart/2005/8/layout/process4"/>
    <dgm:cxn modelId="{3ECB8B82-87DC-41AD-BBC1-5235F7BA2B4A}" type="presParOf" srcId="{11873155-6E7B-4AC0-8A89-5E8C39990A57}" destId="{F677E611-AB1A-4D53-9D22-B0DE425E723B}" srcOrd="0" destOrd="0" presId="urn:microsoft.com/office/officeart/2005/8/layout/process4"/>
    <dgm:cxn modelId="{1AB90F81-6F11-4107-B716-D5D8497D3F41}" type="presParOf" srcId="{F677E611-AB1A-4D53-9D22-B0DE425E723B}" destId="{DA8831F8-93B5-42CC-A3E7-A85AE80202AF}" srcOrd="0" destOrd="0" presId="urn:microsoft.com/office/officeart/2005/8/layout/process4"/>
    <dgm:cxn modelId="{79F5952D-FD0D-4012-AABB-7720B3A1CC8F}" type="presParOf" srcId="{F677E611-AB1A-4D53-9D22-B0DE425E723B}" destId="{1D9D5ED2-86BC-460F-9C51-12B1B3810086}" srcOrd="1" destOrd="0" presId="urn:microsoft.com/office/officeart/2005/8/layout/process4"/>
    <dgm:cxn modelId="{ABAA87BA-AB61-4251-9793-F05199EA1522}" type="presParOf" srcId="{F677E611-AB1A-4D53-9D22-B0DE425E723B}" destId="{5FA21F31-4C89-48CF-872C-14C29A9E84D5}" srcOrd="2" destOrd="0" presId="urn:microsoft.com/office/officeart/2005/8/layout/process4"/>
    <dgm:cxn modelId="{23DF072F-249D-4A11-9DAB-1EC14759A9B1}" type="presParOf" srcId="{5FA21F31-4C89-48CF-872C-14C29A9E84D5}" destId="{51C11425-0899-49EC-B263-63950BDB06AE}" srcOrd="0" destOrd="0" presId="urn:microsoft.com/office/officeart/2005/8/layout/process4"/>
    <dgm:cxn modelId="{D199090B-B11B-4759-BC9F-B357D3F1E7F0}" type="presParOf" srcId="{5FA21F31-4C89-48CF-872C-14C29A9E84D5}" destId="{00CFD95C-E426-4560-ADBA-51D52B23DF74}" srcOrd="1" destOrd="0" presId="urn:microsoft.com/office/officeart/2005/8/layout/process4"/>
    <dgm:cxn modelId="{68C10F68-F4CF-4B56-8FA9-0914A1F7CEBF}" type="presParOf" srcId="{11873155-6E7B-4AC0-8A89-5E8C39990A57}" destId="{71830101-C7A6-4FA2-B46D-A5E9D1D4041E}" srcOrd="1" destOrd="0" presId="urn:microsoft.com/office/officeart/2005/8/layout/process4"/>
    <dgm:cxn modelId="{AA0FBF6B-31C7-4EB0-BAEC-D19874469D45}" type="presParOf" srcId="{11873155-6E7B-4AC0-8A89-5E8C39990A57}" destId="{BE062CBE-29DB-4868-9429-197D2B40D1B2}" srcOrd="2" destOrd="0" presId="urn:microsoft.com/office/officeart/2005/8/layout/process4"/>
    <dgm:cxn modelId="{8793D430-443B-4E28-8F75-A1039F10D8BA}" type="presParOf" srcId="{BE062CBE-29DB-4868-9429-197D2B40D1B2}" destId="{759A8200-491E-4610-92CC-EAE9B9ECE39E}" srcOrd="0" destOrd="0" presId="urn:microsoft.com/office/officeart/2005/8/layout/process4"/>
    <dgm:cxn modelId="{E7B0EF9B-A72C-49DE-8C71-95DD365F86FE}" type="presParOf" srcId="{BE062CBE-29DB-4868-9429-197D2B40D1B2}" destId="{E67D0A78-FFC9-493A-8AA3-0639960EB4DD}" srcOrd="1" destOrd="0" presId="urn:microsoft.com/office/officeart/2005/8/layout/process4"/>
    <dgm:cxn modelId="{C33D12C9-2D0C-4B14-B658-08D9AFDB038A}" type="presParOf" srcId="{BE062CBE-29DB-4868-9429-197D2B40D1B2}" destId="{3A271D8C-EE22-4F1F-A36D-EE91A8A063C8}" srcOrd="2" destOrd="0" presId="urn:microsoft.com/office/officeart/2005/8/layout/process4"/>
    <dgm:cxn modelId="{5D088819-929C-46C7-B298-A574F2A7B698}" type="presParOf" srcId="{3A271D8C-EE22-4F1F-A36D-EE91A8A063C8}" destId="{00ABA1FF-C0F4-4639-8ECB-B1CCC48E20D0}" srcOrd="0" destOrd="0" presId="urn:microsoft.com/office/officeart/2005/8/layout/process4"/>
    <dgm:cxn modelId="{6A1E5DFD-7AE6-43F5-966C-CA23318433A3}" type="presParOf" srcId="{3A271D8C-EE22-4F1F-A36D-EE91A8A063C8}" destId="{29030407-3881-421E-B385-CD01F1C57943}" srcOrd="1" destOrd="0" presId="urn:microsoft.com/office/officeart/2005/8/layout/process4"/>
    <dgm:cxn modelId="{170EBBB4-26DA-4B0B-889A-5C6BE6D5AF5E}" type="presParOf" srcId="{11873155-6E7B-4AC0-8A89-5E8C39990A57}" destId="{18174D33-D850-424B-B071-B59B726769DA}" srcOrd="3" destOrd="0" presId="urn:microsoft.com/office/officeart/2005/8/layout/process4"/>
    <dgm:cxn modelId="{DA23A542-A45C-42FD-A953-F07B0270A388}" type="presParOf" srcId="{11873155-6E7B-4AC0-8A89-5E8C39990A57}" destId="{BD81578F-F311-4261-A67C-6106BB259617}" srcOrd="4" destOrd="0" presId="urn:microsoft.com/office/officeart/2005/8/layout/process4"/>
    <dgm:cxn modelId="{71E0E732-898E-4D0A-A70A-F08285326F3A}" type="presParOf" srcId="{BD81578F-F311-4261-A67C-6106BB259617}" destId="{69F1FECD-645B-4B63-BBA1-F07082A7854F}" srcOrd="0" destOrd="0" presId="urn:microsoft.com/office/officeart/2005/8/layout/process4"/>
    <dgm:cxn modelId="{7BA35934-EE35-4495-9005-434828FB6196}" type="presParOf" srcId="{BD81578F-F311-4261-A67C-6106BB259617}" destId="{A15B81DC-C20C-4503-8918-12443A4075B6}" srcOrd="1" destOrd="0" presId="urn:microsoft.com/office/officeart/2005/8/layout/process4"/>
    <dgm:cxn modelId="{AE62737C-EEE2-4F00-8F62-C3B0A5F1A00A}" type="presParOf" srcId="{BD81578F-F311-4261-A67C-6106BB259617}" destId="{943F3E43-8AC6-4A91-A076-B739073BBA3D}" srcOrd="2" destOrd="0" presId="urn:microsoft.com/office/officeart/2005/8/layout/process4"/>
    <dgm:cxn modelId="{B7DBAFB9-F020-4AC6-AA52-8D68E423FC1D}" type="presParOf" srcId="{943F3E43-8AC6-4A91-A076-B739073BBA3D}" destId="{65E0AABE-083F-4E18-A6C6-E8BB82E0A8D4}" srcOrd="0" destOrd="0" presId="urn:microsoft.com/office/officeart/2005/8/layout/process4"/>
    <dgm:cxn modelId="{2A4A2F4F-B811-41C8-9EA2-F130679B9F93}" type="presParOf" srcId="{943F3E43-8AC6-4A91-A076-B739073BBA3D}" destId="{3356802D-1D57-49F8-8A6A-E74B11EF92B9}"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83A775-9F00-4793-BCBE-FD04152EA207}" type="datetimeFigureOut">
              <a:rPr lang="en-US" smtClean="0"/>
              <a:t>12/7/2022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111AEF-8B2A-42E9-9374-ECAB02CFFFBB}" type="slidenum">
              <a:rPr lang="en-US" smtClean="0"/>
              <a:t>‹#›</a:t>
            </a:fld>
            <a:endParaRPr lang="en-US"/>
          </a:p>
        </p:txBody>
      </p:sp>
    </p:spTree>
    <p:extLst>
      <p:ext uri="{BB962C8B-B14F-4D97-AF65-F5344CB8AC3E}">
        <p14:creationId xmlns:p14="http://schemas.microsoft.com/office/powerpoint/2010/main" val="3634199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2</a:t>
            </a:fld>
            <a:endParaRPr lang="en-US"/>
          </a:p>
        </p:txBody>
      </p:sp>
    </p:spTree>
    <p:extLst>
      <p:ext uri="{BB962C8B-B14F-4D97-AF65-F5344CB8AC3E}">
        <p14:creationId xmlns:p14="http://schemas.microsoft.com/office/powerpoint/2010/main" val="41844906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13</a:t>
            </a:fld>
            <a:endParaRPr lang="en-US"/>
          </a:p>
        </p:txBody>
      </p:sp>
    </p:spTree>
    <p:extLst>
      <p:ext uri="{BB962C8B-B14F-4D97-AF65-F5344CB8AC3E}">
        <p14:creationId xmlns:p14="http://schemas.microsoft.com/office/powerpoint/2010/main" val="1580059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Flesh out </a:t>
            </a:r>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14</a:t>
            </a:fld>
            <a:endParaRPr lang="en-US"/>
          </a:p>
        </p:txBody>
      </p:sp>
    </p:spTree>
    <p:extLst>
      <p:ext uri="{BB962C8B-B14F-4D97-AF65-F5344CB8AC3E}">
        <p14:creationId xmlns:p14="http://schemas.microsoft.com/office/powerpoint/2010/main" val="1396392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15</a:t>
            </a:fld>
            <a:endParaRPr lang="en-US"/>
          </a:p>
        </p:txBody>
      </p:sp>
    </p:spTree>
    <p:extLst>
      <p:ext uri="{BB962C8B-B14F-4D97-AF65-F5344CB8AC3E}">
        <p14:creationId xmlns:p14="http://schemas.microsoft.com/office/powerpoint/2010/main" val="2230102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775626-B354-49E4-8DA6-02A9FBE91EC0}" type="slidenum">
              <a:rPr lang="en-US" smtClean="0"/>
              <a:pPr/>
              <a:t>17</a:t>
            </a:fld>
            <a:endParaRPr lang="en-US" dirty="0"/>
          </a:p>
        </p:txBody>
      </p:sp>
    </p:spTree>
    <p:extLst>
      <p:ext uri="{BB962C8B-B14F-4D97-AF65-F5344CB8AC3E}">
        <p14:creationId xmlns:p14="http://schemas.microsoft.com/office/powerpoint/2010/main" val="1264339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Particular matters can have effects on specific parties, identifiable classes, non-parties, or parties to a subset of the particular matter.</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If analyzing a financial interest like stock, the lack of impact on a stock price is </a:t>
            </a:r>
            <a:r>
              <a:rPr lang="en-US" i="1" dirty="0" smtClean="0"/>
              <a:t>not</a:t>
            </a:r>
            <a:r>
              <a:rPr lang="en-US" dirty="0" smtClean="0"/>
              <a:t> the end of the analysis. (</a:t>
            </a:r>
            <a:r>
              <a:rPr lang="en-US" i="1" dirty="0" smtClean="0"/>
              <a:t>See </a:t>
            </a:r>
            <a:r>
              <a:rPr lang="en-US" dirty="0" smtClean="0"/>
              <a:t>OGE Legal Advisory LA-20-03 (May 1, 2020).</a:t>
            </a:r>
          </a:p>
          <a:p>
            <a:endParaRPr lang="en-US" baseline="0" dirty="0" smtClean="0"/>
          </a:p>
        </p:txBody>
      </p:sp>
      <p:sp>
        <p:nvSpPr>
          <p:cNvPr id="4" name="Slide Number Placeholder 3"/>
          <p:cNvSpPr>
            <a:spLocks noGrp="1"/>
          </p:cNvSpPr>
          <p:nvPr>
            <p:ph type="sldNum" sz="quarter" idx="10"/>
          </p:nvPr>
        </p:nvSpPr>
        <p:spPr/>
        <p:txBody>
          <a:bodyPr/>
          <a:lstStyle/>
          <a:p>
            <a:fld id="{28111AEF-8B2A-42E9-9374-ECAB02CFFFBB}" type="slidenum">
              <a:rPr lang="en-US" smtClean="0"/>
              <a:t>18</a:t>
            </a:fld>
            <a:endParaRPr lang="en-US"/>
          </a:p>
        </p:txBody>
      </p:sp>
    </p:spTree>
    <p:extLst>
      <p:ext uri="{BB962C8B-B14F-4D97-AF65-F5344CB8AC3E}">
        <p14:creationId xmlns:p14="http://schemas.microsoft.com/office/powerpoint/2010/main" val="13689389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b="1" dirty="0" smtClean="0"/>
              <a:t>Tip: </a:t>
            </a:r>
            <a:r>
              <a:rPr lang="en-US" dirty="0" smtClean="0"/>
              <a:t>Can use multiple exemptions for separate financial interests, but cannot use multiple exemptions for a single financial interest.</a:t>
            </a:r>
          </a:p>
          <a:p>
            <a:pPr lvl="1"/>
            <a:r>
              <a:rPr lang="en-US" b="1" dirty="0" smtClean="0"/>
              <a:t>Tip: </a:t>
            </a:r>
            <a:r>
              <a:rPr lang="en-US" dirty="0" smtClean="0"/>
              <a:t>Must continue to monitor value of financial interest.</a:t>
            </a:r>
            <a:endParaRPr lang="en-US" b="1" dirty="0" smtClean="0"/>
          </a:p>
          <a:p>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19</a:t>
            </a:fld>
            <a:endParaRPr lang="en-US"/>
          </a:p>
        </p:txBody>
      </p:sp>
    </p:spTree>
    <p:extLst>
      <p:ext uri="{BB962C8B-B14F-4D97-AF65-F5344CB8AC3E}">
        <p14:creationId xmlns:p14="http://schemas.microsoft.com/office/powerpoint/2010/main" val="2062699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4</a:t>
            </a:fld>
            <a:endParaRPr lang="en-US"/>
          </a:p>
        </p:txBody>
      </p:sp>
    </p:spTree>
    <p:extLst>
      <p:ext uri="{BB962C8B-B14F-4D97-AF65-F5344CB8AC3E}">
        <p14:creationId xmlns:p14="http://schemas.microsoft.com/office/powerpoint/2010/main" val="2334612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6</a:t>
            </a:fld>
            <a:endParaRPr lang="en-US"/>
          </a:p>
        </p:txBody>
      </p:sp>
    </p:spTree>
    <p:extLst>
      <p:ext uri="{BB962C8B-B14F-4D97-AF65-F5344CB8AC3E}">
        <p14:creationId xmlns:p14="http://schemas.microsoft.com/office/powerpoint/2010/main" val="3747702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7</a:t>
            </a:fld>
            <a:endParaRPr lang="en-US"/>
          </a:p>
        </p:txBody>
      </p:sp>
    </p:spTree>
    <p:extLst>
      <p:ext uri="{BB962C8B-B14F-4D97-AF65-F5344CB8AC3E}">
        <p14:creationId xmlns:p14="http://schemas.microsoft.com/office/powerpoint/2010/main" val="624745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8</a:t>
            </a:fld>
            <a:endParaRPr lang="en-US"/>
          </a:p>
        </p:txBody>
      </p:sp>
    </p:spTree>
    <p:extLst>
      <p:ext uri="{BB962C8B-B14F-4D97-AF65-F5344CB8AC3E}">
        <p14:creationId xmlns:p14="http://schemas.microsoft.com/office/powerpoint/2010/main" val="4079466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9</a:t>
            </a:fld>
            <a:endParaRPr lang="en-US"/>
          </a:p>
        </p:txBody>
      </p:sp>
    </p:spTree>
    <p:extLst>
      <p:ext uri="{BB962C8B-B14F-4D97-AF65-F5344CB8AC3E}">
        <p14:creationId xmlns:p14="http://schemas.microsoft.com/office/powerpoint/2010/main" val="3908320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10</a:t>
            </a:fld>
            <a:endParaRPr lang="en-US"/>
          </a:p>
        </p:txBody>
      </p:sp>
    </p:spTree>
    <p:extLst>
      <p:ext uri="{BB962C8B-B14F-4D97-AF65-F5344CB8AC3E}">
        <p14:creationId xmlns:p14="http://schemas.microsoft.com/office/powerpoint/2010/main" val="1365622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 Notes for presentation: </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Direct and predictable effect is an evidentiary element for investigators/prosecutors, and it may not be best to rely on this when analyzing issues on the prevention side.</a:t>
            </a: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If you can articulate a scenario in which a company, person, etc. would gain or lose financially, you’ve identified a direct and predictable effect.</a:t>
            </a:r>
          </a:p>
          <a:p>
            <a:pPr marL="171450" indent="-171450">
              <a:buFont typeface="Arial" panose="020B0604020202020204" pitchFamily="34" charset="0"/>
              <a:buChar char="•"/>
            </a:pPr>
            <a:endParaRPr lang="en-US"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2640.103(a)(3)(</a:t>
            </a:r>
            <a:r>
              <a:rPr lang="en-US" sz="1200" b="0" i="0" kern="1200" dirty="0" err="1"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 defines “direct” effect as one where there is a close causal link between any action in the matter and any expected effect. OGE analogizes this concept to the tort concept of foreseeability. If the effect is foreseeable then it is probably “expected.”.</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2640.103(a) (3)(ii) states that “a particular matter will have a ‘predictable’ effect if there is a real as opposed to speculative possibility that the matter will affect the financial interest.” This distinction between a “real possibility” and a “speculative” possibility is important. In this case, the question is whether will lead to a real possibility that the contact will affect the financial interest. </a:t>
            </a:r>
          </a:p>
          <a:p>
            <a:pPr marL="171450" indent="-171450">
              <a:buFont typeface="Arial" panose="020B0604020202020204" pitchFamily="34" charset="0"/>
              <a:buChar char="•"/>
            </a:pPr>
            <a:endParaRPr lang="en-US"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smtClean="0">
                <a:solidFill>
                  <a:schemeClr val="tx1"/>
                </a:solidFill>
                <a:effectLst/>
                <a:latin typeface="+mn-lt"/>
                <a:ea typeface="+mn-ea"/>
                <a:cs typeface="+mn-cs"/>
              </a:rPr>
              <a:t>Also, the word “possibility” does not mean that it HAS to happen, just that it could.</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Finally, our guidance to agencies has always been that if your 208 analysis meets all the elements and the only element you’re unsure of is “direct and predictable” – in other words if there’s a question in your mind because it could go either way – that it’s a better approach to seek a waiver if the employee needs to work on the matter. Without the waiver you are then risking that DOJ comes to a different conclusion.</a:t>
            </a:r>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11</a:t>
            </a:fld>
            <a:endParaRPr lang="en-US"/>
          </a:p>
        </p:txBody>
      </p:sp>
    </p:spTree>
    <p:extLst>
      <p:ext uri="{BB962C8B-B14F-4D97-AF65-F5344CB8AC3E}">
        <p14:creationId xmlns:p14="http://schemas.microsoft.com/office/powerpoint/2010/main" val="33327419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111AEF-8B2A-42E9-9374-ECAB02CFFFBB}" type="slidenum">
              <a:rPr lang="en-US" smtClean="0"/>
              <a:t>12</a:t>
            </a:fld>
            <a:endParaRPr lang="en-US"/>
          </a:p>
        </p:txBody>
      </p:sp>
    </p:spTree>
    <p:extLst>
      <p:ext uri="{BB962C8B-B14F-4D97-AF65-F5344CB8AC3E}">
        <p14:creationId xmlns:p14="http://schemas.microsoft.com/office/powerpoint/2010/main" val="1101268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3A40E6-9B93-4B11-BFC8-0E91A87A3527}"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515955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3A40E6-9B93-4B11-BFC8-0E91A87A3527}"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306601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3A40E6-9B93-4B11-BFC8-0E91A87A3527}"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EA78B-1277-4519-970F-9AE3CF7D3D6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42026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3A40E6-9B93-4B11-BFC8-0E91A87A3527}"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17696136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3A40E6-9B93-4B11-BFC8-0E91A87A3527}"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EA78B-1277-4519-970F-9AE3CF7D3D6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8055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3A40E6-9B93-4B11-BFC8-0E91A87A3527}"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250317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3A40E6-9B93-4B11-BFC8-0E91A87A3527}"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894925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3A40E6-9B93-4B11-BFC8-0E91A87A3527}"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2247211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3A40E6-9B93-4B11-BFC8-0E91A87A3527}"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3770014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3A40E6-9B93-4B11-BFC8-0E91A87A3527}" type="datetimeFigureOut">
              <a:rPr lang="en-US" smtClean="0"/>
              <a:t>12/7/2022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274506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3A40E6-9B93-4B11-BFC8-0E91A87A3527}" type="datetimeFigureOut">
              <a:rPr lang="en-US" smtClean="0"/>
              <a:t>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574044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3A40E6-9B93-4B11-BFC8-0E91A87A3527}" type="datetimeFigureOut">
              <a:rPr lang="en-US" smtClean="0"/>
              <a:t>12/7/2022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1761704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3A40E6-9B93-4B11-BFC8-0E91A87A3527}" type="datetimeFigureOut">
              <a:rPr lang="en-US" smtClean="0"/>
              <a:t>12/7/2022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1385599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A40E6-9B93-4B11-BFC8-0E91A87A3527}" type="datetimeFigureOut">
              <a:rPr lang="en-US" smtClean="0"/>
              <a:t>12/7/2022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2085852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3A40E6-9B93-4B11-BFC8-0E91A87A3527}" type="datetimeFigureOut">
              <a:rPr lang="en-US" smtClean="0"/>
              <a:t>12/7/2022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EA78B-1277-4519-970F-9AE3CF7D3D6B}" type="slidenum">
              <a:rPr lang="en-US" smtClean="0"/>
              <a:t>‹#›</a:t>
            </a:fld>
            <a:endParaRPr lang="en-US"/>
          </a:p>
        </p:txBody>
      </p:sp>
    </p:spTree>
    <p:extLst>
      <p:ext uri="{BB962C8B-B14F-4D97-AF65-F5344CB8AC3E}">
        <p14:creationId xmlns:p14="http://schemas.microsoft.com/office/powerpoint/2010/main" val="605736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EA78B-1277-4519-970F-9AE3CF7D3D6B}" type="slidenum">
              <a:rPr lang="en-US" smtClean="0"/>
              <a:t>‹#›</a:t>
            </a:fld>
            <a:endParaRPr lang="en-US"/>
          </a:p>
        </p:txBody>
      </p:sp>
      <p:sp>
        <p:nvSpPr>
          <p:cNvPr id="5" name="Date Placeholder 4"/>
          <p:cNvSpPr>
            <a:spLocks noGrp="1"/>
          </p:cNvSpPr>
          <p:nvPr>
            <p:ph type="dt" sz="half" idx="10"/>
          </p:nvPr>
        </p:nvSpPr>
        <p:spPr/>
        <p:txBody>
          <a:bodyPr/>
          <a:lstStyle/>
          <a:p>
            <a:fld id="{DB3A40E6-9B93-4B11-BFC8-0E91A87A3527}" type="datetimeFigureOut">
              <a:rPr lang="en-US" smtClean="0"/>
              <a:t>12/7/2022</a:t>
            </a:fld>
            <a:endParaRPr lang="en-US"/>
          </a:p>
        </p:txBody>
      </p:sp>
    </p:spTree>
    <p:extLst>
      <p:ext uri="{BB962C8B-B14F-4D97-AF65-F5344CB8AC3E}">
        <p14:creationId xmlns:p14="http://schemas.microsoft.com/office/powerpoint/2010/main" val="1203473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B3A40E6-9B93-4B11-BFC8-0E91A87A3527}" type="datetimeFigureOut">
              <a:rPr lang="en-US" smtClean="0"/>
              <a:t>12/7/2022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BAEA78B-1277-4519-970F-9AE3CF7D3D6B}" type="slidenum">
              <a:rPr lang="en-US" smtClean="0"/>
              <a:t>‹#›</a:t>
            </a:fld>
            <a:endParaRPr lang="en-US"/>
          </a:p>
        </p:txBody>
      </p:sp>
    </p:spTree>
    <p:extLst>
      <p:ext uri="{BB962C8B-B14F-4D97-AF65-F5344CB8AC3E}">
        <p14:creationId xmlns:p14="http://schemas.microsoft.com/office/powerpoint/2010/main" val="359360576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 id="2147483774" r:id="rId12"/>
    <p:sldLayoutId id="2147483775" r:id="rId13"/>
    <p:sldLayoutId id="2147483776" r:id="rId14"/>
    <p:sldLayoutId id="2147483777" r:id="rId15"/>
    <p:sldLayoutId id="214748377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18 USC 208: </a:t>
            </a:r>
            <a:br>
              <a:rPr lang="en-US" dirty="0" smtClean="0"/>
            </a:br>
            <a:r>
              <a:rPr lang="en-US" dirty="0" smtClean="0"/>
              <a:t>Conflicts of Interest Basics</a:t>
            </a:r>
            <a:endParaRPr lang="en-US" dirty="0"/>
          </a:p>
        </p:txBody>
      </p:sp>
      <p:sp>
        <p:nvSpPr>
          <p:cNvPr id="3" name="Subtitle 2"/>
          <p:cNvSpPr>
            <a:spLocks noGrp="1"/>
          </p:cNvSpPr>
          <p:nvPr>
            <p:ph type="subTitle" idx="1"/>
          </p:nvPr>
        </p:nvSpPr>
        <p:spPr/>
        <p:txBody>
          <a:bodyPr>
            <a:normAutofit lnSpcReduction="10000"/>
          </a:bodyPr>
          <a:lstStyle/>
          <a:p>
            <a:r>
              <a:rPr lang="en-US" dirty="0" smtClean="0"/>
              <a:t>Maura Leary</a:t>
            </a:r>
          </a:p>
          <a:p>
            <a:r>
              <a:rPr lang="en-US" dirty="0" smtClean="0"/>
              <a:t>Assistant Counsel</a:t>
            </a:r>
          </a:p>
          <a:p>
            <a:r>
              <a:rPr lang="en-US" dirty="0" smtClean="0"/>
              <a:t>Ethics Law and Policy Division</a:t>
            </a:r>
            <a:endParaRPr lang="en-US" dirty="0"/>
          </a:p>
        </p:txBody>
      </p:sp>
    </p:spTree>
    <p:extLst>
      <p:ext uri="{BB962C8B-B14F-4D97-AF65-F5344CB8AC3E}">
        <p14:creationId xmlns:p14="http://schemas.microsoft.com/office/powerpoint/2010/main" val="926840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#2: Particular Matter</a:t>
            </a:r>
            <a:endParaRPr lang="en-US" dirty="0"/>
          </a:p>
        </p:txBody>
      </p:sp>
      <p:sp>
        <p:nvSpPr>
          <p:cNvPr id="3" name="Content Placeholder 2"/>
          <p:cNvSpPr>
            <a:spLocks noGrp="1"/>
          </p:cNvSpPr>
          <p:nvPr>
            <p:ph idx="1"/>
          </p:nvPr>
        </p:nvSpPr>
        <p:spPr>
          <a:xfrm>
            <a:off x="377687" y="1504607"/>
            <a:ext cx="8738762" cy="4697411"/>
          </a:xfrm>
        </p:spPr>
        <p:txBody>
          <a:bodyPr>
            <a:normAutofit fontScale="92500" lnSpcReduction="20000"/>
          </a:bodyPr>
          <a:lstStyle/>
          <a:p>
            <a:r>
              <a:rPr lang="en-US" sz="2200" b="1" dirty="0" smtClean="0"/>
              <a:t>Particular Matter of General Applicability:  </a:t>
            </a:r>
            <a:r>
              <a:rPr lang="en-US" sz="2200" dirty="0"/>
              <a:t>“a particular matter that is focused on the interests of a discrete and identifiable class of persons, but does not involve specific parties.” 5 C.F.R. § 2640.103(m</a:t>
            </a:r>
            <a:r>
              <a:rPr lang="en-US" sz="2200" dirty="0" smtClean="0"/>
              <a:t>)</a:t>
            </a:r>
          </a:p>
          <a:p>
            <a:endParaRPr lang="en-US" sz="2200" dirty="0"/>
          </a:p>
          <a:p>
            <a:r>
              <a:rPr lang="en-US" sz="2200" dirty="0" smtClean="0"/>
              <a:t>Examples:</a:t>
            </a:r>
          </a:p>
          <a:p>
            <a:pPr lvl="1"/>
            <a:r>
              <a:rPr lang="en-US" sz="2200" dirty="0" smtClean="0"/>
              <a:t>Rulemaking on air quality standards for automobile manufacturers </a:t>
            </a:r>
          </a:p>
          <a:p>
            <a:pPr lvl="1"/>
            <a:r>
              <a:rPr lang="en-US" sz="2200" dirty="0" smtClean="0"/>
              <a:t>Legislation on toy safety rules</a:t>
            </a:r>
          </a:p>
          <a:p>
            <a:pPr lvl="1"/>
            <a:r>
              <a:rPr lang="en-US" sz="2200" dirty="0" smtClean="0"/>
              <a:t>Regulation governing taxation rules for financial services firms</a:t>
            </a:r>
          </a:p>
          <a:p>
            <a:pPr lvl="1"/>
            <a:endParaRPr lang="en-US" sz="2200" dirty="0"/>
          </a:p>
          <a:p>
            <a:r>
              <a:rPr lang="en-US" sz="2200" dirty="0" smtClean="0"/>
              <a:t>Distinction between PMGA and “matter” – </a:t>
            </a:r>
            <a:r>
              <a:rPr lang="en-US" sz="2200" i="1" dirty="0" smtClean="0"/>
              <a:t>discrete and identifiable class</a:t>
            </a:r>
          </a:p>
          <a:p>
            <a:pPr lvl="1"/>
            <a:r>
              <a:rPr lang="en-US" sz="2200" dirty="0" smtClean="0"/>
              <a:t>Legislation on public health care (aimed at all Americans) would be a </a:t>
            </a:r>
            <a:r>
              <a:rPr lang="en-US" sz="2200" b="1" dirty="0" smtClean="0"/>
              <a:t>matter</a:t>
            </a:r>
            <a:r>
              <a:rPr lang="en-US" sz="2200" dirty="0" smtClean="0"/>
              <a:t>, while legislation on pharmaceutical pricing  (aimed at pharmaceutical companies) would be a </a:t>
            </a:r>
            <a:r>
              <a:rPr lang="en-US" sz="2200" b="1" dirty="0" smtClean="0"/>
              <a:t>PMGA</a:t>
            </a:r>
            <a:r>
              <a:rPr lang="en-US" sz="2200" dirty="0" smtClean="0"/>
              <a:t>. </a:t>
            </a:r>
            <a:endParaRPr lang="en-US" sz="2200" dirty="0"/>
          </a:p>
          <a:p>
            <a:endParaRPr lang="en-US" b="1" dirty="0" smtClean="0"/>
          </a:p>
          <a:p>
            <a:endParaRPr lang="en-US" dirty="0" smtClean="0"/>
          </a:p>
          <a:p>
            <a:endParaRPr lang="en-US" dirty="0" smtClean="0"/>
          </a:p>
        </p:txBody>
      </p:sp>
    </p:spTree>
    <p:extLst>
      <p:ext uri="{BB962C8B-B14F-4D97-AF65-F5344CB8AC3E}">
        <p14:creationId xmlns:p14="http://schemas.microsoft.com/office/powerpoint/2010/main" val="1223765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89113"/>
            <a:ext cx="8596668" cy="1320800"/>
          </a:xfrm>
        </p:spPr>
        <p:txBody>
          <a:bodyPr/>
          <a:lstStyle/>
          <a:p>
            <a:r>
              <a:rPr lang="en-US" dirty="0" smtClean="0"/>
              <a:t>Element #3: Direct and Predictable </a:t>
            </a:r>
            <a:endParaRPr lang="en-US" dirty="0"/>
          </a:p>
        </p:txBody>
      </p:sp>
      <p:sp>
        <p:nvSpPr>
          <p:cNvPr id="3" name="Content Placeholder 2"/>
          <p:cNvSpPr>
            <a:spLocks noGrp="1"/>
          </p:cNvSpPr>
          <p:nvPr>
            <p:ph idx="1"/>
          </p:nvPr>
        </p:nvSpPr>
        <p:spPr>
          <a:xfrm>
            <a:off x="677334" y="2009913"/>
            <a:ext cx="8596668" cy="3880773"/>
          </a:xfrm>
        </p:spPr>
        <p:txBody>
          <a:bodyPr>
            <a:normAutofit/>
          </a:bodyPr>
          <a:lstStyle/>
          <a:p>
            <a:r>
              <a:rPr lang="en-US" sz="2000" dirty="0" smtClean="0"/>
              <a:t>The particular </a:t>
            </a:r>
            <a:r>
              <a:rPr lang="en-US" sz="2000" dirty="0"/>
              <a:t>matter must have a </a:t>
            </a:r>
            <a:r>
              <a:rPr lang="en-US" sz="2000" b="1" dirty="0"/>
              <a:t>direct and predictable effect</a:t>
            </a:r>
            <a:r>
              <a:rPr lang="en-US" sz="2000" dirty="0"/>
              <a:t> on the employee’s personal or imputed financial interest</a:t>
            </a:r>
            <a:r>
              <a:rPr lang="en-US" sz="2000" dirty="0" smtClean="0"/>
              <a:t>.</a:t>
            </a:r>
          </a:p>
          <a:p>
            <a:pPr lvl="1"/>
            <a:r>
              <a:rPr lang="en-US" sz="2000" dirty="0" smtClean="0"/>
              <a:t>Any  realistic scenario that would affect a company</a:t>
            </a:r>
            <a:r>
              <a:rPr lang="en-US" sz="2000" dirty="0"/>
              <a:t> </a:t>
            </a:r>
            <a:r>
              <a:rPr lang="en-US" sz="2000" dirty="0" smtClean="0"/>
              <a:t>or a person financially</a:t>
            </a:r>
          </a:p>
          <a:p>
            <a:pPr lvl="1"/>
            <a:r>
              <a:rPr lang="en-US" sz="2000" dirty="0" smtClean="0"/>
              <a:t>The effect can be  either a </a:t>
            </a:r>
            <a:r>
              <a:rPr lang="en-US" sz="2000" i="1" dirty="0" smtClean="0"/>
              <a:t>gain</a:t>
            </a:r>
            <a:r>
              <a:rPr lang="en-US" sz="2000" dirty="0" smtClean="0"/>
              <a:t> </a:t>
            </a:r>
            <a:r>
              <a:rPr lang="en-US" sz="2000" i="1" dirty="0" smtClean="0"/>
              <a:t>or a loss</a:t>
            </a:r>
          </a:p>
          <a:p>
            <a:pPr lvl="1"/>
            <a:r>
              <a:rPr lang="en-US" sz="2000" dirty="0" smtClean="0"/>
              <a:t>Dollar amount of the gain or loss doesn’t matter</a:t>
            </a:r>
          </a:p>
          <a:p>
            <a:endParaRPr lang="en-US" sz="2000" i="1" dirty="0"/>
          </a:p>
          <a:p>
            <a:r>
              <a:rPr lang="en-US" sz="2000" i="1" dirty="0" smtClean="0"/>
              <a:t>From a prevention standpoint, if this is the only missing element, better to assume a 208 risk – this is an evidentiary question that DOJ might evaluate differently. </a:t>
            </a:r>
          </a:p>
          <a:p>
            <a:endParaRPr lang="en-US" b="1" dirty="0" smtClean="0"/>
          </a:p>
          <a:p>
            <a:endParaRPr lang="en-US" dirty="0" smtClean="0"/>
          </a:p>
          <a:p>
            <a:endParaRPr lang="en-US" dirty="0" smtClean="0"/>
          </a:p>
        </p:txBody>
      </p:sp>
    </p:spTree>
    <p:extLst>
      <p:ext uri="{BB962C8B-B14F-4D97-AF65-F5344CB8AC3E}">
        <p14:creationId xmlns:p14="http://schemas.microsoft.com/office/powerpoint/2010/main" val="1734927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90330"/>
            <a:ext cx="8596668" cy="1320800"/>
          </a:xfrm>
        </p:spPr>
        <p:txBody>
          <a:bodyPr/>
          <a:lstStyle/>
          <a:p>
            <a:r>
              <a:rPr lang="en-US" dirty="0" smtClean="0"/>
              <a:t>Element #4:  Financial Interest</a:t>
            </a:r>
            <a:endParaRPr lang="en-US" dirty="0"/>
          </a:p>
        </p:txBody>
      </p:sp>
      <p:sp>
        <p:nvSpPr>
          <p:cNvPr id="3" name="Content Placeholder 2"/>
          <p:cNvSpPr>
            <a:spLocks noGrp="1"/>
          </p:cNvSpPr>
          <p:nvPr>
            <p:ph idx="1"/>
          </p:nvPr>
        </p:nvSpPr>
        <p:spPr>
          <a:xfrm>
            <a:off x="677334" y="1643754"/>
            <a:ext cx="8596668" cy="4240211"/>
          </a:xfrm>
        </p:spPr>
        <p:txBody>
          <a:bodyPr>
            <a:normAutofit/>
          </a:bodyPr>
          <a:lstStyle/>
          <a:p>
            <a:r>
              <a:rPr lang="en-US" sz="2000" dirty="0" smtClean="0"/>
              <a:t>The employee’s participation in a particular matter must directly and predictably impact the </a:t>
            </a:r>
            <a:r>
              <a:rPr lang="en-US" sz="2000" b="1" dirty="0" smtClean="0"/>
              <a:t>employee’s personal or imputed financial interest</a:t>
            </a:r>
            <a:r>
              <a:rPr lang="en-US" sz="2000" b="1" dirty="0"/>
              <a:t> </a:t>
            </a:r>
            <a:r>
              <a:rPr lang="en-US" sz="2000" b="1" dirty="0" smtClean="0"/>
              <a:t>(GAIN OR LOSS)</a:t>
            </a:r>
            <a:endParaRPr lang="en-US" sz="2000" dirty="0" smtClean="0"/>
          </a:p>
          <a:p>
            <a:endParaRPr lang="en-US" sz="2000" dirty="0"/>
          </a:p>
          <a:p>
            <a:r>
              <a:rPr lang="en-US" sz="2000" b="1" dirty="0" smtClean="0"/>
              <a:t>Personal financial interest</a:t>
            </a:r>
            <a:r>
              <a:rPr lang="en-US" sz="2000" dirty="0" smtClean="0"/>
              <a:t>: held directly by the employee</a:t>
            </a:r>
            <a:endParaRPr lang="en-US" sz="2000" dirty="0"/>
          </a:p>
          <a:p>
            <a:pPr lvl="1"/>
            <a:r>
              <a:rPr lang="en-US" sz="2000" dirty="0" smtClean="0"/>
              <a:t>Examples: employee’s investments, </a:t>
            </a:r>
            <a:r>
              <a:rPr lang="en-US" sz="2000" dirty="0"/>
              <a:t>partnerships, </a:t>
            </a:r>
            <a:r>
              <a:rPr lang="en-US" sz="2000" dirty="0" smtClean="0"/>
              <a:t>debts</a:t>
            </a:r>
            <a:endParaRPr lang="en-US" sz="2000" dirty="0"/>
          </a:p>
          <a:p>
            <a:r>
              <a:rPr lang="en-US" sz="2000" dirty="0"/>
              <a:t>Imputed financial interests = </a:t>
            </a:r>
            <a:r>
              <a:rPr lang="en-US" sz="2000" dirty="0" smtClean="0"/>
              <a:t>held by specific </a:t>
            </a:r>
            <a:r>
              <a:rPr lang="en-US" sz="2000" b="1" dirty="0" smtClean="0"/>
              <a:t>other people</a:t>
            </a:r>
            <a:r>
              <a:rPr lang="en-US" sz="2000" dirty="0" smtClean="0"/>
              <a:t> </a:t>
            </a:r>
            <a:r>
              <a:rPr lang="en-US" sz="2000" dirty="0"/>
              <a:t>that § 208 treats </a:t>
            </a:r>
            <a:r>
              <a:rPr lang="en-US" sz="2000" dirty="0" smtClean="0"/>
              <a:t>as if they were the employee</a:t>
            </a:r>
            <a:endParaRPr lang="en-US" sz="2000" dirty="0"/>
          </a:p>
          <a:p>
            <a:pPr lvl="1"/>
            <a:r>
              <a:rPr lang="en-US" sz="2000" b="1" dirty="0" smtClean="0"/>
              <a:t>Specifically: </a:t>
            </a:r>
            <a:r>
              <a:rPr lang="en-US" sz="2000" dirty="0" smtClean="0"/>
              <a:t>Spouse, minor child, employer, </a:t>
            </a:r>
            <a:r>
              <a:rPr lang="en-US" sz="2000" dirty="0"/>
              <a:t>those with whom the employee is negotiating for </a:t>
            </a:r>
            <a:r>
              <a:rPr lang="en-US" sz="2000" dirty="0" smtClean="0"/>
              <a:t>employment</a:t>
            </a:r>
            <a:endParaRPr lang="en-US" sz="2000" b="1" dirty="0" smtClean="0"/>
          </a:p>
          <a:p>
            <a:pPr lvl="1"/>
            <a:endParaRPr lang="en-US" dirty="0"/>
          </a:p>
          <a:p>
            <a:endParaRPr lang="en-US" dirty="0" smtClean="0"/>
          </a:p>
          <a:p>
            <a:endParaRPr lang="en-US" dirty="0" smtClean="0"/>
          </a:p>
        </p:txBody>
      </p:sp>
    </p:spTree>
    <p:extLst>
      <p:ext uri="{BB962C8B-B14F-4D97-AF65-F5344CB8AC3E}">
        <p14:creationId xmlns:p14="http://schemas.microsoft.com/office/powerpoint/2010/main" val="18116424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310" y="251796"/>
            <a:ext cx="9063014" cy="1320800"/>
          </a:xfrm>
        </p:spPr>
        <p:txBody>
          <a:bodyPr>
            <a:normAutofit/>
          </a:bodyPr>
          <a:lstStyle/>
          <a:p>
            <a:r>
              <a:rPr lang="en-US" dirty="0" smtClean="0"/>
              <a:t>What’s a financial interest?</a:t>
            </a:r>
            <a:endParaRPr lang="en-US" dirty="0"/>
          </a:p>
        </p:txBody>
      </p:sp>
      <p:sp>
        <p:nvSpPr>
          <p:cNvPr id="4" name="Oval 3" descr="Stock"/>
          <p:cNvSpPr/>
          <p:nvPr/>
        </p:nvSpPr>
        <p:spPr>
          <a:xfrm>
            <a:off x="1358153" y="1694334"/>
            <a:ext cx="1649506" cy="1201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Stock</a:t>
            </a:r>
            <a:endParaRPr lang="en-US" b="1" dirty="0"/>
          </a:p>
        </p:txBody>
      </p:sp>
      <p:sp>
        <p:nvSpPr>
          <p:cNvPr id="5" name="Oval 4" descr="Bonds"/>
          <p:cNvSpPr/>
          <p:nvPr/>
        </p:nvSpPr>
        <p:spPr>
          <a:xfrm>
            <a:off x="1358153" y="3093739"/>
            <a:ext cx="1649506" cy="1201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Bonds</a:t>
            </a:r>
            <a:endParaRPr lang="en-US" dirty="0"/>
          </a:p>
        </p:txBody>
      </p:sp>
      <p:sp>
        <p:nvSpPr>
          <p:cNvPr id="6" name="Oval 5" descr="Mutual Funds"/>
          <p:cNvSpPr/>
          <p:nvPr/>
        </p:nvSpPr>
        <p:spPr>
          <a:xfrm>
            <a:off x="1331258" y="4493144"/>
            <a:ext cx="1649506" cy="1201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Mutual Funds</a:t>
            </a:r>
            <a:endParaRPr lang="en-US" dirty="0"/>
          </a:p>
        </p:txBody>
      </p:sp>
      <p:sp>
        <p:nvSpPr>
          <p:cNvPr id="7" name="Oval 6" descr="Outside positions"/>
          <p:cNvSpPr/>
          <p:nvPr/>
        </p:nvSpPr>
        <p:spPr>
          <a:xfrm>
            <a:off x="3987053" y="1690689"/>
            <a:ext cx="1649506" cy="1201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Outside Positions</a:t>
            </a:r>
            <a:endParaRPr lang="en-US" dirty="0"/>
          </a:p>
        </p:txBody>
      </p:sp>
      <p:sp>
        <p:nvSpPr>
          <p:cNvPr id="8" name="Oval 7" descr="Real Estate"/>
          <p:cNvSpPr/>
          <p:nvPr/>
        </p:nvSpPr>
        <p:spPr>
          <a:xfrm>
            <a:off x="3987053" y="3093739"/>
            <a:ext cx="1649506" cy="1201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Real Estate</a:t>
            </a:r>
            <a:endParaRPr lang="en-US" dirty="0"/>
          </a:p>
        </p:txBody>
      </p:sp>
      <p:sp>
        <p:nvSpPr>
          <p:cNvPr id="9" name="Oval 8" descr="Virtual Currency"/>
          <p:cNvSpPr/>
          <p:nvPr/>
        </p:nvSpPr>
        <p:spPr>
          <a:xfrm>
            <a:off x="3987053" y="4493138"/>
            <a:ext cx="1649506" cy="1201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Virtual Currency</a:t>
            </a:r>
            <a:endParaRPr lang="en-US" dirty="0"/>
          </a:p>
        </p:txBody>
      </p:sp>
      <p:sp>
        <p:nvSpPr>
          <p:cNvPr id="10" name="Oval 9" descr="Trusts"/>
          <p:cNvSpPr/>
          <p:nvPr/>
        </p:nvSpPr>
        <p:spPr>
          <a:xfrm>
            <a:off x="6615953" y="3107112"/>
            <a:ext cx="1649506" cy="1201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Trusts</a:t>
            </a:r>
            <a:endParaRPr lang="en-US" dirty="0"/>
          </a:p>
        </p:txBody>
      </p:sp>
      <p:sp>
        <p:nvSpPr>
          <p:cNvPr id="11" name="Oval 10" descr="529 plans"/>
          <p:cNvSpPr/>
          <p:nvPr/>
        </p:nvSpPr>
        <p:spPr>
          <a:xfrm>
            <a:off x="6615953" y="4493139"/>
            <a:ext cx="1649506" cy="1201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529 Plans</a:t>
            </a:r>
            <a:endParaRPr lang="en-US" dirty="0"/>
          </a:p>
        </p:txBody>
      </p:sp>
      <p:sp>
        <p:nvSpPr>
          <p:cNvPr id="12" name="Oval 11" descr="Life Insurance"/>
          <p:cNvSpPr/>
          <p:nvPr/>
        </p:nvSpPr>
        <p:spPr>
          <a:xfrm>
            <a:off x="9244853" y="3093738"/>
            <a:ext cx="1649506" cy="1201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Life Insurance</a:t>
            </a:r>
            <a:endParaRPr lang="en-US" dirty="0"/>
          </a:p>
        </p:txBody>
      </p:sp>
      <p:sp>
        <p:nvSpPr>
          <p:cNvPr id="13" name="Oval 12" descr="Loans"/>
          <p:cNvSpPr/>
          <p:nvPr/>
        </p:nvSpPr>
        <p:spPr>
          <a:xfrm>
            <a:off x="9244853" y="1690688"/>
            <a:ext cx="1649506" cy="1201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Loans</a:t>
            </a:r>
            <a:endParaRPr lang="en-US" dirty="0"/>
          </a:p>
        </p:txBody>
      </p:sp>
      <p:sp>
        <p:nvSpPr>
          <p:cNvPr id="14" name="Oval 13" descr="Retirement Plans"/>
          <p:cNvSpPr/>
          <p:nvPr/>
        </p:nvSpPr>
        <p:spPr>
          <a:xfrm>
            <a:off x="6615953" y="1690689"/>
            <a:ext cx="1649506" cy="1201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Retirement Plans</a:t>
            </a:r>
            <a:endParaRPr lang="en-US" sz="1500" dirty="0"/>
          </a:p>
        </p:txBody>
      </p:sp>
      <p:sp>
        <p:nvSpPr>
          <p:cNvPr id="15" name="Oval 14" descr="unknown"/>
          <p:cNvSpPr/>
          <p:nvPr/>
        </p:nvSpPr>
        <p:spPr>
          <a:xfrm>
            <a:off x="9244853" y="4493138"/>
            <a:ext cx="1649506" cy="12012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3" name="TextBox 2"/>
          <p:cNvSpPr txBox="1"/>
          <p:nvPr/>
        </p:nvSpPr>
        <p:spPr>
          <a:xfrm>
            <a:off x="4150383" y="6202017"/>
            <a:ext cx="2972352" cy="369332"/>
          </a:xfrm>
          <a:prstGeom prst="rect">
            <a:avLst/>
          </a:prstGeom>
          <a:noFill/>
        </p:spPr>
        <p:txBody>
          <a:bodyPr wrap="none" rtlCol="0">
            <a:spAutoFit/>
          </a:bodyPr>
          <a:lstStyle/>
          <a:p>
            <a:r>
              <a:rPr lang="en-US" i="1" dirty="0" smtClean="0"/>
              <a:t>See </a:t>
            </a:r>
            <a:r>
              <a:rPr lang="en-US" dirty="0" smtClean="0"/>
              <a:t>5 </a:t>
            </a:r>
            <a:r>
              <a:rPr lang="en-US" dirty="0"/>
              <a:t>C.F.R. § 2640.103(b</a:t>
            </a:r>
            <a:r>
              <a:rPr lang="en-US" dirty="0" smtClean="0"/>
              <a:t>)</a:t>
            </a:r>
            <a:endParaRPr lang="en-US" dirty="0"/>
          </a:p>
        </p:txBody>
      </p:sp>
    </p:spTree>
    <p:extLst>
      <p:ext uri="{BB962C8B-B14F-4D97-AF65-F5344CB8AC3E}">
        <p14:creationId xmlns:p14="http://schemas.microsoft.com/office/powerpoint/2010/main" val="1827044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#5: Personal and substantial participation</a:t>
            </a:r>
            <a:endParaRPr lang="en-US" dirty="0"/>
          </a:p>
        </p:txBody>
      </p:sp>
      <p:sp>
        <p:nvSpPr>
          <p:cNvPr id="3" name="Content Placeholder 2"/>
          <p:cNvSpPr>
            <a:spLocks noGrp="1"/>
          </p:cNvSpPr>
          <p:nvPr>
            <p:ph idx="1"/>
          </p:nvPr>
        </p:nvSpPr>
        <p:spPr/>
        <p:txBody>
          <a:bodyPr>
            <a:normAutofit/>
          </a:bodyPr>
          <a:lstStyle/>
          <a:p>
            <a:r>
              <a:rPr lang="en-US" sz="2000" b="1" dirty="0" smtClean="0"/>
              <a:t>Anything </a:t>
            </a:r>
            <a:r>
              <a:rPr lang="en-US" sz="2000" dirty="0" smtClean="0"/>
              <a:t>beyond ministerial involvement constitutes personal and substantial participation.  </a:t>
            </a:r>
          </a:p>
          <a:p>
            <a:pPr lvl="1"/>
            <a:r>
              <a:rPr lang="en-US" sz="2000" dirty="0" smtClean="0"/>
              <a:t>Personal – to participate directly</a:t>
            </a:r>
          </a:p>
          <a:p>
            <a:pPr lvl="1"/>
            <a:r>
              <a:rPr lang="en-US" sz="2000" dirty="0" smtClean="0"/>
              <a:t>Substantial – involvement is of significance to the particular matter</a:t>
            </a:r>
          </a:p>
          <a:p>
            <a:endParaRPr lang="en-US" sz="2000" dirty="0" smtClean="0"/>
          </a:p>
          <a:p>
            <a:r>
              <a:rPr lang="en-US" sz="2000" dirty="0" smtClean="0"/>
              <a:t>Question is </a:t>
            </a:r>
            <a:r>
              <a:rPr lang="en-US" sz="2000" dirty="0"/>
              <a:t>whether the </a:t>
            </a:r>
            <a:r>
              <a:rPr lang="en-US" sz="2000" i="1" dirty="0"/>
              <a:t>particular matter</a:t>
            </a:r>
            <a:r>
              <a:rPr lang="en-US" sz="2000" dirty="0"/>
              <a:t> has a direct and predictable </a:t>
            </a:r>
            <a:r>
              <a:rPr lang="en-US" sz="2000" dirty="0" smtClean="0"/>
              <a:t>effect on the financial interest, not just the employee’s participation.</a:t>
            </a:r>
            <a:endParaRPr lang="en-US" sz="2000" dirty="0"/>
          </a:p>
        </p:txBody>
      </p:sp>
    </p:spTree>
    <p:extLst>
      <p:ext uri="{BB962C8B-B14F-4D97-AF65-F5344CB8AC3E}">
        <p14:creationId xmlns:p14="http://schemas.microsoft.com/office/powerpoint/2010/main" val="3008129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#6:  Knowledge</a:t>
            </a:r>
            <a:endParaRPr lang="en-US" dirty="0"/>
          </a:p>
        </p:txBody>
      </p:sp>
      <p:sp>
        <p:nvSpPr>
          <p:cNvPr id="3" name="Content Placeholder 2"/>
          <p:cNvSpPr>
            <a:spLocks noGrp="1"/>
          </p:cNvSpPr>
          <p:nvPr>
            <p:ph idx="1"/>
          </p:nvPr>
        </p:nvSpPr>
        <p:spPr/>
        <p:txBody>
          <a:bodyPr>
            <a:normAutofit/>
          </a:bodyPr>
          <a:lstStyle/>
          <a:p>
            <a:r>
              <a:rPr lang="en-US" sz="2000" dirty="0"/>
              <a:t>Employees generally have to know what their financial interests are in order to run afoul of the </a:t>
            </a:r>
            <a:r>
              <a:rPr lang="en-US" sz="2000" dirty="0" smtClean="0"/>
              <a:t>statute.</a:t>
            </a:r>
          </a:p>
          <a:p>
            <a:r>
              <a:rPr lang="en-US" sz="2000" dirty="0" smtClean="0"/>
              <a:t>Employees cannot self-blind themselves from assets or financial interests they have access to.</a:t>
            </a:r>
          </a:p>
          <a:p>
            <a:pPr lvl="1"/>
            <a:r>
              <a:rPr lang="en-US" sz="2000" dirty="0" smtClean="0"/>
              <a:t>Investigators/prosecutors will often argue that an individual could have or should have known they had a financial interest.</a:t>
            </a:r>
            <a:endParaRPr lang="en-US" sz="2000" dirty="0"/>
          </a:p>
        </p:txBody>
      </p:sp>
    </p:spTree>
    <p:extLst>
      <p:ext uri="{BB962C8B-B14F-4D97-AF65-F5344CB8AC3E}">
        <p14:creationId xmlns:p14="http://schemas.microsoft.com/office/powerpoint/2010/main" val="557520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09530" y="1930400"/>
            <a:ext cx="7275444" cy="3498574"/>
          </a:xfrm>
          <a:prstGeom prst="rect">
            <a:avLst/>
          </a:prstGeom>
          <a:noFill/>
        </p:spPr>
        <p:txBody>
          <a:bodyPr wrap="square" rtlCol="0">
            <a:spAutoFit/>
          </a:bodyPr>
          <a:lstStyle/>
          <a:p>
            <a:endParaRPr lang="en-US" dirty="0"/>
          </a:p>
        </p:txBody>
      </p:sp>
      <p:sp>
        <p:nvSpPr>
          <p:cNvPr id="5" name="Title 4"/>
          <p:cNvSpPr>
            <a:spLocks noGrp="1"/>
          </p:cNvSpPr>
          <p:nvPr>
            <p:ph type="title"/>
          </p:nvPr>
        </p:nvSpPr>
        <p:spPr/>
        <p:txBody>
          <a:bodyPr/>
          <a:lstStyle/>
          <a:p>
            <a:r>
              <a:rPr lang="en-US" b="1" dirty="0" smtClean="0"/>
              <a:t>Putting It Together: </a:t>
            </a:r>
            <a:br>
              <a:rPr lang="en-US" b="1" dirty="0" smtClean="0"/>
            </a:br>
            <a:r>
              <a:rPr lang="en-US" b="1" dirty="0" smtClean="0"/>
              <a:t>Elements of 18 USC 208</a:t>
            </a:r>
            <a:endParaRPr lang="en-US" dirty="0"/>
          </a:p>
        </p:txBody>
      </p:sp>
      <p:sp>
        <p:nvSpPr>
          <p:cNvPr id="6" name="Content Placeholder 5"/>
          <p:cNvSpPr>
            <a:spLocks noGrp="1"/>
          </p:cNvSpPr>
          <p:nvPr>
            <p:ph idx="1"/>
          </p:nvPr>
        </p:nvSpPr>
        <p:spPr>
          <a:xfrm>
            <a:off x="677334" y="1930400"/>
            <a:ext cx="8596668" cy="3880773"/>
          </a:xfrm>
        </p:spPr>
        <p:txBody>
          <a:bodyPr>
            <a:normAutofit/>
          </a:bodyPr>
          <a:lstStyle/>
          <a:p>
            <a:r>
              <a:rPr lang="en-US" sz="2000" dirty="0" smtClean="0"/>
              <a:t>(</a:t>
            </a:r>
            <a:r>
              <a:rPr lang="en-US" sz="2000" dirty="0"/>
              <a:t>1) </a:t>
            </a:r>
            <a:r>
              <a:rPr lang="en-US" sz="2000" dirty="0" smtClean="0"/>
              <a:t>Is the person an </a:t>
            </a:r>
            <a:r>
              <a:rPr lang="en-US" sz="2000" b="1" dirty="0" smtClean="0"/>
              <a:t>officer </a:t>
            </a:r>
            <a:r>
              <a:rPr lang="en-US" sz="2000" b="1" dirty="0"/>
              <a:t>or employee </a:t>
            </a:r>
            <a:r>
              <a:rPr lang="en-US" sz="2000" dirty="0"/>
              <a:t>of the Executive </a:t>
            </a:r>
            <a:r>
              <a:rPr lang="en-US" sz="2000" dirty="0" smtClean="0"/>
              <a:t>branch?</a:t>
            </a:r>
            <a:endParaRPr lang="en-US" sz="2000" dirty="0"/>
          </a:p>
          <a:p>
            <a:r>
              <a:rPr lang="en-US" sz="2000" dirty="0"/>
              <a:t>(2) </a:t>
            </a:r>
            <a:r>
              <a:rPr lang="en-US" sz="2000" dirty="0" smtClean="0"/>
              <a:t>Did they participate </a:t>
            </a:r>
            <a:r>
              <a:rPr lang="en-US" sz="2000" dirty="0"/>
              <a:t>In a </a:t>
            </a:r>
            <a:r>
              <a:rPr lang="en-US" sz="2000" b="1" dirty="0" smtClean="0"/>
              <a:t>particular matter </a:t>
            </a:r>
            <a:r>
              <a:rPr lang="en-US" sz="2000" dirty="0" smtClean="0"/>
              <a:t>that has a </a:t>
            </a:r>
          </a:p>
          <a:p>
            <a:r>
              <a:rPr lang="en-US" sz="2000" dirty="0" smtClean="0"/>
              <a:t>(3) </a:t>
            </a:r>
            <a:r>
              <a:rPr lang="en-US" sz="2000" b="1" dirty="0" smtClean="0"/>
              <a:t>direct </a:t>
            </a:r>
            <a:r>
              <a:rPr lang="en-US" sz="2000" b="1" dirty="0"/>
              <a:t>and predictable</a:t>
            </a:r>
            <a:r>
              <a:rPr lang="en-US" sz="2000" dirty="0"/>
              <a:t> </a:t>
            </a:r>
            <a:r>
              <a:rPr lang="en-US" sz="2000" dirty="0" smtClean="0"/>
              <a:t>effect</a:t>
            </a:r>
          </a:p>
          <a:p>
            <a:r>
              <a:rPr lang="en-US" sz="2000" dirty="0" smtClean="0"/>
              <a:t>(4) </a:t>
            </a:r>
            <a:r>
              <a:rPr lang="en-US" sz="2000" dirty="0"/>
              <a:t>on the </a:t>
            </a:r>
            <a:r>
              <a:rPr lang="en-US" sz="2000" b="1" dirty="0"/>
              <a:t>financial </a:t>
            </a:r>
            <a:r>
              <a:rPr lang="en-US" sz="2000" b="1" dirty="0" smtClean="0"/>
              <a:t>interest</a:t>
            </a:r>
            <a:r>
              <a:rPr lang="en-US" sz="2000" dirty="0" smtClean="0"/>
              <a:t> of the employee </a:t>
            </a:r>
            <a:r>
              <a:rPr lang="en-US" sz="2000" dirty="0"/>
              <a:t>(or someone whose interests are imputed to the </a:t>
            </a:r>
            <a:r>
              <a:rPr lang="en-US" sz="2000" dirty="0" smtClean="0"/>
              <a:t>employee), </a:t>
            </a:r>
          </a:p>
          <a:p>
            <a:r>
              <a:rPr lang="en-US" sz="2000" dirty="0" smtClean="0"/>
              <a:t>(5) was their participation</a:t>
            </a:r>
            <a:r>
              <a:rPr lang="en-US" sz="2000" b="1" dirty="0" smtClean="0"/>
              <a:t> personal </a:t>
            </a:r>
            <a:r>
              <a:rPr lang="en-US" sz="2000" b="1" dirty="0"/>
              <a:t>and </a:t>
            </a:r>
            <a:r>
              <a:rPr lang="en-US" sz="2000" b="1" dirty="0" smtClean="0"/>
              <a:t>substantial? </a:t>
            </a:r>
            <a:endParaRPr lang="en-US" sz="2000" dirty="0" smtClean="0"/>
          </a:p>
          <a:p>
            <a:r>
              <a:rPr lang="en-US" sz="2000" dirty="0" smtClean="0"/>
              <a:t>(6) did they have </a:t>
            </a:r>
            <a:r>
              <a:rPr lang="en-US" sz="2000" b="1" dirty="0" smtClean="0"/>
              <a:t>knowledge</a:t>
            </a:r>
            <a:r>
              <a:rPr lang="en-US" sz="2000" dirty="0" smtClean="0"/>
              <a:t>?</a:t>
            </a:r>
            <a:endParaRPr lang="en-US" sz="2000" dirty="0"/>
          </a:p>
        </p:txBody>
      </p:sp>
      <p:sp>
        <p:nvSpPr>
          <p:cNvPr id="7" name="TextBox 6"/>
          <p:cNvSpPr txBox="1"/>
          <p:nvPr/>
        </p:nvSpPr>
        <p:spPr>
          <a:xfrm>
            <a:off x="677334" y="5428974"/>
            <a:ext cx="8595623" cy="400110"/>
          </a:xfrm>
          <a:prstGeom prst="rect">
            <a:avLst/>
          </a:prstGeom>
          <a:noFill/>
        </p:spPr>
        <p:txBody>
          <a:bodyPr wrap="none" rtlCol="0">
            <a:spAutoFit/>
          </a:bodyPr>
          <a:lstStyle/>
          <a:p>
            <a:r>
              <a:rPr lang="en-US" sz="2000" b="1" dirty="0" smtClean="0">
                <a:solidFill>
                  <a:srgbClr val="FF0000"/>
                </a:solidFill>
              </a:rPr>
              <a:t>All of these elements need to be met to establish a criminal violation.</a:t>
            </a:r>
            <a:endParaRPr lang="en-US" sz="2000" b="1" dirty="0">
              <a:solidFill>
                <a:srgbClr val="FF0000"/>
              </a:solidFill>
            </a:endParaRPr>
          </a:p>
        </p:txBody>
      </p:sp>
    </p:spTree>
    <p:extLst>
      <p:ext uri="{BB962C8B-B14F-4D97-AF65-F5344CB8AC3E}">
        <p14:creationId xmlns:p14="http://schemas.microsoft.com/office/powerpoint/2010/main" val="1075295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Key Questions</a:t>
            </a:r>
            <a:endParaRPr lang="en-US" dirty="0"/>
          </a:p>
        </p:txBody>
      </p:sp>
      <p:graphicFrame>
        <p:nvGraphicFramePr>
          <p:cNvPr id="5" name="Diagram 4" descr="Decision tree: first determine if there is a particular matter, then determine if participation is personal and substantial, finally ask if there is a disqualifying financial interest"/>
          <p:cNvGraphicFramePr/>
          <p:nvPr>
            <p:extLst>
              <p:ext uri="{D42A27DB-BD31-4B8C-83A1-F6EECF244321}">
                <p14:modId xmlns:p14="http://schemas.microsoft.com/office/powerpoint/2010/main" val="2718117692"/>
              </p:ext>
            </p:extLst>
          </p:nvPr>
        </p:nvGraphicFramePr>
        <p:xfrm>
          <a:off x="1813368" y="1657350"/>
          <a:ext cx="6324600" cy="381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98874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tips: </a:t>
            </a:r>
            <a:endParaRPr lang="en-US" dirty="0"/>
          </a:p>
        </p:txBody>
      </p:sp>
      <p:sp>
        <p:nvSpPr>
          <p:cNvPr id="3" name="Content Placeholder 2"/>
          <p:cNvSpPr>
            <a:spLocks noGrp="1"/>
          </p:cNvSpPr>
          <p:nvPr>
            <p:ph idx="1"/>
          </p:nvPr>
        </p:nvSpPr>
        <p:spPr>
          <a:xfrm>
            <a:off x="677334" y="1440873"/>
            <a:ext cx="8596668" cy="4600489"/>
          </a:xfrm>
        </p:spPr>
        <p:txBody>
          <a:bodyPr>
            <a:normAutofit/>
          </a:bodyPr>
          <a:lstStyle/>
          <a:p>
            <a:pPr marL="0" indent="0">
              <a:buNone/>
            </a:pPr>
            <a:endParaRPr lang="en-US" sz="2400" dirty="0"/>
          </a:p>
          <a:p>
            <a:r>
              <a:rPr lang="en-US" sz="2400" dirty="0" smtClean="0"/>
              <a:t>Identify who is affected by a matter (specific party? Class? Party to a subset of the matter?)</a:t>
            </a:r>
          </a:p>
          <a:p>
            <a:endParaRPr lang="en-US" sz="2400" dirty="0" smtClean="0"/>
          </a:p>
          <a:p>
            <a:r>
              <a:rPr lang="en-US" sz="2400" dirty="0" smtClean="0"/>
              <a:t>Look at the big-picture financial interests of the company (Stock price isn’t the end of the analysis)</a:t>
            </a:r>
            <a:endParaRPr lang="en-US" sz="2400" dirty="0"/>
          </a:p>
          <a:p>
            <a:endParaRPr lang="en-US" sz="2400" dirty="0"/>
          </a:p>
          <a:p>
            <a:r>
              <a:rPr lang="en-US" sz="2400" dirty="0"/>
              <a:t>T</a:t>
            </a:r>
            <a:r>
              <a:rPr lang="en-US" sz="2400" dirty="0" smtClean="0"/>
              <a:t>here is no minimum financial impact for § 208 to apply</a:t>
            </a:r>
          </a:p>
          <a:p>
            <a:endParaRPr lang="en-US" sz="2400" dirty="0" smtClean="0"/>
          </a:p>
          <a:p>
            <a:pPr marL="0" indent="0">
              <a:buNone/>
            </a:pPr>
            <a:endParaRPr lang="en-US" sz="2400" dirty="0" smtClean="0"/>
          </a:p>
        </p:txBody>
      </p:sp>
    </p:spTree>
    <p:extLst>
      <p:ext uri="{BB962C8B-B14F-4D97-AF65-F5344CB8AC3E}">
        <p14:creationId xmlns:p14="http://schemas.microsoft.com/office/powerpoint/2010/main" val="39549987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Resolving an identified § 208 conflict</a:t>
            </a:r>
            <a:endParaRPr lang="en-US" dirty="0"/>
          </a:p>
        </p:txBody>
      </p:sp>
      <p:sp>
        <p:nvSpPr>
          <p:cNvPr id="3" name="Content Placeholder 2"/>
          <p:cNvSpPr>
            <a:spLocks noGrp="1"/>
          </p:cNvSpPr>
          <p:nvPr>
            <p:ph idx="1"/>
          </p:nvPr>
        </p:nvSpPr>
        <p:spPr>
          <a:xfrm>
            <a:off x="1346407" y="1604537"/>
            <a:ext cx="8596668" cy="4943475"/>
          </a:xfrm>
        </p:spPr>
        <p:txBody>
          <a:bodyPr>
            <a:noAutofit/>
          </a:bodyPr>
          <a:lstStyle/>
          <a:p>
            <a:r>
              <a:rPr lang="en-US" sz="2400" b="1" dirty="0" smtClean="0"/>
              <a:t>Exemptions</a:t>
            </a:r>
            <a:r>
              <a:rPr lang="en-US" sz="2400" dirty="0" smtClean="0"/>
              <a:t> – 5 C.F.R. part 2640</a:t>
            </a:r>
          </a:p>
          <a:p>
            <a:endParaRPr lang="en-US" sz="2400" dirty="0" smtClean="0"/>
          </a:p>
          <a:p>
            <a:r>
              <a:rPr lang="en-US" sz="2400" b="1" dirty="0" smtClean="0"/>
              <a:t>Remove </a:t>
            </a:r>
            <a:r>
              <a:rPr lang="en-US" sz="2400" dirty="0" smtClean="0"/>
              <a:t>the financial interest</a:t>
            </a:r>
          </a:p>
          <a:p>
            <a:pPr lvl="1"/>
            <a:r>
              <a:rPr lang="en-US" sz="2000" dirty="0" smtClean="0"/>
              <a:t>Divest (may be eligible for a Certificate of Divestiture)</a:t>
            </a:r>
          </a:p>
          <a:p>
            <a:pPr lvl="1"/>
            <a:r>
              <a:rPr lang="en-US" sz="2000" dirty="0" smtClean="0"/>
              <a:t>Forfeit</a:t>
            </a:r>
          </a:p>
          <a:p>
            <a:pPr lvl="1"/>
            <a:r>
              <a:rPr lang="en-US" sz="2400" b="1" dirty="0" smtClean="0"/>
              <a:t>Resign</a:t>
            </a:r>
            <a:endParaRPr lang="en-US" sz="2200" b="1" dirty="0" smtClean="0"/>
          </a:p>
          <a:p>
            <a:pPr marL="457200" lvl="1" indent="0">
              <a:buNone/>
            </a:pPr>
            <a:endParaRPr lang="en-US" sz="2000" dirty="0" smtClean="0"/>
          </a:p>
          <a:p>
            <a:r>
              <a:rPr lang="en-US" sz="2400" b="1" dirty="0" smtClean="0"/>
              <a:t>Recuse</a:t>
            </a:r>
            <a:r>
              <a:rPr lang="en-US" sz="2400" dirty="0" smtClean="0"/>
              <a:t> from the matter </a:t>
            </a:r>
            <a:r>
              <a:rPr lang="en-US" sz="2400" dirty="0" smtClean="0">
                <a:solidFill>
                  <a:srgbClr val="FF0000"/>
                </a:solidFill>
              </a:rPr>
              <a:t>**this is the default**</a:t>
            </a:r>
          </a:p>
          <a:p>
            <a:endParaRPr lang="en-US" sz="2400" dirty="0" smtClean="0"/>
          </a:p>
          <a:p>
            <a:r>
              <a:rPr lang="en-US" sz="2400" dirty="0" smtClean="0"/>
              <a:t>Waive the financial interest (</a:t>
            </a:r>
            <a:r>
              <a:rPr lang="en-US" sz="2400" i="1" dirty="0" smtClean="0"/>
              <a:t>last resort)</a:t>
            </a:r>
            <a:endParaRPr lang="en-US" sz="2400" b="1" dirty="0" smtClean="0"/>
          </a:p>
          <a:p>
            <a:endParaRPr lang="en-US" sz="2400" dirty="0"/>
          </a:p>
        </p:txBody>
      </p:sp>
    </p:spTree>
    <p:extLst>
      <p:ext uri="{BB962C8B-B14F-4D97-AF65-F5344CB8AC3E}">
        <p14:creationId xmlns:p14="http://schemas.microsoft.com/office/powerpoint/2010/main" val="4105650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18 U.S.C. § 208(a): acts affecting a personal financial interest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t>
            </a:r>
            <a:r>
              <a:rPr lang="en-US" dirty="0"/>
              <a:t>W]</a:t>
            </a:r>
            <a:r>
              <a:rPr lang="en-US" dirty="0" err="1"/>
              <a:t>hoever</a:t>
            </a:r>
            <a:r>
              <a:rPr lang="en-US" dirty="0"/>
              <a:t>, being an officer or employee of the executive branch of the United States Government, or of any independent agency of the United States, a Federal Reserve bank director, officer, or employee, or an officer or employee of the District of Columbia, including a special Government employee, participates personally and substantially as a Government officer or employee, through decision, approval, disapproval, recommendation, the rendering of advice, investigation, or otherwise, in a judicial or other proceeding, application, request for a ruling or other determination, contract, claim, controversy, charge, accusation, arrest, or other particular matter in which, to his knowledge, he, his spouse, minor child, general partner, organization in which he is serving as officer, director, trustee, general partner or employee, or any person or organization with whom he is negotiating or has any arrangement concerning prospective employment, has a financial interest</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2242319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6000" dirty="0" smtClean="0"/>
              <a:t>  THANK YOU!</a:t>
            </a:r>
            <a:br>
              <a:rPr lang="en-US" sz="6000" dirty="0" smtClean="0"/>
            </a:br>
            <a:endParaRPr lang="en-US" sz="6000" dirty="0"/>
          </a:p>
        </p:txBody>
      </p:sp>
    </p:spTree>
    <p:extLst>
      <p:ext uri="{BB962C8B-B14F-4D97-AF65-F5344CB8AC3E}">
        <p14:creationId xmlns:p14="http://schemas.microsoft.com/office/powerpoint/2010/main" val="2362469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3498507" y="1563757"/>
            <a:ext cx="4703609" cy="3845718"/>
          </a:xfrm>
        </p:spPr>
      </p:pic>
    </p:spTree>
    <p:extLst>
      <p:ext uri="{BB962C8B-B14F-4D97-AF65-F5344CB8AC3E}">
        <p14:creationId xmlns:p14="http://schemas.microsoft.com/office/powerpoint/2010/main" val="1279377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plain English….</a:t>
            </a:r>
            <a:endParaRPr lang="en-US" dirty="0"/>
          </a:p>
        </p:txBody>
      </p:sp>
      <p:sp>
        <p:nvSpPr>
          <p:cNvPr id="3" name="Content Placeholder 2"/>
          <p:cNvSpPr>
            <a:spLocks noGrp="1"/>
          </p:cNvSpPr>
          <p:nvPr>
            <p:ph idx="1"/>
          </p:nvPr>
        </p:nvSpPr>
        <p:spPr>
          <a:xfrm>
            <a:off x="677334" y="1930400"/>
            <a:ext cx="8596668" cy="3880773"/>
          </a:xfrm>
        </p:spPr>
        <p:txBody>
          <a:bodyPr>
            <a:normAutofit fontScale="92500" lnSpcReduction="10000"/>
          </a:bodyPr>
          <a:lstStyle/>
          <a:p>
            <a:pPr marL="0" indent="0">
              <a:buNone/>
            </a:pPr>
            <a:r>
              <a:rPr lang="en-US" sz="3600" b="1" i="1" dirty="0" smtClean="0"/>
              <a:t>Government employees can’t work </a:t>
            </a:r>
            <a:r>
              <a:rPr lang="en-US" sz="3600" b="1" i="1" dirty="0"/>
              <a:t>on things they know will affect their financial </a:t>
            </a:r>
            <a:r>
              <a:rPr lang="en-US" sz="3600" b="1" i="1" dirty="0" smtClean="0"/>
              <a:t>interests</a:t>
            </a:r>
          </a:p>
          <a:p>
            <a:pPr marL="0" indent="0" algn="ctr">
              <a:buNone/>
            </a:pPr>
            <a:r>
              <a:rPr lang="en-US" sz="3600" b="1" i="1" dirty="0" smtClean="0"/>
              <a:t> </a:t>
            </a:r>
            <a:r>
              <a:rPr lang="en-US" sz="2600" i="1" dirty="0" smtClean="0"/>
              <a:t>or even simpler…</a:t>
            </a:r>
          </a:p>
          <a:p>
            <a:pPr marL="0" indent="0">
              <a:buNone/>
            </a:pPr>
            <a:endParaRPr lang="en-US" sz="3600" b="1" i="1" dirty="0" smtClean="0">
              <a:solidFill>
                <a:srgbClr val="FF0000"/>
              </a:solidFill>
            </a:endParaRPr>
          </a:p>
          <a:p>
            <a:pPr marL="0" indent="0">
              <a:buNone/>
            </a:pPr>
            <a:r>
              <a:rPr lang="en-US" sz="3600" b="1" i="1" dirty="0" smtClean="0">
                <a:solidFill>
                  <a:srgbClr val="FF0000"/>
                </a:solidFill>
              </a:rPr>
              <a:t>YOU CAN’T MAKE (or lose) MONEY OFF YOUR GOVERNMENT JOB. (It’s a crime.) </a:t>
            </a:r>
          </a:p>
          <a:p>
            <a:pPr marL="0" indent="0">
              <a:buNone/>
            </a:pPr>
            <a:endParaRPr lang="en-US" sz="3600" b="1" i="1" dirty="0"/>
          </a:p>
        </p:txBody>
      </p:sp>
    </p:spTree>
    <p:extLst>
      <p:ext uri="{BB962C8B-B14F-4D97-AF65-F5344CB8AC3E}">
        <p14:creationId xmlns:p14="http://schemas.microsoft.com/office/powerpoint/2010/main" val="4167504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But how can you identify a potential 18 USC 208 violation?</a:t>
            </a:r>
            <a:endParaRPr lang="en-US" dirty="0"/>
          </a:p>
        </p:txBody>
      </p:sp>
      <p:sp>
        <p:nvSpPr>
          <p:cNvPr id="3" name="Content Placeholder 2"/>
          <p:cNvSpPr>
            <a:spLocks noGrp="1"/>
          </p:cNvSpPr>
          <p:nvPr>
            <p:ph idx="1"/>
          </p:nvPr>
        </p:nvSpPr>
        <p:spPr/>
        <p:txBody>
          <a:bodyPr>
            <a:normAutofit/>
          </a:bodyPr>
          <a:lstStyle/>
          <a:p>
            <a:pPr marL="0" indent="0" algn="ctr">
              <a:buNone/>
            </a:pPr>
            <a:endParaRPr lang="en-US" sz="4000" dirty="0" smtClean="0"/>
          </a:p>
          <a:p>
            <a:pPr algn="ctr"/>
            <a:r>
              <a:rPr lang="en-US" sz="4000" dirty="0" smtClean="0"/>
              <a:t>Look </a:t>
            </a:r>
            <a:r>
              <a:rPr lang="en-US" sz="4000" dirty="0"/>
              <a:t>at the </a:t>
            </a:r>
            <a:r>
              <a:rPr lang="en-US" sz="4000" b="1" dirty="0" smtClean="0"/>
              <a:t>elements</a:t>
            </a:r>
          </a:p>
          <a:p>
            <a:pPr algn="ctr"/>
            <a:endParaRPr lang="en-US" sz="4000" b="1" dirty="0" smtClean="0"/>
          </a:p>
          <a:p>
            <a:pPr algn="ctr"/>
            <a:r>
              <a:rPr lang="en-US" sz="4000" dirty="0" smtClean="0"/>
              <a:t>If each element is present, 208 is a potential issue</a:t>
            </a:r>
            <a:endParaRPr lang="en-US" sz="4000" dirty="0"/>
          </a:p>
        </p:txBody>
      </p:sp>
    </p:spTree>
    <p:extLst>
      <p:ext uri="{BB962C8B-B14F-4D97-AF65-F5344CB8AC3E}">
        <p14:creationId xmlns:p14="http://schemas.microsoft.com/office/powerpoint/2010/main" val="491421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09530" y="1930400"/>
            <a:ext cx="7275444" cy="3498574"/>
          </a:xfrm>
          <a:prstGeom prst="rect">
            <a:avLst/>
          </a:prstGeom>
          <a:noFill/>
        </p:spPr>
        <p:txBody>
          <a:bodyPr wrap="square" rtlCol="0">
            <a:spAutoFit/>
          </a:bodyPr>
          <a:lstStyle/>
          <a:p>
            <a:endParaRPr lang="en-US" dirty="0"/>
          </a:p>
        </p:txBody>
      </p:sp>
      <p:sp>
        <p:nvSpPr>
          <p:cNvPr id="5" name="Title 4"/>
          <p:cNvSpPr>
            <a:spLocks noGrp="1"/>
          </p:cNvSpPr>
          <p:nvPr>
            <p:ph type="title"/>
          </p:nvPr>
        </p:nvSpPr>
        <p:spPr/>
        <p:txBody>
          <a:bodyPr/>
          <a:lstStyle/>
          <a:p>
            <a:r>
              <a:rPr lang="en-US" b="1" dirty="0" smtClean="0"/>
              <a:t>Elements</a:t>
            </a:r>
            <a:r>
              <a:rPr lang="en-US" b="1" dirty="0"/>
              <a:t> </a:t>
            </a:r>
            <a:r>
              <a:rPr lang="en-US" b="1" dirty="0" smtClean="0"/>
              <a:t>of 18 USC 208</a:t>
            </a:r>
            <a:endParaRPr lang="en-US" dirty="0"/>
          </a:p>
        </p:txBody>
      </p:sp>
      <p:sp>
        <p:nvSpPr>
          <p:cNvPr id="6" name="Content Placeholder 5"/>
          <p:cNvSpPr>
            <a:spLocks noGrp="1"/>
          </p:cNvSpPr>
          <p:nvPr>
            <p:ph idx="1"/>
          </p:nvPr>
        </p:nvSpPr>
        <p:spPr>
          <a:xfrm>
            <a:off x="639957" y="1600032"/>
            <a:ext cx="8596668" cy="4141399"/>
          </a:xfrm>
        </p:spPr>
        <p:txBody>
          <a:bodyPr>
            <a:normAutofit/>
          </a:bodyPr>
          <a:lstStyle/>
          <a:p>
            <a:r>
              <a:rPr lang="en-US" sz="2200" dirty="0" smtClean="0"/>
              <a:t>(</a:t>
            </a:r>
            <a:r>
              <a:rPr lang="en-US" sz="2200" dirty="0"/>
              <a:t>1) </a:t>
            </a:r>
            <a:r>
              <a:rPr lang="en-US" sz="2200" dirty="0" smtClean="0"/>
              <a:t>Is the person an </a:t>
            </a:r>
            <a:r>
              <a:rPr lang="en-US" sz="2200" b="1" dirty="0" smtClean="0"/>
              <a:t>officer </a:t>
            </a:r>
            <a:r>
              <a:rPr lang="en-US" sz="2200" b="1" dirty="0"/>
              <a:t>or employee </a:t>
            </a:r>
            <a:r>
              <a:rPr lang="en-US" sz="2200" dirty="0"/>
              <a:t>of the Executive </a:t>
            </a:r>
            <a:r>
              <a:rPr lang="en-US" sz="2200" dirty="0" smtClean="0"/>
              <a:t>branch?</a:t>
            </a:r>
            <a:endParaRPr lang="en-US" sz="2200" dirty="0"/>
          </a:p>
          <a:p>
            <a:r>
              <a:rPr lang="en-US" sz="2200" dirty="0"/>
              <a:t>(2) </a:t>
            </a:r>
            <a:r>
              <a:rPr lang="en-US" sz="2200" dirty="0" smtClean="0"/>
              <a:t>Are they participating </a:t>
            </a:r>
            <a:r>
              <a:rPr lang="en-US" sz="2200" dirty="0"/>
              <a:t>In a </a:t>
            </a:r>
            <a:r>
              <a:rPr lang="en-US" sz="2200" b="1" dirty="0" smtClean="0"/>
              <a:t>particular matter </a:t>
            </a:r>
            <a:r>
              <a:rPr lang="en-US" sz="2200" dirty="0" smtClean="0"/>
              <a:t>that has a </a:t>
            </a:r>
          </a:p>
          <a:p>
            <a:r>
              <a:rPr lang="en-US" sz="2200" dirty="0" smtClean="0"/>
              <a:t>(3) </a:t>
            </a:r>
            <a:r>
              <a:rPr lang="en-US" sz="2200" b="1" dirty="0" smtClean="0"/>
              <a:t>direct </a:t>
            </a:r>
            <a:r>
              <a:rPr lang="en-US" sz="2200" b="1" dirty="0"/>
              <a:t>and predictable</a:t>
            </a:r>
            <a:r>
              <a:rPr lang="en-US" sz="2200" dirty="0"/>
              <a:t> </a:t>
            </a:r>
            <a:r>
              <a:rPr lang="en-US" sz="2200" dirty="0" smtClean="0"/>
              <a:t>effect</a:t>
            </a:r>
          </a:p>
          <a:p>
            <a:r>
              <a:rPr lang="en-US" sz="2200" dirty="0" smtClean="0"/>
              <a:t>(4) </a:t>
            </a:r>
            <a:r>
              <a:rPr lang="en-US" sz="2200" dirty="0"/>
              <a:t>on the </a:t>
            </a:r>
            <a:r>
              <a:rPr lang="en-US" sz="2200" b="1" dirty="0"/>
              <a:t>financial </a:t>
            </a:r>
            <a:r>
              <a:rPr lang="en-US" sz="2200" b="1" dirty="0" smtClean="0"/>
              <a:t>interest</a:t>
            </a:r>
            <a:r>
              <a:rPr lang="en-US" sz="2200" dirty="0" smtClean="0"/>
              <a:t> of the employee </a:t>
            </a:r>
            <a:r>
              <a:rPr lang="en-US" sz="2200" dirty="0"/>
              <a:t>(or someone whose interests are imputed to the </a:t>
            </a:r>
            <a:r>
              <a:rPr lang="en-US" sz="2200" dirty="0" smtClean="0"/>
              <a:t>employee), </a:t>
            </a:r>
          </a:p>
          <a:p>
            <a:r>
              <a:rPr lang="en-US" sz="2200" dirty="0" smtClean="0"/>
              <a:t>(5) Is their participation</a:t>
            </a:r>
            <a:r>
              <a:rPr lang="en-US" sz="2200" b="1" dirty="0" smtClean="0"/>
              <a:t> personal </a:t>
            </a:r>
            <a:r>
              <a:rPr lang="en-US" sz="2200" b="1" dirty="0"/>
              <a:t>and </a:t>
            </a:r>
            <a:r>
              <a:rPr lang="en-US" sz="2200" b="1" dirty="0" smtClean="0"/>
              <a:t>substantial? </a:t>
            </a:r>
            <a:endParaRPr lang="en-US" sz="2200" dirty="0" smtClean="0"/>
          </a:p>
          <a:p>
            <a:r>
              <a:rPr lang="en-US" sz="2200" dirty="0" smtClean="0"/>
              <a:t>(6) Do they have </a:t>
            </a:r>
            <a:r>
              <a:rPr lang="en-US" sz="2200" b="1" dirty="0" smtClean="0"/>
              <a:t>knowledge</a:t>
            </a:r>
            <a:r>
              <a:rPr lang="en-US" sz="2200" dirty="0" smtClean="0"/>
              <a:t>?</a:t>
            </a:r>
            <a:endParaRPr lang="en-US" sz="2200" dirty="0"/>
          </a:p>
        </p:txBody>
      </p:sp>
      <p:sp>
        <p:nvSpPr>
          <p:cNvPr id="7" name="TextBox 6"/>
          <p:cNvSpPr txBox="1"/>
          <p:nvPr/>
        </p:nvSpPr>
        <p:spPr>
          <a:xfrm>
            <a:off x="641002" y="5411063"/>
            <a:ext cx="9395521" cy="400110"/>
          </a:xfrm>
          <a:prstGeom prst="rect">
            <a:avLst/>
          </a:prstGeom>
          <a:noFill/>
        </p:spPr>
        <p:txBody>
          <a:bodyPr wrap="none" rtlCol="0">
            <a:spAutoFit/>
          </a:bodyPr>
          <a:lstStyle/>
          <a:p>
            <a:r>
              <a:rPr lang="en-US" sz="2000" b="1" dirty="0" smtClean="0">
                <a:solidFill>
                  <a:srgbClr val="FF0000"/>
                </a:solidFill>
              </a:rPr>
              <a:t>All of these elements would need to be met to establish a criminal violation.</a:t>
            </a:r>
            <a:endParaRPr lang="en-US" sz="2000" b="1" dirty="0">
              <a:solidFill>
                <a:srgbClr val="FF0000"/>
              </a:solidFill>
            </a:endParaRPr>
          </a:p>
        </p:txBody>
      </p:sp>
    </p:spTree>
    <p:extLst>
      <p:ext uri="{BB962C8B-B14F-4D97-AF65-F5344CB8AC3E}">
        <p14:creationId xmlns:p14="http://schemas.microsoft.com/office/powerpoint/2010/main" val="3519571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 Officer or Employee</a:t>
            </a:r>
            <a:endParaRPr lang="en-US" dirty="0"/>
          </a:p>
        </p:txBody>
      </p:sp>
      <p:sp>
        <p:nvSpPr>
          <p:cNvPr id="3" name="Content Placeholder 2"/>
          <p:cNvSpPr>
            <a:spLocks noGrp="1"/>
          </p:cNvSpPr>
          <p:nvPr>
            <p:ph idx="1"/>
          </p:nvPr>
        </p:nvSpPr>
        <p:spPr>
          <a:xfrm>
            <a:off x="429649" y="1723268"/>
            <a:ext cx="8844353" cy="3880773"/>
          </a:xfrm>
        </p:spPr>
        <p:txBody>
          <a:bodyPr>
            <a:normAutofit lnSpcReduction="10000"/>
          </a:bodyPr>
          <a:lstStyle/>
          <a:p>
            <a:r>
              <a:rPr lang="en-US" sz="2000" dirty="0" smtClean="0"/>
              <a:t>The individual at issue has </a:t>
            </a:r>
            <a:r>
              <a:rPr lang="en-US" sz="2000" dirty="0"/>
              <a:t>to be </a:t>
            </a:r>
            <a:r>
              <a:rPr lang="en-US" sz="2000" dirty="0" smtClean="0"/>
              <a:t>an </a:t>
            </a:r>
            <a:r>
              <a:rPr lang="en-US" sz="2000" b="1" dirty="0" smtClean="0"/>
              <a:t>Executive branch employee</a:t>
            </a:r>
          </a:p>
          <a:p>
            <a:pPr lvl="1"/>
            <a:r>
              <a:rPr lang="en-US" sz="2000" b="1" dirty="0" smtClean="0"/>
              <a:t>Includes: </a:t>
            </a:r>
          </a:p>
          <a:p>
            <a:pPr lvl="2"/>
            <a:r>
              <a:rPr lang="en-US" sz="2000" dirty="0" smtClean="0"/>
              <a:t>Employees of Independent agencies; agencies of the District of Columbia; and the Federal Reserve bank </a:t>
            </a:r>
          </a:p>
          <a:p>
            <a:pPr lvl="2"/>
            <a:r>
              <a:rPr lang="en-US" sz="2000" dirty="0" smtClean="0"/>
              <a:t>Special Government Employees (SGEs) </a:t>
            </a:r>
          </a:p>
          <a:p>
            <a:pPr lvl="1"/>
            <a:r>
              <a:rPr lang="en-US" sz="2000" b="1" dirty="0" smtClean="0"/>
              <a:t>Does not include: </a:t>
            </a:r>
          </a:p>
          <a:p>
            <a:pPr lvl="2"/>
            <a:r>
              <a:rPr lang="en-US" sz="2000" dirty="0" smtClean="0"/>
              <a:t>President, Vice President, Members of Congress, Federal judge</a:t>
            </a:r>
          </a:p>
          <a:p>
            <a:pPr lvl="2"/>
            <a:endParaRPr lang="en-US" dirty="0" smtClean="0"/>
          </a:p>
          <a:p>
            <a:r>
              <a:rPr lang="en-US" sz="2000" b="1" dirty="0" smtClean="0"/>
              <a:t>Tip:</a:t>
            </a:r>
            <a:r>
              <a:rPr lang="en-US" sz="2000" dirty="0" smtClean="0"/>
              <a:t> participation must be occurring in an individual’s </a:t>
            </a:r>
            <a:r>
              <a:rPr lang="en-US" sz="2000" i="1" dirty="0" smtClean="0"/>
              <a:t>official capacity</a:t>
            </a:r>
            <a:r>
              <a:rPr lang="en-US" sz="2000" dirty="0" smtClean="0"/>
              <a:t> for restrictions to apply.</a:t>
            </a:r>
          </a:p>
          <a:p>
            <a:endParaRPr lang="en-US" dirty="0"/>
          </a:p>
        </p:txBody>
      </p:sp>
    </p:spTree>
    <p:extLst>
      <p:ext uri="{BB962C8B-B14F-4D97-AF65-F5344CB8AC3E}">
        <p14:creationId xmlns:p14="http://schemas.microsoft.com/office/powerpoint/2010/main" val="2445372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#2: Particular Matter</a:t>
            </a:r>
            <a:endParaRPr lang="en-US" dirty="0"/>
          </a:p>
        </p:txBody>
      </p:sp>
      <p:sp>
        <p:nvSpPr>
          <p:cNvPr id="3" name="Content Placeholder 2"/>
          <p:cNvSpPr>
            <a:spLocks noGrp="1"/>
          </p:cNvSpPr>
          <p:nvPr>
            <p:ph idx="1"/>
          </p:nvPr>
        </p:nvSpPr>
        <p:spPr>
          <a:xfrm>
            <a:off x="677334" y="1723267"/>
            <a:ext cx="8596668" cy="3880773"/>
          </a:xfrm>
        </p:spPr>
        <p:txBody>
          <a:bodyPr>
            <a:normAutofit fontScale="92500" lnSpcReduction="20000"/>
          </a:bodyPr>
          <a:lstStyle/>
          <a:p>
            <a:r>
              <a:rPr lang="en-US" sz="2200" dirty="0" smtClean="0"/>
              <a:t>In other words: what </a:t>
            </a:r>
            <a:r>
              <a:rPr lang="en-US" sz="2200" dirty="0"/>
              <a:t>“things” is an </a:t>
            </a:r>
            <a:r>
              <a:rPr lang="en-US" sz="2200" dirty="0" smtClean="0"/>
              <a:t>employee </a:t>
            </a:r>
            <a:r>
              <a:rPr lang="en-US" sz="2200" dirty="0"/>
              <a:t>working on</a:t>
            </a:r>
            <a:r>
              <a:rPr lang="en-US" sz="2200" dirty="0" smtClean="0"/>
              <a:t>?</a:t>
            </a:r>
          </a:p>
          <a:p>
            <a:endParaRPr lang="en-US" sz="2200" dirty="0" smtClean="0"/>
          </a:p>
          <a:p>
            <a:r>
              <a:rPr lang="en-US" sz="2200" dirty="0" smtClean="0"/>
              <a:t>We care if the employee is working on </a:t>
            </a:r>
            <a:r>
              <a:rPr lang="en-US" sz="2200" b="1" dirty="0" smtClean="0"/>
              <a:t>particular matters: </a:t>
            </a:r>
            <a:r>
              <a:rPr lang="en-US" sz="2200" dirty="0" smtClean="0"/>
              <a:t>“matters that involve </a:t>
            </a:r>
            <a:r>
              <a:rPr lang="en-US" sz="2200" b="1" dirty="0" smtClean="0"/>
              <a:t>deliberation, decision, or action </a:t>
            </a:r>
            <a:r>
              <a:rPr lang="en-US" sz="2200" dirty="0" smtClean="0"/>
              <a:t>that is focused upon</a:t>
            </a:r>
            <a:r>
              <a:rPr lang="en-US" sz="2200" b="1" dirty="0" smtClean="0"/>
              <a:t> the interests of specific persons, or a discrete and identifiable class of persons</a:t>
            </a:r>
            <a:r>
              <a:rPr lang="en-US" sz="2200" dirty="0" smtClean="0"/>
              <a:t>” 5 C.F.R. § 2640.103(a)(1)</a:t>
            </a:r>
          </a:p>
          <a:p>
            <a:endParaRPr lang="en-US" sz="2200" dirty="0" smtClean="0"/>
          </a:p>
          <a:p>
            <a:pPr lvl="1"/>
            <a:r>
              <a:rPr lang="en-US" sz="2200" b="1" dirty="0" smtClean="0"/>
              <a:t>NOT broad policy options that impact large/diverse groups (not tax reform!)</a:t>
            </a:r>
          </a:p>
          <a:p>
            <a:pPr lvl="1"/>
            <a:r>
              <a:rPr lang="en-US" sz="2200" b="1" dirty="0" smtClean="0"/>
              <a:t>Definition addresses two types of particular matters: </a:t>
            </a:r>
            <a:r>
              <a:rPr lang="en-US" sz="2200" dirty="0" smtClean="0"/>
              <a:t>those that focus on </a:t>
            </a:r>
            <a:r>
              <a:rPr lang="en-US" sz="2200" i="1" dirty="0" smtClean="0"/>
              <a:t>specific people</a:t>
            </a:r>
            <a:r>
              <a:rPr lang="en-US" sz="2200" dirty="0" smtClean="0"/>
              <a:t> and those that focus on </a:t>
            </a:r>
            <a:r>
              <a:rPr lang="en-US" sz="2200" i="1" dirty="0" smtClean="0"/>
              <a:t>a specific group of people. </a:t>
            </a:r>
            <a:r>
              <a:rPr lang="en-US" sz="2200" b="1" i="1" dirty="0" smtClean="0"/>
              <a:t>BOTH ARE PARTICULAR MATTERS</a:t>
            </a:r>
            <a:r>
              <a:rPr lang="en-US" b="1" i="1" dirty="0" smtClean="0"/>
              <a:t>.</a:t>
            </a:r>
            <a:endParaRPr lang="en-US" b="1" dirty="0" smtClean="0"/>
          </a:p>
          <a:p>
            <a:endParaRPr lang="en-US" dirty="0" smtClean="0"/>
          </a:p>
        </p:txBody>
      </p:sp>
    </p:spTree>
    <p:extLst>
      <p:ext uri="{BB962C8B-B14F-4D97-AF65-F5344CB8AC3E}">
        <p14:creationId xmlns:p14="http://schemas.microsoft.com/office/powerpoint/2010/main" val="272951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#2: Particular Matter</a:t>
            </a:r>
            <a:endParaRPr lang="en-US" dirty="0"/>
          </a:p>
        </p:txBody>
      </p:sp>
      <p:sp>
        <p:nvSpPr>
          <p:cNvPr id="3" name="Content Placeholder 2"/>
          <p:cNvSpPr>
            <a:spLocks noGrp="1"/>
          </p:cNvSpPr>
          <p:nvPr>
            <p:ph idx="1"/>
          </p:nvPr>
        </p:nvSpPr>
        <p:spPr>
          <a:xfrm>
            <a:off x="417443" y="1627809"/>
            <a:ext cx="8856559" cy="5091043"/>
          </a:xfrm>
        </p:spPr>
        <p:txBody>
          <a:bodyPr>
            <a:normAutofit/>
          </a:bodyPr>
          <a:lstStyle/>
          <a:p>
            <a:r>
              <a:rPr lang="en-US" sz="2000" b="1" dirty="0" smtClean="0"/>
              <a:t>Particular Matter Involving Specific Parties (“Party Matter”):  </a:t>
            </a:r>
            <a:r>
              <a:rPr lang="en-US" sz="2000" dirty="0"/>
              <a:t>any judicial or other proceeding, application, request for a ruling or other determination, contract, claim, controversy, investigation, charge, accusation, arrest, or other particular matter involving a </a:t>
            </a:r>
            <a:r>
              <a:rPr lang="en-US" sz="2000" b="1" dirty="0"/>
              <a:t>specific party or parties</a:t>
            </a:r>
            <a:r>
              <a:rPr lang="en-US" sz="2000" dirty="0"/>
              <a:t>.  The term typically involves a specific proceeding affecting the legal rights of the parties, or an isolatable transaction or related set of transactions between identified parties.”  5 C.F.R. § 2640.103(</a:t>
            </a:r>
            <a:r>
              <a:rPr lang="en-US" sz="2000" i="1" dirty="0"/>
              <a:t>l</a:t>
            </a:r>
            <a:r>
              <a:rPr lang="en-US" sz="2000" dirty="0" smtClean="0"/>
              <a:t>)</a:t>
            </a:r>
          </a:p>
          <a:p>
            <a:endParaRPr lang="en-US" sz="2000" dirty="0"/>
          </a:p>
          <a:p>
            <a:r>
              <a:rPr lang="en-US" sz="2000" b="1" dirty="0" smtClean="0"/>
              <a:t>Examples</a:t>
            </a:r>
            <a:r>
              <a:rPr lang="en-US" sz="2000" dirty="0" smtClean="0"/>
              <a:t>:</a:t>
            </a:r>
          </a:p>
          <a:p>
            <a:pPr lvl="1"/>
            <a:r>
              <a:rPr lang="en-US" sz="2000" dirty="0" smtClean="0"/>
              <a:t>Contracting</a:t>
            </a:r>
          </a:p>
          <a:p>
            <a:pPr lvl="1"/>
            <a:r>
              <a:rPr lang="en-US" sz="2000" dirty="0" smtClean="0"/>
              <a:t>Agency Litigation (or investigation in anticipation of litigation)</a:t>
            </a:r>
          </a:p>
          <a:p>
            <a:pPr lvl="1"/>
            <a:r>
              <a:rPr lang="en-US" sz="2000" dirty="0" smtClean="0"/>
              <a:t>Application for license granted by agency</a:t>
            </a:r>
          </a:p>
          <a:p>
            <a:pPr lvl="1"/>
            <a:endParaRPr lang="en-US" dirty="0" smtClean="0"/>
          </a:p>
          <a:p>
            <a:pPr lvl="1"/>
            <a:endParaRPr lang="en-US" dirty="0"/>
          </a:p>
          <a:p>
            <a:endParaRPr lang="en-US" b="1" dirty="0" smtClean="0"/>
          </a:p>
          <a:p>
            <a:endParaRPr lang="en-US" dirty="0" smtClean="0"/>
          </a:p>
          <a:p>
            <a:endParaRPr lang="en-US" dirty="0" smtClean="0"/>
          </a:p>
        </p:txBody>
      </p:sp>
    </p:spTree>
    <p:extLst>
      <p:ext uri="{BB962C8B-B14F-4D97-AF65-F5344CB8AC3E}">
        <p14:creationId xmlns:p14="http://schemas.microsoft.com/office/powerpoint/2010/main" val="314155308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3775</TotalTime>
  <Words>1456</Words>
  <Application>Microsoft Office PowerPoint</Application>
  <PresentationFormat>Widescreen</PresentationFormat>
  <Paragraphs>166</Paragraphs>
  <Slides>20</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Trebuchet MS</vt:lpstr>
      <vt:lpstr>Wingdings 3</vt:lpstr>
      <vt:lpstr>Facet</vt:lpstr>
      <vt:lpstr>18 USC 208:  Conflicts of Interest Basics</vt:lpstr>
      <vt:lpstr>18 U.S.C. § 208(a): acts affecting a personal financial interest</vt:lpstr>
      <vt:lpstr>PowerPoint Presentation</vt:lpstr>
      <vt:lpstr>In plain English….</vt:lpstr>
      <vt:lpstr>But how can you identify a potential 18 USC 208 violation?</vt:lpstr>
      <vt:lpstr>Elements of 18 USC 208</vt:lpstr>
      <vt:lpstr>Element #1: Officer or Employee</vt:lpstr>
      <vt:lpstr>Element #2: Particular Matter</vt:lpstr>
      <vt:lpstr>Element #2: Particular Matter</vt:lpstr>
      <vt:lpstr>Element #2: Particular Matter</vt:lpstr>
      <vt:lpstr>Element #3: Direct and Predictable </vt:lpstr>
      <vt:lpstr>Element #4:  Financial Interest</vt:lpstr>
      <vt:lpstr>What’s a financial interest?</vt:lpstr>
      <vt:lpstr>Element #5: Personal and substantial participation</vt:lpstr>
      <vt:lpstr>Element #6:  Knowledge</vt:lpstr>
      <vt:lpstr>Putting It Together:  Elements of 18 USC 208</vt:lpstr>
      <vt:lpstr>Key Questions</vt:lpstr>
      <vt:lpstr>Key tips: </vt:lpstr>
      <vt:lpstr>Resolving an identified § 208 conflict</vt:lpstr>
      <vt:lpstr>  THANK YOU! </vt:lpstr>
    </vt:vector>
  </TitlesOfParts>
  <Company>USOGE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on My Mind:  An Introduction and Refresher to 18 U.S.C. § 208</dc:title>
  <dc:creator>Patrick J. Lightfoot</dc:creator>
  <cp:lastModifiedBy>Michele Worthington</cp:lastModifiedBy>
  <cp:revision>119</cp:revision>
  <dcterms:created xsi:type="dcterms:W3CDTF">2020-02-18T16:22:29Z</dcterms:created>
  <dcterms:modified xsi:type="dcterms:W3CDTF">2022-12-07T18:55:56Z</dcterms:modified>
</cp:coreProperties>
</file>