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651" r:id="rId2"/>
    <p:sldId id="652" r:id="rId3"/>
    <p:sldId id="758" r:id="rId4"/>
    <p:sldId id="655" r:id="rId5"/>
    <p:sldId id="743" r:id="rId6"/>
    <p:sldId id="760" r:id="rId7"/>
    <p:sldId id="773" r:id="rId8"/>
    <p:sldId id="746" r:id="rId9"/>
    <p:sldId id="683" r:id="rId10"/>
    <p:sldId id="762" r:id="rId11"/>
    <p:sldId id="660" r:id="rId12"/>
    <p:sldId id="774" r:id="rId13"/>
    <p:sldId id="770" r:id="rId14"/>
    <p:sldId id="747" r:id="rId15"/>
    <p:sldId id="821" r:id="rId16"/>
    <p:sldId id="744" r:id="rId17"/>
    <p:sldId id="822" r:id="rId18"/>
    <p:sldId id="663" r:id="rId19"/>
    <p:sldId id="664" r:id="rId20"/>
    <p:sldId id="658" r:id="rId21"/>
    <p:sldId id="768" r:id="rId22"/>
    <p:sldId id="666" r:id="rId23"/>
    <p:sldId id="777" r:id="rId24"/>
    <p:sldId id="756" r:id="rId25"/>
    <p:sldId id="749" r:id="rId26"/>
    <p:sldId id="678" r:id="rId27"/>
    <p:sldId id="748" r:id="rId28"/>
    <p:sldId id="680" r:id="rId29"/>
    <p:sldId id="681" r:id="rId30"/>
    <p:sldId id="751" r:id="rId31"/>
    <p:sldId id="769" r:id="rId32"/>
    <p:sldId id="668" r:id="rId33"/>
    <p:sldId id="757" r:id="rId34"/>
    <p:sldId id="673" r:id="rId35"/>
    <p:sldId id="781" r:id="rId36"/>
    <p:sldId id="782" r:id="rId37"/>
    <p:sldId id="783" r:id="rId38"/>
    <p:sldId id="784" r:id="rId39"/>
    <p:sldId id="785" r:id="rId40"/>
    <p:sldId id="786" r:id="rId41"/>
    <p:sldId id="787" r:id="rId42"/>
    <p:sldId id="788" r:id="rId43"/>
    <p:sldId id="789" r:id="rId44"/>
    <p:sldId id="790" r:id="rId45"/>
    <p:sldId id="791" r:id="rId46"/>
    <p:sldId id="792" r:id="rId47"/>
    <p:sldId id="793" r:id="rId48"/>
    <p:sldId id="794" r:id="rId49"/>
    <p:sldId id="795" r:id="rId50"/>
    <p:sldId id="796" r:id="rId51"/>
    <p:sldId id="797" r:id="rId52"/>
    <p:sldId id="798" r:id="rId53"/>
    <p:sldId id="799" r:id="rId54"/>
    <p:sldId id="800" r:id="rId55"/>
    <p:sldId id="801" r:id="rId56"/>
    <p:sldId id="802" r:id="rId57"/>
    <p:sldId id="803" r:id="rId58"/>
    <p:sldId id="804" r:id="rId59"/>
    <p:sldId id="805" r:id="rId60"/>
    <p:sldId id="806" r:id="rId61"/>
    <p:sldId id="807" r:id="rId62"/>
    <p:sldId id="808" r:id="rId63"/>
    <p:sldId id="809" r:id="rId64"/>
    <p:sldId id="810" r:id="rId65"/>
    <p:sldId id="811" r:id="rId66"/>
    <p:sldId id="812" r:id="rId67"/>
    <p:sldId id="813" r:id="rId68"/>
    <p:sldId id="814" r:id="rId69"/>
    <p:sldId id="815" r:id="rId70"/>
    <p:sldId id="816" r:id="rId71"/>
    <p:sldId id="817" r:id="rId72"/>
    <p:sldId id="818" r:id="rId73"/>
    <p:sldId id="819" r:id="rId74"/>
    <p:sldId id="820" r:id="rId7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43A674-27BF-4D5B-3A0D-9676BD4912FC}" name="Gottry, Heather C" initials="GHC" userId="S::heather.gottry@sol.doi.gov::bc66cb90-da62-489f-97fd-4383a14a138b" providerId="AD"/>
  <p188:author id="{29FB8C90-D52C-EED9-1576-792530FC267B}" name="Megan Kunkle" initials="MK" userId="S::mkunkle@oge.gov::dddbce3b-2b89-44ac-b5bd-f1b088a6269b" providerId="AD"/>
  <p188:author id="{717760F9-B918-9104-B320-78AED27BA3AD}" name="Anna Wheeler" initials="AW" userId="S::awheeler@oge.gov::a21ab813-09ae-471c-a50f-f22cf92e5b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88180-3D37-4032-B2B1-7EEE94989F95}" v="2" dt="2024-10-08T14:02:43.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73" autoAdjust="0"/>
    <p:restoredTop sz="86420" autoAdjust="0"/>
  </p:normalViewPr>
  <p:slideViewPr>
    <p:cSldViewPr snapToGrid="0">
      <p:cViewPr varScale="1">
        <p:scale>
          <a:sx n="71" d="100"/>
          <a:sy n="71" d="100"/>
        </p:scale>
        <p:origin x="619" y="58"/>
      </p:cViewPr>
      <p:guideLst>
        <p:guide orient="horz" pos="2160"/>
        <p:guide pos="3840"/>
      </p:guideLst>
    </p:cSldViewPr>
  </p:slideViewPr>
  <p:outlineViewPr>
    <p:cViewPr>
      <p:scale>
        <a:sx n="33" d="100"/>
        <a:sy n="33" d="100"/>
      </p:scale>
      <p:origin x="0" y="-348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0E09B-2D36-47C4-93B8-ECAE04B84452}" type="doc">
      <dgm:prSet loTypeId="urn:microsoft.com/office/officeart/2005/8/layout/hProcess11" loCatId="process" qsTypeId="urn:microsoft.com/office/officeart/2005/8/quickstyle/simple1" qsCatId="simple" csTypeId="urn:microsoft.com/office/officeart/2005/8/colors/accent1_2" csCatId="accent1" phldr="1"/>
      <dgm:spPr/>
    </dgm:pt>
    <dgm:pt modelId="{693A9D74-7C97-45EC-A343-5B81FE247DAE}" type="pres">
      <dgm:prSet presAssocID="{7C40E09B-2D36-47C4-93B8-ECAE04B84452}" presName="Name0" presStyleCnt="0">
        <dgm:presLayoutVars>
          <dgm:dir/>
          <dgm:resizeHandles val="exact"/>
        </dgm:presLayoutVars>
      </dgm:prSet>
      <dgm:spPr/>
    </dgm:pt>
    <dgm:pt modelId="{251E1EA2-DDC1-40D2-8909-0EE3A4E2854F}" type="pres">
      <dgm:prSet presAssocID="{7C40E09B-2D36-47C4-93B8-ECAE04B84452}" presName="arrow" presStyleLbl="bgShp" presStyleIdx="0" presStyleCnt="1" custLinFactNeighborX="11089" custLinFactNeighborY="3421"/>
      <dgm:spPr>
        <a:ln>
          <a:solidFill>
            <a:schemeClr val="bg2"/>
          </a:solidFill>
        </a:ln>
        <a:scene3d>
          <a:camera prst="orthographicFront"/>
          <a:lightRig rig="threePt" dir="t"/>
        </a:scene3d>
        <a:sp3d>
          <a:bevelT w="152400" h="50800" prst="softRound"/>
        </a:sp3d>
      </dgm:spPr>
      <dgm:extLst>
        <a:ext uri="{E40237B7-FDA0-4F09-8148-C483321AD2D9}">
          <dgm14:cNvPr xmlns:dgm14="http://schemas.microsoft.com/office/drawing/2010/diagram" id="0" name="" descr="The completed puzzle becomes a system by which to identify sector funds."/>
        </a:ext>
      </dgm:extLst>
    </dgm:pt>
    <dgm:pt modelId="{C9E6B9B5-AD12-41D2-95B9-31E54F5F992D}" type="pres">
      <dgm:prSet presAssocID="{7C40E09B-2D36-47C4-93B8-ECAE04B84452}" presName="points" presStyleCnt="0"/>
      <dgm:spPr/>
    </dgm:pt>
  </dgm:ptLst>
  <dgm:cxnLst>
    <dgm:cxn modelId="{32A824E7-E834-4E57-B18C-32F75D0CFB23}" type="presOf" srcId="{7C40E09B-2D36-47C4-93B8-ECAE04B84452}" destId="{693A9D74-7C97-45EC-A343-5B81FE247DAE}" srcOrd="0" destOrd="0" presId="urn:microsoft.com/office/officeart/2005/8/layout/hProcess11"/>
    <dgm:cxn modelId="{E4DB86E1-872B-407E-8225-C202A82966CC}" type="presParOf" srcId="{693A9D74-7C97-45EC-A343-5B81FE247DAE}" destId="{251E1EA2-DDC1-40D2-8909-0EE3A4E2854F}" srcOrd="0" destOrd="0" presId="urn:microsoft.com/office/officeart/2005/8/layout/hProcess11"/>
    <dgm:cxn modelId="{2E088D34-4EAD-46C2-AE42-9EDA585FE326}" type="presParOf" srcId="{693A9D74-7C97-45EC-A343-5B81FE247DAE}" destId="{C9E6B9B5-AD12-41D2-95B9-31E54F5F992D}" srcOrd="1"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dgm:spPr/>
      <dgm:t>
        <a:bodyPr/>
        <a:lstStyle/>
        <a:p>
          <a:r>
            <a:rPr lang="en-US" b="1"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dgm:spPr/>
      <dgm:t>
        <a:bodyPr/>
        <a:lstStyle/>
        <a:p>
          <a:r>
            <a:rPr lang="en-US" b="1"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b="1" dirty="0"/>
            <a:t>Prospectus </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dgm:spPr/>
      <dgm:t>
        <a:bodyPr/>
        <a:lstStyle/>
        <a:p>
          <a:r>
            <a:rPr lang="en-US"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dgm:spPr/>
      <dgm:t>
        <a:bodyPr/>
        <a:lstStyle/>
        <a:p>
          <a:r>
            <a:rPr lang="en-US" b="1"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b="1" dirty="0"/>
            <a:t>Prospectus </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dgm:spPr/>
      <dgm:t>
        <a:bodyPr/>
        <a:lstStyle/>
        <a:p>
          <a:r>
            <a:rPr lang="en-US"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dgm:spPr/>
      <dgm:t>
        <a:bodyPr/>
        <a:lstStyle/>
        <a:p>
          <a:r>
            <a:rPr lang="en-US" dirty="0"/>
            <a:t>Names Rule</a:t>
          </a:r>
        </a:p>
      </dgm:t>
      <dgm:extLst>
        <a:ext uri="{E40237B7-FDA0-4F09-8148-C483321AD2D9}">
          <dgm14:cNvPr xmlns:dgm14="http://schemas.microsoft.com/office/drawing/2010/diagram" id="0" name="" descr="The system is provided as a reminder that the &quot;Names Rule,&quot; &quot;Prospectus,&quot; and &quot;OGE Guidance&quot; are all referred to when identifying a sector fund. "/>
        </a:ext>
      </dgm:extLs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dirty="0"/>
            <a:t>Prospectus </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custT="1"/>
      <dgm:spPr/>
      <dgm:t>
        <a:bodyPr/>
        <a:lstStyle/>
        <a:p>
          <a:r>
            <a:rPr lang="en-US" sz="2200" b="1"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custT="1"/>
      <dgm:spPr/>
      <dgm:t>
        <a:bodyPr/>
        <a:lstStyle/>
        <a:p>
          <a:r>
            <a:rPr lang="en-US" sz="1800" b="1"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custT="1"/>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sz="1750" b="1" dirty="0"/>
            <a:t>Prospectus</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custT="1"/>
      <dgm:spPr>
        <a:solidFill>
          <a:schemeClr val="bg2">
            <a:lumMod val="75000"/>
          </a:schemeClr>
        </a:solidFill>
      </dgm:spPr>
      <dgm:t>
        <a:bodyPr/>
        <a:lstStyle/>
        <a:p>
          <a:r>
            <a:rPr lang="en-US" sz="1800"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dgm:spPr/>
      <dgm:t>
        <a:bodyPr/>
        <a:lstStyle/>
        <a:p>
          <a:r>
            <a:rPr lang="en-US" b="1"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dgm:spPr/>
      <dgm:t>
        <a:bodyPr/>
        <a:lstStyle/>
        <a:p>
          <a:r>
            <a:rPr lang="en-US" b="1"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b="1" dirty="0"/>
            <a:t>Prospectus </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dgm:spPr/>
      <dgm:t>
        <a:bodyPr/>
        <a:lstStyle/>
        <a:p>
          <a:r>
            <a:rPr lang="en-US" b="1"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dgm:spPr/>
      <dgm:t>
        <a:bodyPr/>
        <a:lstStyle/>
        <a:p>
          <a:r>
            <a:rPr lang="en-US" b="1"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b="1" dirty="0"/>
            <a:t>Prospectus </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custT="1"/>
      <dgm:spPr/>
      <dgm:t>
        <a:bodyPr/>
        <a:lstStyle/>
        <a:p>
          <a:r>
            <a:rPr lang="en-US" sz="2000" b="1" dirty="0"/>
            <a:t>Sector</a:t>
          </a:r>
          <a:r>
            <a:rPr lang="en-US" sz="2400" b="1" dirty="0"/>
            <a:t> </a:t>
          </a:r>
          <a:r>
            <a:rPr lang="en-US" sz="2000" b="1" dirty="0"/>
            <a:t>Fund</a:t>
          </a:r>
          <a:endParaRPr lang="en-US" sz="2400" b="1" dirty="0"/>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E712B20E-51EF-46F7-ADDC-1181E8144C2D}">
      <dgm:prSet phldrT="[Text]" custT="1"/>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sz="1800" b="1" dirty="0"/>
            <a:t>Prospectus </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custT="1"/>
      <dgm:spPr>
        <a:solidFill>
          <a:schemeClr val="bg2">
            <a:lumMod val="75000"/>
          </a:schemeClr>
        </a:solidFill>
      </dgm:spPr>
      <dgm:t>
        <a:bodyPr/>
        <a:lstStyle/>
        <a:p>
          <a:r>
            <a:rPr lang="en-US" sz="1800"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C9E9A1D2-BE09-476E-A9F3-6A277A67A725}">
      <dgm:prSet phldrT="[Text]"/>
      <dgm:spPr/>
      <dgm:t>
        <a:bodyPr/>
        <a:lstStyle/>
        <a:p>
          <a:r>
            <a:rPr lang="en-US" dirty="0"/>
            <a:t>Names Rule</a:t>
          </a:r>
        </a:p>
      </dgm:t>
    </dgm:pt>
    <dgm:pt modelId="{413EE7EC-4064-4852-A26F-963CEA84E62D}" type="sibTrans" cxnId="{BDB3AFFA-502F-48E4-BE28-5D54FAA2EED7}">
      <dgm:prSet/>
      <dgm:spPr/>
      <dgm:t>
        <a:bodyPr/>
        <a:lstStyle/>
        <a:p>
          <a:endParaRPr lang="en-US"/>
        </a:p>
      </dgm:t>
    </dgm:pt>
    <dgm:pt modelId="{287AC1DF-6EFF-457B-B7BE-66119045B2A3}" type="parTrans" cxnId="{BDB3AFFA-502F-48E4-BE28-5D54FAA2EED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custScaleX="101384"/>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custScaleX="54166" custScaleY="45641">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custScaleX="101384">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custScaleX="101384">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dgm:spPr/>
      <dgm:t>
        <a:bodyPr/>
        <a:lstStyle/>
        <a:p>
          <a:r>
            <a:rPr lang="en-US" b="1"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custT="1"/>
      <dgm:spPr/>
      <dgm:t>
        <a:bodyPr/>
        <a:lstStyle/>
        <a:p>
          <a:r>
            <a:rPr lang="en-US" sz="1800" b="1"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dirty="0"/>
            <a:t>Prospectus </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custT="1"/>
      <dgm:spPr>
        <a:solidFill>
          <a:schemeClr val="bg2">
            <a:lumMod val="75000"/>
          </a:schemeClr>
        </a:solidFill>
      </dgm:spPr>
      <dgm:t>
        <a:bodyPr/>
        <a:lstStyle/>
        <a:p>
          <a:r>
            <a:rPr lang="en-US" sz="1800"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custScaleX="65206" custScaleY="30505">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custT="1"/>
      <dgm:spPr/>
      <dgm:t>
        <a:bodyPr/>
        <a:lstStyle/>
        <a:p>
          <a:r>
            <a:rPr lang="en-US" sz="2000" b="1"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custT="1"/>
      <dgm:spPr/>
      <dgm:t>
        <a:bodyPr/>
        <a:lstStyle/>
        <a:p>
          <a:r>
            <a:rPr lang="en-US" sz="1800" b="1"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custT="1"/>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sz="1800" b="1" dirty="0"/>
            <a:t>Prospectus</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custScaleX="31978" custScaleY="41151">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C9E9A1D2-BE09-476E-A9F3-6A277A67A725}">
      <dgm:prSet phldrT="[Text]"/>
      <dgm:spPr/>
      <dgm:t>
        <a:bodyPr/>
        <a:lstStyle/>
        <a:p>
          <a:r>
            <a:rPr lang="en-US"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dirty="0"/>
            <a:t>Prospectus</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3E52630A-2088-4E72-8E59-B77073493457}">
      <dgm:prSet phldrT="[Text]"/>
      <dgm:spPr>
        <a:noFill/>
      </dgm:spPr>
      <dgm:t>
        <a:bodyPr/>
        <a:lstStyle/>
        <a:p>
          <a:endParaRPr lang="en-US" dirty="0"/>
        </a:p>
      </dgm:t>
    </dgm:pt>
    <dgm:pt modelId="{4C2C8601-F54A-48FA-A45E-D9CA80588C0A}" type="sibTrans" cxnId="{2CC8673C-5AE0-48B7-A0C8-80F64847D16B}">
      <dgm:prSet/>
      <dgm:spPr/>
      <dgm:t>
        <a:bodyPr/>
        <a:lstStyle/>
        <a:p>
          <a:endParaRPr lang="en-US"/>
        </a:p>
      </dgm:t>
    </dgm:pt>
    <dgm:pt modelId="{3C3F9DED-4392-4CC1-956B-A1100912E364}" type="parTrans" cxnId="{2CC8673C-5AE0-48B7-A0C8-80F64847D16B}">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dgm:spPr/>
      <dgm:t>
        <a:bodyPr/>
        <a:lstStyle/>
        <a:p>
          <a:r>
            <a:rPr lang="en-US" b="1"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dgm:spPr/>
      <dgm:t>
        <a:bodyPr/>
        <a:lstStyle/>
        <a:p>
          <a:r>
            <a:rPr lang="en-US" b="1" dirty="0"/>
            <a:t>Names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b="1" dirty="0"/>
            <a:t>Prospectus </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2AFF930-CFD5-4777-B9EF-60DC1F628114}" type="doc">
      <dgm:prSet loTypeId="urn:microsoft.com/office/officeart/2005/8/layout/radial4" loCatId="relationship" qsTypeId="urn:microsoft.com/office/officeart/2005/8/quickstyle/3d1" qsCatId="3D" csTypeId="urn:microsoft.com/office/officeart/2005/8/colors/colorful3" csCatId="colorful" phldr="1"/>
      <dgm:spPr/>
      <dgm:t>
        <a:bodyPr/>
        <a:lstStyle/>
        <a:p>
          <a:endParaRPr lang="en-US"/>
        </a:p>
      </dgm:t>
    </dgm:pt>
    <dgm:pt modelId="{3E52630A-2088-4E72-8E59-B77073493457}">
      <dgm:prSet phldrT="[Text]" custT="1"/>
      <dgm:spPr/>
      <dgm:t>
        <a:bodyPr/>
        <a:lstStyle/>
        <a:p>
          <a:r>
            <a:rPr lang="en-US" sz="2400" b="1" dirty="0"/>
            <a:t>Sector Fund</a:t>
          </a:r>
        </a:p>
      </dgm:t>
    </dgm:pt>
    <dgm:pt modelId="{3C3F9DED-4392-4CC1-956B-A1100912E364}" type="parTrans" cxnId="{2CC8673C-5AE0-48B7-A0C8-80F64847D16B}">
      <dgm:prSet/>
      <dgm:spPr/>
      <dgm:t>
        <a:bodyPr/>
        <a:lstStyle/>
        <a:p>
          <a:endParaRPr lang="en-US"/>
        </a:p>
      </dgm:t>
    </dgm:pt>
    <dgm:pt modelId="{4C2C8601-F54A-48FA-A45E-D9CA80588C0A}" type="sibTrans" cxnId="{2CC8673C-5AE0-48B7-A0C8-80F64847D16B}">
      <dgm:prSet/>
      <dgm:spPr/>
      <dgm:t>
        <a:bodyPr/>
        <a:lstStyle/>
        <a:p>
          <a:endParaRPr lang="en-US"/>
        </a:p>
      </dgm:t>
    </dgm:pt>
    <dgm:pt modelId="{C9E9A1D2-BE09-476E-A9F3-6A277A67A725}">
      <dgm:prSet phldrT="[Text]" custT="1"/>
      <dgm:spPr/>
      <dgm:t>
        <a:bodyPr/>
        <a:lstStyle/>
        <a:p>
          <a:pPr>
            <a:spcAft>
              <a:spcPts val="0"/>
            </a:spcAft>
          </a:pPr>
          <a:r>
            <a:rPr lang="en-US" sz="2100" b="1" dirty="0"/>
            <a:t>Names</a:t>
          </a:r>
        </a:p>
        <a:p>
          <a:pPr>
            <a:spcAft>
              <a:spcPts val="0"/>
            </a:spcAft>
          </a:pPr>
          <a:r>
            <a:rPr lang="en-US" sz="2100" b="1" dirty="0"/>
            <a:t> Rule</a:t>
          </a:r>
        </a:p>
      </dgm:t>
    </dgm:pt>
    <dgm:pt modelId="{287AC1DF-6EFF-457B-B7BE-66119045B2A3}" type="parTrans" cxnId="{BDB3AFFA-502F-48E4-BE28-5D54FAA2EED7}">
      <dgm:prSet/>
      <dgm:spPr/>
      <dgm:t>
        <a:bodyPr/>
        <a:lstStyle/>
        <a:p>
          <a:endParaRPr lang="en-US"/>
        </a:p>
      </dgm:t>
    </dgm:pt>
    <dgm:pt modelId="{413EE7EC-4064-4852-A26F-963CEA84E62D}" type="sibTrans" cxnId="{BDB3AFFA-502F-48E4-BE28-5D54FAA2EED7}">
      <dgm:prSet/>
      <dgm:spPr/>
      <dgm:t>
        <a:bodyPr/>
        <a:lstStyle/>
        <a:p>
          <a:endParaRPr lang="en-US"/>
        </a:p>
      </dgm:t>
    </dgm:pt>
    <dgm:pt modelId="{E712B20E-51EF-46F7-ADDC-1181E8144C2D}">
      <dgm:prSet phldrT="[Tex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r>
            <a:rPr lang="en-US" b="1" dirty="0"/>
            <a:t>Prospectus</a:t>
          </a:r>
        </a:p>
      </dgm:t>
    </dgm:pt>
    <dgm:pt modelId="{747F1E15-1E26-43B8-822A-EAFD8418BC99}" type="parTrans" cxnId="{C6C1E135-743F-4B36-BB31-1F8B87662A94}">
      <dgm:prSet/>
      <dgm:spPr>
        <a:gradFill rotWithShape="0">
          <a:gsLst>
            <a:gs pos="100000">
              <a:schemeClr val="accent1"/>
            </a:gs>
            <a:gs pos="100000">
              <a:schemeClr val="accent3">
                <a:hueOff val="1875734"/>
                <a:satOff val="-19510"/>
                <a:lumOff val="-3137"/>
                <a:alphaOff val="0"/>
                <a:shade val="90000"/>
                <a:lumMod val="88000"/>
              </a:schemeClr>
            </a:gs>
          </a:gsLst>
        </a:gradFill>
      </dgm:spPr>
      <dgm:t>
        <a:bodyPr/>
        <a:lstStyle/>
        <a:p>
          <a:endParaRPr lang="en-US"/>
        </a:p>
      </dgm:t>
    </dgm:pt>
    <dgm:pt modelId="{D00733C3-B63B-473E-B8D7-B05424E78E41}" type="sibTrans" cxnId="{C6C1E135-743F-4B36-BB31-1F8B87662A94}">
      <dgm:prSet/>
      <dgm:spPr/>
      <dgm:t>
        <a:bodyPr/>
        <a:lstStyle/>
        <a:p>
          <a:endParaRPr lang="en-US"/>
        </a:p>
      </dgm:t>
    </dgm:pt>
    <dgm:pt modelId="{FEE30CEF-340F-43BB-A73A-3EB326544B32}">
      <dgm:prSet phldrT="[Text]"/>
      <dgm:spPr>
        <a:solidFill>
          <a:schemeClr val="bg2">
            <a:lumMod val="75000"/>
          </a:schemeClr>
        </a:solidFill>
      </dgm:spPr>
      <dgm:t>
        <a:bodyPr/>
        <a:lstStyle/>
        <a:p>
          <a:r>
            <a:rPr lang="en-US" b="1" dirty="0"/>
            <a:t>OGE Guidance</a:t>
          </a:r>
        </a:p>
      </dgm:t>
    </dgm:pt>
    <dgm:pt modelId="{CF97725C-9662-4FE1-B451-BB46A1CF09E0}" type="parTrans" cxnId="{6FAF33F7-BBD8-460A-A53A-4A7F80E8A8E7}">
      <dgm:prSet/>
      <dgm:spPr>
        <a:solidFill>
          <a:schemeClr val="bg2">
            <a:lumMod val="75000"/>
          </a:schemeClr>
        </a:solidFill>
      </dgm:spPr>
      <dgm:t>
        <a:bodyPr/>
        <a:lstStyle/>
        <a:p>
          <a:endParaRPr lang="en-US"/>
        </a:p>
      </dgm:t>
    </dgm:pt>
    <dgm:pt modelId="{F5D33F89-3B57-4D2A-995A-4787136B7970}" type="sibTrans" cxnId="{6FAF33F7-BBD8-460A-A53A-4A7F80E8A8E7}">
      <dgm:prSet/>
      <dgm:spPr/>
      <dgm:t>
        <a:bodyPr/>
        <a:lstStyle/>
        <a:p>
          <a:endParaRPr lang="en-US"/>
        </a:p>
      </dgm:t>
    </dgm:pt>
    <dgm:pt modelId="{B0E7E73B-9996-495D-8B47-0DED00B45990}" type="pres">
      <dgm:prSet presAssocID="{12AFF930-CFD5-4777-B9EF-60DC1F628114}" presName="cycle" presStyleCnt="0">
        <dgm:presLayoutVars>
          <dgm:chMax val="1"/>
          <dgm:dir/>
          <dgm:animLvl val="ctr"/>
          <dgm:resizeHandles val="exact"/>
        </dgm:presLayoutVars>
      </dgm:prSet>
      <dgm:spPr/>
    </dgm:pt>
    <dgm:pt modelId="{0A2616AA-307C-4B1B-AB4D-A4C697696178}" type="pres">
      <dgm:prSet presAssocID="{3E52630A-2088-4E72-8E59-B77073493457}" presName="centerShape" presStyleLbl="node0" presStyleIdx="0" presStyleCnt="1"/>
      <dgm:spPr/>
    </dgm:pt>
    <dgm:pt modelId="{2306C0AA-237E-454A-884B-C14DB64107EB}" type="pres">
      <dgm:prSet presAssocID="{287AC1DF-6EFF-457B-B7BE-66119045B2A3}" presName="parTrans" presStyleLbl="bgSibTrans2D1" presStyleIdx="0" presStyleCnt="3"/>
      <dgm:spPr/>
    </dgm:pt>
    <dgm:pt modelId="{01EB0911-D5C4-4354-88F9-5CDAD452EEFF}" type="pres">
      <dgm:prSet presAssocID="{C9E9A1D2-BE09-476E-A9F3-6A277A67A725}" presName="node" presStyleLbl="node1" presStyleIdx="0" presStyleCnt="3">
        <dgm:presLayoutVars>
          <dgm:bulletEnabled val="1"/>
        </dgm:presLayoutVars>
      </dgm:prSet>
      <dgm:spPr/>
    </dgm:pt>
    <dgm:pt modelId="{C2969982-B890-45B4-B18B-3B74FBDC7D01}" type="pres">
      <dgm:prSet presAssocID="{747F1E15-1E26-43B8-822A-EAFD8418BC99}" presName="parTrans" presStyleLbl="bgSibTrans2D1" presStyleIdx="1" presStyleCnt="3"/>
      <dgm:spPr/>
    </dgm:pt>
    <dgm:pt modelId="{D24BA627-13E7-44FD-9E77-EEEE5719F132}" type="pres">
      <dgm:prSet presAssocID="{E712B20E-51EF-46F7-ADDC-1181E8144C2D}" presName="node" presStyleLbl="node1" presStyleIdx="1" presStyleCnt="3">
        <dgm:presLayoutVars>
          <dgm:bulletEnabled val="1"/>
        </dgm:presLayoutVars>
      </dgm:prSet>
      <dgm:spPr/>
    </dgm:pt>
    <dgm:pt modelId="{514A27CF-0C1D-456F-98D6-776140D8ECBF}" type="pres">
      <dgm:prSet presAssocID="{CF97725C-9662-4FE1-B451-BB46A1CF09E0}" presName="parTrans" presStyleLbl="bgSibTrans2D1" presStyleIdx="2" presStyleCnt="3"/>
      <dgm:spPr/>
    </dgm:pt>
    <dgm:pt modelId="{BAF92BAA-C190-4350-8ACD-030B5FA8A1D3}" type="pres">
      <dgm:prSet presAssocID="{FEE30CEF-340F-43BB-A73A-3EB326544B32}" presName="node" presStyleLbl="node1" presStyleIdx="2" presStyleCnt="3">
        <dgm:presLayoutVars>
          <dgm:bulletEnabled val="1"/>
        </dgm:presLayoutVars>
      </dgm:prSet>
      <dgm:spPr/>
    </dgm:pt>
  </dgm:ptLst>
  <dgm:cxnLst>
    <dgm:cxn modelId="{A8404F17-02A5-45B4-A5F9-87F54843B802}" type="presOf" srcId="{FEE30CEF-340F-43BB-A73A-3EB326544B32}" destId="{BAF92BAA-C190-4350-8ACD-030B5FA8A1D3}" srcOrd="0" destOrd="0" presId="urn:microsoft.com/office/officeart/2005/8/layout/radial4"/>
    <dgm:cxn modelId="{BA78C92C-B771-4FC3-AD62-AB8D41E36D63}" type="presOf" srcId="{747F1E15-1E26-43B8-822A-EAFD8418BC99}" destId="{C2969982-B890-45B4-B18B-3B74FBDC7D01}" srcOrd="0" destOrd="0" presId="urn:microsoft.com/office/officeart/2005/8/layout/radial4"/>
    <dgm:cxn modelId="{C6C1E135-743F-4B36-BB31-1F8B87662A94}" srcId="{3E52630A-2088-4E72-8E59-B77073493457}" destId="{E712B20E-51EF-46F7-ADDC-1181E8144C2D}" srcOrd="1" destOrd="0" parTransId="{747F1E15-1E26-43B8-822A-EAFD8418BC99}" sibTransId="{D00733C3-B63B-473E-B8D7-B05424E78E41}"/>
    <dgm:cxn modelId="{2CC8673C-5AE0-48B7-A0C8-80F64847D16B}" srcId="{12AFF930-CFD5-4777-B9EF-60DC1F628114}" destId="{3E52630A-2088-4E72-8E59-B77073493457}" srcOrd="0" destOrd="0" parTransId="{3C3F9DED-4392-4CC1-956B-A1100912E364}" sibTransId="{4C2C8601-F54A-48FA-A45E-D9CA80588C0A}"/>
    <dgm:cxn modelId="{997AF6A2-2AF4-4FA0-ACB9-290E6FE4F6C2}" type="presOf" srcId="{C9E9A1D2-BE09-476E-A9F3-6A277A67A725}" destId="{01EB0911-D5C4-4354-88F9-5CDAD452EEFF}" srcOrd="0" destOrd="0" presId="urn:microsoft.com/office/officeart/2005/8/layout/radial4"/>
    <dgm:cxn modelId="{A23ABEAA-5BCC-4C73-AD00-A62E87318FE3}" type="presOf" srcId="{287AC1DF-6EFF-457B-B7BE-66119045B2A3}" destId="{2306C0AA-237E-454A-884B-C14DB64107EB}" srcOrd="0" destOrd="0" presId="urn:microsoft.com/office/officeart/2005/8/layout/radial4"/>
    <dgm:cxn modelId="{F89DAFBD-759D-44A2-9DB1-9D92F549BC65}" type="presOf" srcId="{E712B20E-51EF-46F7-ADDC-1181E8144C2D}" destId="{D24BA627-13E7-44FD-9E77-EEEE5719F132}" srcOrd="0" destOrd="0" presId="urn:microsoft.com/office/officeart/2005/8/layout/radial4"/>
    <dgm:cxn modelId="{27F8D2E2-2CF0-4B67-9C2F-BB71963D0999}" type="presOf" srcId="{12AFF930-CFD5-4777-B9EF-60DC1F628114}" destId="{B0E7E73B-9996-495D-8B47-0DED00B45990}" srcOrd="0" destOrd="0" presId="urn:microsoft.com/office/officeart/2005/8/layout/radial4"/>
    <dgm:cxn modelId="{2D8288E6-F77E-4D32-9A72-8A07C1071746}" type="presOf" srcId="{3E52630A-2088-4E72-8E59-B77073493457}" destId="{0A2616AA-307C-4B1B-AB4D-A4C697696178}" srcOrd="0" destOrd="0" presId="urn:microsoft.com/office/officeart/2005/8/layout/radial4"/>
    <dgm:cxn modelId="{6FAF33F7-BBD8-460A-A53A-4A7F80E8A8E7}" srcId="{3E52630A-2088-4E72-8E59-B77073493457}" destId="{FEE30CEF-340F-43BB-A73A-3EB326544B32}" srcOrd="2" destOrd="0" parTransId="{CF97725C-9662-4FE1-B451-BB46A1CF09E0}" sibTransId="{F5D33F89-3B57-4D2A-995A-4787136B7970}"/>
    <dgm:cxn modelId="{E5AE73FA-44CD-4B89-AD30-AB7996F8D46F}" type="presOf" srcId="{CF97725C-9662-4FE1-B451-BB46A1CF09E0}" destId="{514A27CF-0C1D-456F-98D6-776140D8ECBF}" srcOrd="0" destOrd="0" presId="urn:microsoft.com/office/officeart/2005/8/layout/radial4"/>
    <dgm:cxn modelId="{BDB3AFFA-502F-48E4-BE28-5D54FAA2EED7}" srcId="{3E52630A-2088-4E72-8E59-B77073493457}" destId="{C9E9A1D2-BE09-476E-A9F3-6A277A67A725}" srcOrd="0" destOrd="0" parTransId="{287AC1DF-6EFF-457B-B7BE-66119045B2A3}" sibTransId="{413EE7EC-4064-4852-A26F-963CEA84E62D}"/>
    <dgm:cxn modelId="{CEF8D27D-2D3E-4AF3-988C-FACE1941A327}" type="presParOf" srcId="{B0E7E73B-9996-495D-8B47-0DED00B45990}" destId="{0A2616AA-307C-4B1B-AB4D-A4C697696178}" srcOrd="0" destOrd="0" presId="urn:microsoft.com/office/officeart/2005/8/layout/radial4"/>
    <dgm:cxn modelId="{B54B9AD4-D953-4B39-B43C-6731BDA77811}" type="presParOf" srcId="{B0E7E73B-9996-495D-8B47-0DED00B45990}" destId="{2306C0AA-237E-454A-884B-C14DB64107EB}" srcOrd="1" destOrd="0" presId="urn:microsoft.com/office/officeart/2005/8/layout/radial4"/>
    <dgm:cxn modelId="{ABC47A56-373E-4A4A-A197-86F17B330CB0}" type="presParOf" srcId="{B0E7E73B-9996-495D-8B47-0DED00B45990}" destId="{01EB0911-D5C4-4354-88F9-5CDAD452EEFF}" srcOrd="2" destOrd="0" presId="urn:microsoft.com/office/officeart/2005/8/layout/radial4"/>
    <dgm:cxn modelId="{35C82C3C-0451-49C8-AFD7-2B6C5EA1AE5C}" type="presParOf" srcId="{B0E7E73B-9996-495D-8B47-0DED00B45990}" destId="{C2969982-B890-45B4-B18B-3B74FBDC7D01}" srcOrd="3" destOrd="0" presId="urn:microsoft.com/office/officeart/2005/8/layout/radial4"/>
    <dgm:cxn modelId="{966CA8DF-6358-4F18-9A07-E676FFF3CEFB}" type="presParOf" srcId="{B0E7E73B-9996-495D-8B47-0DED00B45990}" destId="{D24BA627-13E7-44FD-9E77-EEEE5719F132}" srcOrd="4" destOrd="0" presId="urn:microsoft.com/office/officeart/2005/8/layout/radial4"/>
    <dgm:cxn modelId="{785E4938-9223-46FF-808A-C309479D487E}" type="presParOf" srcId="{B0E7E73B-9996-495D-8B47-0DED00B45990}" destId="{514A27CF-0C1D-456F-98D6-776140D8ECBF}" srcOrd="5" destOrd="0" presId="urn:microsoft.com/office/officeart/2005/8/layout/radial4"/>
    <dgm:cxn modelId="{AEDAAD57-4255-41BA-80DE-67DC628E53D6}" type="presParOf" srcId="{B0E7E73B-9996-495D-8B47-0DED00B45990}" destId="{BAF92BAA-C190-4350-8ACD-030B5FA8A1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E1EA2-DDC1-40D2-8909-0EE3A4E2854F}">
      <dsp:nvSpPr>
        <dsp:cNvPr id="0" name=""/>
        <dsp:cNvSpPr/>
      </dsp:nvSpPr>
      <dsp:spPr>
        <a:xfrm>
          <a:off x="0" y="301029"/>
          <a:ext cx="1314320" cy="383863"/>
        </a:xfrm>
        <a:prstGeom prst="notchedRightArrow">
          <a:avLst/>
        </a:prstGeom>
        <a:solidFill>
          <a:schemeClr val="accent1">
            <a:tint val="40000"/>
            <a:hueOff val="0"/>
            <a:satOff val="0"/>
            <a:lumOff val="0"/>
            <a:alphaOff val="0"/>
          </a:schemeClr>
        </a:solidFill>
        <a:ln>
          <a:solidFill>
            <a:schemeClr val="bg2"/>
          </a:solidFill>
        </a:ln>
        <a:effectLst/>
        <a:scene3d>
          <a:camera prst="orthographicFront"/>
          <a:lightRig rig="threePt" dir="t"/>
        </a:scene3d>
        <a:sp3d>
          <a:bevelT w="152400" h="50800" prst="softRound"/>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968997" y="1071151"/>
          <a:ext cx="802430" cy="802430"/>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Sector Fund</a:t>
          </a:r>
        </a:p>
      </dsp:txBody>
      <dsp:txXfrm>
        <a:off x="1086510" y="1188664"/>
        <a:ext cx="567404" cy="567404"/>
      </dsp:txXfrm>
    </dsp:sp>
    <dsp:sp modelId="{2306C0AA-237E-454A-884B-C14DB64107EB}">
      <dsp:nvSpPr>
        <dsp:cNvPr id="0" name=""/>
        <dsp:cNvSpPr/>
      </dsp:nvSpPr>
      <dsp:spPr>
        <a:xfrm rot="12900000">
          <a:off x="348730" y="896164"/>
          <a:ext cx="723765" cy="228692"/>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33021" y="498019"/>
          <a:ext cx="762309" cy="609847"/>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Names Rule</a:t>
          </a:r>
        </a:p>
      </dsp:txBody>
      <dsp:txXfrm>
        <a:off x="50883" y="515881"/>
        <a:ext cx="726585" cy="574123"/>
      </dsp:txXfrm>
    </dsp:sp>
    <dsp:sp modelId="{C2969982-B890-45B4-B18B-3B74FBDC7D01}">
      <dsp:nvSpPr>
        <dsp:cNvPr id="0" name=""/>
        <dsp:cNvSpPr/>
      </dsp:nvSpPr>
      <dsp:spPr>
        <a:xfrm rot="16200000">
          <a:off x="1008330" y="552798"/>
          <a:ext cx="723765" cy="228692"/>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989058" y="338"/>
          <a:ext cx="762309" cy="609847"/>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Prospectus </a:t>
          </a:r>
        </a:p>
      </dsp:txBody>
      <dsp:txXfrm>
        <a:off x="1006920" y="18200"/>
        <a:ext cx="726585" cy="574123"/>
      </dsp:txXfrm>
    </dsp:sp>
    <dsp:sp modelId="{514A27CF-0C1D-456F-98D6-776140D8ECBF}">
      <dsp:nvSpPr>
        <dsp:cNvPr id="0" name=""/>
        <dsp:cNvSpPr/>
      </dsp:nvSpPr>
      <dsp:spPr>
        <a:xfrm rot="19500000">
          <a:off x="1667929" y="896164"/>
          <a:ext cx="723765" cy="228692"/>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1945095" y="498019"/>
          <a:ext cx="762309" cy="609847"/>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OGE Guidance</a:t>
          </a:r>
        </a:p>
      </dsp:txBody>
      <dsp:txXfrm>
        <a:off x="1962957" y="515881"/>
        <a:ext cx="726585" cy="5741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968997" y="1071151"/>
          <a:ext cx="802430" cy="802430"/>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Sector Fund</a:t>
          </a:r>
        </a:p>
      </dsp:txBody>
      <dsp:txXfrm>
        <a:off x="1086510" y="1188664"/>
        <a:ext cx="567404" cy="567404"/>
      </dsp:txXfrm>
    </dsp:sp>
    <dsp:sp modelId="{2306C0AA-237E-454A-884B-C14DB64107EB}">
      <dsp:nvSpPr>
        <dsp:cNvPr id="0" name=""/>
        <dsp:cNvSpPr/>
      </dsp:nvSpPr>
      <dsp:spPr>
        <a:xfrm rot="12900000">
          <a:off x="348730" y="896164"/>
          <a:ext cx="723765" cy="228692"/>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33021" y="498019"/>
          <a:ext cx="762309" cy="609847"/>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Names Rule</a:t>
          </a:r>
        </a:p>
      </dsp:txBody>
      <dsp:txXfrm>
        <a:off x="50883" y="515881"/>
        <a:ext cx="726585" cy="574123"/>
      </dsp:txXfrm>
    </dsp:sp>
    <dsp:sp modelId="{C2969982-B890-45B4-B18B-3B74FBDC7D01}">
      <dsp:nvSpPr>
        <dsp:cNvPr id="0" name=""/>
        <dsp:cNvSpPr/>
      </dsp:nvSpPr>
      <dsp:spPr>
        <a:xfrm rot="16200000">
          <a:off x="1008330" y="552798"/>
          <a:ext cx="723765" cy="228692"/>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989058" y="338"/>
          <a:ext cx="762309" cy="609847"/>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Prospectus </a:t>
          </a:r>
        </a:p>
      </dsp:txBody>
      <dsp:txXfrm>
        <a:off x="1006920" y="18200"/>
        <a:ext cx="726585" cy="574123"/>
      </dsp:txXfrm>
    </dsp:sp>
    <dsp:sp modelId="{514A27CF-0C1D-456F-98D6-776140D8ECBF}">
      <dsp:nvSpPr>
        <dsp:cNvPr id="0" name=""/>
        <dsp:cNvSpPr/>
      </dsp:nvSpPr>
      <dsp:spPr>
        <a:xfrm rot="19500000">
          <a:off x="1667929" y="896164"/>
          <a:ext cx="723765" cy="228692"/>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1945095" y="498019"/>
          <a:ext cx="762309" cy="609847"/>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OGE Guidance</a:t>
          </a:r>
        </a:p>
      </dsp:txBody>
      <dsp:txXfrm>
        <a:off x="1962957" y="515881"/>
        <a:ext cx="726585" cy="5741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968997" y="1071151"/>
          <a:ext cx="802430" cy="802430"/>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Sector Fund</a:t>
          </a:r>
        </a:p>
      </dsp:txBody>
      <dsp:txXfrm>
        <a:off x="1086510" y="1188664"/>
        <a:ext cx="567404" cy="567404"/>
      </dsp:txXfrm>
    </dsp:sp>
    <dsp:sp modelId="{2306C0AA-237E-454A-884B-C14DB64107EB}">
      <dsp:nvSpPr>
        <dsp:cNvPr id="0" name=""/>
        <dsp:cNvSpPr/>
      </dsp:nvSpPr>
      <dsp:spPr>
        <a:xfrm rot="12900000">
          <a:off x="348730" y="896164"/>
          <a:ext cx="723765" cy="228692"/>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33021" y="498019"/>
          <a:ext cx="762309" cy="609847"/>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Names Rule</a:t>
          </a:r>
        </a:p>
      </dsp:txBody>
      <dsp:txXfrm>
        <a:off x="50883" y="515881"/>
        <a:ext cx="726585" cy="574123"/>
      </dsp:txXfrm>
    </dsp:sp>
    <dsp:sp modelId="{C2969982-B890-45B4-B18B-3B74FBDC7D01}">
      <dsp:nvSpPr>
        <dsp:cNvPr id="0" name=""/>
        <dsp:cNvSpPr/>
      </dsp:nvSpPr>
      <dsp:spPr>
        <a:xfrm rot="16200000">
          <a:off x="1008330" y="552798"/>
          <a:ext cx="723765" cy="228692"/>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989058" y="338"/>
          <a:ext cx="762309" cy="609847"/>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Prospectus </a:t>
          </a:r>
        </a:p>
      </dsp:txBody>
      <dsp:txXfrm>
        <a:off x="1006920" y="18200"/>
        <a:ext cx="726585" cy="574123"/>
      </dsp:txXfrm>
    </dsp:sp>
    <dsp:sp modelId="{514A27CF-0C1D-456F-98D6-776140D8ECBF}">
      <dsp:nvSpPr>
        <dsp:cNvPr id="0" name=""/>
        <dsp:cNvSpPr/>
      </dsp:nvSpPr>
      <dsp:spPr>
        <a:xfrm rot="19500000">
          <a:off x="1667929" y="896164"/>
          <a:ext cx="723765" cy="228692"/>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1945095" y="498019"/>
          <a:ext cx="762309" cy="609847"/>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OGE Guidance</a:t>
          </a:r>
        </a:p>
      </dsp:txBody>
      <dsp:txXfrm>
        <a:off x="1962957" y="515881"/>
        <a:ext cx="726585" cy="5741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625404" y="1547982"/>
          <a:ext cx="1202354" cy="1202354"/>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t>Sector Fund</a:t>
          </a:r>
        </a:p>
      </dsp:txBody>
      <dsp:txXfrm>
        <a:off x="1801485" y="1724063"/>
        <a:ext cx="850192" cy="850192"/>
      </dsp:txXfrm>
    </dsp:sp>
    <dsp:sp modelId="{2306C0AA-237E-454A-884B-C14DB64107EB}">
      <dsp:nvSpPr>
        <dsp:cNvPr id="0" name=""/>
        <dsp:cNvSpPr/>
      </dsp:nvSpPr>
      <dsp:spPr>
        <a:xfrm rot="12900000">
          <a:off x="747438" y="1302986"/>
          <a:ext cx="1030751" cy="342670"/>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269524" y="721820"/>
          <a:ext cx="1142236" cy="913789"/>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Names Rule</a:t>
          </a:r>
        </a:p>
      </dsp:txBody>
      <dsp:txXfrm>
        <a:off x="296288" y="748584"/>
        <a:ext cx="1088708" cy="860261"/>
      </dsp:txXfrm>
    </dsp:sp>
    <dsp:sp modelId="{C2969982-B890-45B4-B18B-3B74FBDC7D01}">
      <dsp:nvSpPr>
        <dsp:cNvPr id="0" name=""/>
        <dsp:cNvSpPr/>
      </dsp:nvSpPr>
      <dsp:spPr>
        <a:xfrm rot="16200000">
          <a:off x="1711206" y="801280"/>
          <a:ext cx="1030751" cy="342670"/>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1655463" y="346"/>
          <a:ext cx="1142236" cy="913789"/>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777875">
            <a:lnSpc>
              <a:spcPct val="90000"/>
            </a:lnSpc>
            <a:spcBef>
              <a:spcPct val="0"/>
            </a:spcBef>
            <a:spcAft>
              <a:spcPct val="35000"/>
            </a:spcAft>
            <a:buNone/>
          </a:pPr>
          <a:r>
            <a:rPr lang="en-US" sz="1750" b="1" kern="1200" dirty="0"/>
            <a:t>Prospectus</a:t>
          </a:r>
        </a:p>
      </dsp:txBody>
      <dsp:txXfrm>
        <a:off x="1682227" y="27110"/>
        <a:ext cx="1088708" cy="860261"/>
      </dsp:txXfrm>
    </dsp:sp>
    <dsp:sp modelId="{514A27CF-0C1D-456F-98D6-776140D8ECBF}">
      <dsp:nvSpPr>
        <dsp:cNvPr id="0" name=""/>
        <dsp:cNvSpPr/>
      </dsp:nvSpPr>
      <dsp:spPr>
        <a:xfrm rot="19500000">
          <a:off x="2674974" y="1302986"/>
          <a:ext cx="1030751" cy="342670"/>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3041402" y="721820"/>
          <a:ext cx="1142236" cy="913789"/>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OGE Guidance</a:t>
          </a:r>
        </a:p>
      </dsp:txBody>
      <dsp:txXfrm>
        <a:off x="3068166" y="748584"/>
        <a:ext cx="1088708" cy="8602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917503" y="2044281"/>
          <a:ext cx="1587892" cy="1587892"/>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t>Sector Fund</a:t>
          </a:r>
        </a:p>
      </dsp:txBody>
      <dsp:txXfrm>
        <a:off x="2150044" y="2276822"/>
        <a:ext cx="1122810" cy="1122810"/>
      </dsp:txXfrm>
    </dsp:sp>
    <dsp:sp modelId="{2306C0AA-237E-454A-884B-C14DB64107EB}">
      <dsp:nvSpPr>
        <dsp:cNvPr id="0" name=""/>
        <dsp:cNvSpPr/>
      </dsp:nvSpPr>
      <dsp:spPr>
        <a:xfrm rot="12900000">
          <a:off x="759119" y="1721096"/>
          <a:ext cx="1360109" cy="452549"/>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127857" y="953908"/>
          <a:ext cx="1508498" cy="1206798"/>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Names Rule</a:t>
          </a:r>
        </a:p>
      </dsp:txBody>
      <dsp:txXfrm>
        <a:off x="163203" y="989254"/>
        <a:ext cx="1437806" cy="1136106"/>
      </dsp:txXfrm>
    </dsp:sp>
    <dsp:sp modelId="{C2969982-B890-45B4-B18B-3B74FBDC7D01}">
      <dsp:nvSpPr>
        <dsp:cNvPr id="0" name=""/>
        <dsp:cNvSpPr/>
      </dsp:nvSpPr>
      <dsp:spPr>
        <a:xfrm rot="16200000">
          <a:off x="2031395" y="1058792"/>
          <a:ext cx="1360109" cy="452549"/>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1957200" y="1612"/>
          <a:ext cx="1508498" cy="1206798"/>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Prospectus </a:t>
          </a:r>
        </a:p>
      </dsp:txBody>
      <dsp:txXfrm>
        <a:off x="1992546" y="36958"/>
        <a:ext cx="1437806" cy="1136106"/>
      </dsp:txXfrm>
    </dsp:sp>
    <dsp:sp modelId="{514A27CF-0C1D-456F-98D6-776140D8ECBF}">
      <dsp:nvSpPr>
        <dsp:cNvPr id="0" name=""/>
        <dsp:cNvSpPr/>
      </dsp:nvSpPr>
      <dsp:spPr>
        <a:xfrm rot="19500000">
          <a:off x="3303670" y="1721096"/>
          <a:ext cx="1360109" cy="452549"/>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3786544" y="953908"/>
          <a:ext cx="1508498" cy="1206798"/>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OGE Guidance</a:t>
          </a:r>
        </a:p>
      </dsp:txBody>
      <dsp:txXfrm>
        <a:off x="3821890" y="989254"/>
        <a:ext cx="1437806" cy="1136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774691" y="1443858"/>
          <a:ext cx="1213017" cy="1213017"/>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Sector Fund</a:t>
          </a:r>
        </a:p>
      </dsp:txBody>
      <dsp:txXfrm>
        <a:off x="1952333" y="1621500"/>
        <a:ext cx="857733" cy="857733"/>
      </dsp:txXfrm>
    </dsp:sp>
    <dsp:sp modelId="{2306C0AA-237E-454A-884B-C14DB64107EB}">
      <dsp:nvSpPr>
        <dsp:cNvPr id="0" name=""/>
        <dsp:cNvSpPr/>
      </dsp:nvSpPr>
      <dsp:spPr>
        <a:xfrm rot="12900000">
          <a:off x="995357" y="1232282"/>
          <a:ext cx="928722" cy="345709"/>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503152" y="677844"/>
          <a:ext cx="1152366" cy="921892"/>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Names Rule</a:t>
          </a:r>
        </a:p>
      </dsp:txBody>
      <dsp:txXfrm>
        <a:off x="530153" y="704845"/>
        <a:ext cx="1098364" cy="867890"/>
      </dsp:txXfrm>
    </dsp:sp>
    <dsp:sp modelId="{C2969982-B890-45B4-B18B-3B74FBDC7D01}">
      <dsp:nvSpPr>
        <dsp:cNvPr id="0" name=""/>
        <dsp:cNvSpPr/>
      </dsp:nvSpPr>
      <dsp:spPr>
        <a:xfrm rot="16200000">
          <a:off x="1916839" y="752589"/>
          <a:ext cx="928722" cy="345709"/>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1805017" y="136"/>
          <a:ext cx="1152366" cy="921892"/>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Prospectus </a:t>
          </a:r>
        </a:p>
      </dsp:txBody>
      <dsp:txXfrm>
        <a:off x="1832018" y="27137"/>
        <a:ext cx="1098364" cy="867890"/>
      </dsp:txXfrm>
    </dsp:sp>
    <dsp:sp modelId="{514A27CF-0C1D-456F-98D6-776140D8ECBF}">
      <dsp:nvSpPr>
        <dsp:cNvPr id="0" name=""/>
        <dsp:cNvSpPr/>
      </dsp:nvSpPr>
      <dsp:spPr>
        <a:xfrm rot="19500000">
          <a:off x="2838321" y="1232282"/>
          <a:ext cx="928722" cy="345709"/>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3106881" y="677844"/>
          <a:ext cx="1152366" cy="921892"/>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OGE Guidance</a:t>
          </a:r>
        </a:p>
      </dsp:txBody>
      <dsp:txXfrm>
        <a:off x="3133882" y="704845"/>
        <a:ext cx="1098364" cy="867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630266" y="1443858"/>
          <a:ext cx="1229805" cy="1213017"/>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Sector</a:t>
          </a:r>
          <a:r>
            <a:rPr lang="en-US" sz="2400" b="1" kern="1200" dirty="0"/>
            <a:t> </a:t>
          </a:r>
          <a:r>
            <a:rPr lang="en-US" sz="2000" b="1" kern="1200" dirty="0"/>
            <a:t>Fund</a:t>
          </a:r>
          <a:endParaRPr lang="en-US" sz="2400" b="1" kern="1200" dirty="0"/>
        </a:p>
      </dsp:txBody>
      <dsp:txXfrm>
        <a:off x="1810367" y="1621500"/>
        <a:ext cx="869603" cy="857733"/>
      </dsp:txXfrm>
    </dsp:sp>
    <dsp:sp modelId="{2306C0AA-237E-454A-884B-C14DB64107EB}">
      <dsp:nvSpPr>
        <dsp:cNvPr id="0" name=""/>
        <dsp:cNvSpPr/>
      </dsp:nvSpPr>
      <dsp:spPr>
        <a:xfrm rot="12900000">
          <a:off x="859804" y="1230766"/>
          <a:ext cx="923435" cy="345709"/>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631209" y="928410"/>
          <a:ext cx="624190" cy="420761"/>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Names Rule</a:t>
          </a:r>
        </a:p>
      </dsp:txBody>
      <dsp:txXfrm>
        <a:off x="643533" y="940734"/>
        <a:ext cx="599542" cy="396113"/>
      </dsp:txXfrm>
    </dsp:sp>
    <dsp:sp modelId="{C2969982-B890-45B4-B18B-3B74FBDC7D01}">
      <dsp:nvSpPr>
        <dsp:cNvPr id="0" name=""/>
        <dsp:cNvSpPr/>
      </dsp:nvSpPr>
      <dsp:spPr>
        <a:xfrm rot="16200000">
          <a:off x="1780808" y="752589"/>
          <a:ext cx="928722" cy="345709"/>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1661011" y="136"/>
          <a:ext cx="1168314" cy="921892"/>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Prospectus </a:t>
          </a:r>
        </a:p>
      </dsp:txBody>
      <dsp:txXfrm>
        <a:off x="1688012" y="27137"/>
        <a:ext cx="1114312" cy="867890"/>
      </dsp:txXfrm>
    </dsp:sp>
    <dsp:sp modelId="{514A27CF-0C1D-456F-98D6-776140D8ECBF}">
      <dsp:nvSpPr>
        <dsp:cNvPr id="0" name=""/>
        <dsp:cNvSpPr/>
      </dsp:nvSpPr>
      <dsp:spPr>
        <a:xfrm rot="19500000">
          <a:off x="2707099" y="1230766"/>
          <a:ext cx="923435" cy="345709"/>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2962876" y="677844"/>
          <a:ext cx="1168314" cy="921892"/>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OGE Guidance</a:t>
          </a:r>
        </a:p>
      </dsp:txBody>
      <dsp:txXfrm>
        <a:off x="2989877" y="704845"/>
        <a:ext cx="1114312" cy="8678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774691" y="1283690"/>
          <a:ext cx="1213017" cy="1213017"/>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Sector Fund</a:t>
          </a:r>
        </a:p>
      </dsp:txBody>
      <dsp:txXfrm>
        <a:off x="1952333" y="1461332"/>
        <a:ext cx="857733" cy="857733"/>
      </dsp:txXfrm>
    </dsp:sp>
    <dsp:sp modelId="{2306C0AA-237E-454A-884B-C14DB64107EB}">
      <dsp:nvSpPr>
        <dsp:cNvPr id="0" name=""/>
        <dsp:cNvSpPr/>
      </dsp:nvSpPr>
      <dsp:spPr>
        <a:xfrm rot="12900000">
          <a:off x="995357" y="1072115"/>
          <a:ext cx="928722" cy="345709"/>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503152" y="517677"/>
          <a:ext cx="1152366" cy="921892"/>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Names Rule</a:t>
          </a:r>
        </a:p>
      </dsp:txBody>
      <dsp:txXfrm>
        <a:off x="530153" y="544678"/>
        <a:ext cx="1098364" cy="867890"/>
      </dsp:txXfrm>
    </dsp:sp>
    <dsp:sp modelId="{C2969982-B890-45B4-B18B-3B74FBDC7D01}">
      <dsp:nvSpPr>
        <dsp:cNvPr id="0" name=""/>
        <dsp:cNvSpPr/>
      </dsp:nvSpPr>
      <dsp:spPr>
        <a:xfrm rot="16200000">
          <a:off x="1916839" y="592422"/>
          <a:ext cx="928722" cy="345709"/>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2005494" y="160304"/>
          <a:ext cx="751411" cy="281223"/>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kern="1200" dirty="0"/>
            <a:t>Prospectus </a:t>
          </a:r>
        </a:p>
      </dsp:txBody>
      <dsp:txXfrm>
        <a:off x="2013731" y="168541"/>
        <a:ext cx="734937" cy="264749"/>
      </dsp:txXfrm>
    </dsp:sp>
    <dsp:sp modelId="{514A27CF-0C1D-456F-98D6-776140D8ECBF}">
      <dsp:nvSpPr>
        <dsp:cNvPr id="0" name=""/>
        <dsp:cNvSpPr/>
      </dsp:nvSpPr>
      <dsp:spPr>
        <a:xfrm rot="19500000">
          <a:off x="2838321" y="1072115"/>
          <a:ext cx="928722" cy="345709"/>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3106881" y="517677"/>
          <a:ext cx="1152366" cy="921892"/>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OGE Guidance</a:t>
          </a:r>
        </a:p>
      </dsp:txBody>
      <dsp:txXfrm>
        <a:off x="3133882" y="544678"/>
        <a:ext cx="1098364" cy="8678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645610" y="1669218"/>
          <a:ext cx="1321021" cy="1321021"/>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Sector Fund</a:t>
          </a:r>
        </a:p>
      </dsp:txBody>
      <dsp:txXfrm>
        <a:off x="1839069" y="1862677"/>
        <a:ext cx="934103" cy="934103"/>
      </dsp:txXfrm>
    </dsp:sp>
    <dsp:sp modelId="{2306C0AA-237E-454A-884B-C14DB64107EB}">
      <dsp:nvSpPr>
        <dsp:cNvPr id="0" name=""/>
        <dsp:cNvSpPr/>
      </dsp:nvSpPr>
      <dsp:spPr>
        <a:xfrm rot="12900000">
          <a:off x="746413" y="1421923"/>
          <a:ext cx="1064138" cy="376491"/>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215152" y="802998"/>
          <a:ext cx="1254970" cy="1003976"/>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Names Rule</a:t>
          </a:r>
        </a:p>
      </dsp:txBody>
      <dsp:txXfrm>
        <a:off x="244557" y="832403"/>
        <a:ext cx="1196160" cy="945166"/>
      </dsp:txXfrm>
    </dsp:sp>
    <dsp:sp modelId="{C2969982-B890-45B4-B18B-3B74FBDC7D01}">
      <dsp:nvSpPr>
        <dsp:cNvPr id="0" name=""/>
        <dsp:cNvSpPr/>
      </dsp:nvSpPr>
      <dsp:spPr>
        <a:xfrm rot="16200000">
          <a:off x="1774051" y="886969"/>
          <a:ext cx="1064138" cy="376491"/>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1678635" y="41157"/>
          <a:ext cx="1254970" cy="1003976"/>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t>Prospectus</a:t>
          </a:r>
        </a:p>
      </dsp:txBody>
      <dsp:txXfrm>
        <a:off x="1708040" y="70562"/>
        <a:ext cx="1196160" cy="945166"/>
      </dsp:txXfrm>
    </dsp:sp>
    <dsp:sp modelId="{514A27CF-0C1D-456F-98D6-776140D8ECBF}">
      <dsp:nvSpPr>
        <dsp:cNvPr id="0" name=""/>
        <dsp:cNvSpPr/>
      </dsp:nvSpPr>
      <dsp:spPr>
        <a:xfrm rot="19500000">
          <a:off x="2801689" y="1421923"/>
          <a:ext cx="1064138" cy="376491"/>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3568947" y="1098413"/>
          <a:ext cx="401314" cy="413146"/>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311150">
            <a:lnSpc>
              <a:spcPct val="90000"/>
            </a:lnSpc>
            <a:spcBef>
              <a:spcPct val="0"/>
            </a:spcBef>
            <a:spcAft>
              <a:spcPct val="35000"/>
            </a:spcAft>
            <a:buNone/>
          </a:pPr>
          <a:r>
            <a:rPr lang="en-US" sz="700" kern="1200" dirty="0"/>
            <a:t>OGE Guidance</a:t>
          </a:r>
        </a:p>
      </dsp:txBody>
      <dsp:txXfrm>
        <a:off x="3580701" y="1110167"/>
        <a:ext cx="377806" cy="3896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917503" y="2044281"/>
          <a:ext cx="1587892" cy="1587892"/>
        </a:xfrm>
        <a:prstGeom prst="ellipse">
          <a:avLst/>
        </a:prstGeom>
        <a:no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150044" y="2276822"/>
        <a:ext cx="1122810" cy="1122810"/>
      </dsp:txXfrm>
    </dsp:sp>
    <dsp:sp modelId="{2306C0AA-237E-454A-884B-C14DB64107EB}">
      <dsp:nvSpPr>
        <dsp:cNvPr id="0" name=""/>
        <dsp:cNvSpPr/>
      </dsp:nvSpPr>
      <dsp:spPr>
        <a:xfrm rot="12900000">
          <a:off x="759119" y="1721096"/>
          <a:ext cx="1360109" cy="452549"/>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127857" y="953908"/>
          <a:ext cx="1508498" cy="1206798"/>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Names Rule</a:t>
          </a:r>
        </a:p>
      </dsp:txBody>
      <dsp:txXfrm>
        <a:off x="163203" y="989254"/>
        <a:ext cx="1437806" cy="1136106"/>
      </dsp:txXfrm>
    </dsp:sp>
    <dsp:sp modelId="{C2969982-B890-45B4-B18B-3B74FBDC7D01}">
      <dsp:nvSpPr>
        <dsp:cNvPr id="0" name=""/>
        <dsp:cNvSpPr/>
      </dsp:nvSpPr>
      <dsp:spPr>
        <a:xfrm rot="16200000">
          <a:off x="2031395" y="1058792"/>
          <a:ext cx="1360109" cy="452549"/>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1957200" y="1612"/>
          <a:ext cx="1508498" cy="1206798"/>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Prospectus</a:t>
          </a:r>
        </a:p>
      </dsp:txBody>
      <dsp:txXfrm>
        <a:off x="1992546" y="36958"/>
        <a:ext cx="1437806" cy="1136106"/>
      </dsp:txXfrm>
    </dsp:sp>
    <dsp:sp modelId="{514A27CF-0C1D-456F-98D6-776140D8ECBF}">
      <dsp:nvSpPr>
        <dsp:cNvPr id="0" name=""/>
        <dsp:cNvSpPr/>
      </dsp:nvSpPr>
      <dsp:spPr>
        <a:xfrm rot="19500000">
          <a:off x="3303670" y="1721096"/>
          <a:ext cx="1360109" cy="452549"/>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3786544" y="953908"/>
          <a:ext cx="1508498" cy="1206798"/>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t>OGE Guidance</a:t>
          </a:r>
        </a:p>
      </dsp:txBody>
      <dsp:txXfrm>
        <a:off x="3821890" y="989254"/>
        <a:ext cx="1437806" cy="11361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558695" y="1730055"/>
          <a:ext cx="1437700" cy="1437700"/>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b="1" kern="1200" dirty="0"/>
            <a:t>Sector Fund</a:t>
          </a:r>
        </a:p>
      </dsp:txBody>
      <dsp:txXfrm>
        <a:off x="1769241" y="1940601"/>
        <a:ext cx="1016608" cy="1016608"/>
      </dsp:txXfrm>
    </dsp:sp>
    <dsp:sp modelId="{2306C0AA-237E-454A-884B-C14DB64107EB}">
      <dsp:nvSpPr>
        <dsp:cNvPr id="0" name=""/>
        <dsp:cNvSpPr/>
      </dsp:nvSpPr>
      <dsp:spPr>
        <a:xfrm rot="12900000">
          <a:off x="619370" y="1474061"/>
          <a:ext cx="1117080" cy="409744"/>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37473" y="812241"/>
          <a:ext cx="1365815" cy="1092652"/>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Names Rule</a:t>
          </a:r>
        </a:p>
      </dsp:txBody>
      <dsp:txXfrm>
        <a:off x="69476" y="844244"/>
        <a:ext cx="1301809" cy="1028646"/>
      </dsp:txXfrm>
    </dsp:sp>
    <dsp:sp modelId="{C2969982-B890-45B4-B18B-3B74FBDC7D01}">
      <dsp:nvSpPr>
        <dsp:cNvPr id="0" name=""/>
        <dsp:cNvSpPr/>
      </dsp:nvSpPr>
      <dsp:spPr>
        <a:xfrm rot="16200000">
          <a:off x="1719005" y="901627"/>
          <a:ext cx="1117080" cy="409744"/>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1594638" y="1633"/>
          <a:ext cx="1365815" cy="1092652"/>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Prospectus </a:t>
          </a:r>
        </a:p>
      </dsp:txBody>
      <dsp:txXfrm>
        <a:off x="1626641" y="33636"/>
        <a:ext cx="1301809" cy="1028646"/>
      </dsp:txXfrm>
    </dsp:sp>
    <dsp:sp modelId="{514A27CF-0C1D-456F-98D6-776140D8ECBF}">
      <dsp:nvSpPr>
        <dsp:cNvPr id="0" name=""/>
        <dsp:cNvSpPr/>
      </dsp:nvSpPr>
      <dsp:spPr>
        <a:xfrm rot="19500000">
          <a:off x="2818640" y="1474061"/>
          <a:ext cx="1117080" cy="409744"/>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3151802" y="812241"/>
          <a:ext cx="1365815" cy="1092652"/>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OGE Guidance</a:t>
          </a:r>
        </a:p>
      </dsp:txBody>
      <dsp:txXfrm>
        <a:off x="3183805" y="844244"/>
        <a:ext cx="1301809" cy="10286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616AA-307C-4B1B-AB4D-A4C697696178}">
      <dsp:nvSpPr>
        <dsp:cNvPr id="0" name=""/>
        <dsp:cNvSpPr/>
      </dsp:nvSpPr>
      <dsp:spPr>
        <a:xfrm>
          <a:off x="1982306" y="1889032"/>
          <a:ext cx="1466363" cy="1466363"/>
        </a:xfrm>
        <a:prstGeom prst="ellips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Sector Fund</a:t>
          </a:r>
        </a:p>
      </dsp:txBody>
      <dsp:txXfrm>
        <a:off x="2197050" y="2103776"/>
        <a:ext cx="1036875" cy="1036875"/>
      </dsp:txXfrm>
    </dsp:sp>
    <dsp:sp modelId="{2306C0AA-237E-454A-884B-C14DB64107EB}">
      <dsp:nvSpPr>
        <dsp:cNvPr id="0" name=""/>
        <dsp:cNvSpPr/>
      </dsp:nvSpPr>
      <dsp:spPr>
        <a:xfrm rot="12900000">
          <a:off x="911163" y="1590108"/>
          <a:ext cx="1257493" cy="417913"/>
        </a:xfrm>
        <a:prstGeom prst="leftArrow">
          <a:avLst>
            <a:gd name="adj1" fmla="val 60000"/>
            <a:gd name="adj2" fmla="val 5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1EB0911-D5C4-4354-88F9-5CDAD452EEFF}">
      <dsp:nvSpPr>
        <dsp:cNvPr id="0" name=""/>
        <dsp:cNvSpPr/>
      </dsp:nvSpPr>
      <dsp:spPr>
        <a:xfrm>
          <a:off x="328348" y="881212"/>
          <a:ext cx="1393045" cy="1114436"/>
        </a:xfrm>
        <a:prstGeom prst="roundRect">
          <a:avLst>
            <a:gd name="adj" fmla="val 10000"/>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ts val="0"/>
            </a:spcAft>
            <a:buNone/>
          </a:pPr>
          <a:r>
            <a:rPr lang="en-US" sz="2100" b="1" kern="1200" dirty="0"/>
            <a:t>Names</a:t>
          </a:r>
        </a:p>
        <a:p>
          <a:pPr marL="0" lvl="0" indent="0" algn="ctr" defTabSz="933450">
            <a:lnSpc>
              <a:spcPct val="90000"/>
            </a:lnSpc>
            <a:spcBef>
              <a:spcPct val="0"/>
            </a:spcBef>
            <a:spcAft>
              <a:spcPts val="0"/>
            </a:spcAft>
            <a:buNone/>
          </a:pPr>
          <a:r>
            <a:rPr lang="en-US" sz="2100" b="1" kern="1200" dirty="0"/>
            <a:t> Rule</a:t>
          </a:r>
        </a:p>
      </dsp:txBody>
      <dsp:txXfrm>
        <a:off x="360989" y="913853"/>
        <a:ext cx="1327763" cy="1049154"/>
      </dsp:txXfrm>
    </dsp:sp>
    <dsp:sp modelId="{C2969982-B890-45B4-B18B-3B74FBDC7D01}">
      <dsp:nvSpPr>
        <dsp:cNvPr id="0" name=""/>
        <dsp:cNvSpPr/>
      </dsp:nvSpPr>
      <dsp:spPr>
        <a:xfrm rot="16200000">
          <a:off x="2086741" y="978141"/>
          <a:ext cx="1257493" cy="417913"/>
        </a:xfrm>
        <a:prstGeom prst="leftArrow">
          <a:avLst>
            <a:gd name="adj1" fmla="val 60000"/>
            <a:gd name="adj2" fmla="val 5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24BA627-13E7-44FD-9E77-EEEE5719F132}">
      <dsp:nvSpPr>
        <dsp:cNvPr id="0" name=""/>
        <dsp:cNvSpPr/>
      </dsp:nvSpPr>
      <dsp:spPr>
        <a:xfrm>
          <a:off x="2018965" y="1133"/>
          <a:ext cx="1393045" cy="1114436"/>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Prospectus</a:t>
          </a:r>
        </a:p>
      </dsp:txBody>
      <dsp:txXfrm>
        <a:off x="2051606" y="33774"/>
        <a:ext cx="1327763" cy="1049154"/>
      </dsp:txXfrm>
    </dsp:sp>
    <dsp:sp modelId="{514A27CF-0C1D-456F-98D6-776140D8ECBF}">
      <dsp:nvSpPr>
        <dsp:cNvPr id="0" name=""/>
        <dsp:cNvSpPr/>
      </dsp:nvSpPr>
      <dsp:spPr>
        <a:xfrm rot="19500000">
          <a:off x="3262319" y="1590108"/>
          <a:ext cx="1257493" cy="417913"/>
        </a:xfrm>
        <a:prstGeom prst="leftArrow">
          <a:avLst>
            <a:gd name="adj1" fmla="val 60000"/>
            <a:gd name="adj2" fmla="val 5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F92BAA-C190-4350-8ACD-030B5FA8A1D3}">
      <dsp:nvSpPr>
        <dsp:cNvPr id="0" name=""/>
        <dsp:cNvSpPr/>
      </dsp:nvSpPr>
      <dsp:spPr>
        <a:xfrm>
          <a:off x="3709582" y="881212"/>
          <a:ext cx="1393045" cy="1114436"/>
        </a:xfrm>
        <a:prstGeom prst="roundRect">
          <a:avLst>
            <a:gd name="adj" fmla="val 10000"/>
          </a:avLst>
        </a:prstGeom>
        <a:solidFill>
          <a:schemeClr val="bg2">
            <a:lumMod val="75000"/>
          </a:schemeClr>
        </a:soli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b="1" kern="1200" dirty="0"/>
            <a:t>OGE Guidance</a:t>
          </a:r>
        </a:p>
      </dsp:txBody>
      <dsp:txXfrm>
        <a:off x="3742223" y="913853"/>
        <a:ext cx="1327763" cy="10491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5B9A634-5E24-41C7-B9E5-2CD0E931079A}" type="datetimeFigureOut">
              <a:rPr lang="en-US" smtClean="0"/>
              <a:t>10/8/2024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A442381-F901-419A-95B5-0CF18972A308}" type="slidenum">
              <a:rPr lang="en-US" smtClean="0"/>
              <a:t>‹#›</a:t>
            </a:fld>
            <a:endParaRPr lang="en-US" dirty="0"/>
          </a:p>
        </p:txBody>
      </p:sp>
    </p:spTree>
    <p:extLst>
      <p:ext uri="{BB962C8B-B14F-4D97-AF65-F5344CB8AC3E}">
        <p14:creationId xmlns:p14="http://schemas.microsoft.com/office/powerpoint/2010/main" val="344425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1</a:t>
            </a:fld>
            <a:endParaRPr lang="en-US" dirty="0"/>
          </a:p>
        </p:txBody>
      </p:sp>
    </p:spTree>
    <p:extLst>
      <p:ext uri="{BB962C8B-B14F-4D97-AF65-F5344CB8AC3E}">
        <p14:creationId xmlns:p14="http://schemas.microsoft.com/office/powerpoint/2010/main" val="3042818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10</a:t>
            </a:fld>
            <a:endParaRPr lang="en-US" dirty="0"/>
          </a:p>
        </p:txBody>
      </p:sp>
    </p:spTree>
    <p:extLst>
      <p:ext uri="{BB962C8B-B14F-4D97-AF65-F5344CB8AC3E}">
        <p14:creationId xmlns:p14="http://schemas.microsoft.com/office/powerpoint/2010/main" val="1174743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11</a:t>
            </a:fld>
            <a:endParaRPr lang="en-US" dirty="0"/>
          </a:p>
        </p:txBody>
      </p:sp>
    </p:spTree>
    <p:extLst>
      <p:ext uri="{BB962C8B-B14F-4D97-AF65-F5344CB8AC3E}">
        <p14:creationId xmlns:p14="http://schemas.microsoft.com/office/powerpoint/2010/main" val="3345269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Mutual Funds often have many many investors, so that an employee’s portion is a mere drop in the bucket.</a:t>
            </a:r>
          </a:p>
        </p:txBody>
      </p:sp>
      <p:sp>
        <p:nvSpPr>
          <p:cNvPr id="4" name="Slide Number Placeholder 3"/>
          <p:cNvSpPr>
            <a:spLocks noGrp="1"/>
          </p:cNvSpPr>
          <p:nvPr>
            <p:ph type="sldNum" sz="quarter" idx="5"/>
          </p:nvPr>
        </p:nvSpPr>
        <p:spPr/>
        <p:txBody>
          <a:bodyPr/>
          <a:lstStyle/>
          <a:p>
            <a:fld id="{BA442381-F901-419A-95B5-0CF18972A308}" type="slidenum">
              <a:rPr lang="en-US" smtClean="0"/>
              <a:t>12</a:t>
            </a:fld>
            <a:endParaRPr lang="en-US" dirty="0"/>
          </a:p>
        </p:txBody>
      </p:sp>
    </p:spTree>
    <p:extLst>
      <p:ext uri="{BB962C8B-B14F-4D97-AF65-F5344CB8AC3E}">
        <p14:creationId xmlns:p14="http://schemas.microsoft.com/office/powerpoint/2010/main" val="4236850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there is also a knowledge element to 208 liability (but we’re not focused on that today)</a:t>
            </a:r>
          </a:p>
        </p:txBody>
      </p:sp>
      <p:sp>
        <p:nvSpPr>
          <p:cNvPr id="4" name="Slide Number Placeholder 3"/>
          <p:cNvSpPr>
            <a:spLocks noGrp="1"/>
          </p:cNvSpPr>
          <p:nvPr>
            <p:ph type="sldNum" sz="quarter" idx="5"/>
          </p:nvPr>
        </p:nvSpPr>
        <p:spPr/>
        <p:txBody>
          <a:bodyPr/>
          <a:lstStyle/>
          <a:p>
            <a:pPr defTabSz="471145"/>
            <a:fld id="{1930FE87-B746-46B2-9E64-C1482E38DF8F}" type="slidenum">
              <a:rPr lang="en-US">
                <a:solidFill>
                  <a:prstClr val="black"/>
                </a:solidFill>
                <a:latin typeface="Calibri" panose="020F0502020204030204"/>
              </a:rPr>
              <a:pPr defTabSz="471145"/>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33648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History</a:t>
            </a:r>
          </a:p>
          <a:p>
            <a:pPr marL="685800" marR="0" lvl="1"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Before 1989 – Agencies had authority to make exemptions for their employees by regulation.</a:t>
            </a:r>
          </a:p>
          <a:p>
            <a:pPr marL="685800" marR="0" lvl="1"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Ethics Reform Act of 1989 – Amended § 208 - OGE (not agencies) must make uniform exemptions applicable to the executive branch through regulation (after consultation with A.G.)</a:t>
            </a:r>
          </a:p>
          <a:p>
            <a:pPr marL="685800" marR="0" lvl="1" indent="-228600">
              <a:lnSpc>
                <a:spcPct val="107000"/>
              </a:lnSpc>
              <a:spcBef>
                <a:spcPts val="0"/>
              </a:spcBef>
              <a:spcAft>
                <a:spcPts val="0"/>
              </a:spcAft>
              <a:buFont typeface="+mj-lt"/>
              <a:buAutoNum type="romanL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From 1996 – 2005, OGE promulgates exemptions applicable to mutual funds (in 1996, exemption for DMF and Sector funds where holding is not invested in sector in which the fund concentrates; in 2002, $50,000 de minimis exemption for sector funds).</a:t>
            </a:r>
          </a:p>
        </p:txBody>
      </p:sp>
      <p:sp>
        <p:nvSpPr>
          <p:cNvPr id="4" name="Slide Number Placeholder 3"/>
          <p:cNvSpPr>
            <a:spLocks noGrp="1"/>
          </p:cNvSpPr>
          <p:nvPr>
            <p:ph type="sldNum" sz="quarter" idx="5"/>
          </p:nvPr>
        </p:nvSpPr>
        <p:spPr/>
        <p:txBody>
          <a:bodyPr/>
          <a:lstStyle/>
          <a:p>
            <a:pPr defTabSz="471145"/>
            <a:fld id="{1930FE87-B746-46B2-9E64-C1482E38DF8F}" type="slidenum">
              <a:rPr lang="en-US">
                <a:solidFill>
                  <a:prstClr val="black"/>
                </a:solidFill>
                <a:latin typeface="Calibri" panose="020F0502020204030204"/>
              </a:rPr>
              <a:pPr defTabSz="471145"/>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1244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(d) Particular matters of general applicability (</a:t>
            </a:r>
            <a:r>
              <a:rPr kumimoji="0" lang="en-US" sz="2400" b="0" i="1" u="none" strike="noStrike" kern="1200" cap="none" spc="0" normalizeH="0" baseline="0" noProof="0" dirty="0">
                <a:ln>
                  <a:noFill/>
                </a:ln>
                <a:solidFill>
                  <a:srgbClr val="3D3D3D"/>
                </a:solidFill>
                <a:effectLst/>
                <a:uLnTx/>
                <a:uFillTx/>
                <a:latin typeface="Calibri" panose="020F0502020204030204"/>
                <a:ea typeface="+mn-ea"/>
                <a:cs typeface="+mn-cs"/>
              </a:rPr>
              <a:t>e.g.</a:t>
            </a: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 rulemaking) affecting the mutual fund company itself but not individual holdings of the fund (</a:t>
            </a:r>
            <a:r>
              <a:rPr kumimoji="0" lang="en-US" sz="2400" b="0" i="1" u="none" strike="noStrike" kern="1200" cap="none" spc="0" normalizeH="0" baseline="0" noProof="0" dirty="0">
                <a:ln>
                  <a:noFill/>
                </a:ln>
                <a:solidFill>
                  <a:srgbClr val="3D3D3D"/>
                </a:solidFill>
                <a:effectLst/>
                <a:uLnTx/>
                <a:uFillTx/>
                <a:latin typeface="Calibri" panose="020F0502020204030204"/>
                <a:ea typeface="+mn-ea"/>
                <a:cs typeface="+mn-cs"/>
              </a:rPr>
              <a:t>e.g.</a:t>
            </a: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 an SEC rulemaking).</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265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404040"/>
                </a:solidFill>
                <a:effectLst/>
              </a:rPr>
              <a:t>Note: Most </a:t>
            </a:r>
            <a:r>
              <a:rPr lang="en-US" sz="1200" b="1" i="0" u="none" strike="noStrike" dirty="0">
                <a:solidFill>
                  <a:srgbClr val="404040"/>
                </a:solidFill>
                <a:effectLst/>
              </a:rPr>
              <a:t>Exchange-Traded Funds (ETF) </a:t>
            </a:r>
            <a:r>
              <a:rPr lang="en-US" sz="1200" i="0" u="none" strike="noStrike" dirty="0">
                <a:solidFill>
                  <a:srgbClr val="404040"/>
                </a:solidFill>
                <a:effectLst/>
              </a:rPr>
              <a:t>that qualify as mutual funds or UITs based on these definitions are eligible for the 2640.201 exemptions.  Although commodity-focused ETFs that register with the Commodity Futures Trading Commission but not with the SEC under the 1940 Act are not eligible for the exemptions. </a:t>
            </a:r>
            <a:endParaRPr lang="en-US" dirty="0"/>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11424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6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defTabSz="471145"/>
            <a:fld id="{1930FE87-B746-46B2-9E64-C1482E38DF8F}" type="slidenum">
              <a:rPr lang="en-US">
                <a:solidFill>
                  <a:prstClr val="black"/>
                </a:solidFill>
                <a:latin typeface="Calibri" panose="020F0502020204030204"/>
              </a:rPr>
              <a:pPr defTabSz="471145"/>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51961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19</a:t>
            </a:fld>
            <a:endParaRPr lang="en-US" dirty="0"/>
          </a:p>
        </p:txBody>
      </p:sp>
    </p:spTree>
    <p:extLst>
      <p:ext uri="{BB962C8B-B14F-4D97-AF65-F5344CB8AC3E}">
        <p14:creationId xmlns:p14="http://schemas.microsoft.com/office/powerpoint/2010/main" val="418437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2</a:t>
            </a:fld>
            <a:endParaRPr lang="en-US" dirty="0"/>
          </a:p>
        </p:txBody>
      </p:sp>
    </p:spTree>
    <p:extLst>
      <p:ext uri="{BB962C8B-B14F-4D97-AF65-F5344CB8AC3E}">
        <p14:creationId xmlns:p14="http://schemas.microsoft.com/office/powerpoint/2010/main" val="4185321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20</a:t>
            </a:fld>
            <a:endParaRPr lang="en-US" dirty="0"/>
          </a:p>
        </p:txBody>
      </p:sp>
    </p:spTree>
    <p:extLst>
      <p:ext uri="{BB962C8B-B14F-4D97-AF65-F5344CB8AC3E}">
        <p14:creationId xmlns:p14="http://schemas.microsoft.com/office/powerpoint/2010/main" val="3685762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21</a:t>
            </a:fld>
            <a:endParaRPr lang="en-US" dirty="0"/>
          </a:p>
        </p:txBody>
      </p:sp>
    </p:spTree>
    <p:extLst>
      <p:ext uri="{BB962C8B-B14F-4D97-AF65-F5344CB8AC3E}">
        <p14:creationId xmlns:p14="http://schemas.microsoft.com/office/powerpoint/2010/main" val="2522355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01044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73207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t>Note: I’m referring now only to sector mutual funds, but the exemptions also apply to sector UITs.</a:t>
            </a:r>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37096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value limit applies to the fund as a whole, not the pro-rata value of any underlying holding of the fund. (DO-00-030 at 5)</a:t>
            </a:r>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504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77862" lvl="2" indent="-235572">
              <a:lnSpc>
                <a:spcPct val="107000"/>
              </a:lnSpc>
              <a:buFont typeface="+mj-lt"/>
              <a:buAutoNum type="romanLcPeriod"/>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71145"/>
            <a:fld id="{1930FE87-B746-46B2-9E64-C1482E38DF8F}" type="slidenum">
              <a:rPr lang="en-US">
                <a:solidFill>
                  <a:prstClr val="black"/>
                </a:solidFill>
                <a:latin typeface="Calibri" panose="020F0502020204030204"/>
              </a:rPr>
              <a:pPr defTabSz="471145"/>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91340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No. This is covered by the sector mutual fund exemption at 2640.201(b)(1) – the software company holding is not invested in the financial services sector that the mutual fund is concentrating in.</a:t>
            </a:r>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20873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 this is covered by the </a:t>
            </a:r>
            <a:r>
              <a:rPr lang="en-US" i="1" dirty="0"/>
              <a:t>de minimis</a:t>
            </a:r>
            <a:r>
              <a:rPr lang="en-US" dirty="0"/>
              <a:t> sector mutual fund exemption at 2640.201(b)(2)</a:t>
            </a:r>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50492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 the employee has a financial interest that could be affected by the particular matter, and no exemption applies. </a:t>
            </a:r>
            <a:r>
              <a:rPr lang="en-US" sz="1800" dirty="0">
                <a:effectLst/>
                <a:latin typeface="Segoe UI" panose="020B0502040204020203" pitchFamily="34" charset="0"/>
              </a:rPr>
              <a:t>They (and their spouse) own more than $50,000 in the same fund.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116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fld id="{1930FE87-B746-46B2-9E64-C1482E38DF8F}" type="slidenum">
              <a:rPr lang="en-US">
                <a:solidFill>
                  <a:prstClr val="black"/>
                </a:solidFill>
                <a:latin typeface="Calibri" panose="020F0502020204030204"/>
              </a:rPr>
              <a:pPr defTabSz="471145"/>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89894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This is a diversified mutual fund, so the full exemption applies. </a:t>
            </a:r>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69785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Depends.</a:t>
            </a:r>
          </a:p>
          <a:p>
            <a:endParaRPr lang="en-US" dirty="0"/>
          </a:p>
          <a:p>
            <a:r>
              <a:rPr lang="en-US" dirty="0"/>
              <a:t>Must analyze in the same way as other mutual funds – is it concentrated in investments in an industry, business, single country other than the U.S., or bonds of a single State within the U.S.? If so, sector; if not, diversified.</a:t>
            </a:r>
          </a:p>
          <a:p>
            <a:endParaRPr lang="en-US" dirty="0"/>
          </a:p>
          <a:p>
            <a:r>
              <a:rPr lang="en-US" dirty="0"/>
              <a:t>No facts here indicating a sector focus. </a:t>
            </a:r>
          </a:p>
          <a:p>
            <a:endParaRPr lang="en-US" dirty="0"/>
          </a:p>
          <a:p>
            <a:r>
              <a:rPr lang="en-US" dirty="0"/>
              <a:t>What if it focused on the same criteria but limited to educational software companies. This would be sector focused.</a:t>
            </a:r>
          </a:p>
          <a:p>
            <a:endParaRPr lang="en-US" dirty="0"/>
          </a:p>
          <a:p>
            <a:r>
              <a:rPr lang="en-US" dirty="0"/>
              <a:t>See LA-24-10 Determining Whether a “Thematic” Fund is a Sector or Diversified Fund for Purposes of the Regulatory Exemptions Applicable to Mutual Funds (September 11, 2024) </a:t>
            </a:r>
          </a:p>
          <a:p>
            <a:endParaRPr lang="en-US" dirty="0"/>
          </a:p>
          <a:p>
            <a:r>
              <a:rPr lang="en-US" dirty="0"/>
              <a:t>ESG = Environmental, Social and Governance Funds – i.e., consider a company’s sustainability and corporate responsibility when making investment decisions.</a:t>
            </a:r>
          </a:p>
        </p:txBody>
      </p:sp>
      <p:sp>
        <p:nvSpPr>
          <p:cNvPr id="4" name="Slide Number Placeholder 3"/>
          <p:cNvSpPr>
            <a:spLocks noGrp="1"/>
          </p:cNvSpPr>
          <p:nvPr>
            <p:ph type="sldNum" sz="quarter" idx="5"/>
          </p:nvPr>
        </p:nvSpPr>
        <p:spPr/>
        <p:txBody>
          <a:bodyPr/>
          <a:lstStyle/>
          <a:p>
            <a:fld id="{BA442381-F901-419A-95B5-0CF18972A308}" type="slidenum">
              <a:rPr lang="en-US" smtClean="0"/>
              <a:t>31</a:t>
            </a:fld>
            <a:endParaRPr lang="en-US" dirty="0"/>
          </a:p>
        </p:txBody>
      </p:sp>
    </p:spTree>
    <p:extLst>
      <p:ext uri="{BB962C8B-B14F-4D97-AF65-F5344CB8AC3E}">
        <p14:creationId xmlns:p14="http://schemas.microsoft.com/office/powerpoint/2010/main" val="3925082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15618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930FE87-B746-46B2-9E64-C1482E38DF8F}" type="slidenum">
              <a:rPr lang="en-US">
                <a:solidFill>
                  <a:prstClr val="black"/>
                </a:solidFill>
                <a:latin typeface="Calibri" panose="020F0502020204030204"/>
              </a:rPr>
              <a:pPr defTabSz="471145">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3895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given the important exemptions for sector mutual funds, it’s important to correctly identify them. Kelsey will now provide helpful practical tips for determining what funds qualify for the exemptions.</a:t>
            </a:r>
          </a:p>
        </p:txBody>
      </p:sp>
      <p:sp>
        <p:nvSpPr>
          <p:cNvPr id="4" name="Slide Number Placeholder 3"/>
          <p:cNvSpPr>
            <a:spLocks noGrp="1"/>
          </p:cNvSpPr>
          <p:nvPr>
            <p:ph type="sldNum" sz="quarter" idx="5"/>
          </p:nvPr>
        </p:nvSpPr>
        <p:spPr/>
        <p:txBody>
          <a:bodyPr/>
          <a:lstStyle/>
          <a:p>
            <a:pPr defTabSz="471145"/>
            <a:fld id="{1930FE87-B746-46B2-9E64-C1482E38DF8F}" type="slidenum">
              <a:rPr lang="en-US">
                <a:solidFill>
                  <a:prstClr val="black"/>
                </a:solidFill>
                <a:latin typeface="Calibri" panose="020F0502020204030204"/>
              </a:rPr>
              <a:pPr defTabSz="471145"/>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6600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063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2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685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326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23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4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4</a:t>
            </a:fld>
            <a:endParaRPr lang="en-US" dirty="0"/>
          </a:p>
        </p:txBody>
      </p:sp>
    </p:spTree>
    <p:extLst>
      <p:ext uri="{BB962C8B-B14F-4D97-AF65-F5344CB8AC3E}">
        <p14:creationId xmlns:p14="http://schemas.microsoft.com/office/powerpoint/2010/main" val="850572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00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727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396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14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0776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830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4721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8179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8486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1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this is a criminal statute with potential criminal penalties – up to 1 year in prison, or 5 if willful, and fines. 18 U.S.C. 216. </a:t>
            </a:r>
          </a:p>
          <a:p>
            <a:endParaRPr lang="en-US" dirty="0"/>
          </a:p>
          <a:p>
            <a:r>
              <a:rPr lang="en-US" dirty="0"/>
              <a:t>Imputed interests: spouse, minor child, general partner, organization the employee serves as officer, director, trustee, general partner or employee, or any person or organization with whom the employee is negotiating or has any arrangement concerning prospective employment.</a:t>
            </a:r>
          </a:p>
        </p:txBody>
      </p:sp>
      <p:sp>
        <p:nvSpPr>
          <p:cNvPr id="4" name="Slide Number Placeholder 3"/>
          <p:cNvSpPr>
            <a:spLocks noGrp="1"/>
          </p:cNvSpPr>
          <p:nvPr>
            <p:ph type="sldNum" sz="quarter" idx="5"/>
          </p:nvPr>
        </p:nvSpPr>
        <p:spPr/>
        <p:txBody>
          <a:bodyPr/>
          <a:lstStyle/>
          <a:p>
            <a:fld id="{BA442381-F901-419A-95B5-0CF18972A308}" type="slidenum">
              <a:rPr lang="en-US" smtClean="0"/>
              <a:t>5</a:t>
            </a:fld>
            <a:endParaRPr lang="en-US" dirty="0"/>
          </a:p>
        </p:txBody>
      </p:sp>
    </p:spTree>
    <p:extLst>
      <p:ext uri="{BB962C8B-B14F-4D97-AF65-F5344CB8AC3E}">
        <p14:creationId xmlns:p14="http://schemas.microsoft.com/office/powerpoint/2010/main" val="41617849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638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307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6082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500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3849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442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29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903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3840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88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6</a:t>
            </a:fld>
            <a:endParaRPr lang="en-US" dirty="0"/>
          </a:p>
        </p:txBody>
      </p:sp>
    </p:spTree>
    <p:extLst>
      <p:ext uri="{BB962C8B-B14F-4D97-AF65-F5344CB8AC3E}">
        <p14:creationId xmlns:p14="http://schemas.microsoft.com/office/powerpoint/2010/main" val="21794686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9888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886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38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0751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7048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3091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8317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2327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242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95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fld id="{1930FE87-B746-46B2-9E64-C1482E38DF8F}" type="slidenum">
              <a:rPr lang="en-US">
                <a:solidFill>
                  <a:prstClr val="black"/>
                </a:solidFill>
                <a:latin typeface="Calibri" panose="020F0502020204030204"/>
              </a:rPr>
              <a:pPr defTabSz="471145"/>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582447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2097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6416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3606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30FE87-B746-46B2-9E64-C1482E38D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5906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3CA3DE-58D1-49F4-8377-8FC84EB01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29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fld id="{1930FE87-B746-46B2-9E64-C1482E38DF8F}" type="slidenum">
              <a:rPr lang="en-US">
                <a:solidFill>
                  <a:prstClr val="black"/>
                </a:solidFill>
                <a:latin typeface="Calibri" panose="020F0502020204030204"/>
              </a:rPr>
              <a:pPr defTabSz="471145"/>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236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442381-F901-419A-95B5-0CF18972A308}" type="slidenum">
              <a:rPr lang="en-US" smtClean="0"/>
              <a:t>9</a:t>
            </a:fld>
            <a:endParaRPr lang="en-US" dirty="0"/>
          </a:p>
        </p:txBody>
      </p:sp>
    </p:spTree>
    <p:extLst>
      <p:ext uri="{BB962C8B-B14F-4D97-AF65-F5344CB8AC3E}">
        <p14:creationId xmlns:p14="http://schemas.microsoft.com/office/powerpoint/2010/main" val="161785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BCBB881-AC01-49C4-B420-9530EBC801C9}" type="datetimeFigureOut">
              <a:rPr lang="en-US" smtClean="0"/>
              <a:t>10/8/2024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618484C9-016C-4F66-9835-EDF3C1FBB2DD}" type="slidenum">
              <a:rPr lang="en-US" smtClean="0"/>
              <a:t>‹#›</a:t>
            </a:fld>
            <a:endParaRPr lang="en-US" dirty="0"/>
          </a:p>
        </p:txBody>
      </p:sp>
    </p:spTree>
    <p:extLst>
      <p:ext uri="{BB962C8B-B14F-4D97-AF65-F5344CB8AC3E}">
        <p14:creationId xmlns:p14="http://schemas.microsoft.com/office/powerpoint/2010/main" val="374529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1782894" y="702156"/>
            <a:ext cx="9827914" cy="971661"/>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CBB881-AC01-49C4-B420-9530EBC801C9}" type="datetimeFigureOut">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8484C9-016C-4F66-9835-EDF3C1FBB2DD}" type="slidenum">
              <a:rPr lang="en-US" smtClean="0"/>
              <a:t>‹#›</a:t>
            </a:fld>
            <a:endParaRPr lang="en-US" dirty="0"/>
          </a:p>
        </p:txBody>
      </p:sp>
      <p:pic>
        <p:nvPicPr>
          <p:cNvPr id="2" name="Picture 1">
            <a:extLst>
              <a:ext uri="{FF2B5EF4-FFF2-40B4-BE49-F238E27FC236}">
                <a16:creationId xmlns:a16="http://schemas.microsoft.com/office/drawing/2014/main" id="{33EA225E-7193-5EAC-D0CD-34A5D36B57C9}"/>
              </a:ext>
            </a:extLst>
          </p:cNvPr>
          <p:cNvPicPr>
            <a:picLocks noChangeAspect="1"/>
          </p:cNvPicPr>
          <p:nvPr userDrawn="1"/>
        </p:nvPicPr>
        <p:blipFill>
          <a:blip r:embed="rId2"/>
          <a:stretch>
            <a:fillRect/>
          </a:stretch>
        </p:blipFill>
        <p:spPr>
          <a:xfrm>
            <a:off x="581192" y="681706"/>
            <a:ext cx="1060796" cy="1054699"/>
          </a:xfrm>
          <a:prstGeom prst="rect">
            <a:avLst/>
          </a:prstGeom>
        </p:spPr>
      </p:pic>
    </p:spTree>
    <p:extLst>
      <p:ext uri="{BB962C8B-B14F-4D97-AF65-F5344CB8AC3E}">
        <p14:creationId xmlns:p14="http://schemas.microsoft.com/office/powerpoint/2010/main" val="362831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BCBB881-AC01-49C4-B420-9530EBC801C9}" type="datetimeFigureOut">
              <a:rPr lang="en-US" smtClean="0"/>
              <a:t>10/8/2024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618484C9-016C-4F66-9835-EDF3C1FBB2DD}" type="slidenum">
              <a:rPr lang="en-US" smtClean="0"/>
              <a:t>‹#›</a:t>
            </a:fld>
            <a:endParaRPr lang="en-US" dirty="0"/>
          </a:p>
        </p:txBody>
      </p:sp>
    </p:spTree>
    <p:extLst>
      <p:ext uri="{BB962C8B-B14F-4D97-AF65-F5344CB8AC3E}">
        <p14:creationId xmlns:p14="http://schemas.microsoft.com/office/powerpoint/2010/main" val="135102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805552" y="702156"/>
            <a:ext cx="9805255" cy="925166"/>
          </a:xfrm>
        </p:spPr>
        <p:txBody>
          <a:body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CBB881-AC01-49C4-B420-9530EBC801C9}" type="datetimeFigureOut">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618484C9-016C-4F66-9835-EDF3C1FBB2DD}" type="slidenum">
              <a:rPr lang="en-US" smtClean="0"/>
              <a:t>‹#›</a:t>
            </a:fld>
            <a:endParaRPr lang="en-US" dirty="0"/>
          </a:p>
        </p:txBody>
      </p:sp>
      <p:pic>
        <p:nvPicPr>
          <p:cNvPr id="8" name="Picture 7">
            <a:extLst>
              <a:ext uri="{FF2B5EF4-FFF2-40B4-BE49-F238E27FC236}">
                <a16:creationId xmlns:a16="http://schemas.microsoft.com/office/drawing/2014/main" id="{EABC39D0-08D7-D266-FC96-465F7309B650}"/>
              </a:ext>
            </a:extLst>
          </p:cNvPr>
          <p:cNvPicPr>
            <a:picLocks noChangeAspect="1"/>
          </p:cNvPicPr>
          <p:nvPr userDrawn="1"/>
        </p:nvPicPr>
        <p:blipFill>
          <a:blip r:embed="rId2"/>
          <a:stretch>
            <a:fillRect/>
          </a:stretch>
        </p:blipFill>
        <p:spPr>
          <a:xfrm>
            <a:off x="581192" y="681706"/>
            <a:ext cx="1060796" cy="1054699"/>
          </a:xfrm>
          <a:prstGeom prst="rect">
            <a:avLst/>
          </a:prstGeom>
        </p:spPr>
      </p:pic>
    </p:spTree>
    <p:extLst>
      <p:ext uri="{BB962C8B-B14F-4D97-AF65-F5344CB8AC3E}">
        <p14:creationId xmlns:p14="http://schemas.microsoft.com/office/powerpoint/2010/main" val="1897178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BCBB881-AC01-49C4-B420-9530EBC801C9}" type="datetimeFigureOut">
              <a:rPr lang="en-US" smtClean="0"/>
              <a:t>10/8/2024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618484C9-016C-4F66-9835-EDF3C1FBB2DD}" type="slidenum">
              <a:rPr lang="en-US" smtClean="0"/>
              <a:t>‹#›</a:t>
            </a:fld>
            <a:endParaRPr lang="en-US" dirty="0"/>
          </a:p>
        </p:txBody>
      </p:sp>
    </p:spTree>
    <p:extLst>
      <p:ext uri="{BB962C8B-B14F-4D97-AF65-F5344CB8AC3E}">
        <p14:creationId xmlns:p14="http://schemas.microsoft.com/office/powerpoint/2010/main" val="236799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763363" y="729657"/>
            <a:ext cx="9847445" cy="959657"/>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CBB881-AC01-49C4-B420-9530EBC801C9}"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8484C9-016C-4F66-9835-EDF3C1FBB2DD}" type="slidenum">
              <a:rPr lang="en-US" smtClean="0"/>
              <a:t>‹#›</a:t>
            </a:fld>
            <a:endParaRPr lang="en-US" dirty="0"/>
          </a:p>
        </p:txBody>
      </p:sp>
      <p:pic>
        <p:nvPicPr>
          <p:cNvPr id="9" name="Picture 8">
            <a:extLst>
              <a:ext uri="{FF2B5EF4-FFF2-40B4-BE49-F238E27FC236}">
                <a16:creationId xmlns:a16="http://schemas.microsoft.com/office/drawing/2014/main" id="{BAD4FE82-9EF2-C91A-4845-12E010789982}"/>
              </a:ext>
            </a:extLst>
          </p:cNvPr>
          <p:cNvPicPr>
            <a:picLocks noChangeAspect="1"/>
          </p:cNvPicPr>
          <p:nvPr userDrawn="1"/>
        </p:nvPicPr>
        <p:blipFill>
          <a:blip r:embed="rId2"/>
          <a:stretch>
            <a:fillRect/>
          </a:stretch>
        </p:blipFill>
        <p:spPr>
          <a:xfrm>
            <a:off x="574275" y="708617"/>
            <a:ext cx="1060796" cy="1054699"/>
          </a:xfrm>
          <a:prstGeom prst="rect">
            <a:avLst/>
          </a:prstGeom>
        </p:spPr>
      </p:pic>
    </p:spTree>
    <p:extLst>
      <p:ext uri="{BB962C8B-B14F-4D97-AF65-F5344CB8AC3E}">
        <p14:creationId xmlns:p14="http://schemas.microsoft.com/office/powerpoint/2010/main" val="814105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1759057" y="729658"/>
            <a:ext cx="9851751" cy="951908"/>
          </a:xfrm>
        </p:spPr>
        <p:txBody>
          <a:body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CBB881-AC01-49C4-B420-9530EBC801C9}" type="datetimeFigureOut">
              <a:rPr lang="en-US" smtClean="0"/>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8484C9-016C-4F66-9835-EDF3C1FBB2DD}" type="slidenum">
              <a:rPr lang="en-US" smtClean="0"/>
              <a:t>‹#›</a:t>
            </a:fld>
            <a:endParaRPr lang="en-US" dirty="0"/>
          </a:p>
        </p:txBody>
      </p:sp>
      <p:pic>
        <p:nvPicPr>
          <p:cNvPr id="2" name="Picture 1">
            <a:extLst>
              <a:ext uri="{FF2B5EF4-FFF2-40B4-BE49-F238E27FC236}">
                <a16:creationId xmlns:a16="http://schemas.microsoft.com/office/drawing/2014/main" id="{FA627141-B1A6-FC74-D961-20A67582D999}"/>
              </a:ext>
            </a:extLst>
          </p:cNvPr>
          <p:cNvPicPr>
            <a:picLocks noChangeAspect="1"/>
          </p:cNvPicPr>
          <p:nvPr userDrawn="1"/>
        </p:nvPicPr>
        <p:blipFill>
          <a:blip r:embed="rId2"/>
          <a:stretch>
            <a:fillRect/>
          </a:stretch>
        </p:blipFill>
        <p:spPr>
          <a:xfrm>
            <a:off x="525323" y="708617"/>
            <a:ext cx="1060796" cy="1054699"/>
          </a:xfrm>
          <a:prstGeom prst="rect">
            <a:avLst/>
          </a:prstGeom>
        </p:spPr>
      </p:pic>
    </p:spTree>
    <p:extLst>
      <p:ext uri="{BB962C8B-B14F-4D97-AF65-F5344CB8AC3E}">
        <p14:creationId xmlns:p14="http://schemas.microsoft.com/office/powerpoint/2010/main" val="1401718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1743559" y="729657"/>
            <a:ext cx="9861951" cy="1054699"/>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BCBB881-AC01-49C4-B420-9530EBC801C9}" type="datetimeFigureOut">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8484C9-016C-4F66-9835-EDF3C1FBB2DD}" type="slidenum">
              <a:rPr lang="en-US" smtClean="0"/>
              <a:t>‹#›</a:t>
            </a:fld>
            <a:endParaRPr lang="en-US" dirty="0"/>
          </a:p>
        </p:txBody>
      </p:sp>
      <p:pic>
        <p:nvPicPr>
          <p:cNvPr id="2" name="Picture 1">
            <a:extLst>
              <a:ext uri="{FF2B5EF4-FFF2-40B4-BE49-F238E27FC236}">
                <a16:creationId xmlns:a16="http://schemas.microsoft.com/office/drawing/2014/main" id="{3F802EDF-EE57-3E8E-26E3-E05D0A6CBCF3}"/>
              </a:ext>
            </a:extLst>
          </p:cNvPr>
          <p:cNvPicPr>
            <a:picLocks noChangeAspect="1"/>
          </p:cNvPicPr>
          <p:nvPr userDrawn="1"/>
        </p:nvPicPr>
        <p:blipFill>
          <a:blip r:embed="rId2"/>
          <a:stretch>
            <a:fillRect/>
          </a:stretch>
        </p:blipFill>
        <p:spPr>
          <a:xfrm>
            <a:off x="612093" y="729657"/>
            <a:ext cx="1060796" cy="1054699"/>
          </a:xfrm>
          <a:prstGeom prst="rect">
            <a:avLst/>
          </a:prstGeom>
        </p:spPr>
      </p:pic>
    </p:spTree>
    <p:extLst>
      <p:ext uri="{BB962C8B-B14F-4D97-AF65-F5344CB8AC3E}">
        <p14:creationId xmlns:p14="http://schemas.microsoft.com/office/powerpoint/2010/main" val="291512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BB881-AC01-49C4-B420-9530EBC801C9}" type="datetimeFigureOut">
              <a:rPr lang="en-US" smtClean="0"/>
              <a:t>10/8/2024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8484C9-016C-4F66-9835-EDF3C1FBB2DD}" type="slidenum">
              <a:rPr lang="en-US" smtClean="0"/>
              <a:t>‹#›</a:t>
            </a:fld>
            <a:endParaRPr lang="en-US" dirty="0"/>
          </a:p>
        </p:txBody>
      </p:sp>
    </p:spTree>
    <p:extLst>
      <p:ext uri="{BB962C8B-B14F-4D97-AF65-F5344CB8AC3E}">
        <p14:creationId xmlns:p14="http://schemas.microsoft.com/office/powerpoint/2010/main" val="680926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BCBB881-AC01-49C4-B420-9530EBC801C9}" type="datetimeFigureOut">
              <a:rPr lang="en-US" smtClean="0"/>
              <a:t>10/8/2024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618484C9-016C-4F66-9835-EDF3C1FBB2DD}" type="slidenum">
              <a:rPr lang="en-US" smtClean="0"/>
              <a:t>‹#›</a:t>
            </a:fld>
            <a:endParaRPr lang="en-US" dirty="0"/>
          </a:p>
        </p:txBody>
      </p:sp>
    </p:spTree>
    <p:extLst>
      <p:ext uri="{BB962C8B-B14F-4D97-AF65-F5344CB8AC3E}">
        <p14:creationId xmlns:p14="http://schemas.microsoft.com/office/powerpoint/2010/main" val="14103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CBB881-AC01-49C4-B420-9530EBC801C9}" type="datetimeFigureOut">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8484C9-016C-4F66-9835-EDF3C1FBB2DD}" type="slidenum">
              <a:rPr lang="en-US" smtClean="0"/>
              <a:t>‹#›</a:t>
            </a:fld>
            <a:endParaRPr lang="en-US" dirty="0"/>
          </a:p>
        </p:txBody>
      </p:sp>
    </p:spTree>
    <p:extLst>
      <p:ext uri="{BB962C8B-B14F-4D97-AF65-F5344CB8AC3E}">
        <p14:creationId xmlns:p14="http://schemas.microsoft.com/office/powerpoint/2010/main" val="3819933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BCBB881-AC01-49C4-B420-9530EBC801C9}" type="datetimeFigureOut">
              <a:rPr lang="en-US" smtClean="0"/>
              <a:t>10/8/2024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618484C9-016C-4F66-9835-EDF3C1FBB2DD}"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782081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fundresearch.fidelity.com/mutual-funds/summary/316390103"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sec.gov/"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sec.gov/edgar/searchedgar/companysearch"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oge.gov/web/oge.nsf/0/A3CE9781D3B9FC4585258AF30063DB23/$FILE/1940%20Act%20Job%20Aid%20-%20Final.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sec.gov/about/opendatasetsshtmlinvestment_compan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oge.gov/Web/oge.nsf/0/DF74206A1799E1DF852585BA005BED90/$FILE/DO-00-030.pdf"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hyperlink" Target="https://www.investopedia.com/" TargetMode="External"/><Relationship Id="rId5" Type="http://schemas.openxmlformats.org/officeDocument/2006/relationships/hyperlink" Target="https://www.oge.gov/Web/oge.nsf/Legal%20Docs/1298DC8AB735E316852585BA005BEC18/$FILE/LA-19-06%20Treatment%20of%20Information%20Technology%20and%20Internet%20Funds%20for%20Purposes%20of%20208.pdf?open" TargetMode="External"/><Relationship Id="rId4" Type="http://schemas.openxmlformats.org/officeDocument/2006/relationships/hyperlink" Target="https://www.oge.gov/Web/oge.nsf/Legal%20Docs/DC6AACFA3FBA2266852585BA005BEC63/$FILE/68f1f42d9f5c411986192496267a76452.pdf?open" TargetMode="Externa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2.emf"/><Relationship Id="rId7" Type="http://schemas.openxmlformats.org/officeDocument/2006/relationships/diagramColors" Target="../diagrams/colors5.xm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27.emf"/><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hyperlink" Target="https://www.investopedia.com/"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hyperlink" Target="https://www.oge.gov/Web/oge.nsf/Legal%20Docs/DF74206A1799E1DF852585BA005BED90/$FILE/DO-00-030.pdf?open" TargetMode="External"/><Relationship Id="rId7" Type="http://schemas.openxmlformats.org/officeDocument/2006/relationships/diagramQuickStyle" Target="../diagrams/quickStyle6.xm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hyperlink" Target="https://www.oge.gov/Web/oge.nsf/Legal%20Docs/DC6AACFA3FBA2266852585BA005BEC63/$FILE/68f1f42d9f5c411986192496267a76452.pdf?open" TargetMode="External"/><Relationship Id="rId9" Type="http://schemas.microsoft.com/office/2007/relationships/diagramDrawing" Target="../diagrams/drawing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hyperlink" Target="http://www.ici.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www.oge.gov/Web/oge.nsf/Legal%20Docs/DF74206A1799E1DF852585BA005BED90/$FILE/DO-00-030.pdf?open"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BF830C-B6C7-423C-9614-57C08C323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4" name="Picture 3" descr="A sunset over a winding river.">
            <a:extLst>
              <a:ext uri="{FF2B5EF4-FFF2-40B4-BE49-F238E27FC236}">
                <a16:creationId xmlns:a16="http://schemas.microsoft.com/office/drawing/2014/main" id="{19632710-6911-402E-820D-13ADE114ED80}"/>
              </a:ext>
            </a:extLst>
          </p:cNvPr>
          <p:cNvPicPr>
            <a:picLocks noChangeAspect="1"/>
          </p:cNvPicPr>
          <p:nvPr/>
        </p:nvPicPr>
        <p:blipFill rotWithShape="1">
          <a:blip r:embed="rId3"/>
          <a:srcRect l="36" t="23391" r="9055"/>
          <a:stretch/>
        </p:blipFill>
        <p:spPr>
          <a:xfrm>
            <a:off x="20" y="-1300"/>
            <a:ext cx="12191980" cy="6859300"/>
          </a:xfrm>
          <a:prstGeom prst="rect">
            <a:avLst/>
          </a:prstGeom>
        </p:spPr>
      </p:pic>
      <p:grpSp>
        <p:nvGrpSpPr>
          <p:cNvPr id="11" name="Group 10">
            <a:extLst>
              <a:ext uri="{FF2B5EF4-FFF2-40B4-BE49-F238E27FC236}">
                <a16:creationId xmlns:a16="http://schemas.microsoft.com/office/drawing/2014/main" id="{0E4A73AE-0788-4542-B4A8-13285C7CE6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a:extLst>
                <a:ext uri="{FF2B5EF4-FFF2-40B4-BE49-F238E27FC236}">
                  <a16:creationId xmlns:a16="http://schemas.microsoft.com/office/drawing/2014/main" id="{24A18362-7604-4149-A365-69E1BC2E1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26C4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792A281C-3AAD-4F35-A822-1436E3CB9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26C4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B3214004-C725-45BC-8E6A-78262D1F5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26C4D8"/>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16" name="Rectangle 15">
            <a:extLst>
              <a:ext uri="{FF2B5EF4-FFF2-40B4-BE49-F238E27FC236}">
                <a16:creationId xmlns:a16="http://schemas.microsoft.com/office/drawing/2014/main" id="{2285D255-F70B-4F6F-9D26-BF6E9B6E2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3B43FAB-0499-4341-8E85-E5735D26D39E}"/>
              </a:ext>
            </a:extLst>
          </p:cNvPr>
          <p:cNvSpPr>
            <a:spLocks noGrp="1"/>
          </p:cNvSpPr>
          <p:nvPr>
            <p:ph type="ctrTitle"/>
          </p:nvPr>
        </p:nvSpPr>
        <p:spPr>
          <a:xfrm>
            <a:off x="3068015" y="4976697"/>
            <a:ext cx="10993549" cy="895244"/>
          </a:xfrm>
        </p:spPr>
        <p:txBody>
          <a:bodyPr>
            <a:normAutofit/>
          </a:bodyPr>
          <a:lstStyle/>
          <a:p>
            <a:r>
              <a:rPr lang="en-US" sz="4000" dirty="0">
                <a:solidFill>
                  <a:srgbClr val="FFFFFF"/>
                </a:solidFill>
              </a:rPr>
              <a:t>Understanding sector funds</a:t>
            </a:r>
            <a:endParaRPr lang="en-US" sz="4000" dirty="0">
              <a:solidFill>
                <a:schemeClr val="bg1"/>
              </a:solidFill>
            </a:endParaRPr>
          </a:p>
        </p:txBody>
      </p:sp>
      <p:sp>
        <p:nvSpPr>
          <p:cNvPr id="3" name="Subtitle 2">
            <a:extLst>
              <a:ext uri="{FF2B5EF4-FFF2-40B4-BE49-F238E27FC236}">
                <a16:creationId xmlns:a16="http://schemas.microsoft.com/office/drawing/2014/main" id="{4FF54C3E-1833-4AA2-8D70-6CFA45FC2892}"/>
              </a:ext>
            </a:extLst>
          </p:cNvPr>
          <p:cNvSpPr>
            <a:spLocks noGrp="1"/>
          </p:cNvSpPr>
          <p:nvPr>
            <p:ph type="subTitle" idx="1"/>
          </p:nvPr>
        </p:nvSpPr>
        <p:spPr>
          <a:xfrm>
            <a:off x="3068015" y="5935749"/>
            <a:ext cx="10993546" cy="484822"/>
          </a:xfrm>
        </p:spPr>
        <p:txBody>
          <a:bodyPr>
            <a:normAutofit/>
          </a:bodyPr>
          <a:lstStyle/>
          <a:p>
            <a:r>
              <a:rPr lang="en-US" dirty="0">
                <a:solidFill>
                  <a:srgbClr val="26C4D8"/>
                </a:solidFill>
              </a:rPr>
              <a:t>Departmental Ethics Office | Office of the Solicitor</a:t>
            </a:r>
          </a:p>
        </p:txBody>
      </p:sp>
      <p:pic>
        <p:nvPicPr>
          <p:cNvPr id="15" name="Picture 14" descr="This is the seal for the U.S. Department of the Interior, which was established on March 3, 1849. It pictures a bison in front of a mountain range with a shining sun behind it. ">
            <a:extLst>
              <a:ext uri="{FF2B5EF4-FFF2-40B4-BE49-F238E27FC236}">
                <a16:creationId xmlns:a16="http://schemas.microsoft.com/office/drawing/2014/main" id="{7845B3D4-F505-4252-A54C-CAD478A2BD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83" y="4487085"/>
            <a:ext cx="1851867" cy="1844459"/>
          </a:xfrm>
          <a:prstGeom prst="rect">
            <a:avLst/>
          </a:prstGeom>
        </p:spPr>
      </p:pic>
    </p:spTree>
    <p:extLst>
      <p:ext uri="{BB962C8B-B14F-4D97-AF65-F5344CB8AC3E}">
        <p14:creationId xmlns:p14="http://schemas.microsoft.com/office/powerpoint/2010/main" val="3113112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Lack of control</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6096000" y="2327359"/>
            <a:ext cx="5606247" cy="3766762"/>
          </a:xfrm>
        </p:spPr>
        <p:txBody>
          <a:bodyPr>
            <a:normAutofit/>
          </a:bodyPr>
          <a:lstStyle/>
          <a:p>
            <a:pPr marL="0" indent="0" algn="l" rtl="0" fontAlgn="base">
              <a:spcBef>
                <a:spcPts val="1800"/>
              </a:spcBef>
              <a:buNone/>
            </a:pPr>
            <a:r>
              <a:rPr lang="en-US" sz="2400" dirty="0">
                <a:solidFill>
                  <a:srgbClr val="404040"/>
                </a:solidFill>
              </a:rPr>
              <a:t>Investment fund companies manage the money and select holdings.</a:t>
            </a:r>
          </a:p>
          <a:p>
            <a:pPr marL="0" indent="0" algn="l" rtl="0" fontAlgn="base">
              <a:spcBef>
                <a:spcPts val="1800"/>
              </a:spcBef>
              <a:buNone/>
            </a:pPr>
            <a:r>
              <a:rPr lang="en-US" sz="2400" dirty="0">
                <a:solidFill>
                  <a:srgbClr val="404040"/>
                </a:solidFill>
              </a:rPr>
              <a:t>Investors typically lack control over the assets within the portfolio and are unable to steer clear of potential conflicts. </a:t>
            </a:r>
            <a:endParaRPr lang="en-US" sz="2000" dirty="0">
              <a:solidFill>
                <a:srgbClr val="404040"/>
              </a:solidFill>
            </a:endParaRPr>
          </a:p>
        </p:txBody>
      </p:sp>
      <p:pic>
        <p:nvPicPr>
          <p:cNvPr id="5" name="Picture 4">
            <a:extLst>
              <a:ext uri="{FF2B5EF4-FFF2-40B4-BE49-F238E27FC236}">
                <a16:creationId xmlns:a16="http://schemas.microsoft.com/office/drawing/2014/main" id="{C76AB94C-EC33-DA67-49A6-E793F05AD5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05552" y="2184401"/>
            <a:ext cx="2876951" cy="3419952"/>
          </a:xfrm>
          <a:prstGeom prst="rect">
            <a:avLst/>
          </a:prstGeom>
        </p:spPr>
      </p:pic>
      <p:pic>
        <p:nvPicPr>
          <p:cNvPr id="13" name="Graphic 12">
            <a:extLst>
              <a:ext uri="{FF2B5EF4-FFF2-40B4-BE49-F238E27FC236}">
                <a16:creationId xmlns:a16="http://schemas.microsoft.com/office/drawing/2014/main" id="{34435CE9-6C0E-630C-1671-F2714333BD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8520" y="2313940"/>
            <a:ext cx="1864360" cy="1864360"/>
          </a:xfrm>
          <a:prstGeom prst="rect">
            <a:avLst/>
          </a:prstGeom>
        </p:spPr>
      </p:pic>
    </p:spTree>
    <p:extLst>
      <p:ext uri="{BB962C8B-B14F-4D97-AF65-F5344CB8AC3E}">
        <p14:creationId xmlns:p14="http://schemas.microsoft.com/office/powerpoint/2010/main" val="2776464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lstStyle/>
          <a:p>
            <a:r>
              <a:rPr lang="en-US" dirty="0"/>
              <a:t>The Holdings of a mutual fund</a:t>
            </a:r>
          </a:p>
        </p:txBody>
      </p:sp>
      <p:sp>
        <p:nvSpPr>
          <p:cNvPr id="11" name="Content Placeholder 10">
            <a:extLst>
              <a:ext uri="{FF2B5EF4-FFF2-40B4-BE49-F238E27FC236}">
                <a16:creationId xmlns:a16="http://schemas.microsoft.com/office/drawing/2014/main" id="{3487F353-88A5-2D3B-5A44-EB0A29BDC658}"/>
              </a:ext>
            </a:extLst>
          </p:cNvPr>
          <p:cNvSpPr>
            <a:spLocks noGrp="1"/>
          </p:cNvSpPr>
          <p:nvPr>
            <p:ph sz="half" idx="1"/>
          </p:nvPr>
        </p:nvSpPr>
        <p:spPr>
          <a:xfrm>
            <a:off x="926465" y="2400020"/>
            <a:ext cx="5169535" cy="3826035"/>
          </a:xfrm>
        </p:spPr>
        <p:txBody>
          <a:bodyPr>
            <a:normAutofit/>
          </a:bodyPr>
          <a:lstStyle/>
          <a:p>
            <a:pPr marL="0" indent="0" algn="ctr">
              <a:spcBef>
                <a:spcPts val="3600"/>
              </a:spcBef>
              <a:spcAft>
                <a:spcPts val="3600"/>
              </a:spcAft>
              <a:buNone/>
            </a:pPr>
            <a:r>
              <a:rPr lang="en-US" sz="2400" b="1" dirty="0">
                <a:solidFill>
                  <a:prstClr val="black"/>
                </a:solidFill>
              </a:rPr>
              <a:t>Fidelity Select Energy Portfolio (FSENX)</a:t>
            </a:r>
          </a:p>
          <a:p>
            <a:pPr marL="0" indent="0" algn="ctr">
              <a:spcBef>
                <a:spcPts val="3600"/>
              </a:spcBef>
              <a:spcAft>
                <a:spcPts val="3600"/>
              </a:spcAft>
              <a:buNone/>
            </a:pPr>
            <a:r>
              <a:rPr lang="en-US" sz="2400" dirty="0"/>
              <a:t>Are there any possible issues?</a:t>
            </a:r>
          </a:p>
          <a:p>
            <a:pPr marL="0" lvl="0" indent="0" defTabSz="914400">
              <a:spcBef>
                <a:spcPts val="5400"/>
              </a:spcBef>
              <a:spcAft>
                <a:spcPts val="0"/>
              </a:spcAft>
              <a:buClrTx/>
              <a:buSzTx/>
              <a:buNone/>
              <a:defRPr/>
            </a:pPr>
            <a:r>
              <a:rPr lang="en-US" dirty="0">
                <a:solidFill>
                  <a:srgbClr val="404040"/>
                </a:solidFill>
              </a:rPr>
              <a:t>(Source: </a:t>
            </a:r>
            <a:r>
              <a:rPr lang="en-US" dirty="0">
                <a:solidFill>
                  <a:srgbClr val="0070C0"/>
                </a:solidFill>
                <a:hlinkClick r:id="rId3">
                  <a:extLst>
                    <a:ext uri="{A12FA001-AC4F-418D-AE19-62706E023703}">
                      <ahyp:hlinkClr xmlns:ahyp="http://schemas.microsoft.com/office/drawing/2018/hyperlinkcolor" val="tx"/>
                    </a:ext>
                  </a:extLst>
                </a:hlinkClick>
              </a:rPr>
              <a:t>Fidelity Select Energy Portfolio</a:t>
            </a:r>
            <a:r>
              <a:rPr lang="en-US" dirty="0">
                <a:solidFill>
                  <a:srgbClr val="404040"/>
                </a:solidFill>
              </a:rPr>
              <a:t>)</a:t>
            </a:r>
            <a:endParaRPr lang="en-US" dirty="0">
              <a:solidFill>
                <a:prstClr val="black"/>
              </a:solidFill>
            </a:endParaRPr>
          </a:p>
        </p:txBody>
      </p:sp>
      <p:pic>
        <p:nvPicPr>
          <p:cNvPr id="4" name="Picture 3" descr="This shows the top 10 holdings in the FSENX as of August 31, 2024, which include Exxon Mobil Corp, Cenovus Energy Inc, Schlumberger LTD, Chevron Corp, Marathon Petroleum Corp, Canadian National Resources LTD, Cheniere Energy Inc, Occidental Petroleum Corp, Valero Energy Corp, and Diamondback Energy Inc. These holdings make up 66.41% of the total portfolio. There is superscript 6, indicating that there is a footnote for the top 10 holdings.">
            <a:extLst>
              <a:ext uri="{FF2B5EF4-FFF2-40B4-BE49-F238E27FC236}">
                <a16:creationId xmlns:a16="http://schemas.microsoft.com/office/drawing/2014/main" id="{B0B80387-E96F-6AA2-574D-0326DF539DE2}"/>
              </a:ext>
            </a:extLst>
          </p:cNvPr>
          <p:cNvPicPr>
            <a:picLocks noChangeAspect="1"/>
          </p:cNvPicPr>
          <p:nvPr/>
        </p:nvPicPr>
        <p:blipFill>
          <a:blip r:embed="rId4"/>
          <a:stretch>
            <a:fillRect/>
          </a:stretch>
        </p:blipFill>
        <p:spPr>
          <a:xfrm>
            <a:off x="6439394" y="1950771"/>
            <a:ext cx="5171414" cy="4275284"/>
          </a:xfrm>
          <a:prstGeom prst="rect">
            <a:avLst/>
          </a:prstGeom>
        </p:spPr>
      </p:pic>
    </p:spTree>
    <p:extLst>
      <p:ext uri="{BB962C8B-B14F-4D97-AF65-F5344CB8AC3E}">
        <p14:creationId xmlns:p14="http://schemas.microsoft.com/office/powerpoint/2010/main" val="952460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lstStyle/>
          <a:p>
            <a:r>
              <a:rPr lang="en-US" dirty="0"/>
              <a:t>The Holdings of a mutual fund – Explained</a:t>
            </a:r>
          </a:p>
        </p:txBody>
      </p:sp>
      <p:sp>
        <p:nvSpPr>
          <p:cNvPr id="11" name="Content Placeholder 10">
            <a:extLst>
              <a:ext uri="{FF2B5EF4-FFF2-40B4-BE49-F238E27FC236}">
                <a16:creationId xmlns:a16="http://schemas.microsoft.com/office/drawing/2014/main" id="{3487F353-88A5-2D3B-5A44-EB0A29BDC658}"/>
              </a:ext>
            </a:extLst>
          </p:cNvPr>
          <p:cNvSpPr>
            <a:spLocks noGrp="1"/>
          </p:cNvSpPr>
          <p:nvPr>
            <p:ph sz="half" idx="1"/>
          </p:nvPr>
        </p:nvSpPr>
        <p:spPr>
          <a:xfrm>
            <a:off x="748147" y="2374675"/>
            <a:ext cx="5249428" cy="3082339"/>
          </a:xfrm>
        </p:spPr>
        <p:txBody>
          <a:bodyPr>
            <a:normAutofit/>
          </a:bodyPr>
          <a:lstStyle/>
          <a:p>
            <a:pPr marL="0" indent="0" algn="ctr">
              <a:spcBef>
                <a:spcPts val="3600"/>
              </a:spcBef>
              <a:spcAft>
                <a:spcPts val="3600"/>
              </a:spcAft>
              <a:buNone/>
            </a:pPr>
            <a:r>
              <a:rPr lang="en-US" sz="2400" b="1" dirty="0">
                <a:solidFill>
                  <a:prstClr val="black"/>
                </a:solidFill>
              </a:rPr>
              <a:t>Fidelity Select Energy Portfolio (FSENX)</a:t>
            </a:r>
          </a:p>
          <a:p>
            <a:pPr marL="0" indent="0" algn="ctr">
              <a:spcBef>
                <a:spcPts val="3600"/>
              </a:spcBef>
              <a:spcAft>
                <a:spcPts val="3600"/>
              </a:spcAft>
              <a:buNone/>
            </a:pPr>
            <a:r>
              <a:rPr lang="en-US" sz="2400" dirty="0"/>
              <a:t>Are there any possible issues?</a:t>
            </a:r>
          </a:p>
        </p:txBody>
      </p:sp>
      <p:pic>
        <p:nvPicPr>
          <p:cNvPr id="4" name="Picture 3" descr="This shows the top 10 holdings in the FSENX as of August 31, 2024.">
            <a:extLst>
              <a:ext uri="{FF2B5EF4-FFF2-40B4-BE49-F238E27FC236}">
                <a16:creationId xmlns:a16="http://schemas.microsoft.com/office/drawing/2014/main" id="{B0B80387-E96F-6AA2-574D-0326DF539DE2}"/>
              </a:ext>
            </a:extLst>
          </p:cNvPr>
          <p:cNvPicPr>
            <a:picLocks noChangeAspect="1"/>
          </p:cNvPicPr>
          <p:nvPr/>
        </p:nvPicPr>
        <p:blipFill>
          <a:blip r:embed="rId3"/>
          <a:stretch>
            <a:fillRect/>
          </a:stretch>
        </p:blipFill>
        <p:spPr>
          <a:xfrm>
            <a:off x="6427043" y="1940560"/>
            <a:ext cx="4707443" cy="3891713"/>
          </a:xfrm>
          <a:prstGeom prst="rect">
            <a:avLst/>
          </a:prstGeom>
        </p:spPr>
      </p:pic>
      <p:sp>
        <p:nvSpPr>
          <p:cNvPr id="5" name="Oval 4" descr="This circles the superscript 6 to emphasize that there is an important footnote to refer to regarding these top 10 holdings.">
            <a:extLst>
              <a:ext uri="{FF2B5EF4-FFF2-40B4-BE49-F238E27FC236}">
                <a16:creationId xmlns:a16="http://schemas.microsoft.com/office/drawing/2014/main" id="{9B5909E1-6685-C58E-DE42-C5ED8DE25007}"/>
              </a:ext>
              <a:ext uri="{C183D7F6-B498-43B3-948B-1728B52AA6E4}">
                <adec:decorative xmlns:adec="http://schemas.microsoft.com/office/drawing/2017/decorative" val="0"/>
              </a:ext>
            </a:extLst>
          </p:cNvPr>
          <p:cNvSpPr/>
          <p:nvPr/>
        </p:nvSpPr>
        <p:spPr>
          <a:xfrm>
            <a:off x="7740502" y="1940560"/>
            <a:ext cx="233917" cy="3986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FB8C48F-9909-5ED7-7B2B-DBC2D4658CE9}"/>
              </a:ext>
            </a:extLst>
          </p:cNvPr>
          <p:cNvSpPr txBox="1"/>
          <p:nvPr/>
        </p:nvSpPr>
        <p:spPr>
          <a:xfrm>
            <a:off x="6333221" y="5915513"/>
            <a:ext cx="5277587" cy="954107"/>
          </a:xfrm>
          <a:prstGeom prst="rect">
            <a:avLst/>
          </a:prstGeom>
          <a:noFill/>
        </p:spPr>
        <p:txBody>
          <a:bodyPr wrap="square" rtlCol="0">
            <a:spAutoFit/>
          </a:bodyPr>
          <a:lstStyle/>
          <a:p>
            <a:r>
              <a:rPr lang="en-US" sz="1400" b="0" i="0" dirty="0">
                <a:solidFill>
                  <a:srgbClr val="666666"/>
                </a:solidFill>
                <a:effectLst/>
                <a:latin typeface="Fidelity Sans"/>
              </a:rPr>
              <a:t>6. Any holdings, asset allocation, diversification breakdowns or other composition data shown are as of the date indicated and are subject to change at any time. They may not be representative of the fund's current or future investments….</a:t>
            </a:r>
            <a:endParaRPr lang="en-US" sz="1400" dirty="0"/>
          </a:p>
        </p:txBody>
      </p:sp>
      <p:cxnSp>
        <p:nvCxnSpPr>
          <p:cNvPr id="9" name="Straight Arrow Connector 8">
            <a:extLst>
              <a:ext uri="{FF2B5EF4-FFF2-40B4-BE49-F238E27FC236}">
                <a16:creationId xmlns:a16="http://schemas.microsoft.com/office/drawing/2014/main" id="{EBBF1C1F-3EE9-E64A-C791-D4644096ED7F}"/>
              </a:ext>
              <a:ext uri="{C183D7F6-B498-43B3-948B-1728B52AA6E4}">
                <adec:decorative xmlns:adec="http://schemas.microsoft.com/office/drawing/2017/decorative" val="1"/>
              </a:ext>
            </a:extLst>
          </p:cNvPr>
          <p:cNvCxnSpPr/>
          <p:nvPr/>
        </p:nvCxnSpPr>
        <p:spPr>
          <a:xfrm>
            <a:off x="5596792" y="6084047"/>
            <a:ext cx="653781" cy="0"/>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09009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You cannot be serious!</a:t>
            </a:r>
          </a:p>
        </p:txBody>
      </p:sp>
      <p:sp>
        <p:nvSpPr>
          <p:cNvPr id="8" name="TextBox 7">
            <a:extLst>
              <a:ext uri="{FF2B5EF4-FFF2-40B4-BE49-F238E27FC236}">
                <a16:creationId xmlns:a16="http://schemas.microsoft.com/office/drawing/2014/main" id="{EFC0A662-AA81-C0AA-386F-65B51D210EC8}"/>
              </a:ext>
            </a:extLst>
          </p:cNvPr>
          <p:cNvSpPr txBox="1"/>
          <p:nvPr/>
        </p:nvSpPr>
        <p:spPr>
          <a:xfrm>
            <a:off x="7128769" y="2724346"/>
            <a:ext cx="456855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I’m gonna be criminally liable for a proportionally minuscule investment in a fund I have no control over?!?!? </a:t>
            </a:r>
          </a:p>
        </p:txBody>
      </p:sp>
      <p:pic>
        <p:nvPicPr>
          <p:cNvPr id="10" name="Picture 9">
            <a:extLst>
              <a:ext uri="{FF2B5EF4-FFF2-40B4-BE49-F238E27FC236}">
                <a16:creationId xmlns:a16="http://schemas.microsoft.com/office/drawing/2014/main" id="{C086CD41-49CC-31DE-CB27-297FF915D9D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251" y="1844842"/>
            <a:ext cx="2550738" cy="4311002"/>
          </a:xfrm>
          <a:prstGeom prst="rect">
            <a:avLst/>
          </a:prstGeom>
        </p:spPr>
      </p:pic>
      <p:pic>
        <p:nvPicPr>
          <p:cNvPr id="11" name="Picture 10">
            <a:extLst>
              <a:ext uri="{FF2B5EF4-FFF2-40B4-BE49-F238E27FC236}">
                <a16:creationId xmlns:a16="http://schemas.microsoft.com/office/drawing/2014/main" id="{B4CDC76B-AC42-9397-9AF8-85F6644419E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35" y="1844842"/>
            <a:ext cx="2259014" cy="4509622"/>
          </a:xfrm>
          <a:prstGeom prst="rect">
            <a:avLst/>
          </a:prstGeom>
        </p:spPr>
      </p:pic>
      <p:pic>
        <p:nvPicPr>
          <p:cNvPr id="13" name="Picture 12">
            <a:extLst>
              <a:ext uri="{FF2B5EF4-FFF2-40B4-BE49-F238E27FC236}">
                <a16:creationId xmlns:a16="http://schemas.microsoft.com/office/drawing/2014/main" id="{D77AB79A-D108-4F67-5B36-0DD0CB43568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795" y="1827057"/>
            <a:ext cx="2183916" cy="4509622"/>
          </a:xfrm>
          <a:prstGeom prst="rect">
            <a:avLst/>
          </a:prstGeom>
        </p:spPr>
      </p:pic>
    </p:spTree>
    <p:extLst>
      <p:ext uri="{BB962C8B-B14F-4D97-AF65-F5344CB8AC3E}">
        <p14:creationId xmlns:p14="http://schemas.microsoft.com/office/powerpoint/2010/main" val="1741224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OGE To the rescue!</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p:txBody>
          <a:bodyPr>
            <a:normAutofit/>
          </a:bodyPr>
          <a:lstStyle/>
          <a:p>
            <a:pPr marL="0" indent="0" algn="l" rtl="0" fontAlgn="base">
              <a:buNone/>
            </a:pPr>
            <a:r>
              <a:rPr lang="en-US" sz="2400" b="0" i="0" u="sng" strike="noStrike" dirty="0">
                <a:solidFill>
                  <a:srgbClr val="404040"/>
                </a:solidFill>
                <a:effectLst/>
              </a:rPr>
              <a:t>18 U.S.C. § 208(b)(2)</a:t>
            </a:r>
            <a:r>
              <a:rPr lang="en-US" sz="2400" b="0" i="0" u="none" strike="noStrike" dirty="0">
                <a:solidFill>
                  <a:srgbClr val="404040"/>
                </a:solidFill>
                <a:effectLst/>
              </a:rPr>
              <a:t>: OGE may exempt by regulation financial interests that are “</a:t>
            </a:r>
            <a:r>
              <a:rPr lang="en-US" sz="2400" b="1" i="0" strike="noStrike" dirty="0">
                <a:solidFill>
                  <a:srgbClr val="FF0000"/>
                </a:solidFill>
                <a:effectLst/>
              </a:rPr>
              <a:t>too remote or too inconsequential </a:t>
            </a:r>
            <a:r>
              <a:rPr lang="en-US" sz="2400" b="0" i="0" u="none" strike="noStrike" dirty="0">
                <a:solidFill>
                  <a:srgbClr val="404040"/>
                </a:solidFill>
                <a:effectLst/>
              </a:rPr>
              <a:t>to affect the integrity of the services of the Government officers or employees” (</a:t>
            </a:r>
            <a:r>
              <a:rPr lang="en-US" sz="2400" b="0" i="1" u="none" strike="noStrike" dirty="0">
                <a:solidFill>
                  <a:srgbClr val="404040"/>
                </a:solidFill>
                <a:effectLst/>
              </a:rPr>
              <a:t>i.e.</a:t>
            </a:r>
            <a:r>
              <a:rPr lang="en-US" sz="2400" b="0" i="0" u="none" strike="noStrike" dirty="0">
                <a:solidFill>
                  <a:srgbClr val="404040"/>
                </a:solidFill>
                <a:effectLst/>
              </a:rPr>
              <a:t> to affect the employee’s consideration of any particular matter).</a:t>
            </a:r>
            <a:endParaRPr lang="en-US" sz="2400" b="0" i="0" dirty="0">
              <a:solidFill>
                <a:srgbClr val="000000"/>
              </a:solidFill>
              <a:effectLst/>
            </a:endParaRPr>
          </a:p>
        </p:txBody>
      </p:sp>
    </p:spTree>
    <p:extLst>
      <p:ext uri="{BB962C8B-B14F-4D97-AF65-F5344CB8AC3E}">
        <p14:creationId xmlns:p14="http://schemas.microsoft.com/office/powerpoint/2010/main" val="3474336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OGE To the rescue!</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p:txBody>
          <a:bodyPr>
            <a:normAutofit/>
          </a:bodyPr>
          <a:lstStyle/>
          <a:p>
            <a:pPr marL="0" indent="0" algn="l" rtl="0" fontAlgn="base">
              <a:buNone/>
            </a:pPr>
            <a:r>
              <a:rPr kumimoji="0" lang="en-US" sz="2400" b="0" i="0" u="sng" strike="noStrike" kern="1200" cap="none" spc="0" normalizeH="0" baseline="0" noProof="0" dirty="0">
                <a:ln>
                  <a:noFill/>
                </a:ln>
                <a:solidFill>
                  <a:srgbClr val="3D3D3D"/>
                </a:solidFill>
                <a:effectLst/>
                <a:uLnTx/>
                <a:uFillTx/>
                <a:latin typeface="Calibri" panose="020F0502020204030204"/>
                <a:ea typeface="+mn-ea"/>
                <a:cs typeface="+mn-cs"/>
              </a:rPr>
              <a:t>5 C.F.R. § 2640.201</a:t>
            </a: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 Exemptions for interests in mutual funds, unit investment trusts (UIT), and employee benefit plans.</a:t>
            </a:r>
          </a:p>
          <a:p>
            <a:pPr marL="781200" lvl="1" indent="-457200" fontAlgn="base">
              <a:buFont typeface="+mj-lt"/>
              <a:buAutoNum type="alphaLcParenR"/>
            </a:pPr>
            <a:r>
              <a:rPr lang="en-US" sz="2200" b="0" i="0" dirty="0">
                <a:solidFill>
                  <a:srgbClr val="000000"/>
                </a:solidFill>
                <a:effectLst/>
              </a:rPr>
              <a:t>Diversified Mutual Funds and Unit Investment Trusts</a:t>
            </a:r>
          </a:p>
          <a:p>
            <a:pPr marL="781200" lvl="1" indent="-457200" fontAlgn="base">
              <a:buFont typeface="+mj-lt"/>
              <a:buAutoNum type="alphaLcParenR"/>
            </a:pPr>
            <a:r>
              <a:rPr lang="en-US" sz="2200" dirty="0">
                <a:solidFill>
                  <a:srgbClr val="000000"/>
                </a:solidFill>
              </a:rPr>
              <a:t>Sector Mutual Funds</a:t>
            </a:r>
          </a:p>
          <a:p>
            <a:pPr marL="781200" lvl="1" indent="-457200" fontAlgn="base">
              <a:buFont typeface="+mj-lt"/>
              <a:buAutoNum type="alphaLcParenR"/>
            </a:pPr>
            <a:r>
              <a:rPr lang="en-US" sz="2200" b="0" i="0" dirty="0">
                <a:solidFill>
                  <a:srgbClr val="000000"/>
                </a:solidFill>
                <a:effectLst/>
              </a:rPr>
              <a:t>Employee benefit plans</a:t>
            </a:r>
          </a:p>
          <a:p>
            <a:pPr marL="781200" marR="0" lvl="1" indent="-457200" algn="l" defTabSz="457200" rtl="0" eaLnBrk="1" fontAlgn="auto" latinLnBrk="0" hangingPunct="1">
              <a:lnSpc>
                <a:spcPct val="100000"/>
              </a:lnSpc>
              <a:spcBef>
                <a:spcPct val="20000"/>
              </a:spcBef>
              <a:spcAft>
                <a:spcPts val="600"/>
              </a:spcAft>
              <a:buClr>
                <a:srgbClr val="8CB64A"/>
              </a:buClr>
              <a:buSzPct val="92000"/>
              <a:buFont typeface="+mj-lt"/>
              <a:buAutoNum type="alphaLcParen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Matters affecting mutual funds and UITs. </a:t>
            </a:r>
            <a:endParaRPr kumimoji="0" lang="en-US" sz="2400" b="0" i="0" u="sng" strike="noStrike" kern="1200" cap="none" spc="0" normalizeH="0" baseline="0" noProof="0" dirty="0">
              <a:ln>
                <a:noFill/>
              </a:ln>
              <a:solidFill>
                <a:srgbClr val="3D3D3D"/>
              </a:solidFill>
              <a:effectLst/>
              <a:uLnTx/>
              <a:uFillTx/>
              <a:latin typeface="Calibri" panose="020F0502020204030204"/>
              <a:ea typeface="+mn-ea"/>
              <a:cs typeface="+mn-cs"/>
            </a:endParaRPr>
          </a:p>
          <a:p>
            <a:pPr lvl="1"/>
            <a:endParaRPr lang="en-US" dirty="0"/>
          </a:p>
        </p:txBody>
      </p:sp>
    </p:spTree>
    <p:extLst>
      <p:ext uri="{BB962C8B-B14F-4D97-AF65-F5344CB8AC3E}">
        <p14:creationId xmlns:p14="http://schemas.microsoft.com/office/powerpoint/2010/main" val="1629065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122416"/>
            <a:ext cx="11029615" cy="4236114"/>
          </a:xfrm>
        </p:spPr>
        <p:txBody>
          <a:bodyPr>
            <a:normAutofit/>
          </a:bodyPr>
          <a:lstStyle/>
          <a:p>
            <a:pPr marL="0" indent="0" algn="l" rtl="0" fontAlgn="base">
              <a:buNone/>
            </a:pPr>
            <a:r>
              <a:rPr lang="en-US" sz="2400" u="sng" dirty="0">
                <a:solidFill>
                  <a:srgbClr val="404040"/>
                </a:solidFill>
              </a:rPr>
              <a:t>5 C.F.R. § 2640.102 Definitions</a:t>
            </a:r>
            <a:endParaRPr lang="en-US" sz="2400" b="1" i="1" dirty="0">
              <a:effectLst/>
            </a:endParaRPr>
          </a:p>
          <a:p>
            <a:pPr fontAlgn="base"/>
            <a:r>
              <a:rPr lang="en-US" sz="2400" b="1" i="1" dirty="0">
                <a:effectLst/>
              </a:rPr>
              <a:t>Mutual fund</a:t>
            </a:r>
            <a:r>
              <a:rPr lang="en-US" sz="2400" dirty="0"/>
              <a:t> means an entity which is registered as a </a:t>
            </a:r>
            <a:r>
              <a:rPr lang="en-US" sz="2400" dirty="0">
                <a:solidFill>
                  <a:srgbClr val="FF0000"/>
                </a:solidFill>
              </a:rPr>
              <a:t>management company</a:t>
            </a:r>
            <a:r>
              <a:rPr lang="en-US" sz="2400" dirty="0"/>
              <a:t> under the </a:t>
            </a:r>
            <a:r>
              <a:rPr lang="en-US" sz="2400" dirty="0">
                <a:solidFill>
                  <a:srgbClr val="FF0000"/>
                </a:solidFill>
              </a:rPr>
              <a:t>Investment Company Act of 1940</a:t>
            </a:r>
            <a:r>
              <a:rPr lang="en-US" sz="2400" dirty="0"/>
              <a:t>, as amended (15 U.S.C. 80a-1 </a:t>
            </a:r>
            <a:r>
              <a:rPr lang="en-US" sz="2400" i="1" dirty="0"/>
              <a:t>et seq.</a:t>
            </a:r>
            <a:r>
              <a:rPr lang="en-US" sz="2400" dirty="0"/>
              <a:t>). For purposes of this part, the term mutual fund includes open-end and closed-end mutual funds and registered money market funds.</a:t>
            </a:r>
          </a:p>
          <a:p>
            <a:pPr fontAlgn="base"/>
            <a:r>
              <a:rPr lang="en-US" sz="2400" b="1" i="1" dirty="0">
                <a:effectLst/>
              </a:rPr>
              <a:t>Unit investment trust</a:t>
            </a:r>
            <a:r>
              <a:rPr lang="en-US" sz="2400" dirty="0"/>
              <a:t> (UIT) means an </a:t>
            </a:r>
            <a:r>
              <a:rPr lang="en-US" sz="2400" dirty="0">
                <a:solidFill>
                  <a:srgbClr val="FF0000"/>
                </a:solidFill>
              </a:rPr>
              <a:t>investment company </a:t>
            </a:r>
            <a:r>
              <a:rPr lang="en-US" sz="2400" dirty="0"/>
              <a:t>as defined in 15 U.S.C. 80a-4(2) that is a regulated investment company under 26 U.S.C. 851.</a:t>
            </a:r>
            <a:endParaRPr lang="en-US" sz="2000" b="0" i="0" dirty="0">
              <a:solidFill>
                <a:srgbClr val="000000"/>
              </a:solidFill>
              <a:effectLst/>
            </a:endParaRPr>
          </a:p>
        </p:txBody>
      </p:sp>
    </p:spTree>
    <p:extLst>
      <p:ext uri="{BB962C8B-B14F-4D97-AF65-F5344CB8AC3E}">
        <p14:creationId xmlns:p14="http://schemas.microsoft.com/office/powerpoint/2010/main" val="3941321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Why the tie to the 1940 Act?</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658961"/>
            <a:ext cx="11029615" cy="3678303"/>
          </a:xfrm>
        </p:spPr>
        <p:txBody>
          <a:bodyPr>
            <a:normAutofit/>
          </a:bodyPr>
          <a:lstStyle/>
          <a:p>
            <a:pPr marL="0" indent="0" algn="l" rtl="0" fontAlgn="base">
              <a:buNone/>
            </a:pPr>
            <a:endParaRPr lang="en-US" sz="2400" b="0" i="0" dirty="0">
              <a:solidFill>
                <a:srgbClr val="404040"/>
              </a:solidFill>
              <a:effectLst/>
            </a:endParaRPr>
          </a:p>
          <a:p>
            <a:pPr marL="0" indent="0" algn="l" rtl="0" fontAlgn="base">
              <a:buNone/>
            </a:pPr>
            <a:endParaRPr lang="en-US" sz="2400" b="0" i="0" dirty="0">
              <a:solidFill>
                <a:srgbClr val="000000"/>
              </a:solidFill>
              <a:effectLst/>
            </a:endParaRPr>
          </a:p>
          <a:p>
            <a:pPr lvl="1"/>
            <a:endParaRPr lang="en-US" dirty="0"/>
          </a:p>
        </p:txBody>
      </p:sp>
      <p:sp>
        <p:nvSpPr>
          <p:cNvPr id="6" name="Content Placeholder 2">
            <a:extLst>
              <a:ext uri="{FF2B5EF4-FFF2-40B4-BE49-F238E27FC236}">
                <a16:creationId xmlns:a16="http://schemas.microsoft.com/office/drawing/2014/main" id="{911B6633-97F9-E4D3-CA65-6007492E9FCD}"/>
              </a:ext>
            </a:extLst>
          </p:cNvPr>
          <p:cNvSpPr txBox="1">
            <a:spLocks/>
          </p:cNvSpPr>
          <p:nvPr/>
        </p:nvSpPr>
        <p:spPr>
          <a:xfrm>
            <a:off x="694404" y="2658960"/>
            <a:ext cx="11029615" cy="367830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600"/>
              </a:spcAft>
              <a:buClr>
                <a:srgbClr val="8CB64A"/>
              </a:buClr>
              <a:buSzPct val="92000"/>
              <a:buFont typeface="Wingdings 2" panose="05020102010507070707" pitchFamily="18" charset="2"/>
              <a:buNone/>
              <a:tabLst/>
              <a:defRPr/>
            </a:pPr>
            <a:r>
              <a:rPr kumimoji="0" lang="en-US" sz="2400" b="0" i="0" u="sng" strike="noStrike" kern="1200" cap="none" spc="0" normalizeH="0" baseline="0" noProof="0" dirty="0">
                <a:ln>
                  <a:noFill/>
                </a:ln>
                <a:solidFill>
                  <a:srgbClr val="404040"/>
                </a:solidFill>
                <a:effectLst/>
                <a:uLnTx/>
                <a:uFillTx/>
                <a:latin typeface="Calibri" panose="020F0502020204030204"/>
                <a:ea typeface="+mn-ea"/>
                <a:cs typeface="+mn-cs"/>
              </a:rPr>
              <a:t>Because:</a:t>
            </a:r>
          </a:p>
          <a:p>
            <a:pPr marL="306000" marR="0" lvl="0" indent="-306000" algn="l" defTabSz="457200" rtl="0" eaLnBrk="1" fontAlgn="base" latinLnBrk="0" hangingPunct="1">
              <a:lnSpc>
                <a:spcPct val="100000"/>
              </a:lnSpc>
              <a:spcBef>
                <a:spcPct val="20000"/>
              </a:spcBef>
              <a:spcAft>
                <a:spcPts val="600"/>
              </a:spcAft>
              <a:buClr>
                <a:srgbClr val="8CB64A"/>
              </a:buClr>
              <a:buSzPct val="92000"/>
              <a:buFont typeface="Wingdings" panose="05000000000000000000" pitchFamily="2" charset="2"/>
              <a:buChar char="Ø"/>
              <a:tabLst/>
              <a:defRPr/>
            </a:pP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Standardized and convenient way to determine if a fund is diversified or has a sector focus</a:t>
            </a:r>
          </a:p>
          <a:p>
            <a:pPr marL="306000" marR="0" lvl="0" indent="-306000" algn="l" defTabSz="457200" rtl="0" eaLnBrk="1" fontAlgn="base" latinLnBrk="0" hangingPunct="1">
              <a:lnSpc>
                <a:spcPct val="100000"/>
              </a:lnSpc>
              <a:spcBef>
                <a:spcPct val="20000"/>
              </a:spcBef>
              <a:spcAft>
                <a:spcPts val="600"/>
              </a:spcAft>
              <a:buClr>
                <a:srgbClr val="8CB64A"/>
              </a:buClr>
              <a:buSzPct val="92000"/>
              <a:buFont typeface="Wingdings" panose="05000000000000000000" pitchFamily="2" charset="2"/>
              <a:buChar char="Ø"/>
              <a:tabLst/>
              <a:defRPr/>
            </a:pP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Provides employees and ethics officials reliable information needed to apply the exemptions</a:t>
            </a:r>
            <a:endParaRPr kumimoji="0" lang="en-US"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24000" marR="0" lvl="1" indent="0" algn="l" defTabSz="457200" rtl="0" eaLnBrk="1" fontAlgn="base" latinLnBrk="0" hangingPunct="1">
              <a:lnSpc>
                <a:spcPct val="100000"/>
              </a:lnSpc>
              <a:spcBef>
                <a:spcPct val="20000"/>
              </a:spcBef>
              <a:spcAft>
                <a:spcPts val="600"/>
              </a:spcAft>
              <a:buClr>
                <a:srgbClr val="8CB64A"/>
              </a:buClr>
              <a:buSzPct val="92000"/>
              <a:buFont typeface="Wingdings 2" panose="05020102010507070707" pitchFamily="18" charset="2"/>
              <a:buNone/>
              <a:tabLst/>
              <a:defRPr/>
            </a:pPr>
            <a:endParaRPr kumimoji="0" lang="en-US" sz="22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306000" marR="0" lvl="0" indent="-306000" algn="l" defTabSz="457200" rtl="0" eaLnBrk="1" fontAlgn="base" latinLnBrk="0" hangingPunct="1">
              <a:lnSpc>
                <a:spcPct val="100000"/>
              </a:lnSpc>
              <a:spcBef>
                <a:spcPct val="20000"/>
              </a:spcBef>
              <a:spcAft>
                <a:spcPts val="600"/>
              </a:spcAft>
              <a:buClr>
                <a:srgbClr val="8CB64A"/>
              </a:buClr>
              <a:buSzPct val="92000"/>
              <a:buFont typeface="Wingdings" panose="05000000000000000000" pitchFamily="2" charset="2"/>
              <a:buChar char="Ø"/>
              <a:tabLst/>
              <a:defRPr/>
            </a:pPr>
            <a:endPar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ct val="20000"/>
              </a:spcBef>
              <a:spcAft>
                <a:spcPts val="600"/>
              </a:spcAft>
              <a:buClr>
                <a:srgbClr val="8CB64A"/>
              </a:buClr>
              <a:buSzPct val="92000"/>
              <a:buFont typeface="Wingdings 2" panose="05020102010507070707" pitchFamily="18"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630000" marR="0" lvl="1"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endParaRPr kumimoji="0" lang="en-US" sz="1600" b="0" i="0" u="none" strike="noStrike" kern="1200" cap="none" spc="0" normalizeH="0" baseline="0" noProof="0" dirty="0">
              <a:ln>
                <a:noFill/>
              </a:ln>
              <a:solidFill>
                <a:srgbClr val="3D3D3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13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exemptions</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022467"/>
            <a:ext cx="11029615" cy="3678303"/>
          </a:xfrm>
        </p:spPr>
        <p:txBody>
          <a:bodyPr>
            <a:normAutofit/>
          </a:bodyPr>
          <a:lstStyle/>
          <a:p>
            <a:pPr marL="0" indent="0" algn="l" rtl="0" fontAlgn="base">
              <a:buNone/>
            </a:pPr>
            <a:r>
              <a:rPr lang="en-US" sz="2400" u="sng" dirty="0">
                <a:solidFill>
                  <a:srgbClr val="404040"/>
                </a:solidFill>
              </a:rPr>
              <a:t>5 C.F.R. </a:t>
            </a:r>
            <a:r>
              <a:rPr lang="en-US" sz="2400" u="sng" dirty="0"/>
              <a:t>§ 2640.201</a:t>
            </a:r>
            <a:endParaRPr lang="en-US" sz="2400" u="sng" dirty="0">
              <a:solidFill>
                <a:srgbClr val="404040"/>
              </a:solidFill>
            </a:endParaRPr>
          </a:p>
          <a:p>
            <a:pPr algn="l" rtl="0" fontAlgn="base">
              <a:buFont typeface="Wingdings" panose="05000000000000000000" pitchFamily="2" charset="2"/>
              <a:buChar char="Ø"/>
            </a:pPr>
            <a:r>
              <a:rPr lang="en-US" sz="2400" dirty="0">
                <a:solidFill>
                  <a:srgbClr val="404040"/>
                </a:solidFill>
              </a:rPr>
              <a:t>Diversified Mutual Funds and UITs – Full Exemption</a:t>
            </a:r>
          </a:p>
          <a:p>
            <a:pPr lvl="1" fontAlgn="base">
              <a:buFont typeface="Arial" panose="020B0604020202020204" pitchFamily="34" charset="0"/>
              <a:buChar char="•"/>
            </a:pPr>
            <a:r>
              <a:rPr lang="en-US" sz="2200" dirty="0">
                <a:solidFill>
                  <a:srgbClr val="404040"/>
                </a:solidFill>
              </a:rPr>
              <a:t>No stated policy of concentrating investments in any industry, business, single country other than the U.S., or bonds of a single State within the U.S.</a:t>
            </a:r>
          </a:p>
          <a:p>
            <a:pPr algn="l" rtl="0" fontAlgn="base">
              <a:buFont typeface="Wingdings" panose="05000000000000000000" pitchFamily="2" charset="2"/>
              <a:buChar char="Ø"/>
            </a:pPr>
            <a:r>
              <a:rPr lang="en-US" sz="2400" b="0" i="0" dirty="0">
                <a:solidFill>
                  <a:srgbClr val="404040"/>
                </a:solidFill>
                <a:effectLst/>
              </a:rPr>
              <a:t>Sector Mutual Funds and UITs – Limited Exemption</a:t>
            </a:r>
          </a:p>
        </p:txBody>
      </p:sp>
    </p:spTree>
    <p:extLst>
      <p:ext uri="{BB962C8B-B14F-4D97-AF65-F5344CB8AC3E}">
        <p14:creationId xmlns:p14="http://schemas.microsoft.com/office/powerpoint/2010/main" val="3259742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Sector Mutual funds</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p:txBody>
          <a:bodyPr>
            <a:normAutofit/>
          </a:bodyPr>
          <a:lstStyle/>
          <a:p>
            <a:pPr marL="0" indent="0" algn="l" rtl="0" fontAlgn="base">
              <a:buNone/>
            </a:pPr>
            <a:r>
              <a:rPr lang="en-US" sz="2400" dirty="0">
                <a:solidFill>
                  <a:srgbClr val="404040"/>
                </a:solidFill>
              </a:rPr>
              <a:t>What is a sector mutual fund?</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solidFill>
                <a:srgbClr val="404040"/>
              </a:solidFill>
              <a:highlight>
                <a:srgbClr val="FFFF00"/>
              </a:highlight>
            </a:endParaRPr>
          </a:p>
          <a:p>
            <a:pPr lvl="1" fontAlgn="base">
              <a:buFont typeface="Arial" panose="020B0604020202020204" pitchFamily="34" charset="0"/>
              <a:buChar char="•"/>
            </a:pPr>
            <a:r>
              <a:rPr lang="en-US" sz="2200" b="0" i="0" dirty="0">
                <a:solidFill>
                  <a:schemeClr val="tx1"/>
                </a:solidFill>
                <a:effectLst/>
              </a:rPr>
              <a:t>A company </a:t>
            </a:r>
            <a:r>
              <a:rPr lang="en-US" sz="2200" b="0" i="0" dirty="0">
                <a:solidFill>
                  <a:srgbClr val="404040"/>
                </a:solidFill>
                <a:effectLst/>
              </a:rPr>
              <a:t>registered </a:t>
            </a:r>
            <a:r>
              <a:rPr lang="en-US" sz="2200" dirty="0">
                <a:solidFill>
                  <a:srgbClr val="404040"/>
                </a:solidFill>
              </a:rPr>
              <a:t>under the Investment Company Act of 1940.</a:t>
            </a:r>
            <a:endParaRPr lang="en-US" sz="2200" b="0" i="0" dirty="0">
              <a:solidFill>
                <a:srgbClr val="404040"/>
              </a:solidFill>
              <a:effectLst/>
            </a:endParaRPr>
          </a:p>
          <a:p>
            <a:pPr lvl="1" fontAlgn="base">
              <a:buFont typeface="Arial" panose="020B0604020202020204" pitchFamily="34" charset="0"/>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Concentrates investments in:</a:t>
            </a:r>
          </a:p>
          <a:p>
            <a:pPr lvl="2" fontAlgn="base">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a single business or industry;</a:t>
            </a:r>
          </a:p>
          <a:p>
            <a:pPr lvl="2" fontAlgn="base">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a</a:t>
            </a:r>
            <a:r>
              <a:rPr lang="en-US" sz="2200" dirty="0">
                <a:effectLst/>
                <a:latin typeface="Calibri" panose="020F0502020204030204" pitchFamily="34" charset="0"/>
                <a:ea typeface="Calibri" panose="020F0502020204030204" pitchFamily="34" charset="0"/>
                <a:cs typeface="Times New Roman" panose="02020603050405020304" pitchFamily="18" charset="0"/>
              </a:rPr>
              <a:t> single country other than the United States; or</a:t>
            </a:r>
          </a:p>
          <a:p>
            <a:pPr lvl="2" fontAlgn="base">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bonds of a</a:t>
            </a:r>
            <a:r>
              <a:rPr lang="en-US" sz="2200" dirty="0">
                <a:effectLst/>
                <a:latin typeface="Calibri" panose="020F0502020204030204" pitchFamily="34" charset="0"/>
                <a:ea typeface="Calibri" panose="020F0502020204030204" pitchFamily="34" charset="0"/>
                <a:cs typeface="Times New Roman" panose="02020603050405020304" pitchFamily="18" charset="0"/>
              </a:rPr>
              <a:t> single State within the United States.</a:t>
            </a:r>
            <a:endParaRPr lang="en-US" sz="2200" dirty="0">
              <a:solidFill>
                <a:srgbClr val="000000"/>
              </a:solidFill>
              <a:latin typeface="Calibri" panose="020F0502020204030204" pitchFamily="34" charset="0"/>
              <a:cs typeface="Times New Roman" panose="02020603050405020304" pitchFamily="18" charset="0"/>
            </a:endParaRPr>
          </a:p>
          <a:p>
            <a:pPr marL="0" indent="0" fontAlgn="base">
              <a:buNone/>
            </a:pPr>
            <a:r>
              <a:rPr lang="en-US" sz="2400" u="sng" dirty="0">
                <a:effectLst/>
                <a:latin typeface="Calibri" panose="020F0502020204030204" pitchFamily="34" charset="0"/>
                <a:ea typeface="Calibri" panose="020F0502020204030204" pitchFamily="34" charset="0"/>
                <a:cs typeface="Times New Roman" panose="02020603050405020304" pitchFamily="18" charset="0"/>
              </a:rPr>
              <a:t>5 C.F.R. §§ 2640.102(k) and (q)</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endParaRPr lang="en-US" sz="2400" b="0" i="0" dirty="0">
              <a:solidFill>
                <a:srgbClr val="0000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4583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12C5-80E4-DED8-5495-E19D0103A077}"/>
              </a:ext>
            </a:extLst>
          </p:cNvPr>
          <p:cNvSpPr>
            <a:spLocks noGrp="1"/>
          </p:cNvSpPr>
          <p:nvPr>
            <p:ph type="title"/>
          </p:nvPr>
        </p:nvSpPr>
        <p:spPr>
          <a:xfrm>
            <a:off x="1921788" y="631821"/>
            <a:ext cx="9689018" cy="917417"/>
          </a:xfrm>
        </p:spPr>
        <p:txBody>
          <a:bodyPr>
            <a:normAutofit/>
          </a:bodyPr>
          <a:lstStyle/>
          <a:p>
            <a:r>
              <a:rPr lang="en-US" sz="3200" dirty="0"/>
              <a:t>PRESENTERS</a:t>
            </a:r>
          </a:p>
        </p:txBody>
      </p:sp>
      <p:sp>
        <p:nvSpPr>
          <p:cNvPr id="21" name="Rectangle 20">
            <a:extLst>
              <a:ext uri="{FF2B5EF4-FFF2-40B4-BE49-F238E27FC236}">
                <a16:creationId xmlns:a16="http://schemas.microsoft.com/office/drawing/2014/main" id="{E83CCD68-169B-401E-9352-6930D4A6E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5DFF398C-DC8B-7A96-40E0-6D1208404D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225" y="2533078"/>
            <a:ext cx="3305175" cy="3305175"/>
          </a:xfrm>
          <a:prstGeom prst="rect">
            <a:avLst/>
          </a:prstGeom>
        </p:spPr>
      </p:pic>
      <p:sp>
        <p:nvSpPr>
          <p:cNvPr id="3" name="Content Placeholder 2">
            <a:extLst>
              <a:ext uri="{FF2B5EF4-FFF2-40B4-BE49-F238E27FC236}">
                <a16:creationId xmlns:a16="http://schemas.microsoft.com/office/drawing/2014/main" id="{765D97A1-DEA0-BAD4-B5B9-7CE1A37A9591}"/>
              </a:ext>
            </a:extLst>
          </p:cNvPr>
          <p:cNvSpPr>
            <a:spLocks noGrp="1"/>
          </p:cNvSpPr>
          <p:nvPr>
            <p:ph idx="1"/>
          </p:nvPr>
        </p:nvSpPr>
        <p:spPr>
          <a:xfrm>
            <a:off x="4505325" y="2180496"/>
            <a:ext cx="7105481" cy="4045683"/>
          </a:xfrm>
        </p:spPr>
        <p:txBody>
          <a:bodyPr>
            <a:normAutofit/>
          </a:bodyPr>
          <a:lstStyle/>
          <a:p>
            <a:r>
              <a:rPr lang="en-US" sz="2400" dirty="0"/>
              <a:t>Ed Bowen, Team Lead, Financial Disclosure Team </a:t>
            </a:r>
          </a:p>
          <a:p>
            <a:r>
              <a:rPr lang="en-US" sz="2400" dirty="0"/>
              <a:t>Kelsey Gaddy, Attorney-Adviser, Financial Disclosure Team</a:t>
            </a:r>
          </a:p>
          <a:p>
            <a:r>
              <a:rPr lang="en-US" sz="2400" dirty="0"/>
              <a:t>Michael Gleason, Attorney-Adviser, Advice and Counsel Team</a:t>
            </a:r>
          </a:p>
        </p:txBody>
      </p:sp>
    </p:spTree>
    <p:extLst>
      <p:ext uri="{BB962C8B-B14F-4D97-AF65-F5344CB8AC3E}">
        <p14:creationId xmlns:p14="http://schemas.microsoft.com/office/powerpoint/2010/main" val="2871390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lstStyle/>
          <a:p>
            <a:r>
              <a:rPr lang="en-US" dirty="0"/>
              <a:t>Sector fund examples (OGE Filer Aid)</a:t>
            </a:r>
          </a:p>
        </p:txBody>
      </p:sp>
      <p:sp>
        <p:nvSpPr>
          <p:cNvPr id="11" name="Content Placeholder 10">
            <a:extLst>
              <a:ext uri="{FF2B5EF4-FFF2-40B4-BE49-F238E27FC236}">
                <a16:creationId xmlns:a16="http://schemas.microsoft.com/office/drawing/2014/main" id="{3487F353-88A5-2D3B-5A44-EB0A29BDC658}"/>
              </a:ext>
            </a:extLst>
          </p:cNvPr>
          <p:cNvSpPr>
            <a:spLocks noGrp="1"/>
          </p:cNvSpPr>
          <p:nvPr>
            <p:ph sz="half" idx="1"/>
          </p:nvPr>
        </p:nvSpPr>
        <p:spPr>
          <a:xfrm>
            <a:off x="481264" y="2228004"/>
            <a:ext cx="11268050" cy="3175270"/>
          </a:xfrm>
        </p:spPr>
        <p:txBody>
          <a:bodyPr numCol="2" spcCol="457200">
            <a:noAutofit/>
          </a:bodyPr>
          <a:lstStyle/>
          <a:p>
            <a:r>
              <a:rPr lang="en-US" sz="2000" dirty="0"/>
              <a:t>Utilities Fund</a:t>
            </a:r>
          </a:p>
          <a:p>
            <a:r>
              <a:rPr lang="en-US" sz="2000" dirty="0"/>
              <a:t>Telecommunications Fund</a:t>
            </a:r>
          </a:p>
          <a:p>
            <a:r>
              <a:rPr lang="en-US" sz="2000" dirty="0"/>
              <a:t>Energy Fund</a:t>
            </a:r>
          </a:p>
          <a:p>
            <a:r>
              <a:rPr lang="en-US" sz="2000" dirty="0"/>
              <a:t>Health Care/Health Sciences/Biotechnology Fund</a:t>
            </a:r>
          </a:p>
          <a:p>
            <a:r>
              <a:rPr lang="en-US" sz="2000" dirty="0"/>
              <a:t>Financial Services Fund (incl. Cryptocurrency funds)</a:t>
            </a:r>
          </a:p>
          <a:p>
            <a:r>
              <a:rPr lang="en-US" sz="2000" dirty="0"/>
              <a:t>Precious Metals Fund (</a:t>
            </a:r>
            <a:r>
              <a:rPr lang="en-US" sz="2000" i="1" dirty="0"/>
              <a:t>e.g.</a:t>
            </a:r>
            <a:r>
              <a:rPr lang="en-US" sz="2000" dirty="0"/>
              <a:t> Gold or Silver Funds)</a:t>
            </a:r>
          </a:p>
          <a:p>
            <a:r>
              <a:rPr lang="en-US" sz="2000" dirty="0"/>
              <a:t>Transportation Fund</a:t>
            </a:r>
          </a:p>
          <a:p>
            <a:r>
              <a:rPr lang="en-US" sz="2000" dirty="0"/>
              <a:t>Mortgage-Backed Securities (MBS) or Mortgage REIT Fund</a:t>
            </a:r>
          </a:p>
          <a:p>
            <a:r>
              <a:rPr lang="en-US" sz="2000" dirty="0"/>
              <a:t>Software Fund</a:t>
            </a:r>
          </a:p>
          <a:p>
            <a:r>
              <a:rPr lang="en-US" sz="2000" dirty="0"/>
              <a:t>Healthcare REIT Fund</a:t>
            </a:r>
          </a:p>
          <a:p>
            <a:r>
              <a:rPr lang="en-US" sz="2000" dirty="0"/>
              <a:t>Japan Fund</a:t>
            </a:r>
          </a:p>
          <a:p>
            <a:r>
              <a:rPr lang="en-US" sz="2000" dirty="0"/>
              <a:t>California Bond Fund</a:t>
            </a:r>
          </a:p>
        </p:txBody>
      </p:sp>
    </p:spTree>
    <p:extLst>
      <p:ext uri="{BB962C8B-B14F-4D97-AF65-F5344CB8AC3E}">
        <p14:creationId xmlns:p14="http://schemas.microsoft.com/office/powerpoint/2010/main" val="300998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lstStyle/>
          <a:p>
            <a:r>
              <a:rPr lang="en-US" dirty="0"/>
              <a:t>Non-Sector examples (OGE Filer Aid)</a:t>
            </a:r>
          </a:p>
        </p:txBody>
      </p:sp>
      <p:sp>
        <p:nvSpPr>
          <p:cNvPr id="11" name="Content Placeholder 10">
            <a:extLst>
              <a:ext uri="{FF2B5EF4-FFF2-40B4-BE49-F238E27FC236}">
                <a16:creationId xmlns:a16="http://schemas.microsoft.com/office/drawing/2014/main" id="{3487F353-88A5-2D3B-5A44-EB0A29BDC658}"/>
              </a:ext>
            </a:extLst>
          </p:cNvPr>
          <p:cNvSpPr>
            <a:spLocks noGrp="1"/>
          </p:cNvSpPr>
          <p:nvPr>
            <p:ph sz="half" idx="1"/>
          </p:nvPr>
        </p:nvSpPr>
        <p:spPr>
          <a:xfrm>
            <a:off x="481264" y="2228003"/>
            <a:ext cx="11129544" cy="3363905"/>
          </a:xfrm>
        </p:spPr>
        <p:txBody>
          <a:bodyPr numCol="2" spcCol="457200">
            <a:noAutofit/>
          </a:bodyPr>
          <a:lstStyle/>
          <a:p>
            <a:r>
              <a:rPr lang="en-US" sz="2000" dirty="0"/>
              <a:t>S&amp;P 500 Fund</a:t>
            </a:r>
          </a:p>
          <a:p>
            <a:r>
              <a:rPr lang="en-US" sz="2000" dirty="0"/>
              <a:t>Large Cap/Mid Cap/Small Cap Fund</a:t>
            </a:r>
          </a:p>
          <a:p>
            <a:r>
              <a:rPr lang="en-US" sz="2000" dirty="0"/>
              <a:t>Emerging Markets Fund</a:t>
            </a:r>
          </a:p>
          <a:p>
            <a:r>
              <a:rPr lang="en-US" sz="2000" dirty="0"/>
              <a:t>Technology Fund</a:t>
            </a:r>
          </a:p>
          <a:p>
            <a:r>
              <a:rPr lang="en-US" sz="2000" dirty="0"/>
              <a:t>Growth/Value/Income Fund</a:t>
            </a:r>
          </a:p>
          <a:p>
            <a:r>
              <a:rPr lang="en-US" sz="2000" dirty="0"/>
              <a:t>Targeted Date Fund (</a:t>
            </a:r>
            <a:r>
              <a:rPr lang="en-US" sz="2000" i="1" dirty="0"/>
              <a:t>e.g.</a:t>
            </a:r>
            <a:r>
              <a:rPr lang="en-US" sz="2000" dirty="0"/>
              <a:t> 2035 Fund)</a:t>
            </a:r>
          </a:p>
          <a:p>
            <a:r>
              <a:rPr lang="en-US" sz="2000" dirty="0"/>
              <a:t>Natural Resources Fund</a:t>
            </a:r>
          </a:p>
          <a:p>
            <a:r>
              <a:rPr lang="en-US" sz="2000" dirty="0"/>
              <a:t>Industrials Fund</a:t>
            </a:r>
          </a:p>
          <a:p>
            <a:r>
              <a:rPr lang="en-US" sz="2000" dirty="0"/>
              <a:t>Long-Term Debt Fund</a:t>
            </a:r>
          </a:p>
          <a:p>
            <a:r>
              <a:rPr lang="en-US" sz="2000" dirty="0"/>
              <a:t>Information Technology Fund</a:t>
            </a:r>
          </a:p>
          <a:p>
            <a:r>
              <a:rPr lang="en-US" sz="2000" dirty="0"/>
              <a:t>US REIT Fund</a:t>
            </a:r>
          </a:p>
          <a:p>
            <a:r>
              <a:rPr lang="en-US" sz="2000" dirty="0"/>
              <a:t>Pacific/Asia/European Fund</a:t>
            </a:r>
          </a:p>
          <a:p>
            <a:r>
              <a:rPr lang="en-US" sz="2000" dirty="0"/>
              <a:t>Municipal Bond Fund</a:t>
            </a:r>
          </a:p>
        </p:txBody>
      </p:sp>
    </p:spTree>
    <p:extLst>
      <p:ext uri="{BB962C8B-B14F-4D97-AF65-F5344CB8AC3E}">
        <p14:creationId xmlns:p14="http://schemas.microsoft.com/office/powerpoint/2010/main" val="984180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Exemptions applicable to sector funds</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159231"/>
            <a:ext cx="11029615" cy="3678303"/>
          </a:xfrm>
        </p:spPr>
        <p:txBody>
          <a:bodyPr anchor="ctr" anchorCtr="0">
            <a:noAutofit/>
          </a:bodyPr>
          <a:lstStyle/>
          <a:p>
            <a:pPr marL="324000" lvl="1" indent="0">
              <a:buNone/>
            </a:pPr>
            <a:r>
              <a:rPr lang="en-US" sz="2400" dirty="0"/>
              <a:t>Focus:</a:t>
            </a:r>
          </a:p>
          <a:p>
            <a:pPr lvl="1">
              <a:buFont typeface="Arial" panose="020B0604020202020204" pitchFamily="34" charset="0"/>
              <a:buChar char="•"/>
            </a:pPr>
            <a:r>
              <a:rPr lang="en-US" sz="2400" b="1" dirty="0">
                <a:solidFill>
                  <a:srgbClr val="FF0000"/>
                </a:solidFill>
              </a:rPr>
              <a:t>Particular matters affecting the </a:t>
            </a:r>
            <a:r>
              <a:rPr lang="en-US" sz="2400" b="1" u="sng" dirty="0">
                <a:solidFill>
                  <a:srgbClr val="FF0000"/>
                </a:solidFill>
              </a:rPr>
              <a:t>holdings</a:t>
            </a:r>
            <a:r>
              <a:rPr lang="en-US" sz="2400" b="1" dirty="0">
                <a:solidFill>
                  <a:srgbClr val="FF0000"/>
                </a:solidFill>
              </a:rPr>
              <a:t> of a Sector Fund.</a:t>
            </a:r>
            <a:r>
              <a:rPr lang="en-US" sz="2400" b="1" dirty="0"/>
              <a:t> </a:t>
            </a:r>
            <a:r>
              <a:rPr lang="en-US" sz="2400" u="sng" dirty="0"/>
              <a:t>5 C.F.R. § 2640.201(b)</a:t>
            </a:r>
          </a:p>
          <a:p>
            <a:pPr lvl="1">
              <a:buFont typeface="Arial" panose="020B0604020202020204" pitchFamily="34" charset="0"/>
              <a:buChar char="•"/>
            </a:pPr>
            <a:r>
              <a:rPr lang="en-US" sz="2400" dirty="0"/>
              <a:t>Particular matters of general applicability (</a:t>
            </a:r>
            <a:r>
              <a:rPr lang="en-US" sz="2400" i="1" dirty="0"/>
              <a:t>e.g.,</a:t>
            </a:r>
            <a:r>
              <a:rPr lang="en-US" sz="2400" dirty="0"/>
              <a:t> rulemaking) affecting the mutual fund company itself but not individual holdings of the fund (</a:t>
            </a:r>
            <a:r>
              <a:rPr lang="en-US" sz="2400" i="1" dirty="0"/>
              <a:t>e.g.,</a:t>
            </a:r>
            <a:r>
              <a:rPr lang="en-US" sz="2400" dirty="0"/>
              <a:t> an SEC rulemaking). </a:t>
            </a:r>
            <a:r>
              <a:rPr lang="en-US" sz="2400" u="sng" dirty="0"/>
              <a:t>5 C.F.R. § 2640.201(d)</a:t>
            </a:r>
          </a:p>
        </p:txBody>
      </p:sp>
    </p:spTree>
    <p:extLst>
      <p:ext uri="{BB962C8B-B14F-4D97-AF65-F5344CB8AC3E}">
        <p14:creationId xmlns:p14="http://schemas.microsoft.com/office/powerpoint/2010/main" val="522700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Limitation on Exemptions</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159231"/>
            <a:ext cx="11029615" cy="3678303"/>
          </a:xfrm>
        </p:spPr>
        <p:txBody>
          <a:bodyPr anchor="ctr" anchorCtr="0">
            <a:noAutofit/>
          </a:bodyPr>
          <a:lstStyle/>
          <a:p>
            <a:pPr marL="324000" lvl="1" indent="0">
              <a:buNone/>
            </a:pPr>
            <a:r>
              <a:rPr lang="en-US" sz="2400" dirty="0"/>
              <a:t>Exemptions do not apply to interests held in violation of a statute or agency supplemental ethics regulation or is otherwise prohibited under 5 C.F.R. § 2635.403(b) (agency determination of substantial conflict). </a:t>
            </a:r>
            <a:r>
              <a:rPr lang="da-DK" sz="2400" u="sng" dirty="0"/>
              <a:t>5 C.F.R.  § 2640.204</a:t>
            </a:r>
            <a:endParaRPr lang="en-US" sz="2400" u="sng" dirty="0"/>
          </a:p>
        </p:txBody>
      </p:sp>
    </p:spTree>
    <p:extLst>
      <p:ext uri="{BB962C8B-B14F-4D97-AF65-F5344CB8AC3E}">
        <p14:creationId xmlns:p14="http://schemas.microsoft.com/office/powerpoint/2010/main" val="791129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Exemption – Affected holding not in the sector</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p:txBody>
          <a:bodyPr>
            <a:normAutofit/>
          </a:bodyPr>
          <a:lstStyle/>
          <a:p>
            <a:pPr marL="324000" lvl="1" indent="0">
              <a:buNone/>
            </a:pPr>
            <a:r>
              <a:rPr lang="en-US" sz="2400" u="sng" dirty="0"/>
              <a:t>5 C.F.R. § 2640.201(b)(1) </a:t>
            </a:r>
            <a:r>
              <a:rPr lang="en-US" sz="2400" dirty="0"/>
              <a:t>– an employee may participate in any particular matter affecting one or more holdings of sector mutual fund where the affected holding is </a:t>
            </a:r>
            <a:r>
              <a:rPr lang="en-US" sz="2400" u="sng" dirty="0"/>
              <a:t>not invested in the sector in which the fund concentrates</a:t>
            </a:r>
            <a:r>
              <a:rPr lang="en-US" sz="2400" dirty="0"/>
              <a:t>, and where the disqualifying financial interest in the matter arises because of ownership of an interest in the fund.</a:t>
            </a:r>
          </a:p>
        </p:txBody>
      </p:sp>
    </p:spTree>
    <p:extLst>
      <p:ext uri="{BB962C8B-B14F-4D97-AF65-F5344CB8AC3E}">
        <p14:creationId xmlns:p14="http://schemas.microsoft.com/office/powerpoint/2010/main" val="201862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a:xfrm>
            <a:off x="1803325" y="691646"/>
            <a:ext cx="9805255" cy="925166"/>
          </a:xfrm>
        </p:spPr>
        <p:txBody>
          <a:bodyPr>
            <a:normAutofit/>
          </a:bodyPr>
          <a:lstStyle/>
          <a:p>
            <a:r>
              <a:rPr lang="en-US" dirty="0"/>
              <a:t>Exemption – </a:t>
            </a:r>
            <a:r>
              <a:rPr lang="en-US" i="1" dirty="0"/>
              <a:t>De minimis</a:t>
            </a:r>
            <a:r>
              <a:rPr lang="en-US" dirty="0"/>
              <a:t> investment in Sector</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p:txBody>
          <a:bodyPr>
            <a:normAutofit/>
          </a:bodyPr>
          <a:lstStyle/>
          <a:p>
            <a:pPr marL="324000" lvl="1" indent="0">
              <a:buNone/>
            </a:pPr>
            <a:r>
              <a:rPr lang="en-US" sz="2400" u="sng" dirty="0"/>
              <a:t>5 C.F.R. § 2640.201(b)(2) </a:t>
            </a:r>
            <a:r>
              <a:rPr lang="en-US" sz="2400" dirty="0"/>
              <a:t>–  an employee may participate in a particular matter affecting one or more holdings of a sector mutual fund where the disqualifying financial interest in the matter arises because of ownership of an interest in the fund and the aggregate market value of interests in any sector fund or funds does not exceed $50,000.</a:t>
            </a:r>
          </a:p>
        </p:txBody>
      </p:sp>
    </p:spTree>
    <p:extLst>
      <p:ext uri="{BB962C8B-B14F-4D97-AF65-F5344CB8AC3E}">
        <p14:creationId xmlns:p14="http://schemas.microsoft.com/office/powerpoint/2010/main" val="1558840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Aggregated market value</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p:txBody>
          <a:bodyPr>
            <a:normAutofit/>
          </a:bodyPr>
          <a:lstStyle/>
          <a:p>
            <a:pPr marL="324000" lvl="1" indent="0">
              <a:buNone/>
            </a:pPr>
            <a:r>
              <a:rPr lang="en-US" sz="2400" dirty="0"/>
              <a:t>To calculate the $50,000 </a:t>
            </a:r>
            <a:r>
              <a:rPr lang="en-US" sz="2400" i="1" dirty="0"/>
              <a:t>de minimis </a:t>
            </a:r>
            <a:r>
              <a:rPr lang="en-US" sz="2400" dirty="0"/>
              <a:t>amount, an employee must aggregate the market value of all sector mutual funds in which the employee has a disqualifying financial interest and that concentrate in the same sector and have one or more holdings that may be affected by the particular matter. </a:t>
            </a:r>
            <a:r>
              <a:rPr lang="en-US" sz="2400" u="sng" dirty="0"/>
              <a:t>5 C.F.R. § 2640.201(b)(2)(ii)</a:t>
            </a:r>
          </a:p>
        </p:txBody>
      </p:sp>
    </p:spTree>
    <p:extLst>
      <p:ext uri="{BB962C8B-B14F-4D97-AF65-F5344CB8AC3E}">
        <p14:creationId xmlns:p14="http://schemas.microsoft.com/office/powerpoint/2010/main" val="2492398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Example 1</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1847987"/>
            <a:ext cx="11029615" cy="3678303"/>
          </a:xfrm>
        </p:spPr>
        <p:txBody>
          <a:bodyPr>
            <a:normAutofit/>
          </a:bodyPr>
          <a:lstStyle/>
          <a:p>
            <a:pPr marL="324000" lvl="1" indent="0">
              <a:spcBef>
                <a:spcPts val="2400"/>
              </a:spcBef>
              <a:buNone/>
            </a:pPr>
            <a:r>
              <a:rPr lang="en-US" sz="2400" dirty="0"/>
              <a:t>A Department of Interior (DOI) employee owns shares valued at $65,000 in a mutual fund concentrated in stock of financial services companies. The employee is working on a software procurement matter involving a computer company whose stock is included in the mutual fund’s portfolio. </a:t>
            </a:r>
          </a:p>
        </p:txBody>
      </p:sp>
      <p:sp>
        <p:nvSpPr>
          <p:cNvPr id="13" name="TextBox 12">
            <a:extLst>
              <a:ext uri="{FF2B5EF4-FFF2-40B4-BE49-F238E27FC236}">
                <a16:creationId xmlns:a16="http://schemas.microsoft.com/office/drawing/2014/main" id="{572C8180-E0A2-E67D-4237-58456E56351E}"/>
              </a:ext>
            </a:extLst>
          </p:cNvPr>
          <p:cNvSpPr txBox="1"/>
          <p:nvPr/>
        </p:nvSpPr>
        <p:spPr>
          <a:xfrm>
            <a:off x="935129" y="4750803"/>
            <a:ext cx="9718159" cy="1107996"/>
          </a:xfrm>
          <a:prstGeom prst="rect">
            <a:avLst/>
          </a:prstGeom>
          <a:noFill/>
        </p:spPr>
        <p:txBody>
          <a:bodyPr wrap="square" rtlCol="0">
            <a:spAutoFit/>
          </a:bodyPr>
          <a:lstStyle/>
          <a:p>
            <a:r>
              <a:rPr lang="en-US" sz="2400" dirty="0"/>
              <a:t>Potential conflict?	Yes: </a:t>
            </a:r>
            <a:r>
              <a:rPr lang="en-US" sz="6600" dirty="0"/>
              <a:t>😲</a:t>
            </a:r>
            <a:r>
              <a:rPr lang="en-US" sz="2400" dirty="0"/>
              <a:t>		No: </a:t>
            </a:r>
            <a:r>
              <a:rPr lang="en-US" sz="6600" dirty="0"/>
              <a:t>👍</a:t>
            </a:r>
            <a:r>
              <a:rPr lang="en-US" sz="2400" dirty="0"/>
              <a:t>  </a:t>
            </a:r>
          </a:p>
        </p:txBody>
      </p:sp>
    </p:spTree>
    <p:extLst>
      <p:ext uri="{BB962C8B-B14F-4D97-AF65-F5344CB8AC3E}">
        <p14:creationId xmlns:p14="http://schemas.microsoft.com/office/powerpoint/2010/main" val="2564567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Example 2</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1829515"/>
            <a:ext cx="11029615" cy="3678303"/>
          </a:xfrm>
        </p:spPr>
        <p:txBody>
          <a:bodyPr>
            <a:normAutofit/>
          </a:bodyPr>
          <a:lstStyle/>
          <a:p>
            <a:pPr marL="324000" lvl="1" indent="0">
              <a:buNone/>
            </a:pPr>
            <a:r>
              <a:rPr lang="en-US" sz="2400" dirty="0"/>
              <a:t>A health regulation agency employee owns shares valued at $25,000 in a mutual fund concentrated in stock of health-related companies, including medical device and instrument manufacturers and pharmaceuticals. The employee is working on a medical instrument labeling regulation.</a:t>
            </a:r>
            <a:r>
              <a:rPr lang="en-US" sz="2400" dirty="0">
                <a:highlight>
                  <a:srgbClr val="FFFF00"/>
                </a:highlight>
              </a:rPr>
              <a:t> </a:t>
            </a:r>
          </a:p>
        </p:txBody>
      </p:sp>
      <p:sp>
        <p:nvSpPr>
          <p:cNvPr id="4" name="TextBox 3">
            <a:extLst>
              <a:ext uri="{FF2B5EF4-FFF2-40B4-BE49-F238E27FC236}">
                <a16:creationId xmlns:a16="http://schemas.microsoft.com/office/drawing/2014/main" id="{2F4010B2-2C4A-E6DD-349A-E1CC21AD3651}"/>
              </a:ext>
            </a:extLst>
          </p:cNvPr>
          <p:cNvSpPr txBox="1"/>
          <p:nvPr/>
        </p:nvSpPr>
        <p:spPr>
          <a:xfrm>
            <a:off x="914400" y="4614517"/>
            <a:ext cx="9718159" cy="1107996"/>
          </a:xfrm>
          <a:prstGeom prst="rect">
            <a:avLst/>
          </a:prstGeom>
          <a:noFill/>
        </p:spPr>
        <p:txBody>
          <a:bodyPr wrap="square" rtlCol="0">
            <a:spAutoFit/>
          </a:bodyPr>
          <a:lstStyle/>
          <a:p>
            <a:r>
              <a:rPr lang="en-US" sz="2400" dirty="0"/>
              <a:t>Potential conflict?	Yes: </a:t>
            </a:r>
            <a:r>
              <a:rPr lang="en-US" sz="6600" dirty="0"/>
              <a:t>😲</a:t>
            </a:r>
            <a:r>
              <a:rPr lang="en-US" sz="2400" dirty="0"/>
              <a:t>		No: </a:t>
            </a:r>
            <a:r>
              <a:rPr lang="en-US" sz="6600" dirty="0"/>
              <a:t>👍</a:t>
            </a:r>
            <a:r>
              <a:rPr lang="en-US" sz="2400" dirty="0"/>
              <a:t>  </a:t>
            </a:r>
          </a:p>
        </p:txBody>
      </p:sp>
    </p:spTree>
    <p:extLst>
      <p:ext uri="{BB962C8B-B14F-4D97-AF65-F5344CB8AC3E}">
        <p14:creationId xmlns:p14="http://schemas.microsoft.com/office/powerpoint/2010/main" val="126839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Example 3</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1627322"/>
            <a:ext cx="11029615" cy="3678303"/>
          </a:xfrm>
        </p:spPr>
        <p:txBody>
          <a:bodyPr>
            <a:normAutofit/>
          </a:bodyPr>
          <a:lstStyle/>
          <a:p>
            <a:pPr marL="324000" lvl="1" indent="0">
              <a:buNone/>
            </a:pPr>
            <a:r>
              <a:rPr lang="en-US" sz="2400" dirty="0"/>
              <a:t>The same health regulation agency employee’s spouse inherits $30,000 in XYZ Healthcare Fund, a mutual fund that invests in companies engaged in the design, manufacture, or sale of products or services used for or in connection with health care or medicine.</a:t>
            </a:r>
          </a:p>
        </p:txBody>
      </p:sp>
      <p:sp>
        <p:nvSpPr>
          <p:cNvPr id="4" name="TextBox 3">
            <a:extLst>
              <a:ext uri="{FF2B5EF4-FFF2-40B4-BE49-F238E27FC236}">
                <a16:creationId xmlns:a16="http://schemas.microsoft.com/office/drawing/2014/main" id="{8D97EA0A-C7EE-5774-B7AF-C7753F59AE33}"/>
              </a:ext>
            </a:extLst>
          </p:cNvPr>
          <p:cNvSpPr txBox="1"/>
          <p:nvPr/>
        </p:nvSpPr>
        <p:spPr>
          <a:xfrm>
            <a:off x="914401" y="4593266"/>
            <a:ext cx="9718159" cy="1107996"/>
          </a:xfrm>
          <a:prstGeom prst="rect">
            <a:avLst/>
          </a:prstGeom>
          <a:noFill/>
        </p:spPr>
        <p:txBody>
          <a:bodyPr wrap="square" rtlCol="0">
            <a:spAutoFit/>
          </a:bodyPr>
          <a:lstStyle/>
          <a:p>
            <a:r>
              <a:rPr lang="en-US" sz="2400" dirty="0"/>
              <a:t>Potential conflict?	Yes: </a:t>
            </a:r>
            <a:r>
              <a:rPr lang="en-US" sz="6600" dirty="0"/>
              <a:t>😲</a:t>
            </a:r>
            <a:r>
              <a:rPr lang="en-US" sz="2400" dirty="0"/>
              <a:t>		No: </a:t>
            </a:r>
            <a:r>
              <a:rPr lang="en-US" sz="6600" dirty="0"/>
              <a:t>👍</a:t>
            </a:r>
            <a:r>
              <a:rPr lang="en-US" sz="2400" dirty="0"/>
              <a:t>  </a:t>
            </a:r>
          </a:p>
        </p:txBody>
      </p:sp>
    </p:spTree>
    <p:extLst>
      <p:ext uri="{BB962C8B-B14F-4D97-AF65-F5344CB8AC3E}">
        <p14:creationId xmlns:p14="http://schemas.microsoft.com/office/powerpoint/2010/main" val="380310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86B888-E5F4-11EB-2F44-891EBF1CC2B0}"/>
              </a:ext>
            </a:extLst>
          </p:cNvPr>
          <p:cNvSpPr>
            <a:spLocks noGrp="1"/>
          </p:cNvSpPr>
          <p:nvPr>
            <p:ph type="title"/>
          </p:nvPr>
        </p:nvSpPr>
        <p:spPr>
          <a:xfrm>
            <a:off x="959157" y="1113764"/>
            <a:ext cx="3269749" cy="4624327"/>
          </a:xfrm>
        </p:spPr>
        <p:txBody>
          <a:bodyPr anchor="ctr">
            <a:normAutofit/>
          </a:bodyPr>
          <a:lstStyle/>
          <a:p>
            <a:r>
              <a:rPr lang="en-US" sz="3200" dirty="0">
                <a:solidFill>
                  <a:srgbClr val="FFFFFF"/>
                </a:solidFill>
              </a:rPr>
              <a:t>Understanding sector funds roadmap</a:t>
            </a:r>
          </a:p>
        </p:txBody>
      </p:sp>
      <p:sp>
        <p:nvSpPr>
          <p:cNvPr id="3" name="Content Placeholder 2">
            <a:extLst>
              <a:ext uri="{FF2B5EF4-FFF2-40B4-BE49-F238E27FC236}">
                <a16:creationId xmlns:a16="http://schemas.microsoft.com/office/drawing/2014/main" id="{706AF04B-B5B6-9F77-0DEF-7BA095DF36BE}"/>
              </a:ext>
            </a:extLst>
          </p:cNvPr>
          <p:cNvSpPr>
            <a:spLocks noGrp="1"/>
          </p:cNvSpPr>
          <p:nvPr>
            <p:ph idx="1"/>
          </p:nvPr>
        </p:nvSpPr>
        <p:spPr>
          <a:xfrm>
            <a:off x="5155905" y="1113764"/>
            <a:ext cx="6661721" cy="4624327"/>
          </a:xfrm>
        </p:spPr>
        <p:txBody>
          <a:bodyPr anchor="ctr">
            <a:normAutofit/>
          </a:bodyPr>
          <a:lstStyle/>
          <a:p>
            <a:r>
              <a:rPr lang="en-US" sz="2400" dirty="0"/>
              <a:t>Sector Fund Introduction</a:t>
            </a:r>
          </a:p>
          <a:p>
            <a:r>
              <a:rPr lang="en-US" sz="2400" dirty="0"/>
              <a:t>Understanding Sector Funds –</a:t>
            </a:r>
            <a:r>
              <a:rPr lang="en-US" sz="2400" baseline="0" dirty="0"/>
              <a:t> </a:t>
            </a:r>
            <a:r>
              <a:rPr lang="en-US" sz="2400" dirty="0"/>
              <a:t>The Legal Side</a:t>
            </a:r>
          </a:p>
          <a:p>
            <a:r>
              <a:rPr lang="en-US" sz="2400" dirty="0"/>
              <a:t>Understanding Sector Funds </a:t>
            </a:r>
            <a:r>
              <a:rPr lang="en-US" sz="1800" kern="1200" dirty="0">
                <a:solidFill>
                  <a:schemeClr val="tx2"/>
                </a:solidFill>
                <a:effectLst/>
                <a:latin typeface="+mn-lt"/>
                <a:ea typeface="+mn-ea"/>
                <a:cs typeface="+mn-cs"/>
              </a:rPr>
              <a:t>–</a:t>
            </a:r>
            <a:r>
              <a:rPr lang="en-US" sz="2400" dirty="0"/>
              <a:t> The Practical Side</a:t>
            </a:r>
          </a:p>
          <a:p>
            <a:r>
              <a:rPr lang="en-US" sz="2400" dirty="0"/>
              <a:t>Sector Identification and Categorization</a:t>
            </a:r>
          </a:p>
          <a:p>
            <a:r>
              <a:rPr lang="en-US" sz="2400" dirty="0"/>
              <a:t>Discussion/Questions</a:t>
            </a:r>
          </a:p>
        </p:txBody>
      </p:sp>
    </p:spTree>
    <p:extLst>
      <p:ext uri="{BB962C8B-B14F-4D97-AF65-F5344CB8AC3E}">
        <p14:creationId xmlns:p14="http://schemas.microsoft.com/office/powerpoint/2010/main" val="2223035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Example 4</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1479593"/>
            <a:ext cx="11029615" cy="3678303"/>
          </a:xfrm>
        </p:spPr>
        <p:txBody>
          <a:bodyPr>
            <a:normAutofit/>
          </a:bodyPr>
          <a:lstStyle/>
          <a:p>
            <a:pPr marL="324000" lvl="1" indent="0">
              <a:buNone/>
            </a:pPr>
            <a:r>
              <a:rPr lang="en-US" sz="2400" dirty="0"/>
              <a:t>An Environmental Protection Agency (EPA) employee owns $15,000 in XYZ S&amp;P 500 index fund, and her spouse owns $35,500 in the same fund, which is registered under the 1940 Act. The fund’s portfolio includes Exxon Mobil stock as one of its holdings. The employee is reviewing an environmental impact study for an oil and gas project proposed by Exxon Mobile on federal land. </a:t>
            </a:r>
          </a:p>
        </p:txBody>
      </p:sp>
      <p:sp>
        <p:nvSpPr>
          <p:cNvPr id="4" name="TextBox 3">
            <a:extLst>
              <a:ext uri="{FF2B5EF4-FFF2-40B4-BE49-F238E27FC236}">
                <a16:creationId xmlns:a16="http://schemas.microsoft.com/office/drawing/2014/main" id="{D8C2ACFF-F587-C514-1F1B-3C67D15702F6}"/>
              </a:ext>
            </a:extLst>
          </p:cNvPr>
          <p:cNvSpPr txBox="1"/>
          <p:nvPr/>
        </p:nvSpPr>
        <p:spPr>
          <a:xfrm>
            <a:off x="903768" y="4603898"/>
            <a:ext cx="9718159" cy="1107996"/>
          </a:xfrm>
          <a:prstGeom prst="rect">
            <a:avLst/>
          </a:prstGeom>
          <a:noFill/>
        </p:spPr>
        <p:txBody>
          <a:bodyPr wrap="square" rtlCol="0">
            <a:spAutoFit/>
          </a:bodyPr>
          <a:lstStyle/>
          <a:p>
            <a:r>
              <a:rPr lang="en-US" sz="2400" dirty="0"/>
              <a:t>Potential conflict?	Yes: </a:t>
            </a:r>
            <a:r>
              <a:rPr lang="en-US" sz="6600" dirty="0"/>
              <a:t>😲</a:t>
            </a:r>
            <a:r>
              <a:rPr lang="en-US" sz="2400" dirty="0"/>
              <a:t>		No: </a:t>
            </a:r>
            <a:r>
              <a:rPr lang="en-US" sz="6600" dirty="0"/>
              <a:t>👍</a:t>
            </a:r>
            <a:r>
              <a:rPr lang="en-US" sz="2400" dirty="0"/>
              <a:t>  </a:t>
            </a:r>
          </a:p>
        </p:txBody>
      </p:sp>
    </p:spTree>
    <p:extLst>
      <p:ext uri="{BB962C8B-B14F-4D97-AF65-F5344CB8AC3E}">
        <p14:creationId xmlns:p14="http://schemas.microsoft.com/office/powerpoint/2010/main" val="3623894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6E853-3A9C-92D0-A0FE-F31CC9D9CDA9}"/>
              </a:ext>
            </a:extLst>
          </p:cNvPr>
          <p:cNvSpPr>
            <a:spLocks noGrp="1"/>
          </p:cNvSpPr>
          <p:nvPr>
            <p:ph type="title"/>
          </p:nvPr>
        </p:nvSpPr>
        <p:spPr/>
        <p:txBody>
          <a:bodyPr/>
          <a:lstStyle/>
          <a:p>
            <a:r>
              <a:rPr lang="en-US"/>
              <a:t>EXAMPLE 5 </a:t>
            </a:r>
            <a:r>
              <a:rPr lang="en-US" dirty="0"/>
              <a:t>– THEMATIC FUND (aka “esg” funds)</a:t>
            </a:r>
          </a:p>
        </p:txBody>
      </p:sp>
      <p:sp>
        <p:nvSpPr>
          <p:cNvPr id="3" name="Content Placeholder 2">
            <a:extLst>
              <a:ext uri="{FF2B5EF4-FFF2-40B4-BE49-F238E27FC236}">
                <a16:creationId xmlns:a16="http://schemas.microsoft.com/office/drawing/2014/main" id="{460B5499-1DBF-F9B9-0D1B-8837A763AFFB}"/>
              </a:ext>
            </a:extLst>
          </p:cNvPr>
          <p:cNvSpPr>
            <a:spLocks noGrp="1"/>
          </p:cNvSpPr>
          <p:nvPr>
            <p:ph idx="1"/>
          </p:nvPr>
        </p:nvSpPr>
        <p:spPr>
          <a:xfrm>
            <a:off x="581192" y="1755623"/>
            <a:ext cx="11029615" cy="3678303"/>
          </a:xfrm>
        </p:spPr>
        <p:txBody>
          <a:bodyPr>
            <a:normAutofit/>
          </a:bodyPr>
          <a:lstStyle/>
          <a:p>
            <a:pPr marL="324000" lvl="1" indent="0">
              <a:buNone/>
            </a:pPr>
            <a:r>
              <a:rPr lang="en-US" sz="2400" dirty="0"/>
              <a:t>A Department of Education employee invests $55,000 in ABC Engender Equality Fund that invests in companies scoring high on a scale measuring gender balance across the workforce, gender pay equivalency, paid parental leave, and anti-sexual harassment policies. </a:t>
            </a:r>
          </a:p>
        </p:txBody>
      </p:sp>
      <p:sp>
        <p:nvSpPr>
          <p:cNvPr id="4" name="TextBox 3">
            <a:extLst>
              <a:ext uri="{FF2B5EF4-FFF2-40B4-BE49-F238E27FC236}">
                <a16:creationId xmlns:a16="http://schemas.microsoft.com/office/drawing/2014/main" id="{96935F9C-9A0E-D1E3-C16C-0C1216D6DDAD}"/>
              </a:ext>
            </a:extLst>
          </p:cNvPr>
          <p:cNvSpPr txBox="1"/>
          <p:nvPr/>
        </p:nvSpPr>
        <p:spPr>
          <a:xfrm>
            <a:off x="914401" y="4593266"/>
            <a:ext cx="9718159" cy="1107996"/>
          </a:xfrm>
          <a:prstGeom prst="rect">
            <a:avLst/>
          </a:prstGeom>
          <a:noFill/>
        </p:spPr>
        <p:txBody>
          <a:bodyPr wrap="square" rtlCol="0">
            <a:spAutoFit/>
          </a:bodyPr>
          <a:lstStyle/>
          <a:p>
            <a:r>
              <a:rPr lang="en-US" sz="2400" dirty="0"/>
              <a:t>Potential conflict?	Yes: </a:t>
            </a:r>
            <a:r>
              <a:rPr lang="en-US" sz="6600" dirty="0"/>
              <a:t>😲</a:t>
            </a:r>
            <a:r>
              <a:rPr lang="en-US" sz="2400" dirty="0"/>
              <a:t>		No: </a:t>
            </a:r>
            <a:r>
              <a:rPr lang="en-US" sz="6600" dirty="0"/>
              <a:t>👍</a:t>
            </a:r>
            <a:r>
              <a:rPr lang="en-US" sz="2400" dirty="0"/>
              <a:t>  </a:t>
            </a:r>
          </a:p>
        </p:txBody>
      </p:sp>
    </p:spTree>
    <p:extLst>
      <p:ext uri="{BB962C8B-B14F-4D97-AF65-F5344CB8AC3E}">
        <p14:creationId xmlns:p14="http://schemas.microsoft.com/office/powerpoint/2010/main" val="2577232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Oge clarifications</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021747"/>
            <a:ext cx="11029615" cy="4411616"/>
          </a:xfrm>
        </p:spPr>
        <p:txBody>
          <a:bodyPr>
            <a:noAutofit/>
          </a:bodyPr>
          <a:lstStyle/>
          <a:p>
            <a:pPr marL="778500" indent="-342900">
              <a:spcBef>
                <a:spcPts val="1200"/>
              </a:spcBef>
              <a:spcAft>
                <a:spcPts val="1200"/>
              </a:spcAft>
              <a:buFont typeface="Wingdings" panose="05000000000000000000" pitchFamily="2" charset="2"/>
              <a:buChar char="v"/>
            </a:pPr>
            <a:r>
              <a:rPr lang="en-US" u="sng" dirty="0">
                <a:latin typeface="Calibri" panose="020F0502020204030204" pitchFamily="34" charset="0"/>
                <a:ea typeface="Calibri" panose="020F0502020204030204" pitchFamily="34" charset="0"/>
                <a:cs typeface="Times New Roman" panose="02020603050405020304" pitchFamily="18" charset="0"/>
              </a:rPr>
              <a:t>Real Estate Investment Funds </a:t>
            </a:r>
            <a:r>
              <a:rPr lang="en-US" dirty="0">
                <a:latin typeface="Calibri" panose="020F0502020204030204" pitchFamily="34" charset="0"/>
                <a:ea typeface="Calibri" panose="020F0502020204030204" pitchFamily="34" charset="0"/>
                <a:cs typeface="Times New Roman" panose="02020603050405020304" pitchFamily="18" charset="0"/>
              </a:rPr>
              <a:t>– Diversified, unless the fund’s stated policy is to focus on real estate in an industry such as “healthcare” or “hotels and resorts,” or on real estate in a country other than the U.S. (LA-15-09)</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78500" indent="-342900">
              <a:spcBef>
                <a:spcPts val="1200"/>
              </a:spcBef>
              <a:spcAft>
                <a:spcPts val="1200"/>
              </a:spcAft>
              <a:buFont typeface="Wingdings" panose="05000000000000000000" pitchFamily="2" charset="2"/>
              <a:buChar char="v"/>
            </a:pPr>
            <a:r>
              <a:rPr lang="en-US" u="sng" dirty="0">
                <a:latin typeface="Calibri" panose="020F0502020204030204" pitchFamily="34" charset="0"/>
                <a:ea typeface="Calibri" panose="020F0502020204030204" pitchFamily="34" charset="0"/>
                <a:cs typeface="Times New Roman" panose="02020603050405020304" pitchFamily="18" charset="0"/>
              </a:rPr>
              <a:t>Information Technology and Internet Funds </a:t>
            </a:r>
            <a:r>
              <a:rPr lang="en-US" dirty="0">
                <a:latin typeface="Calibri" panose="020F0502020204030204" pitchFamily="34" charset="0"/>
                <a:ea typeface="Calibri" panose="020F0502020204030204" pitchFamily="34" charset="0"/>
                <a:cs typeface="Times New Roman" panose="02020603050405020304" pitchFamily="18" charset="0"/>
              </a:rPr>
              <a:t>– Diversified, unless concentrated in specific I.T. products or services (</a:t>
            </a:r>
            <a:r>
              <a:rPr lang="en-US" i="1" dirty="0">
                <a:latin typeface="Calibri" panose="020F0502020204030204" pitchFamily="34" charset="0"/>
                <a:ea typeface="Calibri" panose="020F0502020204030204" pitchFamily="34" charset="0"/>
                <a:cs typeface="Times New Roman" panose="02020603050405020304" pitchFamily="18" charset="0"/>
              </a:rPr>
              <a:t>e.g.</a:t>
            </a:r>
            <a:r>
              <a:rPr lang="en-US" dirty="0">
                <a:latin typeface="Calibri" panose="020F0502020204030204" pitchFamily="34" charset="0"/>
                <a:ea typeface="Calibri" panose="020F0502020204030204" pitchFamily="34" charset="0"/>
                <a:cs typeface="Times New Roman" panose="02020603050405020304" pitchFamily="18" charset="0"/>
              </a:rPr>
              <a:t> computer hardware, semiconductors, software, cybersecurity, social media networks, digital currency software) or on particular segment of the I.T. or internet field </a:t>
            </a:r>
            <a:r>
              <a:rPr lang="en-US" i="1" dirty="0">
                <a:latin typeface="Calibri" panose="020F0502020204030204" pitchFamily="34" charset="0"/>
                <a:ea typeface="Calibri" panose="020F0502020204030204" pitchFamily="34" charset="0"/>
                <a:cs typeface="Times New Roman" panose="02020603050405020304" pitchFamily="18" charset="0"/>
              </a:rPr>
              <a:t>(e.g</a:t>
            </a:r>
            <a:r>
              <a:rPr lang="en-US" dirty="0">
                <a:latin typeface="Calibri" panose="020F0502020204030204" pitchFamily="34" charset="0"/>
                <a:ea typeface="Calibri" panose="020F0502020204030204" pitchFamily="34" charset="0"/>
                <a:cs typeface="Times New Roman" panose="02020603050405020304" pitchFamily="18" charset="0"/>
              </a:rPr>
              <a:t>. health-related I.T.). (LA-19-06)</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marL="778500" indent="-342900">
              <a:spcBef>
                <a:spcPts val="1200"/>
              </a:spcBef>
              <a:spcAft>
                <a:spcPts val="1200"/>
              </a:spcAft>
              <a:buFont typeface="Wingdings" panose="05000000000000000000" pitchFamily="2" charset="2"/>
              <a:buChar char="v"/>
            </a:pPr>
            <a:r>
              <a:rPr lang="en-US" u="sng" dirty="0">
                <a:latin typeface="Calibri" panose="020F0502020204030204" pitchFamily="34" charset="0"/>
                <a:ea typeface="Calibri" panose="020F0502020204030204" pitchFamily="34" charset="0"/>
                <a:cs typeface="Times New Roman" panose="02020603050405020304" pitchFamily="18" charset="0"/>
              </a:rPr>
              <a:t>Real Estate Investment Trusts, Master Limited Partnerships, and Business Development Companies</a:t>
            </a:r>
            <a:r>
              <a:rPr lang="en-US" dirty="0">
                <a:latin typeface="Calibri" panose="020F0502020204030204" pitchFamily="34" charset="0"/>
                <a:ea typeface="Calibri" panose="020F0502020204030204" pitchFamily="34" charset="0"/>
                <a:cs typeface="Times New Roman" panose="02020603050405020304" pitchFamily="18" charset="0"/>
              </a:rPr>
              <a:t> – REITs and MLPs not eligible for mutual fund exemptions; BDCs under 1940 Act are eligible. (LA-21-02)</a:t>
            </a:r>
            <a:endParaRPr lang="en-US" u="sng" dirty="0">
              <a:latin typeface="Calibri" panose="020F0502020204030204" pitchFamily="34" charset="0"/>
              <a:ea typeface="Calibri" panose="020F0502020204030204" pitchFamily="34" charset="0"/>
              <a:cs typeface="Times New Roman" panose="02020603050405020304" pitchFamily="18" charset="0"/>
            </a:endParaRPr>
          </a:p>
          <a:p>
            <a:pPr marL="778500" indent="-342900">
              <a:spcBef>
                <a:spcPts val="1200"/>
              </a:spcBef>
              <a:spcAft>
                <a:spcPts val="1200"/>
              </a:spcAft>
              <a:buFont typeface="Wingdings" panose="05000000000000000000" pitchFamily="2" charset="2"/>
              <a:buChar char="v"/>
            </a:pPr>
            <a:r>
              <a:rPr lang="en-US" u="sng" dirty="0">
                <a:latin typeface="Calibri" panose="020F0502020204030204" pitchFamily="34" charset="0"/>
                <a:ea typeface="Calibri" panose="020F0502020204030204" pitchFamily="34" charset="0"/>
                <a:cs typeface="Times New Roman" panose="02020603050405020304" pitchFamily="18" charset="0"/>
              </a:rPr>
              <a:t>Non-Sector Lines of Business or Subsidiaries</a:t>
            </a:r>
            <a:r>
              <a:rPr lang="en-US" dirty="0">
                <a:latin typeface="Calibri" panose="020F0502020204030204" pitchFamily="34" charset="0"/>
                <a:ea typeface="Calibri" panose="020F0502020204030204" pitchFamily="34" charset="0"/>
                <a:cs typeface="Times New Roman" panose="02020603050405020304" pitchFamily="18" charset="0"/>
              </a:rPr>
              <a:t> – 5 C.F.R. § 2640.201(b)(1) exemption applies to a particular matter affecting a company held in the sector fund, if the particular matter affects only a non-sector line of business or subsidiary of the company. (LA-22-02)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0823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Oge clarifications Cont.</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1954635"/>
            <a:ext cx="11029615" cy="4413861"/>
          </a:xfrm>
        </p:spPr>
        <p:txBody>
          <a:bodyPr>
            <a:normAutofit lnSpcReduction="10000"/>
          </a:bodyPr>
          <a:lstStyle/>
          <a:p>
            <a:pPr marL="778500" indent="-342900">
              <a:lnSpc>
                <a:spcPct val="110000"/>
              </a:lnSpc>
              <a:spcBef>
                <a:spcPts val="1200"/>
              </a:spcBef>
              <a:spcAft>
                <a:spcPts val="1200"/>
              </a:spcAft>
              <a:buFont typeface="Wingdings" panose="05000000000000000000" pitchFamily="2" charset="2"/>
              <a:buChar char="v"/>
            </a:pPr>
            <a:r>
              <a:rPr lang="en-US" sz="1900" u="sng" dirty="0">
                <a:latin typeface="Calibri" panose="020F0502020204030204" pitchFamily="34" charset="0"/>
                <a:ea typeface="Calibri" panose="020F0502020204030204" pitchFamily="34" charset="0"/>
                <a:cs typeface="Times New Roman" panose="02020603050405020304" pitchFamily="18" charset="0"/>
              </a:rPr>
              <a:t>Mutual funds that concentrate investments in cryptocurrencies, stablecoins, cryptocurrency or stablecoin derivatives, or cryptocurrency or stablecoin services </a:t>
            </a:r>
            <a:r>
              <a:rPr lang="en-US" sz="1900" dirty="0">
                <a:latin typeface="Calibri" panose="020F0502020204030204" pitchFamily="34" charset="0"/>
                <a:ea typeface="Calibri" panose="020F0502020204030204" pitchFamily="34" charset="0"/>
                <a:cs typeface="Times New Roman" panose="02020603050405020304" pitchFamily="18" charset="0"/>
              </a:rPr>
              <a:t>are sector mutual funds in the financial service sector and eligible for the </a:t>
            </a:r>
            <a:r>
              <a:rPr lang="en-US" sz="1900" i="1" dirty="0">
                <a:latin typeface="Calibri" panose="020F0502020204030204" pitchFamily="34" charset="0"/>
                <a:ea typeface="Calibri" panose="020F0502020204030204" pitchFamily="34" charset="0"/>
                <a:cs typeface="Times New Roman" panose="02020603050405020304" pitchFamily="18" charset="0"/>
              </a:rPr>
              <a:t>de minimis</a:t>
            </a:r>
            <a:r>
              <a:rPr lang="en-US" sz="1900" dirty="0">
                <a:latin typeface="Calibri" panose="020F0502020204030204" pitchFamily="34" charset="0"/>
                <a:ea typeface="Calibri" panose="020F0502020204030204" pitchFamily="34" charset="0"/>
                <a:cs typeface="Times New Roman" panose="02020603050405020304" pitchFamily="18" charset="0"/>
              </a:rPr>
              <a:t> sector fund exemption. (LA-22-04)</a:t>
            </a:r>
          </a:p>
          <a:p>
            <a:pPr marL="778500" indent="-342900">
              <a:lnSpc>
                <a:spcPct val="110000"/>
              </a:lnSpc>
              <a:spcBef>
                <a:spcPts val="1200"/>
              </a:spcBef>
              <a:spcAft>
                <a:spcPts val="1200"/>
              </a:spcAft>
              <a:buFont typeface="Wingdings" panose="05000000000000000000" pitchFamily="2" charset="2"/>
              <a:buChar char="v"/>
            </a:pPr>
            <a:r>
              <a:rPr lang="en-US" sz="1900" u="sng" dirty="0">
                <a:latin typeface="Calibri" panose="020F0502020204030204" pitchFamily="34" charset="0"/>
                <a:ea typeface="Calibri" panose="020F0502020204030204" pitchFamily="34" charset="0"/>
                <a:cs typeface="Times New Roman" panose="02020603050405020304" pitchFamily="18" charset="0"/>
              </a:rPr>
              <a:t>Bitcoin Exchange-Traded Products (ETP)</a:t>
            </a:r>
            <a:r>
              <a:rPr lang="en-US" sz="1900" dirty="0">
                <a:latin typeface="Calibri" panose="020F0502020204030204" pitchFamily="34" charset="0"/>
                <a:ea typeface="Calibri" panose="020F0502020204030204" pitchFamily="34" charset="0"/>
                <a:cs typeface="Times New Roman" panose="02020603050405020304" pitchFamily="18" charset="0"/>
              </a:rPr>
              <a:t> –  Eleven specific Bitcoin ETPs do not qualify for the mutual fund exemptions because they are not registered under the 1940 Act. (LA-24-02)</a:t>
            </a:r>
          </a:p>
          <a:p>
            <a:pPr marL="778500" indent="-342900">
              <a:lnSpc>
                <a:spcPct val="110000"/>
              </a:lnSpc>
              <a:spcBef>
                <a:spcPts val="1200"/>
              </a:spcBef>
              <a:spcAft>
                <a:spcPts val="1200"/>
              </a:spcAft>
              <a:buFont typeface="Wingdings" panose="05000000000000000000" pitchFamily="2" charset="2"/>
              <a:buChar char="v"/>
            </a:pPr>
            <a:r>
              <a:rPr lang="en-US" sz="1900" u="sng" dirty="0">
                <a:latin typeface="Calibri" panose="020F0502020204030204" pitchFamily="34" charset="0"/>
                <a:ea typeface="Calibri" panose="020F0502020204030204" pitchFamily="34" charset="0"/>
                <a:cs typeface="Times New Roman" panose="02020603050405020304" pitchFamily="18" charset="0"/>
              </a:rPr>
              <a:t>Managed Accounts and Robo-Advisor Accounts</a:t>
            </a:r>
            <a:r>
              <a:rPr lang="en-US" sz="1900" dirty="0">
                <a:latin typeface="Calibri" panose="020F0502020204030204" pitchFamily="34" charset="0"/>
                <a:ea typeface="Calibri" panose="020F0502020204030204" pitchFamily="34" charset="0"/>
                <a:cs typeface="Times New Roman" panose="02020603050405020304" pitchFamily="18" charset="0"/>
              </a:rPr>
              <a:t> – Even though such accounts may appear like mutual funds, they do not involve pooling with other investors, they are not mutual funds, and they do not qualify for the mutual fund exemptions. (LA-24-04)</a:t>
            </a:r>
            <a:endParaRPr lang="en-US" sz="1900" u="sng"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778500" indent="-342900">
              <a:lnSpc>
                <a:spcPct val="110000"/>
              </a:lnSpc>
              <a:spcBef>
                <a:spcPts val="1200"/>
              </a:spcBef>
              <a:spcAft>
                <a:spcPts val="1200"/>
              </a:spcAft>
              <a:buFont typeface="Wingdings" panose="05000000000000000000" pitchFamily="2" charset="2"/>
              <a:buChar char="v"/>
            </a:pPr>
            <a:r>
              <a:rPr lang="en-US" sz="1900" u="sng" dirty="0">
                <a:latin typeface="Calibri" panose="020F0502020204030204" pitchFamily="34" charset="0"/>
                <a:ea typeface="Calibri" panose="020F0502020204030204" pitchFamily="34" charset="0"/>
                <a:cs typeface="Times New Roman" panose="02020603050405020304" pitchFamily="18" charset="0"/>
              </a:rPr>
              <a:t>“Thematic” Mutual Funds</a:t>
            </a:r>
            <a:r>
              <a:rPr lang="en-US" sz="1900" dirty="0">
                <a:latin typeface="Calibri" panose="020F0502020204030204" pitchFamily="34" charset="0"/>
                <a:ea typeface="Calibri" panose="020F0502020204030204" pitchFamily="34" charset="0"/>
                <a:cs typeface="Times New Roman" panose="02020603050405020304" pitchFamily="18" charset="0"/>
              </a:rPr>
              <a:t> – Funds focused on a popular business trend, new technology, personal or societal value, etc. (</a:t>
            </a:r>
            <a:r>
              <a:rPr lang="en-US" sz="1900" i="1" dirty="0">
                <a:latin typeface="Calibri" panose="020F0502020204030204" pitchFamily="34" charset="0"/>
                <a:ea typeface="Calibri" panose="020F0502020204030204" pitchFamily="34" charset="0"/>
                <a:cs typeface="Times New Roman" panose="02020603050405020304" pitchFamily="18" charset="0"/>
              </a:rPr>
              <a:t>e.g.</a:t>
            </a:r>
            <a:r>
              <a:rPr lang="en-US" sz="1900" dirty="0">
                <a:latin typeface="Calibri" panose="020F0502020204030204" pitchFamily="34" charset="0"/>
                <a:ea typeface="Calibri" panose="020F0502020204030204" pitchFamily="34" charset="0"/>
                <a:cs typeface="Times New Roman" panose="02020603050405020304" pitchFamily="18" charset="0"/>
              </a:rPr>
              <a:t> “Renewable Energy Fund”), should be analyzed in the same way as other mutual funds when determining whether the fund is sector or diversified. (LA-24-10)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5869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Helpful OGE resources</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446321"/>
            <a:ext cx="11143448" cy="3678303"/>
          </a:xfrm>
        </p:spPr>
        <p:txBody>
          <a:bodyPr>
            <a:normAutofit fontScale="92500" lnSpcReduction="10000"/>
          </a:bodyPr>
          <a:lstStyle/>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effectLst/>
                <a:latin typeface="Calibri" panose="020F0502020204030204" pitchFamily="34" charset="0"/>
                <a:ea typeface="Calibri" panose="020F0502020204030204" pitchFamily="34" charset="0"/>
                <a:cs typeface="Times New Roman" panose="02020603050405020304" pitchFamily="18" charset="0"/>
              </a:rPr>
              <a:t>Preambles to proposed and final rules – 60 FR 47208; 61 FR 66830; 65 FR 53942; 67 FR 12443</a:t>
            </a: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effectLst/>
                <a:latin typeface="Calibri" panose="020F0502020204030204" pitchFamily="34" charset="0"/>
                <a:ea typeface="Calibri" panose="020F0502020204030204" pitchFamily="34" charset="0"/>
                <a:cs typeface="Times New Roman" panose="02020603050405020304" pitchFamily="18" charset="0"/>
              </a:rPr>
              <a:t>OGE DO-00-003 – Diversified and Sector Mutual Funds (4/25/2000)</a:t>
            </a: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effectLst/>
                <a:latin typeface="Calibri" panose="020F0502020204030204" pitchFamily="34" charset="0"/>
                <a:ea typeface="Calibri" panose="020F0502020204030204" pitchFamily="34" charset="0"/>
                <a:cs typeface="Times New Roman" panose="02020603050405020304" pitchFamily="18" charset="0"/>
              </a:rPr>
              <a:t>OGE LA-15-09 – Diversified and Sector Real Estate Funds (6/30/15)</a:t>
            </a: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effectLst/>
                <a:latin typeface="Calibri" panose="020F0502020204030204" pitchFamily="34" charset="0"/>
                <a:ea typeface="Calibri" panose="020F0502020204030204" pitchFamily="34" charset="0"/>
                <a:cs typeface="Times New Roman" panose="02020603050405020304" pitchFamily="18" charset="0"/>
              </a:rPr>
              <a:t>OGE LA-19-06 – Treatment of Information Technology and Internet Funds (8/15/19)</a:t>
            </a: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latin typeface="Calibri" panose="020F0502020204030204" pitchFamily="34" charset="0"/>
                <a:ea typeface="Calibri" panose="020F0502020204030204" pitchFamily="34" charset="0"/>
                <a:cs typeface="Times New Roman" panose="02020603050405020304" pitchFamily="18" charset="0"/>
              </a:rPr>
              <a:t>OGE LA-21-02 – REITs, Master Limited Partnerships, Business Development Companies (1/6/21)</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effectLst/>
                <a:latin typeface="Calibri" panose="020F0502020204030204" pitchFamily="34" charset="0"/>
                <a:ea typeface="Calibri" panose="020F0502020204030204" pitchFamily="34" charset="0"/>
                <a:cs typeface="Times New Roman" panose="02020603050405020304" pitchFamily="18" charset="0"/>
              </a:rPr>
              <a:t>OGE LA-22-02 – Non-Sector Lines of Business or Subsidiaries of a Company in a Sector (4/25/22)</a:t>
            </a: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effectLst/>
                <a:latin typeface="Calibri" panose="020F0502020204030204" pitchFamily="34" charset="0"/>
                <a:ea typeface="Calibri" panose="020F0502020204030204" pitchFamily="34" charset="0"/>
                <a:cs typeface="Times New Roman" panose="02020603050405020304" pitchFamily="18" charset="0"/>
              </a:rPr>
              <a:t>OGE LA-22-04 – Cryptocurrency, Stablecoins and Related Investments (7/5/22)</a:t>
            </a: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latin typeface="Calibri" panose="020F0502020204030204" pitchFamily="34" charset="0"/>
                <a:ea typeface="Calibri" panose="020F0502020204030204" pitchFamily="34" charset="0"/>
                <a:cs typeface="Times New Roman" panose="02020603050405020304" pitchFamily="18" charset="0"/>
              </a:rPr>
              <a:t>OGE LA-24-02 – Bitcoin Exchange-Traded Products (1/31/24)</a:t>
            </a: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latin typeface="Calibri" panose="020F0502020204030204" pitchFamily="34" charset="0"/>
                <a:ea typeface="Calibri" panose="020F0502020204030204" pitchFamily="34" charset="0"/>
                <a:cs typeface="Times New Roman" panose="02020603050405020304" pitchFamily="18" charset="0"/>
              </a:rPr>
              <a:t>OGE LA-24-04 – Managed Investment Accounts (4/3/24)</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effectLst/>
                <a:latin typeface="Calibri" panose="020F0502020204030204" pitchFamily="34" charset="0"/>
                <a:ea typeface="Calibri" panose="020F0502020204030204" pitchFamily="34" charset="0"/>
                <a:cs typeface="Times New Roman" panose="02020603050405020304" pitchFamily="18" charset="0"/>
              </a:rPr>
              <a:t>OGE LA-24-10 – Determining Whether a “Thematic” Fund is a Sector or Diversified Fund (9/11/24)</a:t>
            </a:r>
          </a:p>
          <a:p>
            <a:pPr marL="778500" indent="-342900">
              <a:lnSpc>
                <a:spcPct val="107000"/>
              </a:lnSpc>
              <a:spcBef>
                <a:spcPts val="0"/>
              </a:spcBef>
              <a:spcAft>
                <a:spcPts val="0"/>
              </a:spcAft>
              <a:buBlip>
                <a:blip r:embed="rId3">
                  <a:extLst>
                    <a:ext uri="{96DAC541-7B7A-43D3-8B79-37D633B846F1}">
                      <asvg:svgBlip xmlns:asvg="http://schemas.microsoft.com/office/drawing/2016/SVG/main" r:embed="rId4"/>
                    </a:ext>
                  </a:extLst>
                </a:blip>
              </a:buBlip>
            </a:pPr>
            <a:r>
              <a:rPr lang="en-US" sz="2200" dirty="0">
                <a:latin typeface="Calibri" panose="020F0502020204030204" pitchFamily="34" charset="0"/>
                <a:ea typeface="Calibri" panose="020F0502020204030204" pitchFamily="34" charset="0"/>
                <a:cs typeface="Times New Roman" panose="02020603050405020304" pitchFamily="18" charset="0"/>
              </a:rPr>
              <a:t>OGE Conflict of Interest Considerations: Legal Entities that Hold </a:t>
            </a:r>
            <a:r>
              <a:rPr lang="en-US" sz="2400" dirty="0">
                <a:latin typeface="Calibri" panose="020F0502020204030204" pitchFamily="34" charset="0"/>
                <a:ea typeface="Calibri" panose="020F0502020204030204" pitchFamily="34" charset="0"/>
                <a:cs typeface="Times New Roman" panose="02020603050405020304" pitchFamily="18" charset="0"/>
              </a:rPr>
              <a:t>Assets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635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86B888-E5F4-11EB-2F44-891EBF1CC2B0}"/>
              </a:ext>
            </a:extLst>
          </p:cNvPr>
          <p:cNvSpPr>
            <a:spLocks noGrp="1"/>
          </p:cNvSpPr>
          <p:nvPr>
            <p:ph type="title"/>
          </p:nvPr>
        </p:nvSpPr>
        <p:spPr>
          <a:xfrm>
            <a:off x="848412" y="1113764"/>
            <a:ext cx="3572759" cy="4624327"/>
          </a:xfrm>
        </p:spPr>
        <p:txBody>
          <a:bodyPr anchor="ctr">
            <a:normAutofit/>
          </a:bodyPr>
          <a:lstStyle/>
          <a:p>
            <a:r>
              <a:rPr lang="en-US" sz="3200" dirty="0">
                <a:solidFill>
                  <a:srgbClr val="FFFFFF"/>
                </a:solidFill>
              </a:rPr>
              <a:t>Understanding Sector funds- the practical side </a:t>
            </a:r>
            <a:br>
              <a:rPr lang="en-US" sz="3200" dirty="0">
                <a:solidFill>
                  <a:srgbClr val="FFFFFF"/>
                </a:solidFill>
              </a:rPr>
            </a:br>
            <a:r>
              <a:rPr lang="en-US" sz="3200" dirty="0">
                <a:solidFill>
                  <a:srgbClr val="FFFFFF"/>
                </a:solidFill>
              </a:rPr>
              <a:t>Roadmap</a:t>
            </a:r>
          </a:p>
        </p:txBody>
      </p:sp>
      <p:sp>
        <p:nvSpPr>
          <p:cNvPr id="3" name="Content Placeholder 2">
            <a:extLst>
              <a:ext uri="{FF2B5EF4-FFF2-40B4-BE49-F238E27FC236}">
                <a16:creationId xmlns:a16="http://schemas.microsoft.com/office/drawing/2014/main" id="{706AF04B-B5B6-9F77-0DEF-7BA095DF36BE}"/>
              </a:ext>
            </a:extLst>
          </p:cNvPr>
          <p:cNvSpPr>
            <a:spLocks noGrp="1"/>
          </p:cNvSpPr>
          <p:nvPr>
            <p:ph idx="1"/>
          </p:nvPr>
        </p:nvSpPr>
        <p:spPr>
          <a:xfrm>
            <a:off x="5155905" y="484614"/>
            <a:ext cx="6095569" cy="5888772"/>
          </a:xfrm>
        </p:spPr>
        <p:txBody>
          <a:bodyPr anchor="ctr">
            <a:normAutofit/>
          </a:bodyPr>
          <a:lstStyle/>
          <a:p>
            <a:r>
              <a:rPr lang="en-US" sz="2400" dirty="0"/>
              <a:t>Mutual Fund “Territory”</a:t>
            </a:r>
          </a:p>
          <a:p>
            <a:r>
              <a:rPr lang="en-US" sz="2400" dirty="0"/>
              <a:t>Names Rule – Rule 35d-1 </a:t>
            </a:r>
          </a:p>
          <a:p>
            <a:r>
              <a:rPr lang="en-US" sz="2400" dirty="0"/>
              <a:t>Prospectus</a:t>
            </a:r>
          </a:p>
          <a:p>
            <a:pPr lvl="1"/>
            <a:r>
              <a:rPr lang="en-US" sz="2200" dirty="0"/>
              <a:t>Investment Company Act of 1940 </a:t>
            </a:r>
            <a:r>
              <a:rPr lang="en-US" dirty="0"/>
              <a:t>(and </a:t>
            </a:r>
            <a:r>
              <a:rPr lang="en-US" sz="1400" dirty="0"/>
              <a:t>New Tips!!)</a:t>
            </a:r>
            <a:endParaRPr lang="en-US" sz="2000" dirty="0"/>
          </a:p>
          <a:p>
            <a:pPr lvl="1"/>
            <a:r>
              <a:rPr lang="en-US" sz="2200" dirty="0"/>
              <a:t>Investment Policy or Statement</a:t>
            </a:r>
          </a:p>
          <a:p>
            <a:r>
              <a:rPr lang="en-US" sz="2400" dirty="0"/>
              <a:t>OGE Guidance</a:t>
            </a:r>
          </a:p>
          <a:p>
            <a:pPr lvl="1"/>
            <a:r>
              <a:rPr lang="en-US" sz="2200" dirty="0"/>
              <a:t>General (2000)</a:t>
            </a:r>
          </a:p>
          <a:p>
            <a:pPr lvl="1"/>
            <a:r>
              <a:rPr lang="en-US" sz="2200" dirty="0"/>
              <a:t>Refined Guidance</a:t>
            </a:r>
          </a:p>
          <a:p>
            <a:r>
              <a:rPr lang="en-US" sz="2400" dirty="0"/>
              <a:t>Examples and Lessons</a:t>
            </a:r>
          </a:p>
          <a:p>
            <a:r>
              <a:rPr lang="en-US" sz="2400" dirty="0"/>
              <a:t>Bonus Slide on Thematic Funds </a:t>
            </a:r>
            <a:r>
              <a:rPr lang="en-US" dirty="0"/>
              <a:t>(if we have time)</a:t>
            </a:r>
            <a:endParaRPr lang="en-US" sz="2400" dirty="0"/>
          </a:p>
        </p:txBody>
      </p:sp>
    </p:spTree>
    <p:extLst>
      <p:ext uri="{BB962C8B-B14F-4D97-AF65-F5344CB8AC3E}">
        <p14:creationId xmlns:p14="http://schemas.microsoft.com/office/powerpoint/2010/main" val="290010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B888-E5F4-11EB-2F44-891EBF1CC2B0}"/>
              </a:ext>
            </a:extLst>
          </p:cNvPr>
          <p:cNvSpPr>
            <a:spLocks noGrp="1"/>
          </p:cNvSpPr>
          <p:nvPr>
            <p:ph type="title"/>
          </p:nvPr>
        </p:nvSpPr>
        <p:spPr>
          <a:xfrm>
            <a:off x="1790125" y="739295"/>
            <a:ext cx="9817633" cy="1066732"/>
          </a:xfrm>
        </p:spPr>
        <p:txBody>
          <a:bodyPr anchor="ctr">
            <a:normAutofit/>
          </a:bodyPr>
          <a:lstStyle/>
          <a:p>
            <a:r>
              <a:rPr lang="en-US" sz="3200" dirty="0">
                <a:solidFill>
                  <a:srgbClr val="FFFFFF"/>
                </a:solidFill>
              </a:rPr>
              <a:t>the puzzle pieces</a:t>
            </a:r>
          </a:p>
        </p:txBody>
      </p:sp>
      <p:grpSp>
        <p:nvGrpSpPr>
          <p:cNvPr id="42" name="Group 41" descr="A puzzle piece titled, &quot;Mutual Fund Territory.&quot;">
            <a:extLst>
              <a:ext uri="{FF2B5EF4-FFF2-40B4-BE49-F238E27FC236}">
                <a16:creationId xmlns:a16="http://schemas.microsoft.com/office/drawing/2014/main" id="{05131FF1-A06E-2BBB-1380-5B871B989BB6}"/>
              </a:ext>
            </a:extLst>
          </p:cNvPr>
          <p:cNvGrpSpPr/>
          <p:nvPr/>
        </p:nvGrpSpPr>
        <p:grpSpPr>
          <a:xfrm rot="21021568">
            <a:off x="5812385" y="1195874"/>
            <a:ext cx="2514007" cy="1828800"/>
            <a:chOff x="4329875" y="2121073"/>
            <a:chExt cx="2514007" cy="1828800"/>
          </a:xfrm>
        </p:grpSpPr>
        <p:sp>
          <p:nvSpPr>
            <p:cNvPr id="29" name="Freeform: Shape 28">
              <a:extLst>
                <a:ext uri="{FF2B5EF4-FFF2-40B4-BE49-F238E27FC236}">
                  <a16:creationId xmlns:a16="http://schemas.microsoft.com/office/drawing/2014/main" id="{85A81EAB-2186-6370-59E3-D55EE6EE75D1}"/>
                </a:ext>
              </a:extLst>
            </p:cNvPr>
            <p:cNvSpPr>
              <a:spLocks/>
            </p:cNvSpPr>
            <p:nvPr/>
          </p:nvSpPr>
          <p:spPr>
            <a:xfrm rot="5400000">
              <a:off x="4672479" y="1778469"/>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C4F3376-2673-A878-C98C-A3D1DBA70033}"/>
                </a:ext>
              </a:extLst>
            </p:cNvPr>
            <p:cNvSpPr txBox="1">
              <a:spLocks/>
            </p:cNvSpPr>
            <p:nvPr/>
          </p:nvSpPr>
          <p:spPr>
            <a:xfrm>
              <a:off x="4528625" y="2281543"/>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41" name="Group 40" descr="A puzzle piece titled, &quot;The Name.&quot;">
            <a:extLst>
              <a:ext uri="{FF2B5EF4-FFF2-40B4-BE49-F238E27FC236}">
                <a16:creationId xmlns:a16="http://schemas.microsoft.com/office/drawing/2014/main" id="{42787D86-7A2B-48FE-5E52-7AED1BC5AE79}"/>
              </a:ext>
            </a:extLst>
          </p:cNvPr>
          <p:cNvGrpSpPr/>
          <p:nvPr/>
        </p:nvGrpSpPr>
        <p:grpSpPr>
          <a:xfrm rot="1409167">
            <a:off x="2443175" y="2579745"/>
            <a:ext cx="1828800" cy="2514007"/>
            <a:chOff x="6654925" y="2087788"/>
            <a:chExt cx="1828800" cy="2514007"/>
          </a:xfrm>
        </p:grpSpPr>
        <p:sp>
          <p:nvSpPr>
            <p:cNvPr id="30" name="Freeform: Shape 29" descr="A puzzle piece, titled &quot;The Name.&quot;">
              <a:extLst>
                <a:ext uri="{FF2B5EF4-FFF2-40B4-BE49-F238E27FC236}">
                  <a16:creationId xmlns:a16="http://schemas.microsoft.com/office/drawing/2014/main" id="{58D9C006-B551-D828-787D-A469732E20D1}"/>
                </a:ext>
              </a:extLst>
            </p:cNvPr>
            <p:cNvSpPr>
              <a:spLocks/>
            </p:cNvSpPr>
            <p:nvPr/>
          </p:nvSpPr>
          <p:spPr>
            <a:xfrm rot="10800000">
              <a:off x="6654925" y="2087788"/>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2F64DF6-8419-DFED-D1BE-05DA4DAA2865}"/>
                </a:ext>
              </a:extLst>
            </p:cNvPr>
            <p:cNvSpPr txBox="1">
              <a:spLocks/>
            </p:cNvSpPr>
            <p:nvPr/>
          </p:nvSpPr>
          <p:spPr>
            <a:xfrm>
              <a:off x="7196971" y="2656130"/>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nvGrpSpPr>
          <p:cNvPr id="39" name="Group 38" descr="A puzzle piece titled, &quot;Prospectus Parts I &amp; II.&quot;">
            <a:extLst>
              <a:ext uri="{FF2B5EF4-FFF2-40B4-BE49-F238E27FC236}">
                <a16:creationId xmlns:a16="http://schemas.microsoft.com/office/drawing/2014/main" id="{AEDFB85A-E023-2141-02FB-6094E03A68AA}"/>
              </a:ext>
            </a:extLst>
          </p:cNvPr>
          <p:cNvGrpSpPr/>
          <p:nvPr/>
        </p:nvGrpSpPr>
        <p:grpSpPr>
          <a:xfrm rot="561899">
            <a:off x="7645964" y="2794241"/>
            <a:ext cx="1828800" cy="2514007"/>
            <a:chOff x="3899139" y="3977432"/>
            <a:chExt cx="1828800" cy="2514007"/>
          </a:xfrm>
        </p:grpSpPr>
        <p:sp>
          <p:nvSpPr>
            <p:cNvPr id="26" name="Freeform: Shape 25">
              <a:extLst>
                <a:ext uri="{FF2B5EF4-FFF2-40B4-BE49-F238E27FC236}">
                  <a16:creationId xmlns:a16="http://schemas.microsoft.com/office/drawing/2014/main" id="{46F6FE8D-AF48-4D5B-755D-1C2885809372}"/>
                </a:ext>
              </a:extLst>
            </p:cNvPr>
            <p:cNvSpPr>
              <a:spLocks/>
            </p:cNvSpPr>
            <p:nvPr/>
          </p:nvSpPr>
          <p:spPr>
            <a:xfrm>
              <a:off x="3899139" y="3977432"/>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0419A7B-F7B8-69FA-E3EA-24EA690E0DB0}"/>
                </a:ext>
              </a:extLst>
            </p:cNvPr>
            <p:cNvSpPr txBox="1">
              <a:spLocks/>
            </p:cNvSpPr>
            <p:nvPr/>
          </p:nvSpPr>
          <p:spPr>
            <a:xfrm>
              <a:off x="4092934" y="5002244"/>
              <a:ext cx="129592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Parts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I &amp; II</a:t>
              </a:r>
            </a:p>
          </p:txBody>
        </p:sp>
      </p:grpSp>
      <p:grpSp>
        <p:nvGrpSpPr>
          <p:cNvPr id="40" name="Group 39" descr="A puzzle piece titled, &quot;OGE Guidance.&quot;">
            <a:extLst>
              <a:ext uri="{FF2B5EF4-FFF2-40B4-BE49-F238E27FC236}">
                <a16:creationId xmlns:a16="http://schemas.microsoft.com/office/drawing/2014/main" id="{5D191ECA-C59A-786D-7967-5CDE8F75F013}"/>
              </a:ext>
            </a:extLst>
          </p:cNvPr>
          <p:cNvGrpSpPr/>
          <p:nvPr/>
        </p:nvGrpSpPr>
        <p:grpSpPr>
          <a:xfrm rot="20653980">
            <a:off x="4213968" y="4308476"/>
            <a:ext cx="2514007" cy="1993214"/>
            <a:chOff x="5970780" y="4679770"/>
            <a:chExt cx="2514007" cy="1828800"/>
          </a:xfrm>
          <a:solidFill>
            <a:schemeClr val="bg2">
              <a:lumMod val="75000"/>
            </a:schemeClr>
          </a:solidFill>
        </p:grpSpPr>
        <p:sp>
          <p:nvSpPr>
            <p:cNvPr id="31" name="Freeform: Shape 30">
              <a:extLst>
                <a:ext uri="{FF2B5EF4-FFF2-40B4-BE49-F238E27FC236}">
                  <a16:creationId xmlns:a16="http://schemas.microsoft.com/office/drawing/2014/main" id="{CD6278D1-9D5F-DF13-23D7-82011BA47E4C}"/>
                </a:ext>
              </a:extLst>
            </p:cNvPr>
            <p:cNvSpPr>
              <a:spLocks/>
            </p:cNvSpPr>
            <p:nvPr/>
          </p:nvSpPr>
          <p:spPr>
            <a:xfrm rot="16200000">
              <a:off x="6313384" y="4337166"/>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1A68AE6-97CD-D5D2-680B-78398B7F8B31}"/>
                </a:ext>
              </a:extLst>
            </p:cNvPr>
            <p:cNvSpPr txBox="1">
              <a:spLocks/>
            </p:cNvSpPr>
            <p:nvPr/>
          </p:nvSpPr>
          <p:spPr>
            <a:xfrm>
              <a:off x="6957855" y="5406691"/>
              <a:ext cx="1227114" cy="646331"/>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grpSp>
        <p:nvGrpSpPr>
          <p:cNvPr id="6" name="Group 5">
            <a:extLst>
              <a:ext uri="{FF2B5EF4-FFF2-40B4-BE49-F238E27FC236}">
                <a16:creationId xmlns:a16="http://schemas.microsoft.com/office/drawing/2014/main" id="{F50F8E8F-7036-B390-876B-A11109C0C147}"/>
              </a:ext>
              <a:ext uri="{C183D7F6-B498-43B3-948B-1728B52AA6E4}">
                <adec:decorative xmlns:adec="http://schemas.microsoft.com/office/drawing/2017/decorative" val="1"/>
              </a:ext>
            </a:extLst>
          </p:cNvPr>
          <p:cNvGrpSpPr/>
          <p:nvPr/>
        </p:nvGrpSpPr>
        <p:grpSpPr>
          <a:xfrm>
            <a:off x="2428583" y="2579745"/>
            <a:ext cx="1828800" cy="2514007"/>
            <a:chOff x="2428583" y="2579745"/>
            <a:chExt cx="1828800" cy="2514007"/>
          </a:xfrm>
        </p:grpSpPr>
        <p:sp>
          <p:nvSpPr>
            <p:cNvPr id="4" name="Freeform: Shape 3" descr="A puzzle piece, titled &quot;The Name.&quot;">
              <a:extLst>
                <a:ext uri="{FF2B5EF4-FFF2-40B4-BE49-F238E27FC236}">
                  <a16:creationId xmlns:a16="http://schemas.microsoft.com/office/drawing/2014/main" id="{6E468B71-00BE-1147-36FE-B8FBAAE0C906}"/>
                </a:ext>
              </a:extLst>
            </p:cNvPr>
            <p:cNvSpPr>
              <a:spLocks/>
            </p:cNvSpPr>
            <p:nvPr/>
          </p:nvSpPr>
          <p:spPr>
            <a:xfrm rot="12209167">
              <a:off x="2428583" y="257974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9978728-ED1A-C1D6-BB2C-A0A5946AA2ED}"/>
                </a:ext>
              </a:extLst>
            </p:cNvPr>
            <p:cNvSpPr txBox="1">
              <a:spLocks/>
            </p:cNvSpPr>
            <p:nvPr/>
          </p:nvSpPr>
          <p:spPr>
            <a:xfrm rot="1409167">
              <a:off x="3099210" y="3260528"/>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spTree>
    <p:extLst>
      <p:ext uri="{BB962C8B-B14F-4D97-AF65-F5344CB8AC3E}">
        <p14:creationId xmlns:p14="http://schemas.microsoft.com/office/powerpoint/2010/main" val="1299738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B888-E5F4-11EB-2F44-891EBF1CC2B0}"/>
              </a:ext>
            </a:extLst>
          </p:cNvPr>
          <p:cNvSpPr>
            <a:spLocks noGrp="1"/>
          </p:cNvSpPr>
          <p:nvPr>
            <p:ph type="title"/>
          </p:nvPr>
        </p:nvSpPr>
        <p:spPr>
          <a:xfrm>
            <a:off x="1790125" y="739295"/>
            <a:ext cx="9817633" cy="1066732"/>
          </a:xfrm>
        </p:spPr>
        <p:txBody>
          <a:bodyPr anchor="ctr">
            <a:normAutofit/>
          </a:bodyPr>
          <a:lstStyle/>
          <a:p>
            <a:r>
              <a:rPr lang="en-US" sz="3200" dirty="0">
                <a:solidFill>
                  <a:srgbClr val="FFFFFF"/>
                </a:solidFill>
              </a:rPr>
              <a:t>solving the puzzle</a:t>
            </a:r>
          </a:p>
        </p:txBody>
      </p:sp>
      <p:grpSp>
        <p:nvGrpSpPr>
          <p:cNvPr id="42" name="Group 41">
            <a:extLst>
              <a:ext uri="{FF2B5EF4-FFF2-40B4-BE49-F238E27FC236}">
                <a16:creationId xmlns:a16="http://schemas.microsoft.com/office/drawing/2014/main" id="{05131FF1-A06E-2BBB-1380-5B871B989BB6}"/>
              </a:ext>
              <a:ext uri="{C183D7F6-B498-43B3-948B-1728B52AA6E4}">
                <adec:decorative xmlns:adec="http://schemas.microsoft.com/office/drawing/2017/decorative" val="1"/>
              </a:ext>
            </a:extLst>
          </p:cNvPr>
          <p:cNvGrpSpPr/>
          <p:nvPr/>
        </p:nvGrpSpPr>
        <p:grpSpPr>
          <a:xfrm>
            <a:off x="3946349" y="2055924"/>
            <a:ext cx="2514007" cy="1828800"/>
            <a:chOff x="3946349" y="2055924"/>
            <a:chExt cx="2514007" cy="1828800"/>
          </a:xfrm>
        </p:grpSpPr>
        <p:sp>
          <p:nvSpPr>
            <p:cNvPr id="29" name="Freeform: Shape 28">
              <a:extLst>
                <a:ext uri="{FF2B5EF4-FFF2-40B4-BE49-F238E27FC236}">
                  <a16:creationId xmlns:a16="http://schemas.microsoft.com/office/drawing/2014/main" id="{85A81EAB-2186-6370-59E3-D55EE6EE75D1}"/>
                </a:ext>
              </a:extLst>
            </p:cNvPr>
            <p:cNvSpPr>
              <a:spLocks/>
            </p:cNvSpPr>
            <p:nvPr/>
          </p:nvSpPr>
          <p:spPr>
            <a:xfrm rot="5400000">
              <a:off x="4288953" y="1713320"/>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DC4F3376-2673-A878-C98C-A3D1DBA70033}"/>
                </a:ext>
              </a:extLst>
            </p:cNvPr>
            <p:cNvSpPr txBox="1">
              <a:spLocks/>
            </p:cNvSpPr>
            <p:nvPr/>
          </p:nvSpPr>
          <p:spPr>
            <a:xfrm>
              <a:off x="4140917" y="2197364"/>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 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41" name="Group 40">
            <a:extLst>
              <a:ext uri="{FF2B5EF4-FFF2-40B4-BE49-F238E27FC236}">
                <a16:creationId xmlns:a16="http://schemas.microsoft.com/office/drawing/2014/main" id="{42787D86-7A2B-48FE-5E52-7AED1BC5AE79}"/>
              </a:ext>
              <a:ext uri="{C183D7F6-B498-43B3-948B-1728B52AA6E4}">
                <adec:decorative xmlns:adec="http://schemas.microsoft.com/office/drawing/2017/decorative" val="1"/>
              </a:ext>
            </a:extLst>
          </p:cNvPr>
          <p:cNvGrpSpPr/>
          <p:nvPr/>
        </p:nvGrpSpPr>
        <p:grpSpPr>
          <a:xfrm>
            <a:off x="6654925" y="2087788"/>
            <a:ext cx="1828800" cy="2514007"/>
            <a:chOff x="6654925" y="2087788"/>
            <a:chExt cx="1828800" cy="2514007"/>
          </a:xfrm>
        </p:grpSpPr>
        <p:sp>
          <p:nvSpPr>
            <p:cNvPr id="30" name="Freeform: Shape 29">
              <a:extLst>
                <a:ext uri="{FF2B5EF4-FFF2-40B4-BE49-F238E27FC236}">
                  <a16:creationId xmlns:a16="http://schemas.microsoft.com/office/drawing/2014/main" id="{58D9C006-B551-D828-787D-A469732E20D1}"/>
                </a:ext>
              </a:extLst>
            </p:cNvPr>
            <p:cNvSpPr>
              <a:spLocks/>
            </p:cNvSpPr>
            <p:nvPr/>
          </p:nvSpPr>
          <p:spPr>
            <a:xfrm rot="10800000">
              <a:off x="6654925" y="2087788"/>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A2F64DF6-8419-DFED-D1BE-05DA4DAA2865}"/>
                </a:ext>
              </a:extLst>
            </p:cNvPr>
            <p:cNvSpPr txBox="1">
              <a:spLocks/>
            </p:cNvSpPr>
            <p:nvPr/>
          </p:nvSpPr>
          <p:spPr>
            <a:xfrm>
              <a:off x="7196971" y="2656130"/>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nvGrpSpPr>
          <p:cNvPr id="9" name="Group 8" descr="The four puzzle pieces fitting together. The first piece is the one titled, &quot;Mutual Fund Territory.&quot;">
            <a:extLst>
              <a:ext uri="{FF2B5EF4-FFF2-40B4-BE49-F238E27FC236}">
                <a16:creationId xmlns:a16="http://schemas.microsoft.com/office/drawing/2014/main" id="{F7E467ED-86D9-EBCC-D27B-466E0E845BC1}"/>
              </a:ext>
            </a:extLst>
          </p:cNvPr>
          <p:cNvGrpSpPr/>
          <p:nvPr/>
        </p:nvGrpSpPr>
        <p:grpSpPr>
          <a:xfrm>
            <a:off x="3899139" y="2055925"/>
            <a:ext cx="4585649" cy="4452645"/>
            <a:chOff x="3899139" y="2055925"/>
            <a:chExt cx="4585649" cy="4452645"/>
          </a:xfrm>
        </p:grpSpPr>
        <p:grpSp>
          <p:nvGrpSpPr>
            <p:cNvPr id="39" name="Group 38">
              <a:extLst>
                <a:ext uri="{FF2B5EF4-FFF2-40B4-BE49-F238E27FC236}">
                  <a16:creationId xmlns:a16="http://schemas.microsoft.com/office/drawing/2014/main" id="{AEDFB85A-E023-2141-02FB-6094E03A68AA}"/>
                </a:ext>
              </a:extLst>
            </p:cNvPr>
            <p:cNvGrpSpPr/>
            <p:nvPr/>
          </p:nvGrpSpPr>
          <p:grpSpPr>
            <a:xfrm>
              <a:off x="3899139" y="3977432"/>
              <a:ext cx="1828800" cy="2514007"/>
              <a:chOff x="3899139" y="3977432"/>
              <a:chExt cx="1828800" cy="2514007"/>
            </a:xfrm>
          </p:grpSpPr>
          <p:sp>
            <p:nvSpPr>
              <p:cNvPr id="26" name="Freeform: Shape 25">
                <a:extLst>
                  <a:ext uri="{FF2B5EF4-FFF2-40B4-BE49-F238E27FC236}">
                    <a16:creationId xmlns:a16="http://schemas.microsoft.com/office/drawing/2014/main" id="{46F6FE8D-AF48-4D5B-755D-1C2885809372}"/>
                  </a:ext>
                </a:extLst>
              </p:cNvPr>
              <p:cNvSpPr>
                <a:spLocks/>
              </p:cNvSpPr>
              <p:nvPr/>
            </p:nvSpPr>
            <p:spPr>
              <a:xfrm>
                <a:off x="3899139" y="3977432"/>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0419A7B-F7B8-69FA-E3EA-24EA690E0DB0}"/>
                  </a:ext>
                </a:extLst>
              </p:cNvPr>
              <p:cNvSpPr txBox="1">
                <a:spLocks/>
              </p:cNvSpPr>
              <p:nvPr/>
            </p:nvSpPr>
            <p:spPr>
              <a:xfrm>
                <a:off x="4016577" y="5024668"/>
                <a:ext cx="14606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Parts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I &amp; II</a:t>
                </a:r>
              </a:p>
            </p:txBody>
          </p:sp>
        </p:grpSp>
        <p:grpSp>
          <p:nvGrpSpPr>
            <p:cNvPr id="40" name="Group 39">
              <a:extLst>
                <a:ext uri="{FF2B5EF4-FFF2-40B4-BE49-F238E27FC236}">
                  <a16:creationId xmlns:a16="http://schemas.microsoft.com/office/drawing/2014/main" id="{5D191ECA-C59A-786D-7967-5CDE8F75F013}"/>
                </a:ext>
              </a:extLst>
            </p:cNvPr>
            <p:cNvGrpSpPr/>
            <p:nvPr/>
          </p:nvGrpSpPr>
          <p:grpSpPr>
            <a:xfrm>
              <a:off x="5970780" y="4679770"/>
              <a:ext cx="2514007" cy="1828800"/>
              <a:chOff x="5970780" y="4679770"/>
              <a:chExt cx="2514007" cy="1828800"/>
            </a:xfrm>
            <a:solidFill>
              <a:schemeClr val="bg2">
                <a:lumMod val="75000"/>
              </a:schemeClr>
            </a:solidFill>
          </p:grpSpPr>
          <p:sp>
            <p:nvSpPr>
              <p:cNvPr id="31" name="Freeform: Shape 30">
                <a:extLst>
                  <a:ext uri="{FF2B5EF4-FFF2-40B4-BE49-F238E27FC236}">
                    <a16:creationId xmlns:a16="http://schemas.microsoft.com/office/drawing/2014/main" id="{CD6278D1-9D5F-DF13-23D7-82011BA47E4C}"/>
                  </a:ext>
                </a:extLst>
              </p:cNvPr>
              <p:cNvSpPr>
                <a:spLocks/>
              </p:cNvSpPr>
              <p:nvPr/>
            </p:nvSpPr>
            <p:spPr>
              <a:xfrm rot="16200000">
                <a:off x="6313384" y="4337166"/>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1A68AE6-97CD-D5D2-680B-78398B7F8B31}"/>
                  </a:ext>
                </a:extLst>
              </p:cNvPr>
              <p:cNvSpPr txBox="1">
                <a:spLocks/>
              </p:cNvSpPr>
              <p:nvPr/>
            </p:nvSpPr>
            <p:spPr>
              <a:xfrm>
                <a:off x="6957855" y="5406691"/>
                <a:ext cx="1227114" cy="646331"/>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grpSp>
          <p:nvGrpSpPr>
            <p:cNvPr id="3" name="Group 2">
              <a:extLst>
                <a:ext uri="{FF2B5EF4-FFF2-40B4-BE49-F238E27FC236}">
                  <a16:creationId xmlns:a16="http://schemas.microsoft.com/office/drawing/2014/main" id="{D40CC44E-6006-273F-AEDF-3E00637553E5}"/>
                </a:ext>
              </a:extLst>
            </p:cNvPr>
            <p:cNvGrpSpPr/>
            <p:nvPr/>
          </p:nvGrpSpPr>
          <p:grpSpPr>
            <a:xfrm>
              <a:off x="3946348" y="2055925"/>
              <a:ext cx="2514007" cy="1828800"/>
              <a:chOff x="3945285" y="2055925"/>
              <a:chExt cx="2514007" cy="1828800"/>
            </a:xfrm>
          </p:grpSpPr>
          <p:sp>
            <p:nvSpPr>
              <p:cNvPr id="4" name="Freeform: Shape 3">
                <a:extLst>
                  <a:ext uri="{FF2B5EF4-FFF2-40B4-BE49-F238E27FC236}">
                    <a16:creationId xmlns:a16="http://schemas.microsoft.com/office/drawing/2014/main" id="{99CEA65D-2501-084C-B9CF-1EC553EBF480}"/>
                  </a:ext>
                </a:extLst>
              </p:cNvPr>
              <p:cNvSpPr>
                <a:spLocks/>
              </p:cNvSpPr>
              <p:nvPr/>
            </p:nvSpPr>
            <p:spPr>
              <a:xfrm rot="5400000">
                <a:off x="4287889" y="1713321"/>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761D8EF-6842-8550-09CD-20DCF07C61D6}"/>
                  </a:ext>
                </a:extLst>
              </p:cNvPr>
              <p:cNvSpPr txBox="1">
                <a:spLocks/>
              </p:cNvSpPr>
              <p:nvPr/>
            </p:nvSpPr>
            <p:spPr>
              <a:xfrm>
                <a:off x="4140917" y="2197364"/>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 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6" name="Group 5">
              <a:extLst>
                <a:ext uri="{FF2B5EF4-FFF2-40B4-BE49-F238E27FC236}">
                  <a16:creationId xmlns:a16="http://schemas.microsoft.com/office/drawing/2014/main" id="{87BDCD83-5707-699D-CC35-47EF2885EADC}"/>
                </a:ext>
              </a:extLst>
            </p:cNvPr>
            <p:cNvGrpSpPr/>
            <p:nvPr/>
          </p:nvGrpSpPr>
          <p:grpSpPr>
            <a:xfrm>
              <a:off x="6655988" y="2087788"/>
              <a:ext cx="1828800" cy="2514007"/>
              <a:chOff x="6654925" y="2087788"/>
              <a:chExt cx="1828800" cy="2514007"/>
            </a:xfrm>
          </p:grpSpPr>
          <p:sp>
            <p:nvSpPr>
              <p:cNvPr id="7" name="Freeform: Shape 6">
                <a:extLst>
                  <a:ext uri="{FF2B5EF4-FFF2-40B4-BE49-F238E27FC236}">
                    <a16:creationId xmlns:a16="http://schemas.microsoft.com/office/drawing/2014/main" id="{FB898734-F1B2-C55D-E45C-36C6992988B4}"/>
                  </a:ext>
                </a:extLst>
              </p:cNvPr>
              <p:cNvSpPr>
                <a:spLocks/>
              </p:cNvSpPr>
              <p:nvPr/>
            </p:nvSpPr>
            <p:spPr>
              <a:xfrm rot="10800000">
                <a:off x="6654925" y="2087788"/>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35559CB-291F-5BED-C2D6-98CEFE892A70}"/>
                  </a:ext>
                </a:extLst>
              </p:cNvPr>
              <p:cNvSpPr txBox="1">
                <a:spLocks/>
              </p:cNvSpPr>
              <p:nvPr/>
            </p:nvSpPr>
            <p:spPr>
              <a:xfrm>
                <a:off x="7196971" y="2656130"/>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spTree>
    <p:extLst>
      <p:ext uri="{BB962C8B-B14F-4D97-AF65-F5344CB8AC3E}">
        <p14:creationId xmlns:p14="http://schemas.microsoft.com/office/powerpoint/2010/main" val="350604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rmAutofit/>
          </a:bodyPr>
          <a:lstStyle/>
          <a:p>
            <a:r>
              <a:rPr lang="en-US" sz="3200" dirty="0"/>
              <a:t>The names rule</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18797" y="1888514"/>
            <a:ext cx="9805256" cy="5082701"/>
          </a:xfrm>
        </p:spPr>
        <p:txBody>
          <a:bodyPr>
            <a:noAutofit/>
          </a:bodyPr>
          <a:lstStyle/>
          <a:p>
            <a:r>
              <a:rPr lang="en-US" sz="2200" dirty="0"/>
              <a:t>In 1996, Congress amended Section 35(d) of the 1940 Act providing the SEC rulemaking authority to define fund names that are materially deceptive and misleading. Using this authority, the SEC proposed the Names Rule and adopted it in January 2001.</a:t>
            </a:r>
          </a:p>
          <a:p>
            <a:r>
              <a:rPr lang="en-US" sz="2200" u="sng" dirty="0"/>
              <a:t>The Names Rule</a:t>
            </a:r>
            <a:r>
              <a:rPr lang="en-US" sz="2400" dirty="0"/>
              <a:t>:</a:t>
            </a:r>
          </a:p>
          <a:p>
            <a:pPr lvl="1"/>
            <a:r>
              <a:rPr lang="en-US" sz="2000" dirty="0"/>
              <a:t>Prohibits funds from using materially deceptive or misleading names</a:t>
            </a:r>
          </a:p>
          <a:p>
            <a:pPr lvl="1"/>
            <a:r>
              <a:rPr lang="en-US" sz="2000" dirty="0"/>
              <a:t>Requires registered investment companies using names suggesting a fund focuses on a particular type of investments to invest at least 80% of its assets in said type of investments</a:t>
            </a:r>
            <a:endParaRPr lang="en-US" sz="2400" dirty="0"/>
          </a:p>
        </p:txBody>
      </p:sp>
      <p:grpSp>
        <p:nvGrpSpPr>
          <p:cNvPr id="18" name="Group 17">
            <a:extLst>
              <a:ext uri="{FF2B5EF4-FFF2-40B4-BE49-F238E27FC236}">
                <a16:creationId xmlns:a16="http://schemas.microsoft.com/office/drawing/2014/main" id="{DE58B3D9-F18B-F3C2-5588-763A9C1B8047}"/>
              </a:ext>
              <a:ext uri="{C183D7F6-B498-43B3-948B-1728B52AA6E4}">
                <adec:decorative xmlns:adec="http://schemas.microsoft.com/office/drawing/2017/decorative" val="1"/>
              </a:ext>
            </a:extLst>
          </p:cNvPr>
          <p:cNvGrpSpPr/>
          <p:nvPr/>
        </p:nvGrpSpPr>
        <p:grpSpPr>
          <a:xfrm>
            <a:off x="7952202" y="673841"/>
            <a:ext cx="2514007" cy="1828800"/>
            <a:chOff x="7073431" y="650091"/>
            <a:chExt cx="2514007" cy="1828800"/>
          </a:xfrm>
        </p:grpSpPr>
        <p:sp>
          <p:nvSpPr>
            <p:cNvPr id="13" name="Freeform: Shape 12">
              <a:extLst>
                <a:ext uri="{FF2B5EF4-FFF2-40B4-BE49-F238E27FC236}">
                  <a16:creationId xmlns:a16="http://schemas.microsoft.com/office/drawing/2014/main" id="{1A0B846E-FBFE-ACCE-02A0-3D559A78B0FD}"/>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1996447-5E84-CF17-4B68-05922FE4EFAE}"/>
                </a:ext>
              </a:extLst>
            </p:cNvPr>
            <p:cNvSpPr txBox="1">
              <a:spLocks/>
            </p:cNvSpPr>
            <p:nvPr/>
          </p:nvSpPr>
          <p:spPr>
            <a:xfrm>
              <a:off x="7275921" y="780255"/>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17" name="Group 16">
            <a:extLst>
              <a:ext uri="{FF2B5EF4-FFF2-40B4-BE49-F238E27FC236}">
                <a16:creationId xmlns:a16="http://schemas.microsoft.com/office/drawing/2014/main" id="{B97C095F-40A9-94D5-1930-F1FFF8F5BC9C}"/>
              </a:ext>
              <a:ext uri="{C183D7F6-B498-43B3-948B-1728B52AA6E4}">
                <adec:decorative xmlns:adec="http://schemas.microsoft.com/office/drawing/2017/decorative" val="1"/>
              </a:ext>
            </a:extLst>
          </p:cNvPr>
          <p:cNvGrpSpPr/>
          <p:nvPr/>
        </p:nvGrpSpPr>
        <p:grpSpPr>
          <a:xfrm>
            <a:off x="9782007" y="673841"/>
            <a:ext cx="1828800" cy="2514007"/>
            <a:chOff x="9782007" y="681955"/>
            <a:chExt cx="1828800" cy="2514007"/>
          </a:xfrm>
        </p:grpSpPr>
        <p:sp>
          <p:nvSpPr>
            <p:cNvPr id="14" name="Freeform: Shape 13">
              <a:extLst>
                <a:ext uri="{FF2B5EF4-FFF2-40B4-BE49-F238E27FC236}">
                  <a16:creationId xmlns:a16="http://schemas.microsoft.com/office/drawing/2014/main" id="{19E91159-7742-B576-6C78-048FBCF6C0E3}"/>
                </a:ext>
              </a:extLst>
            </p:cNvPr>
            <p:cNvSpPr>
              <a:spLocks/>
            </p:cNvSpPr>
            <p:nvPr/>
          </p:nvSpPr>
          <p:spPr>
            <a:xfrm rot="10800000">
              <a:off x="9782007"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EAFA103-9830-6248-456E-3D2D38FA65B4}"/>
                </a:ext>
              </a:extLst>
            </p:cNvPr>
            <p:cNvSpPr txBox="1">
              <a:spLocks/>
            </p:cNvSpPr>
            <p:nvPr/>
          </p:nvSpPr>
          <p:spPr>
            <a:xfrm>
              <a:off x="10324053" y="1250297"/>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spTree>
    <p:extLst>
      <p:ext uri="{BB962C8B-B14F-4D97-AF65-F5344CB8AC3E}">
        <p14:creationId xmlns:p14="http://schemas.microsoft.com/office/powerpoint/2010/main" val="4077988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rmAutofit/>
          </a:bodyPr>
          <a:lstStyle/>
          <a:p>
            <a:r>
              <a:rPr lang="en-US" sz="3200" dirty="0"/>
              <a:t>The names rule Cont.</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00146" y="2530956"/>
            <a:ext cx="9281861" cy="3471698"/>
          </a:xfrm>
        </p:spPr>
        <p:txBody>
          <a:bodyPr>
            <a:normAutofit/>
          </a:bodyPr>
          <a:lstStyle/>
          <a:p>
            <a:r>
              <a:rPr lang="en-US" sz="2400" dirty="0"/>
              <a:t>Still, the SEC has long cautioned investors against relying on fund names as the sole source of information about the investments and risks but recognizes that “the name of an investment company may communicate a great deal to an investor.”  </a:t>
            </a:r>
          </a:p>
          <a:p>
            <a:r>
              <a:rPr lang="en-US" sz="2400" dirty="0"/>
              <a:t>The prospectus remains the best source of information – true for investors and just as true for the Federal ethics rules and regulations.</a:t>
            </a:r>
          </a:p>
        </p:txBody>
      </p:sp>
      <p:grpSp>
        <p:nvGrpSpPr>
          <p:cNvPr id="18" name="Group 17">
            <a:extLst>
              <a:ext uri="{FF2B5EF4-FFF2-40B4-BE49-F238E27FC236}">
                <a16:creationId xmlns:a16="http://schemas.microsoft.com/office/drawing/2014/main" id="{DE58B3D9-F18B-F3C2-5588-763A9C1B8047}"/>
              </a:ext>
              <a:ext uri="{C183D7F6-B498-43B3-948B-1728B52AA6E4}">
                <adec:decorative xmlns:adec="http://schemas.microsoft.com/office/drawing/2017/decorative" val="1"/>
              </a:ext>
            </a:extLst>
          </p:cNvPr>
          <p:cNvGrpSpPr/>
          <p:nvPr/>
        </p:nvGrpSpPr>
        <p:grpSpPr>
          <a:xfrm>
            <a:off x="7952202" y="673841"/>
            <a:ext cx="2514007" cy="1828800"/>
            <a:chOff x="7073431" y="650091"/>
            <a:chExt cx="2514007" cy="1828800"/>
          </a:xfrm>
        </p:grpSpPr>
        <p:sp>
          <p:nvSpPr>
            <p:cNvPr id="13" name="Freeform: Shape 12">
              <a:extLst>
                <a:ext uri="{FF2B5EF4-FFF2-40B4-BE49-F238E27FC236}">
                  <a16:creationId xmlns:a16="http://schemas.microsoft.com/office/drawing/2014/main" id="{1A0B846E-FBFE-ACCE-02A0-3D559A78B0FD}"/>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1996447-5E84-CF17-4B68-05922FE4EFAE}"/>
                </a:ext>
              </a:extLst>
            </p:cNvPr>
            <p:cNvSpPr txBox="1">
              <a:spLocks/>
            </p:cNvSpPr>
            <p:nvPr/>
          </p:nvSpPr>
          <p:spPr>
            <a:xfrm>
              <a:off x="7275921" y="842239"/>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17" name="Group 16">
            <a:extLst>
              <a:ext uri="{FF2B5EF4-FFF2-40B4-BE49-F238E27FC236}">
                <a16:creationId xmlns:a16="http://schemas.microsoft.com/office/drawing/2014/main" id="{B97C095F-40A9-94D5-1930-F1FFF8F5BC9C}"/>
              </a:ext>
              <a:ext uri="{C183D7F6-B498-43B3-948B-1728B52AA6E4}">
                <adec:decorative xmlns:adec="http://schemas.microsoft.com/office/drawing/2017/decorative" val="1"/>
              </a:ext>
            </a:extLst>
          </p:cNvPr>
          <p:cNvGrpSpPr/>
          <p:nvPr/>
        </p:nvGrpSpPr>
        <p:grpSpPr>
          <a:xfrm>
            <a:off x="9782007" y="673841"/>
            <a:ext cx="1828800" cy="2514007"/>
            <a:chOff x="9782007" y="681955"/>
            <a:chExt cx="1828800" cy="2514007"/>
          </a:xfrm>
        </p:grpSpPr>
        <p:sp>
          <p:nvSpPr>
            <p:cNvPr id="14" name="Freeform: Shape 13">
              <a:extLst>
                <a:ext uri="{FF2B5EF4-FFF2-40B4-BE49-F238E27FC236}">
                  <a16:creationId xmlns:a16="http://schemas.microsoft.com/office/drawing/2014/main" id="{19E91159-7742-B576-6C78-048FBCF6C0E3}"/>
                </a:ext>
              </a:extLst>
            </p:cNvPr>
            <p:cNvSpPr>
              <a:spLocks/>
            </p:cNvSpPr>
            <p:nvPr/>
          </p:nvSpPr>
          <p:spPr>
            <a:xfrm rot="10800000">
              <a:off x="9782007"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EAFA103-9830-6248-456E-3D2D38FA65B4}"/>
                </a:ext>
              </a:extLst>
            </p:cNvPr>
            <p:cNvSpPr txBox="1">
              <a:spLocks/>
            </p:cNvSpPr>
            <p:nvPr/>
          </p:nvSpPr>
          <p:spPr>
            <a:xfrm>
              <a:off x="10324053" y="1250297"/>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spTree>
    <p:extLst>
      <p:ext uri="{BB962C8B-B14F-4D97-AF65-F5344CB8AC3E}">
        <p14:creationId xmlns:p14="http://schemas.microsoft.com/office/powerpoint/2010/main" val="3330229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9">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86B888-E5F4-11EB-2F44-891EBF1CC2B0}"/>
              </a:ext>
            </a:extLst>
          </p:cNvPr>
          <p:cNvSpPr>
            <a:spLocks noGrp="1"/>
          </p:cNvSpPr>
          <p:nvPr>
            <p:ph type="title"/>
          </p:nvPr>
        </p:nvSpPr>
        <p:spPr>
          <a:xfrm>
            <a:off x="959157" y="1113764"/>
            <a:ext cx="3269749" cy="4624327"/>
          </a:xfrm>
        </p:spPr>
        <p:txBody>
          <a:bodyPr anchor="ctr">
            <a:normAutofit/>
          </a:bodyPr>
          <a:lstStyle/>
          <a:p>
            <a:r>
              <a:rPr lang="en-US" sz="3200" dirty="0">
                <a:solidFill>
                  <a:srgbClr val="FFFFFF"/>
                </a:solidFill>
              </a:rPr>
              <a:t>Understanding sector mutual funds – the legal side</a:t>
            </a:r>
          </a:p>
        </p:txBody>
      </p:sp>
      <p:sp>
        <p:nvSpPr>
          <p:cNvPr id="3" name="Content Placeholder 2">
            <a:extLst>
              <a:ext uri="{FF2B5EF4-FFF2-40B4-BE49-F238E27FC236}">
                <a16:creationId xmlns:a16="http://schemas.microsoft.com/office/drawing/2014/main" id="{706AF04B-B5B6-9F77-0DEF-7BA095DF36BE}"/>
              </a:ext>
            </a:extLst>
          </p:cNvPr>
          <p:cNvSpPr>
            <a:spLocks noGrp="1"/>
          </p:cNvSpPr>
          <p:nvPr>
            <p:ph idx="1"/>
          </p:nvPr>
        </p:nvSpPr>
        <p:spPr>
          <a:xfrm>
            <a:off x="5155905" y="1113764"/>
            <a:ext cx="6108179" cy="4624327"/>
          </a:xfrm>
        </p:spPr>
        <p:txBody>
          <a:bodyPr anchor="ctr">
            <a:normAutofit/>
          </a:bodyPr>
          <a:lstStyle/>
          <a:p>
            <a:r>
              <a:rPr lang="en-US" sz="2400" dirty="0"/>
              <a:t>18 U.S.C. </a:t>
            </a:r>
            <a:r>
              <a:rPr lang="en-US" sz="2400" dirty="0">
                <a:latin typeface="Calibri" panose="020F0502020204030204" pitchFamily="34" charset="0"/>
                <a:cs typeface="Times New Roman" panose="02020603050405020304" pitchFamily="18" charset="0"/>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208 </a:t>
            </a:r>
            <a:r>
              <a:rPr lang="en-US" sz="1800" kern="1200" dirty="0">
                <a:solidFill>
                  <a:schemeClr val="tx2"/>
                </a:solidFill>
                <a:effectLst/>
                <a:latin typeface="+mn-lt"/>
                <a:ea typeface="+mn-ea"/>
                <a:cs typeface="+mn-cs"/>
              </a:rPr>
              <a:t>–</a:t>
            </a:r>
            <a:r>
              <a:rPr lang="en-US" sz="2400" dirty="0">
                <a:effectLst/>
                <a:latin typeface="Calibri" panose="020F0502020204030204" pitchFamily="34" charset="0"/>
                <a:ea typeface="Calibri" panose="020F0502020204030204" pitchFamily="34" charset="0"/>
                <a:cs typeface="Times New Roman" panose="02020603050405020304" pitchFamily="18" charset="0"/>
              </a:rPr>
              <a:t> Basics</a:t>
            </a:r>
            <a:endParaRPr lang="en-US" sz="2400" dirty="0"/>
          </a:p>
          <a:p>
            <a:r>
              <a:rPr lang="en-US" sz="2400" dirty="0"/>
              <a:t>Investment Funds – Conflict Concerns</a:t>
            </a:r>
          </a:p>
          <a:p>
            <a:r>
              <a:rPr lang="en-US" sz="2400" dirty="0"/>
              <a:t>Sector Fund Exemptions and Examples</a:t>
            </a:r>
          </a:p>
          <a:p>
            <a:r>
              <a:rPr lang="en-US" sz="2400" dirty="0"/>
              <a:t>OGE Resources</a:t>
            </a:r>
          </a:p>
        </p:txBody>
      </p:sp>
    </p:spTree>
    <p:extLst>
      <p:ext uri="{BB962C8B-B14F-4D97-AF65-F5344CB8AC3E}">
        <p14:creationId xmlns:p14="http://schemas.microsoft.com/office/powerpoint/2010/main" val="3339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a:xfrm>
            <a:off x="1805552" y="798894"/>
            <a:ext cx="9805255" cy="925166"/>
          </a:xfrm>
        </p:spPr>
        <p:txBody>
          <a:bodyPr>
            <a:noAutofit/>
          </a:bodyPr>
          <a:lstStyle/>
          <a:p>
            <a:r>
              <a:rPr lang="en-US" sz="3200" dirty="0"/>
              <a:t>The names rule – diversified names </a:t>
            </a:r>
            <a:br>
              <a:rPr lang="en-US" sz="3200" dirty="0"/>
            </a:br>
            <a:r>
              <a:rPr lang="en-US" sz="3200" dirty="0"/>
              <a:t>per oge GUIDANCE</a:t>
            </a:r>
          </a:p>
        </p:txBody>
      </p:sp>
      <p:grpSp>
        <p:nvGrpSpPr>
          <p:cNvPr id="3" name="Group 2" descr="The &quot;Mutual Fund Territory&quot; and &quot;The Name&quot; puzzle pieces not fitting together.">
            <a:extLst>
              <a:ext uri="{FF2B5EF4-FFF2-40B4-BE49-F238E27FC236}">
                <a16:creationId xmlns:a16="http://schemas.microsoft.com/office/drawing/2014/main" id="{D417368A-6FE5-8CDF-D97A-B9682C950689}"/>
              </a:ext>
            </a:extLst>
          </p:cNvPr>
          <p:cNvGrpSpPr/>
          <p:nvPr/>
        </p:nvGrpSpPr>
        <p:grpSpPr>
          <a:xfrm>
            <a:off x="660662" y="1990073"/>
            <a:ext cx="2016281" cy="4341745"/>
            <a:chOff x="660662" y="1990073"/>
            <a:chExt cx="2016281" cy="4341745"/>
          </a:xfrm>
        </p:grpSpPr>
        <p:grpSp>
          <p:nvGrpSpPr>
            <p:cNvPr id="15" name="Group 14">
              <a:extLst>
                <a:ext uri="{FF2B5EF4-FFF2-40B4-BE49-F238E27FC236}">
                  <a16:creationId xmlns:a16="http://schemas.microsoft.com/office/drawing/2014/main" id="{46A6C5C5-71A7-9C72-757E-0F3B1BFB820E}"/>
                </a:ext>
              </a:extLst>
            </p:cNvPr>
            <p:cNvGrpSpPr>
              <a:grpSpLocks/>
            </p:cNvGrpSpPr>
            <p:nvPr/>
          </p:nvGrpSpPr>
          <p:grpSpPr>
            <a:xfrm rot="9490434">
              <a:off x="660662" y="3672451"/>
              <a:ext cx="2016281" cy="2659367"/>
              <a:chOff x="6654925" y="2087788"/>
              <a:chExt cx="1828800" cy="2514007"/>
            </a:xfrm>
          </p:grpSpPr>
          <p:sp>
            <p:nvSpPr>
              <p:cNvPr id="16" name="Freeform: Shape 15">
                <a:extLst>
                  <a:ext uri="{FF2B5EF4-FFF2-40B4-BE49-F238E27FC236}">
                    <a16:creationId xmlns:a16="http://schemas.microsoft.com/office/drawing/2014/main" id="{8BEB0B61-DF4B-B4AD-FC97-D3D65D1CE445}"/>
                  </a:ext>
                </a:extLst>
              </p:cNvPr>
              <p:cNvSpPr>
                <a:spLocks/>
              </p:cNvSpPr>
              <p:nvPr/>
            </p:nvSpPr>
            <p:spPr>
              <a:xfrm rot="10800000">
                <a:off x="6654925" y="2087788"/>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E3A0BA9-E8D1-A688-8A63-A5FFC8F39D5A}"/>
                  </a:ext>
                </a:extLst>
              </p:cNvPr>
              <p:cNvSpPr txBox="1">
                <a:spLocks/>
              </p:cNvSpPr>
              <p:nvPr/>
            </p:nvSpPr>
            <p:spPr>
              <a:xfrm rot="10800000">
                <a:off x="7196971" y="2656130"/>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nvGrpSpPr>
            <p:cNvPr id="19" name="Group 18">
              <a:extLst>
                <a:ext uri="{FF2B5EF4-FFF2-40B4-BE49-F238E27FC236}">
                  <a16:creationId xmlns:a16="http://schemas.microsoft.com/office/drawing/2014/main" id="{8C350865-A5D7-318C-EA45-D5F88C600FE7}"/>
                </a:ext>
              </a:extLst>
            </p:cNvPr>
            <p:cNvGrpSpPr/>
            <p:nvPr/>
          </p:nvGrpSpPr>
          <p:grpSpPr>
            <a:xfrm rot="5400000">
              <a:off x="411798" y="2332677"/>
              <a:ext cx="2514007" cy="1828800"/>
              <a:chOff x="7073431" y="650091"/>
              <a:chExt cx="2514007" cy="1828800"/>
            </a:xfrm>
          </p:grpSpPr>
          <p:sp>
            <p:nvSpPr>
              <p:cNvPr id="20" name="Freeform: Shape 19">
                <a:extLst>
                  <a:ext uri="{FF2B5EF4-FFF2-40B4-BE49-F238E27FC236}">
                    <a16:creationId xmlns:a16="http://schemas.microsoft.com/office/drawing/2014/main" id="{15B8918D-70B0-630C-8F80-FBDADD7E213E}"/>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BD92BDF-1C47-52B7-E90D-F3EAD2363C44}"/>
                  </a:ext>
                </a:extLst>
              </p:cNvPr>
              <p:cNvSpPr txBox="1">
                <a:spLocks/>
              </p:cNvSpPr>
              <p:nvPr/>
            </p:nvSpPr>
            <p:spPr>
              <a:xfrm rot="16200000">
                <a:off x="7258107" y="912211"/>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sp>
        <p:nvSpPr>
          <p:cNvPr id="5" name="Content Placeholder 4">
            <a:extLst>
              <a:ext uri="{FF2B5EF4-FFF2-40B4-BE49-F238E27FC236}">
                <a16:creationId xmlns:a16="http://schemas.microsoft.com/office/drawing/2014/main" id="{04A89736-0B8B-27DB-3EFE-28F1C6E36167}"/>
              </a:ext>
            </a:extLst>
          </p:cNvPr>
          <p:cNvSpPr>
            <a:spLocks noGrp="1"/>
          </p:cNvSpPr>
          <p:nvPr>
            <p:ph idx="1"/>
          </p:nvPr>
        </p:nvSpPr>
        <p:spPr>
          <a:xfrm>
            <a:off x="3491643" y="1990074"/>
            <a:ext cx="8119164" cy="4500373"/>
          </a:xfrm>
        </p:spPr>
        <p:txBody>
          <a:bodyPr>
            <a:normAutofit fontScale="92500" lnSpcReduction="10000"/>
          </a:bodyPr>
          <a:lstStyle/>
          <a:p>
            <a:pPr lvl="0"/>
            <a:r>
              <a:rPr lang="en-US" sz="1800" dirty="0"/>
              <a:t>Leisure/Entertainment </a:t>
            </a:r>
          </a:p>
          <a:p>
            <a:pPr lvl="0"/>
            <a:r>
              <a:rPr lang="en-US" sz="1800" dirty="0"/>
              <a:t>Research / Venture Capital / Emerging Markets</a:t>
            </a:r>
          </a:p>
          <a:p>
            <a:pPr lvl="0"/>
            <a:r>
              <a:rPr lang="en-US" sz="1800" dirty="0"/>
              <a:t>Generic "Science"/"Technology" </a:t>
            </a:r>
          </a:p>
          <a:p>
            <a:pPr lvl="0"/>
            <a:r>
              <a:rPr lang="en-US" dirty="0"/>
              <a:t>Pacific/European/South Asian/etc. </a:t>
            </a:r>
          </a:p>
          <a:p>
            <a:pPr lvl="0"/>
            <a:r>
              <a:rPr lang="en-US" dirty="0"/>
              <a:t>Generic "Growth"/"Income"/"Capital Appreciation"/"High Yield"/"Value"/etc. </a:t>
            </a:r>
          </a:p>
          <a:p>
            <a:pPr lvl="0"/>
            <a:r>
              <a:rPr lang="en-US" dirty="0"/>
              <a:t>Generic "Index"/"S&amp;P"/etc. </a:t>
            </a:r>
          </a:p>
          <a:p>
            <a:pPr lvl="0"/>
            <a:r>
              <a:rPr lang="en-US" sz="1800" dirty="0"/>
              <a:t>Generic "Equity"/"Bond" / “Municipal” / “Tax-Free”</a:t>
            </a:r>
          </a:p>
          <a:p>
            <a:pPr lvl="0"/>
            <a:r>
              <a:rPr lang="en-US" sz="1800" dirty="0"/>
              <a:t>Small Cap/Mid Cap/Large Cap </a:t>
            </a:r>
          </a:p>
          <a:p>
            <a:pPr lvl="0"/>
            <a:r>
              <a:rPr lang="en-US" sz="1800" dirty="0"/>
              <a:t>Balanced / Cyclicals </a:t>
            </a:r>
          </a:p>
          <a:p>
            <a:pPr lvl="0"/>
            <a:r>
              <a:rPr lang="en-US" sz="1800" dirty="0"/>
              <a:t>Consumer Products/Services</a:t>
            </a:r>
          </a:p>
          <a:p>
            <a:pPr lvl="0"/>
            <a:r>
              <a:rPr lang="en-US" sz="1800" b="1" dirty="0">
                <a:solidFill>
                  <a:schemeClr val="accent2"/>
                </a:solidFill>
              </a:rPr>
              <a:t>Natural Resources</a:t>
            </a:r>
          </a:p>
          <a:p>
            <a:pPr lvl="0"/>
            <a:r>
              <a:rPr lang="en-US" sz="1800" dirty="0"/>
              <a:t>Basic Materials / </a:t>
            </a:r>
            <a:r>
              <a:rPr lang="en-US" sz="1800" b="1" dirty="0">
                <a:solidFill>
                  <a:schemeClr val="accent2"/>
                </a:solidFill>
              </a:rPr>
              <a:t>Industrial Materials</a:t>
            </a:r>
            <a:endParaRPr lang="en-US" sz="1800" b="1" dirty="0"/>
          </a:p>
        </p:txBody>
      </p:sp>
    </p:spTree>
    <p:extLst>
      <p:ext uri="{BB962C8B-B14F-4D97-AF65-F5344CB8AC3E}">
        <p14:creationId xmlns:p14="http://schemas.microsoft.com/office/powerpoint/2010/main" val="1547504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a:xfrm>
            <a:off x="1805551" y="709623"/>
            <a:ext cx="9805255" cy="925166"/>
          </a:xfrm>
        </p:spPr>
        <p:txBody>
          <a:bodyPr>
            <a:normAutofit fontScale="90000"/>
          </a:bodyPr>
          <a:lstStyle/>
          <a:p>
            <a:r>
              <a:rPr lang="en-US" sz="3200" dirty="0"/>
              <a:t>The names rule – sector names </a:t>
            </a:r>
            <a:br>
              <a:rPr lang="en-US" sz="3200" dirty="0"/>
            </a:br>
            <a:r>
              <a:rPr lang="en-US" sz="3200" dirty="0"/>
              <a:t>per oge GUIDANCE</a:t>
            </a:r>
          </a:p>
        </p:txBody>
      </p:sp>
      <p:grpSp>
        <p:nvGrpSpPr>
          <p:cNvPr id="3" name="Group 2" descr="The &quot;Mutual Fund Territory&quot; and &quot;The Name&quot; puzzle pieces fitting together.">
            <a:extLst>
              <a:ext uri="{FF2B5EF4-FFF2-40B4-BE49-F238E27FC236}">
                <a16:creationId xmlns:a16="http://schemas.microsoft.com/office/drawing/2014/main" id="{BCB6C1A7-0259-645A-FE07-F4611648339E}"/>
              </a:ext>
            </a:extLst>
          </p:cNvPr>
          <p:cNvGrpSpPr/>
          <p:nvPr/>
        </p:nvGrpSpPr>
        <p:grpSpPr>
          <a:xfrm>
            <a:off x="205946" y="2268714"/>
            <a:ext cx="2514007" cy="3669509"/>
            <a:chOff x="205946" y="2268714"/>
            <a:chExt cx="2514007" cy="3669509"/>
          </a:xfrm>
        </p:grpSpPr>
        <p:grpSp>
          <p:nvGrpSpPr>
            <p:cNvPr id="55" name="Group 54">
              <a:extLst>
                <a:ext uri="{FF2B5EF4-FFF2-40B4-BE49-F238E27FC236}">
                  <a16:creationId xmlns:a16="http://schemas.microsoft.com/office/drawing/2014/main" id="{A030FB15-A8CA-E87C-499F-441F4F7DE738}"/>
                </a:ext>
              </a:extLst>
            </p:cNvPr>
            <p:cNvGrpSpPr/>
            <p:nvPr/>
          </p:nvGrpSpPr>
          <p:grpSpPr>
            <a:xfrm rot="5400000">
              <a:off x="548548" y="2611318"/>
              <a:ext cx="2514007" cy="1828800"/>
              <a:chOff x="7073431" y="650091"/>
              <a:chExt cx="2514007" cy="1828800"/>
            </a:xfrm>
          </p:grpSpPr>
          <p:sp>
            <p:nvSpPr>
              <p:cNvPr id="56" name="Freeform: Shape 55">
                <a:extLst>
                  <a:ext uri="{FF2B5EF4-FFF2-40B4-BE49-F238E27FC236}">
                    <a16:creationId xmlns:a16="http://schemas.microsoft.com/office/drawing/2014/main" id="{C7B4CFFC-C0A8-7EA9-10D5-FB5028C18415}"/>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BE0F7C8-5A87-B9CC-7B48-62ACA32A6D05}"/>
                  </a:ext>
                </a:extLst>
              </p:cNvPr>
              <p:cNvSpPr txBox="1">
                <a:spLocks/>
              </p:cNvSpPr>
              <p:nvPr/>
            </p:nvSpPr>
            <p:spPr>
              <a:xfrm rot="16200000">
                <a:off x="7258107" y="912211"/>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58" name="Group 57">
              <a:extLst>
                <a:ext uri="{FF2B5EF4-FFF2-40B4-BE49-F238E27FC236}">
                  <a16:creationId xmlns:a16="http://schemas.microsoft.com/office/drawing/2014/main" id="{42F4410D-4301-B023-7406-063DC1BD4355}"/>
                </a:ext>
              </a:extLst>
            </p:cNvPr>
            <p:cNvGrpSpPr/>
            <p:nvPr/>
          </p:nvGrpSpPr>
          <p:grpSpPr>
            <a:xfrm rot="5400000">
              <a:off x="548550" y="3766819"/>
              <a:ext cx="1828800" cy="2514007"/>
              <a:chOff x="11622713" y="681955"/>
              <a:chExt cx="1828800" cy="2514007"/>
            </a:xfrm>
          </p:grpSpPr>
          <p:sp>
            <p:nvSpPr>
              <p:cNvPr id="59" name="Freeform: Shape 58">
                <a:extLst>
                  <a:ext uri="{FF2B5EF4-FFF2-40B4-BE49-F238E27FC236}">
                    <a16:creationId xmlns:a16="http://schemas.microsoft.com/office/drawing/2014/main" id="{B3330CFB-ED8D-3A68-7BAE-87662BFCE063}"/>
                  </a:ext>
                </a:extLst>
              </p:cNvPr>
              <p:cNvSpPr>
                <a:spLocks/>
              </p:cNvSpPr>
              <p:nvPr/>
            </p:nvSpPr>
            <p:spPr>
              <a:xfrm rot="10800000">
                <a:off x="11622713"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40E34DEC-59EB-653D-10C7-40BD35446254}"/>
                  </a:ext>
                </a:extLst>
              </p:cNvPr>
              <p:cNvSpPr txBox="1">
                <a:spLocks/>
              </p:cNvSpPr>
              <p:nvPr/>
            </p:nvSpPr>
            <p:spPr>
              <a:xfrm rot="16200000">
                <a:off x="12028255" y="1273191"/>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sp>
        <p:nvSpPr>
          <p:cNvPr id="4" name="Rectangle 3">
            <a:extLst>
              <a:ext uri="{FF2B5EF4-FFF2-40B4-BE49-F238E27FC236}">
                <a16:creationId xmlns:a16="http://schemas.microsoft.com/office/drawing/2014/main" id="{15646264-093F-FEB3-82A2-B52C70686256}"/>
              </a:ext>
            </a:extLst>
          </p:cNvPr>
          <p:cNvSpPr/>
          <p:nvPr/>
        </p:nvSpPr>
        <p:spPr>
          <a:xfrm>
            <a:off x="3112554" y="2268715"/>
            <a:ext cx="7047446" cy="4705112"/>
          </a:xfrm>
          <a:prstGeom prst="rect">
            <a:avLst/>
          </a:prstGeom>
        </p:spPr>
        <p:txBody>
          <a:bodyPr/>
          <a:lstStyle/>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2"/>
                </a:solidFill>
              </a:rPr>
              <a:t>Energy / Utilities Telecommunications </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2"/>
                </a:solidFill>
              </a:rPr>
              <a:t>Health Care / Health Sciences / Life Sciences </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2"/>
                </a:solidFill>
              </a:rPr>
              <a:t>Financial Services / Banking Brokerage &amp; Investment</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2"/>
                </a:solidFill>
              </a:rPr>
              <a:t>Precious Metals / Gold *** </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2"/>
                </a:solidFill>
              </a:rPr>
              <a:t>Biotechnology Food &amp; Agricultural Products </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2"/>
                </a:solidFill>
              </a:rPr>
              <a:t>Media / Automotive / Chemicals </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2"/>
                </a:solidFill>
              </a:rPr>
              <a:t>Computers / Electronics Internet / Computer </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b="1" dirty="0">
                <a:solidFill>
                  <a:srgbClr val="FF0000"/>
                </a:solidFill>
              </a:rPr>
              <a:t>Real Estate / Information Technology</a:t>
            </a:r>
          </a:p>
          <a:p>
            <a:pPr marL="306000" indent="-30600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700" dirty="0">
                <a:solidFill>
                  <a:schemeClr val="tx2"/>
                </a:solidFill>
              </a:rPr>
              <a:t>Japan / Mexico/ Country other than U.S.</a:t>
            </a:r>
          </a:p>
        </p:txBody>
      </p:sp>
    </p:spTree>
    <p:extLst>
      <p:ext uri="{BB962C8B-B14F-4D97-AF65-F5344CB8AC3E}">
        <p14:creationId xmlns:p14="http://schemas.microsoft.com/office/powerpoint/2010/main" val="982686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rmAutofit/>
          </a:bodyPr>
          <a:lstStyle/>
          <a:p>
            <a:r>
              <a:rPr lang="en-US" sz="3200" dirty="0"/>
              <a:t>Prospectus – </a:t>
            </a:r>
            <a:r>
              <a:rPr lang="en-US" sz="3200" b="1" u="sng" dirty="0"/>
              <a:t>part I</a:t>
            </a:r>
            <a:r>
              <a:rPr lang="en-US" sz="3200" dirty="0"/>
              <a:t>: Is it </a:t>
            </a:r>
            <a:r>
              <a:rPr lang="en-US" sz="3200" i="1" dirty="0"/>
              <a:t>really </a:t>
            </a:r>
            <a:r>
              <a:rPr lang="en-US" sz="3200" dirty="0"/>
              <a:t>a mutual fund</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99780" y="1746952"/>
            <a:ext cx="7281063" cy="4160927"/>
          </a:xfrm>
        </p:spPr>
        <p:txBody>
          <a:bodyPr>
            <a:normAutofit/>
          </a:bodyPr>
          <a:lstStyle/>
          <a:p>
            <a:pPr marL="0" indent="0" algn="ctr">
              <a:buNone/>
            </a:pPr>
            <a:r>
              <a:rPr lang="en-US" sz="2400" b="1" i="1" u="none" strike="noStrike" baseline="0" dirty="0">
                <a:solidFill>
                  <a:srgbClr val="3D3D3D"/>
                </a:solidFill>
                <a:latin typeface="Calibri" panose="020F0502020204030204" pitchFamily="34" charset="0"/>
              </a:rPr>
              <a:t>Mutual fund </a:t>
            </a:r>
            <a:r>
              <a:rPr lang="en-US" sz="2400" b="0" i="0" u="none" strike="noStrike" baseline="0" dirty="0">
                <a:solidFill>
                  <a:srgbClr val="3D3D3D"/>
                </a:solidFill>
                <a:latin typeface="Calibri" panose="020F0502020204030204" pitchFamily="34" charset="0"/>
              </a:rPr>
              <a:t>means an entity which </a:t>
            </a:r>
            <a:r>
              <a:rPr lang="en-US" sz="2400" b="0" i="0" u="none" strike="noStrike" baseline="0" dirty="0">
                <a:solidFill>
                  <a:srgbClr val="3D3D3D"/>
                </a:solidFill>
                <a:highlight>
                  <a:srgbClr val="FFFF00"/>
                </a:highlight>
                <a:latin typeface="Calibri" panose="020F0502020204030204" pitchFamily="34" charset="0"/>
              </a:rPr>
              <a:t>is registered as a management company under the </a:t>
            </a:r>
            <a:r>
              <a:rPr lang="en-US" sz="2400" b="0" i="0" u="sng" strike="noStrike" baseline="0" dirty="0">
                <a:solidFill>
                  <a:srgbClr val="3D3D3D"/>
                </a:solidFill>
                <a:highlight>
                  <a:srgbClr val="FFFF00"/>
                </a:highlight>
                <a:latin typeface="Calibri" panose="020F0502020204030204" pitchFamily="34" charset="0"/>
              </a:rPr>
              <a:t>Investment Company Act of 1940</a:t>
            </a:r>
            <a:r>
              <a:rPr lang="en-US" sz="2400" b="0" i="0" u="none" strike="noStrike" baseline="0" dirty="0">
                <a:solidFill>
                  <a:srgbClr val="3D3D3D"/>
                </a:solidFill>
                <a:latin typeface="Calibri" panose="020F0502020204030204" pitchFamily="34" charset="0"/>
              </a:rPr>
              <a:t>, as amended (15 U.S.C. § 80a–1 </a:t>
            </a:r>
            <a:r>
              <a:rPr lang="en-US" sz="2400" b="0" i="1" u="none" strike="noStrike" baseline="0" dirty="0">
                <a:solidFill>
                  <a:srgbClr val="3D3D3D"/>
                </a:solidFill>
                <a:latin typeface="Calibri" panose="020F0502020204030204" pitchFamily="34" charset="0"/>
              </a:rPr>
              <a:t>et seq.</a:t>
            </a:r>
            <a:r>
              <a:rPr lang="en-US" sz="2400" b="0" i="0" u="none" strike="noStrike" baseline="0" dirty="0">
                <a:solidFill>
                  <a:srgbClr val="3D3D3D"/>
                </a:solidFill>
                <a:latin typeface="Calibri" panose="020F0502020204030204" pitchFamily="34" charset="0"/>
              </a:rPr>
              <a:t>). For purposes of this part, the term “mutual fund” includes open-end and closed-end mutual funds and registered money market funds. </a:t>
            </a:r>
          </a:p>
          <a:p>
            <a:pPr marL="0" indent="0" algn="ctr">
              <a:buNone/>
            </a:pPr>
            <a:r>
              <a:rPr lang="en-US" sz="2400" b="1" i="0" u="none" strike="noStrike" baseline="0" dirty="0">
                <a:solidFill>
                  <a:srgbClr val="000000"/>
                </a:solidFill>
                <a:latin typeface="Calibri" panose="020F0502020204030204" pitchFamily="34" charset="0"/>
              </a:rPr>
              <a:t>5 C.F.R. § 2640.102(k) </a:t>
            </a:r>
            <a:endParaRPr lang="en-US" sz="2400" dirty="0"/>
          </a:p>
        </p:txBody>
      </p:sp>
      <p:grpSp>
        <p:nvGrpSpPr>
          <p:cNvPr id="4" name="Group 3" descr="The &quot;Prospectus Parts I&quot; puzzle piece joins the &quot;Mutual Fund Territory&quot; and &quot;The Name&quot; puzzle pieces, which have already been fitted together.">
            <a:extLst>
              <a:ext uri="{FF2B5EF4-FFF2-40B4-BE49-F238E27FC236}">
                <a16:creationId xmlns:a16="http://schemas.microsoft.com/office/drawing/2014/main" id="{C5FB9313-F4FE-CE62-FAA1-4C2AE5A3EA35}"/>
              </a:ext>
            </a:extLst>
          </p:cNvPr>
          <p:cNvGrpSpPr/>
          <p:nvPr/>
        </p:nvGrpSpPr>
        <p:grpSpPr>
          <a:xfrm>
            <a:off x="8040493" y="1996743"/>
            <a:ext cx="3677193" cy="4342807"/>
            <a:chOff x="8040493" y="1996743"/>
            <a:chExt cx="3677193" cy="4342807"/>
          </a:xfrm>
        </p:grpSpPr>
        <p:grpSp>
          <p:nvGrpSpPr>
            <p:cNvPr id="18" name="Group 17">
              <a:extLst>
                <a:ext uri="{FF2B5EF4-FFF2-40B4-BE49-F238E27FC236}">
                  <a16:creationId xmlns:a16="http://schemas.microsoft.com/office/drawing/2014/main" id="{F861F6AC-DA91-0823-C40C-6182BD24EB98}"/>
                </a:ext>
              </a:extLst>
            </p:cNvPr>
            <p:cNvGrpSpPr/>
            <p:nvPr/>
          </p:nvGrpSpPr>
          <p:grpSpPr>
            <a:xfrm>
              <a:off x="8040493" y="1996743"/>
              <a:ext cx="3677193" cy="3196492"/>
              <a:chOff x="5285417" y="612954"/>
              <a:chExt cx="3677193" cy="3196492"/>
            </a:xfrm>
          </p:grpSpPr>
          <p:sp>
            <p:nvSpPr>
              <p:cNvPr id="9" name="TextBox 8">
                <a:extLst>
                  <a:ext uri="{FF2B5EF4-FFF2-40B4-BE49-F238E27FC236}">
                    <a16:creationId xmlns:a16="http://schemas.microsoft.com/office/drawing/2014/main" id="{3492AC2C-914E-34E6-7ACE-D71DA556E319}"/>
                  </a:ext>
                </a:extLst>
              </p:cNvPr>
              <p:cNvSpPr txBox="1"/>
              <p:nvPr/>
            </p:nvSpPr>
            <p:spPr>
              <a:xfrm>
                <a:off x="5285417" y="3163115"/>
                <a:ext cx="14606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Parts I</a:t>
                </a:r>
              </a:p>
            </p:txBody>
          </p:sp>
          <p:grpSp>
            <p:nvGrpSpPr>
              <p:cNvPr id="10" name="Group 9">
                <a:extLst>
                  <a:ext uri="{FF2B5EF4-FFF2-40B4-BE49-F238E27FC236}">
                    <a16:creationId xmlns:a16="http://schemas.microsoft.com/office/drawing/2014/main" id="{F704412A-9F37-D165-F982-A0ED4AE149F1}"/>
                  </a:ext>
                </a:extLst>
              </p:cNvPr>
              <p:cNvGrpSpPr/>
              <p:nvPr/>
            </p:nvGrpSpPr>
            <p:grpSpPr>
              <a:xfrm>
                <a:off x="5304005" y="612954"/>
                <a:ext cx="3658605" cy="2514007"/>
                <a:chOff x="7952202" y="673841"/>
                <a:chExt cx="3658605" cy="2514007"/>
              </a:xfrm>
            </p:grpSpPr>
            <p:grpSp>
              <p:nvGrpSpPr>
                <p:cNvPr id="11" name="Group 10">
                  <a:extLst>
                    <a:ext uri="{FF2B5EF4-FFF2-40B4-BE49-F238E27FC236}">
                      <a16:creationId xmlns:a16="http://schemas.microsoft.com/office/drawing/2014/main" id="{0C7D17A7-69CA-9EE6-B5AE-E5A00D4310B1}"/>
                    </a:ext>
                  </a:extLst>
                </p:cNvPr>
                <p:cNvGrpSpPr/>
                <p:nvPr/>
              </p:nvGrpSpPr>
              <p:grpSpPr>
                <a:xfrm>
                  <a:off x="7952202" y="673841"/>
                  <a:ext cx="2514007" cy="1828800"/>
                  <a:chOff x="7073431" y="650091"/>
                  <a:chExt cx="2514007" cy="1828800"/>
                </a:xfrm>
              </p:grpSpPr>
              <p:sp>
                <p:nvSpPr>
                  <p:cNvPr id="15" name="Freeform: Shape 14">
                    <a:extLst>
                      <a:ext uri="{FF2B5EF4-FFF2-40B4-BE49-F238E27FC236}">
                        <a16:creationId xmlns:a16="http://schemas.microsoft.com/office/drawing/2014/main" id="{576326FA-F63A-99A5-2AA5-E88B2CD06B40}"/>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EB6DDEA-B5E4-2ADD-E636-366E20BFF284}"/>
                      </a:ext>
                    </a:extLst>
                  </p:cNvPr>
                  <p:cNvSpPr txBox="1">
                    <a:spLocks/>
                  </p:cNvSpPr>
                  <p:nvPr/>
                </p:nvSpPr>
                <p:spPr>
                  <a:xfrm>
                    <a:off x="7256830" y="830066"/>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12" name="Group 11">
                  <a:extLst>
                    <a:ext uri="{FF2B5EF4-FFF2-40B4-BE49-F238E27FC236}">
                      <a16:creationId xmlns:a16="http://schemas.microsoft.com/office/drawing/2014/main" id="{4DCEEF26-849B-8C4A-1284-40539EAEDB2D}"/>
                    </a:ext>
                  </a:extLst>
                </p:cNvPr>
                <p:cNvGrpSpPr/>
                <p:nvPr/>
              </p:nvGrpSpPr>
              <p:grpSpPr>
                <a:xfrm>
                  <a:off x="9782007" y="673841"/>
                  <a:ext cx="1828800" cy="2514007"/>
                  <a:chOff x="9782007" y="681955"/>
                  <a:chExt cx="1828800" cy="2514007"/>
                </a:xfrm>
              </p:grpSpPr>
              <p:sp>
                <p:nvSpPr>
                  <p:cNvPr id="13" name="Freeform: Shape 12">
                    <a:extLst>
                      <a:ext uri="{FF2B5EF4-FFF2-40B4-BE49-F238E27FC236}">
                        <a16:creationId xmlns:a16="http://schemas.microsoft.com/office/drawing/2014/main" id="{13835DA1-4504-CD16-34A6-B5A957213E56}"/>
                      </a:ext>
                    </a:extLst>
                  </p:cNvPr>
                  <p:cNvSpPr>
                    <a:spLocks/>
                  </p:cNvSpPr>
                  <p:nvPr/>
                </p:nvSpPr>
                <p:spPr>
                  <a:xfrm rot="10800000">
                    <a:off x="9782007"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D65549B-918F-3064-226B-2DABBAC0E6DD}"/>
                      </a:ext>
                    </a:extLst>
                  </p:cNvPr>
                  <p:cNvSpPr txBox="1">
                    <a:spLocks/>
                  </p:cNvSpPr>
                  <p:nvPr/>
                </p:nvSpPr>
                <p:spPr>
                  <a:xfrm>
                    <a:off x="10324053" y="1250297"/>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grpSp>
        <p:grpSp>
          <p:nvGrpSpPr>
            <p:cNvPr id="19" name="Group 18">
              <a:extLst>
                <a:ext uri="{FF2B5EF4-FFF2-40B4-BE49-F238E27FC236}">
                  <a16:creationId xmlns:a16="http://schemas.microsoft.com/office/drawing/2014/main" id="{7D2526C1-934E-0AE2-7AFD-961B64E8F994}"/>
                </a:ext>
              </a:extLst>
            </p:cNvPr>
            <p:cNvGrpSpPr/>
            <p:nvPr/>
          </p:nvGrpSpPr>
          <p:grpSpPr>
            <a:xfrm>
              <a:off x="8040493" y="3825543"/>
              <a:ext cx="1828800" cy="2514007"/>
              <a:chOff x="7303515" y="3764488"/>
              <a:chExt cx="1828800" cy="2514007"/>
            </a:xfrm>
            <a:scene3d>
              <a:camera prst="perspectiveHeroicExtremeLeftFacing"/>
              <a:lightRig rig="threePt" dir="t"/>
            </a:scene3d>
          </p:grpSpPr>
          <p:sp>
            <p:nvSpPr>
              <p:cNvPr id="20" name="Freeform: Shape 19">
                <a:extLst>
                  <a:ext uri="{FF2B5EF4-FFF2-40B4-BE49-F238E27FC236}">
                    <a16:creationId xmlns:a16="http://schemas.microsoft.com/office/drawing/2014/main" id="{C573DBD5-F8B1-DA0E-1503-2BFCD0BCCBAF}"/>
                  </a:ext>
                </a:extLst>
              </p:cNvPr>
              <p:cNvSpPr/>
              <p:nvPr/>
            </p:nvSpPr>
            <p:spPr>
              <a:xfrm>
                <a:off x="7303515" y="3764488"/>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273F4B5-87A6-0516-023C-55062B6717D4}"/>
                  </a:ext>
                </a:extLst>
              </p:cNvPr>
              <p:cNvSpPr txBox="1"/>
              <p:nvPr/>
            </p:nvSpPr>
            <p:spPr>
              <a:xfrm>
                <a:off x="7310935" y="4914627"/>
                <a:ext cx="14606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w="127">
                      <a:noFill/>
                    </a:ln>
                    <a:solidFill>
                      <a:prstClr val="white"/>
                    </a:solidFill>
                    <a:effectLst/>
                    <a:uLnTx/>
                    <a:uFillTx/>
                    <a:latin typeface="Calibri" panose="020F0502020204030204"/>
                    <a:ea typeface="+mn-ea"/>
                    <a:cs typeface="+mn-cs"/>
                  </a:rPr>
                  <a:t>Parts I</a:t>
                </a:r>
              </a:p>
            </p:txBody>
          </p:sp>
        </p:grpSp>
      </p:grpSp>
    </p:spTree>
    <p:extLst>
      <p:ext uri="{BB962C8B-B14F-4D97-AF65-F5344CB8AC3E}">
        <p14:creationId xmlns:p14="http://schemas.microsoft.com/office/powerpoint/2010/main" val="3485003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rmAutofit fontScale="90000"/>
          </a:bodyPr>
          <a:lstStyle/>
          <a:p>
            <a:r>
              <a:rPr lang="en-US" sz="3200" dirty="0"/>
              <a:t>Prospectus – </a:t>
            </a:r>
            <a:r>
              <a:rPr lang="en-US" sz="3200" b="1" u="sng" dirty="0"/>
              <a:t>part I</a:t>
            </a:r>
            <a:r>
              <a:rPr lang="en-US" sz="3200" dirty="0"/>
              <a:t>: Registered under </a:t>
            </a:r>
            <a:br>
              <a:rPr lang="en-US" sz="3200" dirty="0"/>
            </a:br>
            <a:r>
              <a:rPr lang="en-US" sz="3200" dirty="0"/>
              <a:t>the “1940 act”</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438150" y="2097249"/>
            <a:ext cx="11401425" cy="4058596"/>
          </a:xfrm>
        </p:spPr>
        <p:txBody>
          <a:bodyPr>
            <a:noAutofit/>
          </a:bodyPr>
          <a:lstStyle/>
          <a:p>
            <a:r>
              <a:rPr lang="en-US" sz="2400" b="1" dirty="0"/>
              <a:t>How to find a prospectus:</a:t>
            </a:r>
          </a:p>
          <a:p>
            <a:pPr lvl="1"/>
            <a:r>
              <a:rPr lang="en-US" sz="2400" dirty="0"/>
              <a:t>Financial Management Company websites - look for terms </a:t>
            </a:r>
            <a:r>
              <a:rPr lang="en-US" sz="2400" i="1" dirty="0"/>
              <a:t>Documents</a:t>
            </a:r>
            <a:r>
              <a:rPr lang="en-US" sz="2400" dirty="0"/>
              <a:t>, </a:t>
            </a:r>
            <a:r>
              <a:rPr lang="en-US" sz="2400" i="1" dirty="0"/>
              <a:t>Fund Literature, Resources, etc.</a:t>
            </a:r>
          </a:p>
          <a:p>
            <a:pPr lvl="1"/>
            <a:r>
              <a:rPr lang="en-US" sz="2400" dirty="0"/>
              <a:t>SEC EDGAR - </a:t>
            </a:r>
            <a:r>
              <a:rPr lang="en-US" sz="2400" u="sng" dirty="0">
                <a:solidFill>
                  <a:srgbClr val="0070C0"/>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www.sec.gov</a:t>
            </a:r>
            <a:r>
              <a:rPr lang="en-US" sz="2400" dirty="0">
                <a:solidFill>
                  <a:srgbClr val="0070C0"/>
                </a:solidFill>
                <a:effectLst/>
                <a:ea typeface="Calibri" panose="020F0502020204030204" pitchFamily="34" charset="0"/>
                <a:cs typeface="Times New Roman" panose="02020603050405020304" pitchFamily="18" charset="0"/>
              </a:rPr>
              <a:t> </a:t>
            </a:r>
            <a:r>
              <a:rPr lang="en-US" sz="2400" dirty="0">
                <a:solidFill>
                  <a:srgbClr val="000000"/>
                </a:solidFill>
                <a:effectLst/>
                <a:ea typeface="Calibri" panose="020F0502020204030204" pitchFamily="34" charset="0"/>
                <a:cs typeface="Times New Roman" panose="02020603050405020304" pitchFamily="18" charset="0"/>
              </a:rPr>
              <a:t>- to search for a mutual fund or ETF click on </a:t>
            </a:r>
            <a:r>
              <a:rPr lang="en-US" sz="2400" dirty="0">
                <a:solidFill>
                  <a:srgbClr val="0070C0"/>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Company Filings</a:t>
            </a:r>
            <a:r>
              <a:rPr lang="en-US" sz="2400" dirty="0">
                <a:solidFill>
                  <a:srgbClr val="000000"/>
                </a:solidFill>
                <a:effectLst/>
                <a:ea typeface="Calibri" panose="020F0502020204030204" pitchFamily="34" charset="0"/>
                <a:cs typeface="Times New Roman" panose="02020603050405020304" pitchFamily="18" charset="0"/>
              </a:rPr>
              <a:t> under the search bar at the top of the home page to get to the EDGAR search page.  On the left side are tools optimized to search for mutual funds</a:t>
            </a:r>
            <a:r>
              <a:rPr lang="en-US" sz="2400" dirty="0">
                <a:solidFill>
                  <a:srgbClr val="000000"/>
                </a:solidFill>
                <a:ea typeface="Calibri" panose="020F0502020204030204" pitchFamily="34" charset="0"/>
                <a:cs typeface="Times New Roman" panose="02020603050405020304" pitchFamily="18" charset="0"/>
              </a:rPr>
              <a:t> and</a:t>
            </a:r>
            <a:r>
              <a:rPr lang="en-US" sz="2400" dirty="0">
                <a:solidFill>
                  <a:srgbClr val="000000"/>
                </a:solidFill>
                <a:effectLst/>
                <a:ea typeface="Calibri" panose="020F0502020204030204" pitchFamily="34" charset="0"/>
                <a:cs typeface="Times New Roman" panose="02020603050405020304" pitchFamily="18" charset="0"/>
              </a:rPr>
              <a:t> ETFs.</a:t>
            </a:r>
            <a:endParaRPr lang="en-US" sz="2400" dirty="0"/>
          </a:p>
          <a:p>
            <a:r>
              <a:rPr lang="en-US" sz="2800" b="1" dirty="0">
                <a:highlight>
                  <a:srgbClr val="FFFF00"/>
                </a:highlight>
              </a:rPr>
              <a:t>811:</a:t>
            </a:r>
            <a:r>
              <a:rPr lang="en-US" sz="2400" b="1" dirty="0">
                <a:highlight>
                  <a:srgbClr val="FFFF00"/>
                </a:highlight>
              </a:rPr>
              <a:t> </a:t>
            </a:r>
            <a:r>
              <a:rPr lang="en-US" sz="2400" dirty="0"/>
              <a:t> All filers registered under the Investment Company Act of 1940 are assigned a </a:t>
            </a:r>
            <a:r>
              <a:rPr lang="en-US" sz="2400" i="1" u="sng" dirty="0"/>
              <a:t>Reporting Filing Number</a:t>
            </a:r>
            <a:r>
              <a:rPr lang="en-US" sz="2400" dirty="0"/>
              <a:t> that always starts with an </a:t>
            </a:r>
            <a:r>
              <a:rPr lang="en-US" sz="2400" b="1" dirty="0">
                <a:highlight>
                  <a:srgbClr val="FFFF00"/>
                </a:highlight>
              </a:rPr>
              <a:t>811</a:t>
            </a:r>
            <a:r>
              <a:rPr lang="en-US" sz="2400" dirty="0"/>
              <a:t>-prefix. Most often, the 811-number is on the last page of the prospectus.  This is the simplest and surest method to identify funds registered under the 1940 Act.</a:t>
            </a:r>
          </a:p>
        </p:txBody>
      </p:sp>
      <p:grpSp>
        <p:nvGrpSpPr>
          <p:cNvPr id="4" name="Group 3">
            <a:extLst>
              <a:ext uri="{FF2B5EF4-FFF2-40B4-BE49-F238E27FC236}">
                <a16:creationId xmlns:a16="http://schemas.microsoft.com/office/drawing/2014/main" id="{B57FF9B6-7A4A-6703-6E21-0230B345D53C}"/>
              </a:ext>
              <a:ext uri="{C183D7F6-B498-43B3-948B-1728B52AA6E4}">
                <adec:decorative xmlns:adec="http://schemas.microsoft.com/office/drawing/2017/decorative" val="1"/>
              </a:ext>
            </a:extLst>
          </p:cNvPr>
          <p:cNvGrpSpPr/>
          <p:nvPr/>
        </p:nvGrpSpPr>
        <p:grpSpPr>
          <a:xfrm>
            <a:off x="9014848" y="0"/>
            <a:ext cx="1828800" cy="2514007"/>
            <a:chOff x="8557648" y="141703"/>
            <a:chExt cx="1828800" cy="2514007"/>
          </a:xfrm>
        </p:grpSpPr>
        <p:sp>
          <p:nvSpPr>
            <p:cNvPr id="5" name="Freeform: Shape 4">
              <a:extLst>
                <a:ext uri="{FF2B5EF4-FFF2-40B4-BE49-F238E27FC236}">
                  <a16:creationId xmlns:a16="http://schemas.microsoft.com/office/drawing/2014/main" id="{EB546388-A753-DF63-DA71-1A7BF6596F69}"/>
                </a:ext>
              </a:extLst>
            </p:cNvPr>
            <p:cNvSpPr>
              <a:spLocks/>
            </p:cNvSpPr>
            <p:nvPr/>
          </p:nvSpPr>
          <p:spPr>
            <a:xfrm>
              <a:off x="8557648" y="141703"/>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EF18E9F-5535-7C85-123F-E2041AB772A9}"/>
                </a:ext>
              </a:extLst>
            </p:cNvPr>
            <p:cNvSpPr txBox="1">
              <a:spLocks/>
            </p:cNvSpPr>
            <p:nvPr/>
          </p:nvSpPr>
          <p:spPr>
            <a:xfrm>
              <a:off x="8659443" y="1101680"/>
              <a:ext cx="14606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w="127">
                    <a:noFill/>
                  </a:ln>
                  <a:solidFill>
                    <a:prstClr val="white"/>
                  </a:solidFill>
                  <a:effectLst/>
                  <a:uLnTx/>
                  <a:uFillTx/>
                  <a:latin typeface="Calibri" panose="020F0502020204030204"/>
                  <a:ea typeface="+mn-ea"/>
                  <a:cs typeface="+mn-cs"/>
                </a:rPr>
                <a:t>Parts I</a:t>
              </a:r>
            </a:p>
          </p:txBody>
        </p:sp>
      </p:grpSp>
    </p:spTree>
    <p:extLst>
      <p:ext uri="{BB962C8B-B14F-4D97-AF65-F5344CB8AC3E}">
        <p14:creationId xmlns:p14="http://schemas.microsoft.com/office/powerpoint/2010/main" val="3500841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rmAutofit/>
          </a:bodyPr>
          <a:lstStyle/>
          <a:p>
            <a:r>
              <a:rPr lang="en-US" sz="4000" dirty="0"/>
              <a:t>NEW TIPS!!!</a:t>
            </a:r>
          </a:p>
        </p:txBody>
      </p:sp>
      <p:sp>
        <p:nvSpPr>
          <p:cNvPr id="10" name="Content Placeholder 2">
            <a:extLst>
              <a:ext uri="{FF2B5EF4-FFF2-40B4-BE49-F238E27FC236}">
                <a16:creationId xmlns:a16="http://schemas.microsoft.com/office/drawing/2014/main" id="{2ECB9F9D-B551-EBDC-9A1E-A1FBE803B8F0}"/>
              </a:ext>
            </a:extLst>
          </p:cNvPr>
          <p:cNvSpPr txBox="1">
            <a:spLocks/>
          </p:cNvSpPr>
          <p:nvPr/>
        </p:nvSpPr>
        <p:spPr>
          <a:xfrm>
            <a:off x="440435" y="1871853"/>
            <a:ext cx="11309985" cy="4200947"/>
          </a:xfrm>
          <a:prstGeom prst="rect">
            <a:avLst/>
          </a:prstGeom>
        </p:spPr>
        <p:txBody>
          <a:bodyPr wrap="square" lIns="0" tIns="0" rIns="0" bIns="0">
            <a:noAutofit/>
          </a:bodyPr>
          <a:lstStyle>
            <a:lvl1pPr marL="0">
              <a:defRPr sz="2000" b="1" i="0">
                <a:solidFill>
                  <a:srgbClr val="3C3C3C"/>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88D5A9"/>
              </a:buClr>
              <a:buSzTx/>
              <a:buFontTx/>
              <a:buNone/>
              <a:tabLst/>
              <a:defRPr/>
            </a:pPr>
            <a:r>
              <a:rPr kumimoji="0" lang="en-US" sz="2800" b="1" i="0" u="none" strike="noStrike" kern="1200" cap="none" spc="0" normalizeH="0" baseline="0" noProof="0" dirty="0">
                <a:ln>
                  <a:noFill/>
                </a:ln>
                <a:solidFill>
                  <a:srgbClr val="3C3C3C"/>
                </a:solidFill>
                <a:effectLst/>
                <a:uLnTx/>
                <a:uFillTx/>
                <a:latin typeface="Calibri"/>
                <a:ea typeface="+mn-ea"/>
                <a:cs typeface="Calibri"/>
              </a:rPr>
              <a:t>For Diversified Mutual Funds:</a:t>
            </a:r>
          </a:p>
          <a:p>
            <a:pPr marL="0" marR="0" lvl="0" indent="0" algn="l" defTabSz="457200" rtl="0" eaLnBrk="1" fontAlgn="auto" latinLnBrk="0" hangingPunct="1">
              <a:lnSpc>
                <a:spcPct val="100000"/>
              </a:lnSpc>
              <a:spcBef>
                <a:spcPts val="0"/>
              </a:spcBef>
              <a:spcAft>
                <a:spcPts val="0"/>
              </a:spcAft>
              <a:buClr>
                <a:srgbClr val="88D5A9"/>
              </a:buClr>
              <a:buSzTx/>
              <a:buFontTx/>
              <a:buNone/>
              <a:tabLst/>
              <a:defRPr/>
            </a:pPr>
            <a:endParaRPr kumimoji="0" lang="en-US" sz="2400" b="1" i="0" u="none" strike="noStrike" kern="1200" cap="none" spc="0" normalizeH="0" baseline="0" noProof="0" dirty="0">
              <a:ln>
                <a:noFill/>
              </a:ln>
              <a:solidFill>
                <a:srgbClr val="3C3C3C"/>
              </a:solidFill>
              <a:effectLst/>
              <a:uLnTx/>
              <a:uFillTx/>
              <a:latin typeface="Calibri"/>
              <a:ea typeface="+mn-ea"/>
              <a:cs typeface="Calibri"/>
            </a:endParaRPr>
          </a:p>
          <a:p>
            <a:pPr marL="342900" marR="0" lvl="0" indent="-342900" algn="l" defTabSz="457200" rtl="0" eaLnBrk="1" fontAlgn="auto" latinLnBrk="0" hangingPunct="1">
              <a:lnSpc>
                <a:spcPct val="100000"/>
              </a:lnSpc>
              <a:spcBef>
                <a:spcPts val="0"/>
              </a:spcBef>
              <a:spcAft>
                <a:spcPts val="0"/>
              </a:spcAft>
              <a:buClr>
                <a:srgbClr val="88D5A9"/>
              </a:buClr>
              <a:buSzTx/>
              <a:buFont typeface="Wingdings" panose="05000000000000000000" pitchFamily="2" charset="2"/>
              <a:buChar char="§"/>
              <a:tabLst/>
              <a:defRPr/>
            </a:pPr>
            <a:r>
              <a:rPr kumimoji="0" lang="en-US" sz="2600" b="1" i="0" u="none" strike="noStrike" kern="1200" cap="none" spc="0" normalizeH="0" baseline="0" noProof="0" dirty="0">
                <a:ln>
                  <a:noFill/>
                </a:ln>
                <a:solidFill>
                  <a:srgbClr val="3C3C3C"/>
                </a:solidFill>
                <a:effectLst/>
                <a:uLnTx/>
                <a:uFillTx/>
                <a:latin typeface="Calibri"/>
                <a:ea typeface="+mn-ea"/>
                <a:cs typeface="Calibri"/>
              </a:rPr>
              <a:t>OGE released a new Job Aid earlier this year: </a:t>
            </a:r>
            <a:r>
              <a:rPr kumimoji="0" lang="en-US" sz="2600" b="0" i="0" u="none" strike="noStrike" kern="1200" cap="none" spc="0" normalizeH="0" baseline="0" noProof="0" dirty="0">
                <a:ln>
                  <a:noFill/>
                </a:ln>
                <a:solidFill>
                  <a:srgbClr val="3C3C3C"/>
                </a:solidFill>
                <a:effectLst/>
                <a:uLnTx/>
                <a:uFillTx/>
                <a:latin typeface="Calibri"/>
                <a:ea typeface="+mn-ea"/>
                <a:cs typeface="Calibri"/>
              </a:rPr>
              <a:t>DETERMINING if an Investment Fund is Registered under the 1940 Act - </a:t>
            </a:r>
            <a:r>
              <a:rPr kumimoji="0" lang="en-US" sz="2600" b="0" i="0" u="none" strike="noStrike" kern="1200" cap="none" spc="0" normalizeH="0" baseline="0" noProof="0" dirty="0">
                <a:ln>
                  <a:noFill/>
                </a:ln>
                <a:solidFill>
                  <a:srgbClr val="0070C0"/>
                </a:solidFill>
                <a:effectLst/>
                <a:uLnTx/>
                <a:uFillTx/>
                <a:latin typeface="Calibri"/>
                <a:ea typeface="+mn-ea"/>
                <a:cs typeface="Calibri"/>
                <a:hlinkClick r:id="rId3">
                  <a:extLst>
                    <a:ext uri="{A12FA001-AC4F-418D-AE19-62706E023703}">
                      <ahyp:hlinkClr xmlns:ahyp="http://schemas.microsoft.com/office/drawing/2018/hyperlinkcolor" val="tx"/>
                    </a:ext>
                  </a:extLst>
                </a:hlinkClick>
              </a:rPr>
              <a:t>1940 Act Job Aid</a:t>
            </a:r>
            <a:r>
              <a:rPr kumimoji="0" lang="en-US" sz="2600" b="0" i="0" u="none" strike="noStrike" kern="1200" cap="none" spc="0" normalizeH="0" baseline="0" noProof="0" dirty="0">
                <a:ln>
                  <a:noFill/>
                </a:ln>
                <a:solidFill>
                  <a:schemeClr val="tx1"/>
                </a:solidFill>
                <a:effectLst/>
                <a:uLnTx/>
                <a:uFillTx/>
                <a:latin typeface="Calibri"/>
                <a:ea typeface="+mn-ea"/>
                <a:cs typeface="Calibri"/>
              </a:rPr>
              <a:t>.</a:t>
            </a:r>
          </a:p>
          <a:p>
            <a:pPr marL="457200" marR="0" lvl="1" indent="0" algn="l" defTabSz="457200" rtl="0" eaLnBrk="1" fontAlgn="auto" latinLnBrk="0" hangingPunct="1">
              <a:lnSpc>
                <a:spcPct val="100000"/>
              </a:lnSpc>
              <a:spcBef>
                <a:spcPts val="0"/>
              </a:spcBef>
              <a:spcAft>
                <a:spcPts val="0"/>
              </a:spcAft>
              <a:buClr>
                <a:srgbClr val="88D5A9"/>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
                <a:srgbClr val="88D5A9"/>
              </a:buClr>
              <a:buSzTx/>
              <a:buFont typeface="Wingdings" panose="05000000000000000000" pitchFamily="2" charset="2"/>
              <a:buChar char="§"/>
              <a:tabLst/>
              <a:defRPr/>
            </a:pPr>
            <a:r>
              <a:rPr kumimoji="0" lang="en-US" sz="2600" b="1" i="0" u="none" strike="noStrike" kern="1200" cap="none" spc="0" normalizeH="0" baseline="0" noProof="0" dirty="0">
                <a:ln>
                  <a:noFill/>
                </a:ln>
                <a:solidFill>
                  <a:srgbClr val="0070C0"/>
                </a:solidFill>
                <a:effectLst/>
                <a:uLnTx/>
                <a:uFillTx/>
                <a:latin typeface="Calibri"/>
                <a:ea typeface="+mn-ea"/>
                <a:cs typeface="Calibri"/>
                <a:hlinkClick r:id="rId4">
                  <a:extLst>
                    <a:ext uri="{A12FA001-AC4F-418D-AE19-62706E023703}">
                      <ahyp:hlinkClr xmlns:ahyp="http://schemas.microsoft.com/office/drawing/2018/hyperlinkcolor" val="tx"/>
                    </a:ext>
                  </a:extLst>
                </a:hlinkClick>
              </a:rPr>
              <a:t>SEC Investment Company Series and Class Information</a:t>
            </a:r>
            <a:r>
              <a:rPr kumimoji="0" lang="en-US" sz="2000" b="1" i="0" u="none" strike="noStrike" kern="1200" cap="none" spc="0" normalizeH="0" baseline="0" noProof="0" dirty="0">
                <a:ln>
                  <a:noFill/>
                </a:ln>
                <a:solidFill>
                  <a:prstClr val="black">
                    <a:lumMod val="65000"/>
                    <a:lumOff val="35000"/>
                  </a:prstClr>
                </a:solidFill>
                <a:effectLst/>
                <a:uLnTx/>
                <a:uFillTx/>
                <a:latin typeface="Calibri"/>
                <a:ea typeface="+mn-ea"/>
                <a:cs typeface="Calibri"/>
              </a:rPr>
              <a:t>	</a:t>
            </a:r>
          </a:p>
          <a:p>
            <a:pPr marL="0" marR="0" lvl="0" indent="0" algn="l" defTabSz="457200" rtl="0" eaLnBrk="1" fontAlgn="auto" latinLnBrk="0" hangingPunct="1">
              <a:lnSpc>
                <a:spcPct val="100000"/>
              </a:lnSpc>
              <a:spcBef>
                <a:spcPts val="0"/>
              </a:spcBef>
              <a:spcAft>
                <a:spcPts val="0"/>
              </a:spcAft>
              <a:buClr>
                <a:srgbClr val="88D5A9"/>
              </a:buClr>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a:ea typeface="+mn-ea"/>
                <a:cs typeface="Calibri"/>
              </a:rPr>
              <a:t>	</a:t>
            </a:r>
            <a:endParaRPr kumimoji="0" lang="en-US" sz="2400" b="1" i="0" u="none" strike="noStrike" kern="1200" cap="none" spc="0" normalizeH="0" baseline="0" noProof="0" dirty="0">
              <a:ln>
                <a:noFill/>
              </a:ln>
              <a:solidFill>
                <a:srgbClr val="3C3C3C"/>
              </a:solidFill>
              <a:effectLst/>
              <a:uLnTx/>
              <a:uFillTx/>
              <a:latin typeface="Calibri"/>
              <a:ea typeface="+mn-ea"/>
              <a:cs typeface="Calibri"/>
            </a:endParaRPr>
          </a:p>
        </p:txBody>
      </p:sp>
    </p:spTree>
    <p:extLst>
      <p:ext uri="{BB962C8B-B14F-4D97-AF65-F5344CB8AC3E}">
        <p14:creationId xmlns:p14="http://schemas.microsoft.com/office/powerpoint/2010/main" val="1921667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Autofit/>
          </a:bodyPr>
          <a:lstStyle/>
          <a:p>
            <a:r>
              <a:rPr lang="en-US" dirty="0"/>
              <a:t>NEW TIPS!!!</a:t>
            </a:r>
            <a:r>
              <a:rPr lang="en-US" b="1" dirty="0"/>
              <a:t> </a:t>
            </a:r>
            <a:br>
              <a:rPr lang="en-US" b="1" dirty="0"/>
            </a:br>
            <a:r>
              <a:rPr lang="en-US" b="1" dirty="0"/>
              <a:t>SEC Investment Company Series and Class Information</a:t>
            </a:r>
            <a:endParaRPr lang="en-US" dirty="0"/>
          </a:p>
        </p:txBody>
      </p:sp>
      <p:pic>
        <p:nvPicPr>
          <p:cNvPr id="20" name="Picture 19" descr="This is a screenshot of the webpage located at https://www.sec.gov/about/opendatasetsshtmlinvestment_company.">
            <a:extLst>
              <a:ext uri="{FF2B5EF4-FFF2-40B4-BE49-F238E27FC236}">
                <a16:creationId xmlns:a16="http://schemas.microsoft.com/office/drawing/2014/main" id="{CC224D13-C358-6332-E122-55C7D0CABF57}"/>
              </a:ext>
            </a:extLst>
          </p:cNvPr>
          <p:cNvPicPr>
            <a:picLocks noChangeAspect="1"/>
          </p:cNvPicPr>
          <p:nvPr/>
        </p:nvPicPr>
        <p:blipFill>
          <a:blip r:embed="rId3"/>
          <a:stretch>
            <a:fillRect/>
          </a:stretch>
        </p:blipFill>
        <p:spPr>
          <a:xfrm>
            <a:off x="1730829" y="1936750"/>
            <a:ext cx="8730343" cy="47289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70512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Autofit/>
          </a:bodyPr>
          <a:lstStyle/>
          <a:p>
            <a:r>
              <a:rPr lang="en-US" dirty="0"/>
              <a:t>NEW TIPS!!!</a:t>
            </a:r>
            <a:r>
              <a:rPr lang="en-US" b="1" dirty="0"/>
              <a:t> </a:t>
            </a:r>
            <a:br>
              <a:rPr lang="en-US" b="1" dirty="0"/>
            </a:br>
            <a:r>
              <a:rPr lang="en-US" b="1" dirty="0"/>
              <a:t>Data downloads</a:t>
            </a:r>
            <a:endParaRPr lang="en-US" dirty="0"/>
          </a:p>
        </p:txBody>
      </p:sp>
      <p:pic>
        <p:nvPicPr>
          <p:cNvPr id="4" name="Picture 3" descr="This is another screenshot of the SEC's webpage. It shows the &quot;Data Downloads&quot; section, which is where Series and Class Reports are located, and the 2024 CVS format report is highlighted.">
            <a:extLst>
              <a:ext uri="{FF2B5EF4-FFF2-40B4-BE49-F238E27FC236}">
                <a16:creationId xmlns:a16="http://schemas.microsoft.com/office/drawing/2014/main" id="{AA1F78B5-2029-9668-9924-C6D135C238B3}"/>
              </a:ext>
            </a:extLst>
          </p:cNvPr>
          <p:cNvPicPr>
            <a:picLocks noChangeAspect="1"/>
          </p:cNvPicPr>
          <p:nvPr/>
        </p:nvPicPr>
        <p:blipFill>
          <a:blip r:embed="rId3"/>
          <a:stretch>
            <a:fillRect/>
          </a:stretch>
        </p:blipFill>
        <p:spPr>
          <a:xfrm>
            <a:off x="1524000" y="1905000"/>
            <a:ext cx="9144000" cy="4953000"/>
          </a:xfrm>
          <a:prstGeom prst="rect">
            <a:avLst/>
          </a:prstGeom>
        </p:spPr>
      </p:pic>
    </p:spTree>
    <p:extLst>
      <p:ext uri="{BB962C8B-B14F-4D97-AF65-F5344CB8AC3E}">
        <p14:creationId xmlns:p14="http://schemas.microsoft.com/office/powerpoint/2010/main" val="1133868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Autofit/>
          </a:bodyPr>
          <a:lstStyle/>
          <a:p>
            <a:r>
              <a:rPr lang="en-US" dirty="0"/>
              <a:t>NEW TIPS!!!</a:t>
            </a:r>
            <a:r>
              <a:rPr lang="en-US" b="1" dirty="0"/>
              <a:t> </a:t>
            </a:r>
            <a:br>
              <a:rPr lang="en-US" b="1" dirty="0"/>
            </a:br>
            <a:r>
              <a:rPr lang="en-US" b="1" dirty="0"/>
              <a:t>Detailed information</a:t>
            </a:r>
            <a:endParaRPr lang="en-US" dirty="0"/>
          </a:p>
        </p:txBody>
      </p:sp>
      <p:pic>
        <p:nvPicPr>
          <p:cNvPr id="16" name="Picture 15" descr="This is the screenshot of a report, where someone is searching for a particular class ticker - &quot;TNHAX.&quot; ">
            <a:extLst>
              <a:ext uri="{FF2B5EF4-FFF2-40B4-BE49-F238E27FC236}">
                <a16:creationId xmlns:a16="http://schemas.microsoft.com/office/drawing/2014/main" id="{42B84BDD-D258-3C8F-E4CC-5B89759EB6F9}"/>
              </a:ext>
            </a:extLst>
          </p:cNvPr>
          <p:cNvPicPr>
            <a:picLocks noChangeAspect="1"/>
          </p:cNvPicPr>
          <p:nvPr/>
        </p:nvPicPr>
        <p:blipFill rotWithShape="1">
          <a:blip r:embed="rId3"/>
          <a:srcRect t="24540"/>
          <a:stretch/>
        </p:blipFill>
        <p:spPr>
          <a:xfrm>
            <a:off x="489857" y="1992081"/>
            <a:ext cx="11212286" cy="4599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0116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rmAutofit/>
          </a:bodyPr>
          <a:lstStyle/>
          <a:p>
            <a:r>
              <a:rPr lang="en-US" sz="3200" dirty="0"/>
              <a:t>A note on Exchange-traded funds (etf)</a:t>
            </a:r>
            <a:r>
              <a:rPr lang="en-US" sz="3200" cap="none" dirty="0"/>
              <a:t>s</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452437" y="1726405"/>
            <a:ext cx="11287125" cy="2752077"/>
          </a:xfrm>
        </p:spPr>
        <p:txBody>
          <a:bodyPr>
            <a:normAutofit/>
          </a:bodyPr>
          <a:lstStyle/>
          <a:p>
            <a:pPr marL="0" indent="0" algn="l">
              <a:buNone/>
            </a:pPr>
            <a:r>
              <a:rPr lang="en-US" sz="2000" b="1" i="0" u="none" strike="noStrike" baseline="0" dirty="0">
                <a:solidFill>
                  <a:srgbClr val="3D3D3D"/>
                </a:solidFill>
                <a:latin typeface="Calibri" panose="020F0502020204030204" pitchFamily="34" charset="0"/>
              </a:rPr>
              <a:t>Most Exchange-Traded Funds are: </a:t>
            </a:r>
            <a:endParaRPr lang="en-US" sz="2000" b="0" i="0" u="none" strike="noStrike" baseline="0" dirty="0">
              <a:solidFill>
                <a:srgbClr val="3D3D3D"/>
              </a:solidFill>
              <a:latin typeface="Calibri" panose="020F0502020204030204" pitchFamily="34" charset="0"/>
            </a:endParaRPr>
          </a:p>
          <a:p>
            <a:pPr marR="0" algn="l"/>
            <a:r>
              <a:rPr lang="en-US" sz="2000" b="0" i="0" u="none" strike="noStrike" baseline="0" dirty="0">
                <a:solidFill>
                  <a:srgbClr val="3D3D3D"/>
                </a:solidFill>
                <a:latin typeface="Calibri" panose="020F0502020204030204" pitchFamily="34" charset="0"/>
              </a:rPr>
              <a:t>Organized either as open-end investment management companies or as unit investment trusts </a:t>
            </a:r>
          </a:p>
          <a:p>
            <a:pPr marR="0" algn="l"/>
            <a:r>
              <a:rPr lang="en-US" sz="2000" b="0" i="0" u="none" strike="noStrike" baseline="0" dirty="0">
                <a:solidFill>
                  <a:srgbClr val="3D3D3D"/>
                </a:solidFill>
                <a:latin typeface="Calibri" panose="020F0502020204030204" pitchFamily="34" charset="0"/>
              </a:rPr>
              <a:t>Registered with the SEC under the same statutory authorities as traditional mutual funds </a:t>
            </a:r>
          </a:p>
          <a:p>
            <a:pPr marR="0" algn="l"/>
            <a:r>
              <a:rPr lang="en-US" sz="2000" b="0" i="0" u="none" strike="noStrike" baseline="0" dirty="0">
                <a:solidFill>
                  <a:srgbClr val="3D3D3D"/>
                </a:solidFill>
                <a:latin typeface="Calibri" panose="020F0502020204030204" pitchFamily="34" charset="0"/>
              </a:rPr>
              <a:t>Qualify for the exemptions in 5 C.F.R. part 2640 for diversified mutual funds and unit investment trusts </a:t>
            </a:r>
          </a:p>
        </p:txBody>
      </p:sp>
      <p:sp>
        <p:nvSpPr>
          <p:cNvPr id="7" name="TextBox 6">
            <a:extLst>
              <a:ext uri="{FF2B5EF4-FFF2-40B4-BE49-F238E27FC236}">
                <a16:creationId xmlns:a16="http://schemas.microsoft.com/office/drawing/2014/main" id="{44C2F51B-9FD2-86CD-0227-6F013046E2FB}"/>
              </a:ext>
            </a:extLst>
          </p:cNvPr>
          <p:cNvSpPr txBox="1"/>
          <p:nvPr/>
        </p:nvSpPr>
        <p:spPr>
          <a:xfrm>
            <a:off x="452437" y="4297786"/>
            <a:ext cx="11287125"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C00000"/>
                </a:solidFill>
                <a:effectLst/>
                <a:uLnTx/>
                <a:uFillTx/>
                <a:latin typeface="Calibri" panose="020F0502020204030204" pitchFamily="34" charset="0"/>
                <a:ea typeface="+mn-ea"/>
                <a:cs typeface="+mn-cs"/>
              </a:rPr>
              <a:t>!!! CAUTION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ETFs invested in commodities usually do not meet the definition for mutual fund or unit investment trust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WHY?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Not registered under the 1940 Act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14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a:xfrm>
            <a:off x="581192" y="702156"/>
            <a:ext cx="11029615" cy="925166"/>
          </a:xfrm>
        </p:spPr>
        <p:txBody>
          <a:bodyPr>
            <a:normAutofit/>
          </a:bodyPr>
          <a:lstStyle/>
          <a:p>
            <a:pPr algn="ctr"/>
            <a:r>
              <a:rPr lang="en-US" sz="3200" dirty="0"/>
              <a:t>remember</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180497"/>
            <a:ext cx="11029615" cy="2735888"/>
          </a:xfrm>
        </p:spPr>
        <p:txBody>
          <a:bodyPr>
            <a:normAutofit/>
          </a:bodyPr>
          <a:lstStyle/>
          <a:p>
            <a:pPr marL="0" marR="0" indent="0" algn="ctr">
              <a:buNone/>
            </a:pPr>
            <a:r>
              <a:rPr lang="en-US" sz="2400" b="1" i="0" u="none" strike="noStrike" baseline="0" dirty="0">
                <a:solidFill>
                  <a:srgbClr val="3D3D3D"/>
                </a:solidFill>
                <a:latin typeface="Calibri" panose="020F0502020204030204" pitchFamily="34" charset="0"/>
              </a:rPr>
              <a:t>Excepted Investment Funds (EIFs) are a Reporting Tool for Financial Disclosures</a:t>
            </a:r>
            <a:endParaRPr lang="en-US" sz="2400" b="0" i="0" u="none" strike="noStrike" baseline="0" dirty="0">
              <a:solidFill>
                <a:srgbClr val="3D3D3D"/>
              </a:solidFill>
              <a:latin typeface="Calibri" panose="020F0502020204030204" pitchFamily="34" charset="0"/>
            </a:endParaRPr>
          </a:p>
        </p:txBody>
      </p:sp>
      <p:sp>
        <p:nvSpPr>
          <p:cNvPr id="4" name="Content Placeholder 2">
            <a:extLst>
              <a:ext uri="{FF2B5EF4-FFF2-40B4-BE49-F238E27FC236}">
                <a16:creationId xmlns:a16="http://schemas.microsoft.com/office/drawing/2014/main" id="{07FC09EC-2E2C-CA36-C208-4E6A42664287}"/>
              </a:ext>
            </a:extLst>
          </p:cNvPr>
          <p:cNvSpPr txBox="1">
            <a:spLocks/>
          </p:cNvSpPr>
          <p:nvPr/>
        </p:nvSpPr>
        <p:spPr>
          <a:xfrm>
            <a:off x="4812126" y="3429000"/>
            <a:ext cx="2567749" cy="247235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panose="05000000000000000000" pitchFamily="2"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pitchFamily="34" charset="0"/>
                <a:ea typeface="+mn-ea"/>
                <a:cs typeface="+mn-cs"/>
              </a:rPr>
              <a:t>EIF = Reporting </a:t>
            </a:r>
          </a:p>
        </p:txBody>
      </p:sp>
      <p:sp>
        <p:nvSpPr>
          <p:cNvPr id="5" name="TextBox 4">
            <a:extLst>
              <a:ext uri="{FF2B5EF4-FFF2-40B4-BE49-F238E27FC236}">
                <a16:creationId xmlns:a16="http://schemas.microsoft.com/office/drawing/2014/main" id="{2B822E35-33CA-5B71-0269-58E111D0074B}"/>
              </a:ext>
            </a:extLst>
          </p:cNvPr>
          <p:cNvSpPr txBox="1"/>
          <p:nvPr/>
        </p:nvSpPr>
        <p:spPr>
          <a:xfrm>
            <a:off x="4812126" y="4985330"/>
            <a:ext cx="2781300" cy="83099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
                <a:srgbClr val="8CB64A"/>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pitchFamily="34" charset="0"/>
                <a:ea typeface="+mn-ea"/>
                <a:cs typeface="+mn-cs"/>
              </a:rPr>
              <a:t>EIF ≠ Conflicts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27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18 U.S.C. § 208</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197914"/>
            <a:ext cx="11029615" cy="3678303"/>
          </a:xfrm>
        </p:spPr>
        <p:txBody>
          <a:bodyPr>
            <a:normAutofit/>
          </a:bodyPr>
          <a:lstStyle/>
          <a:p>
            <a:pPr marL="0" indent="0" algn="l" rtl="0" fontAlgn="base">
              <a:buNone/>
            </a:pPr>
            <a:r>
              <a:rPr lang="en-US" sz="2400" b="0" i="0" u="none" strike="noStrike" dirty="0">
                <a:solidFill>
                  <a:srgbClr val="404040"/>
                </a:solidFill>
                <a:effectLst/>
              </a:rPr>
              <a:t>The criminal statute at 18 U.S.C. § 208 prohibits an employee from </a:t>
            </a:r>
            <a:r>
              <a:rPr lang="en-US" sz="2400" b="1" i="0" u="none" strike="noStrike" dirty="0">
                <a:solidFill>
                  <a:srgbClr val="404040"/>
                </a:solidFill>
                <a:effectLst/>
              </a:rPr>
              <a:t>participating personally and substantially</a:t>
            </a:r>
            <a:r>
              <a:rPr lang="en-US" sz="2400" b="0" i="0" u="none" strike="noStrike" dirty="0">
                <a:solidFill>
                  <a:srgbClr val="404040"/>
                </a:solidFill>
                <a:effectLst/>
              </a:rPr>
              <a:t> in an </a:t>
            </a:r>
            <a:r>
              <a:rPr lang="en-US" sz="2400" b="1" i="0" u="none" strike="noStrike" dirty="0">
                <a:solidFill>
                  <a:srgbClr val="404040"/>
                </a:solidFill>
                <a:effectLst/>
              </a:rPr>
              <a:t>official capacity</a:t>
            </a:r>
            <a:r>
              <a:rPr lang="en-US" sz="2400" b="0" i="0" u="none" strike="noStrike" dirty="0">
                <a:solidFill>
                  <a:srgbClr val="404040"/>
                </a:solidFill>
                <a:effectLst/>
              </a:rPr>
              <a:t> in any </a:t>
            </a:r>
            <a:r>
              <a:rPr lang="en-US" sz="2400" b="1" i="0" u="none" strike="noStrike" dirty="0">
                <a:solidFill>
                  <a:srgbClr val="404040"/>
                </a:solidFill>
                <a:effectLst/>
              </a:rPr>
              <a:t>particular matter </a:t>
            </a:r>
            <a:r>
              <a:rPr lang="en-US" sz="2400" b="0" i="0" u="none" strike="noStrike" dirty="0">
                <a:solidFill>
                  <a:srgbClr val="404040"/>
                </a:solidFill>
                <a:effectLst/>
              </a:rPr>
              <a:t>that the employee </a:t>
            </a:r>
            <a:r>
              <a:rPr lang="en-US" sz="2400" b="1" i="0" u="none" strike="noStrike" dirty="0">
                <a:solidFill>
                  <a:srgbClr val="404040"/>
                </a:solidFill>
                <a:effectLst/>
              </a:rPr>
              <a:t>knows</a:t>
            </a:r>
            <a:r>
              <a:rPr lang="en-US" sz="2400" b="0" i="0" u="none" strike="noStrike" dirty="0">
                <a:solidFill>
                  <a:srgbClr val="404040"/>
                </a:solidFill>
                <a:effectLst/>
              </a:rPr>
              <a:t> would have a </a:t>
            </a:r>
            <a:r>
              <a:rPr lang="en-US" sz="2400" b="1" i="0" u="none" strike="noStrike" dirty="0">
                <a:solidFill>
                  <a:srgbClr val="404040"/>
                </a:solidFill>
                <a:effectLst/>
              </a:rPr>
              <a:t>direct and predictable effect </a:t>
            </a:r>
            <a:r>
              <a:rPr lang="en-US" sz="2400" b="0" i="0" u="none" strike="noStrike" dirty="0">
                <a:solidFill>
                  <a:srgbClr val="404040"/>
                </a:solidFill>
                <a:effectLst/>
              </a:rPr>
              <a:t>on the employee's own </a:t>
            </a:r>
            <a:r>
              <a:rPr lang="en-US" sz="2400" b="1" i="0" u="none" strike="noStrike" dirty="0">
                <a:solidFill>
                  <a:srgbClr val="FF0000"/>
                </a:solidFill>
                <a:effectLst/>
              </a:rPr>
              <a:t>financial interests</a:t>
            </a:r>
            <a:r>
              <a:rPr lang="en-US" sz="2400" b="1" i="0" u="none" strike="noStrike" dirty="0">
                <a:solidFill>
                  <a:srgbClr val="404040"/>
                </a:solidFill>
                <a:effectLst/>
              </a:rPr>
              <a:t> </a:t>
            </a:r>
            <a:r>
              <a:rPr lang="en-US" sz="2400" b="0" i="0" u="none" strike="noStrike" dirty="0">
                <a:solidFill>
                  <a:srgbClr val="404040"/>
                </a:solidFill>
                <a:effectLst/>
              </a:rPr>
              <a:t>or </a:t>
            </a:r>
            <a:r>
              <a:rPr lang="en-US" sz="2400" b="1" i="0" u="none" strike="noStrike" dirty="0">
                <a:solidFill>
                  <a:srgbClr val="404040"/>
                </a:solidFill>
                <a:effectLst/>
              </a:rPr>
              <a:t>imputed interests </a:t>
            </a:r>
            <a:r>
              <a:rPr lang="en-US" sz="2400" b="0" i="0" u="none" strike="noStrike" dirty="0">
                <a:solidFill>
                  <a:srgbClr val="404040"/>
                </a:solidFill>
                <a:effectLst/>
              </a:rPr>
              <a:t>(</a:t>
            </a:r>
            <a:r>
              <a:rPr lang="en-US" sz="2400" b="0" i="1" u="none" strike="noStrike" dirty="0">
                <a:solidFill>
                  <a:srgbClr val="404040"/>
                </a:solidFill>
                <a:effectLst/>
              </a:rPr>
              <a:t>i.e.,</a:t>
            </a:r>
            <a:r>
              <a:rPr lang="en-US" sz="2400" b="0" i="0" u="none" strike="noStrike" dirty="0">
                <a:solidFill>
                  <a:srgbClr val="404040"/>
                </a:solidFill>
                <a:effectLst/>
              </a:rPr>
              <a:t> persons or organizations whose interests are imputed to the employee). </a:t>
            </a:r>
            <a:endParaRPr lang="en-US" sz="2400" dirty="0"/>
          </a:p>
        </p:txBody>
      </p:sp>
    </p:spTree>
    <p:extLst>
      <p:ext uri="{BB962C8B-B14F-4D97-AF65-F5344CB8AC3E}">
        <p14:creationId xmlns:p14="http://schemas.microsoft.com/office/powerpoint/2010/main" val="901628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Autofit/>
          </a:bodyPr>
          <a:lstStyle/>
          <a:p>
            <a:r>
              <a:rPr lang="en-US" sz="3200" dirty="0"/>
              <a:t>Prospectus – </a:t>
            </a:r>
            <a:r>
              <a:rPr lang="en-US" sz="3200" b="1" u="sng" dirty="0"/>
              <a:t>part II</a:t>
            </a:r>
            <a:r>
              <a:rPr lang="en-US" sz="3200" dirty="0"/>
              <a:t>: investment policy/Statement</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581192" y="2180497"/>
            <a:ext cx="6187697" cy="3638114"/>
          </a:xfrm>
        </p:spPr>
        <p:txBody>
          <a:bodyPr>
            <a:normAutofit/>
          </a:bodyPr>
          <a:lstStyle/>
          <a:p>
            <a:pPr marL="0" indent="0">
              <a:buNone/>
            </a:pPr>
            <a:r>
              <a:rPr lang="en-US" sz="2400" b="1" dirty="0"/>
              <a:t>Does the fund have a stated policy of concentrating its investments in a sector? </a:t>
            </a:r>
          </a:p>
          <a:p>
            <a:pPr>
              <a:buFont typeface="Wingdings" panose="05000000000000000000" pitchFamily="2" charset="2"/>
              <a:buChar char="§"/>
            </a:pPr>
            <a:r>
              <a:rPr lang="en-US" sz="2400" dirty="0"/>
              <a:t>“Concentrating its investments in any industry, business, single country other than the United States, or bonds of a single State within the [U.S.]” 5 C.F.R. § 2640.102(a)</a:t>
            </a:r>
          </a:p>
          <a:p>
            <a:pPr>
              <a:buFont typeface="Wingdings" panose="05000000000000000000" pitchFamily="2" charset="2"/>
              <a:buChar char="§"/>
            </a:pPr>
            <a:r>
              <a:rPr lang="en-US" sz="2400" dirty="0"/>
              <a:t>It creates heightened conflict of interest concerns</a:t>
            </a:r>
          </a:p>
        </p:txBody>
      </p:sp>
      <p:sp>
        <p:nvSpPr>
          <p:cNvPr id="4" name="Content Placeholder 2">
            <a:extLst>
              <a:ext uri="{FF2B5EF4-FFF2-40B4-BE49-F238E27FC236}">
                <a16:creationId xmlns:a16="http://schemas.microsoft.com/office/drawing/2014/main" id="{243CEE1D-F13E-75CF-887B-169D197B803B}"/>
              </a:ext>
            </a:extLst>
          </p:cNvPr>
          <p:cNvSpPr txBox="1">
            <a:spLocks/>
          </p:cNvSpPr>
          <p:nvPr/>
        </p:nvSpPr>
        <p:spPr>
          <a:xfrm>
            <a:off x="541868" y="5654207"/>
            <a:ext cx="11108264" cy="95965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REMEMBER</a:t>
            </a:r>
            <a:r>
              <a:rPr kumimoji="0" lang="en-US" sz="2000" b="0"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3D3D3D"/>
                </a:solidFill>
                <a:effectLst/>
                <a:uLnTx/>
                <a:uFillTx/>
                <a:latin typeface="Calibri" panose="020F0502020204030204"/>
                <a:ea typeface="+mn-ea"/>
                <a:cs typeface="+mn-cs"/>
              </a:rPr>
              <a:t>OGE’s focus is on the stated policy of the fund manager, not on the actual breakdown of fund holdings at any given point in time.</a:t>
            </a:r>
            <a:endPar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6" name="Group 5" descr="The &quot;Prospectus Parts II&quot; puzzle piece is joined with the &quot;Mutual Fund Territory&quot; and &quot;The Name&quot; puzzle pieces, which have already been fitted together.">
            <a:extLst>
              <a:ext uri="{FF2B5EF4-FFF2-40B4-BE49-F238E27FC236}">
                <a16:creationId xmlns:a16="http://schemas.microsoft.com/office/drawing/2014/main" id="{571204F7-DA56-2C5A-86E8-E4A9AA233BA7}"/>
              </a:ext>
            </a:extLst>
          </p:cNvPr>
          <p:cNvGrpSpPr/>
          <p:nvPr/>
        </p:nvGrpSpPr>
        <p:grpSpPr>
          <a:xfrm>
            <a:off x="8087148" y="1983763"/>
            <a:ext cx="3658605" cy="3670444"/>
            <a:chOff x="8101510" y="1976716"/>
            <a:chExt cx="3658605" cy="3670444"/>
          </a:xfrm>
        </p:grpSpPr>
        <p:grpSp>
          <p:nvGrpSpPr>
            <p:cNvPr id="10" name="Group 9">
              <a:extLst>
                <a:ext uri="{FF2B5EF4-FFF2-40B4-BE49-F238E27FC236}">
                  <a16:creationId xmlns:a16="http://schemas.microsoft.com/office/drawing/2014/main" id="{399E3286-89A7-1092-3BAC-2619A11C30DF}"/>
                </a:ext>
              </a:extLst>
            </p:cNvPr>
            <p:cNvGrpSpPr/>
            <p:nvPr/>
          </p:nvGrpSpPr>
          <p:grpSpPr>
            <a:xfrm>
              <a:off x="8101510" y="1976716"/>
              <a:ext cx="3658605" cy="2514007"/>
              <a:chOff x="7952202" y="673841"/>
              <a:chExt cx="3658605" cy="2514007"/>
            </a:xfrm>
          </p:grpSpPr>
          <p:grpSp>
            <p:nvGrpSpPr>
              <p:cNvPr id="11" name="Group 10">
                <a:extLst>
                  <a:ext uri="{FF2B5EF4-FFF2-40B4-BE49-F238E27FC236}">
                    <a16:creationId xmlns:a16="http://schemas.microsoft.com/office/drawing/2014/main" id="{3C17AC43-691B-D84D-349D-C79AC09CB661}"/>
                  </a:ext>
                </a:extLst>
              </p:cNvPr>
              <p:cNvGrpSpPr/>
              <p:nvPr/>
            </p:nvGrpSpPr>
            <p:grpSpPr>
              <a:xfrm>
                <a:off x="7952202" y="673841"/>
                <a:ext cx="2514007" cy="1828800"/>
                <a:chOff x="7073431" y="650091"/>
                <a:chExt cx="2514007" cy="1828800"/>
              </a:xfrm>
            </p:grpSpPr>
            <p:sp>
              <p:nvSpPr>
                <p:cNvPr id="15" name="Freeform: Shape 14">
                  <a:extLst>
                    <a:ext uri="{FF2B5EF4-FFF2-40B4-BE49-F238E27FC236}">
                      <a16:creationId xmlns:a16="http://schemas.microsoft.com/office/drawing/2014/main" id="{63ACF5B2-C5A4-E5A2-5FB5-25363AEFAD8D}"/>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BC2738F-9F45-1ACA-1872-5EA7285A680B}"/>
                    </a:ext>
                  </a:extLst>
                </p:cNvPr>
                <p:cNvSpPr txBox="1">
                  <a:spLocks/>
                </p:cNvSpPr>
                <p:nvPr/>
              </p:nvSpPr>
              <p:spPr>
                <a:xfrm>
                  <a:off x="7275921" y="867087"/>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12" name="Group 11">
                <a:extLst>
                  <a:ext uri="{FF2B5EF4-FFF2-40B4-BE49-F238E27FC236}">
                    <a16:creationId xmlns:a16="http://schemas.microsoft.com/office/drawing/2014/main" id="{7BE11832-5131-D22D-3BCB-0FC4EB3188F7}"/>
                  </a:ext>
                </a:extLst>
              </p:cNvPr>
              <p:cNvGrpSpPr/>
              <p:nvPr/>
            </p:nvGrpSpPr>
            <p:grpSpPr>
              <a:xfrm>
                <a:off x="9782007" y="673841"/>
                <a:ext cx="1828800" cy="2514007"/>
                <a:chOff x="9782007" y="681955"/>
                <a:chExt cx="1828800" cy="2514007"/>
              </a:xfrm>
            </p:grpSpPr>
            <p:sp>
              <p:nvSpPr>
                <p:cNvPr id="13" name="Freeform: Shape 12">
                  <a:extLst>
                    <a:ext uri="{FF2B5EF4-FFF2-40B4-BE49-F238E27FC236}">
                      <a16:creationId xmlns:a16="http://schemas.microsoft.com/office/drawing/2014/main" id="{252B6BD6-C958-5A4C-843B-EC3AE63C586B}"/>
                    </a:ext>
                  </a:extLst>
                </p:cNvPr>
                <p:cNvSpPr>
                  <a:spLocks/>
                </p:cNvSpPr>
                <p:nvPr/>
              </p:nvSpPr>
              <p:spPr>
                <a:xfrm rot="10800000">
                  <a:off x="9782007"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C07D7D-D46C-92CA-7A84-7850F1F34103}"/>
                    </a:ext>
                  </a:extLst>
                </p:cNvPr>
                <p:cNvSpPr txBox="1">
                  <a:spLocks/>
                </p:cNvSpPr>
                <p:nvPr/>
              </p:nvSpPr>
              <p:spPr>
                <a:xfrm>
                  <a:off x="10324053" y="1250297"/>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grpSp>
          <p:nvGrpSpPr>
            <p:cNvPr id="21" name="Group 20">
              <a:extLst>
                <a:ext uri="{FF2B5EF4-FFF2-40B4-BE49-F238E27FC236}">
                  <a16:creationId xmlns:a16="http://schemas.microsoft.com/office/drawing/2014/main" id="{BE84B367-BCDE-455D-9F83-F651B4833063}"/>
                </a:ext>
              </a:extLst>
            </p:cNvPr>
            <p:cNvGrpSpPr/>
            <p:nvPr/>
          </p:nvGrpSpPr>
          <p:grpSpPr>
            <a:xfrm>
              <a:off x="8102515" y="3133153"/>
              <a:ext cx="1828800" cy="2514007"/>
              <a:chOff x="7303515" y="3764488"/>
              <a:chExt cx="1828800" cy="2514007"/>
            </a:xfrm>
            <a:scene3d>
              <a:camera prst="orthographicFront"/>
              <a:lightRig rig="threePt" dir="t"/>
            </a:scene3d>
          </p:grpSpPr>
          <p:sp>
            <p:nvSpPr>
              <p:cNvPr id="19" name="Freeform: Shape 18">
                <a:extLst>
                  <a:ext uri="{FF2B5EF4-FFF2-40B4-BE49-F238E27FC236}">
                    <a16:creationId xmlns:a16="http://schemas.microsoft.com/office/drawing/2014/main" id="{AD92DB2A-C120-EE65-D243-2F915DDBFB01}"/>
                  </a:ext>
                </a:extLst>
              </p:cNvPr>
              <p:cNvSpPr/>
              <p:nvPr/>
            </p:nvSpPr>
            <p:spPr>
              <a:xfrm>
                <a:off x="7303515" y="3764488"/>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8DB95BC-C61D-AA14-D659-3EC1FF93A50E}"/>
                  </a:ext>
                </a:extLst>
              </p:cNvPr>
              <p:cNvSpPr txBox="1"/>
              <p:nvPr/>
            </p:nvSpPr>
            <p:spPr>
              <a:xfrm>
                <a:off x="7310935" y="4914627"/>
                <a:ext cx="14606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w="127">
                      <a:noFill/>
                    </a:ln>
                    <a:solidFill>
                      <a:prstClr val="white"/>
                    </a:solidFill>
                    <a:effectLst/>
                    <a:uLnTx/>
                    <a:uFillTx/>
                    <a:latin typeface="Calibri" panose="020F0502020204030204"/>
                    <a:ea typeface="+mn-ea"/>
                    <a:cs typeface="+mn-cs"/>
                  </a:rPr>
                  <a:t>Parts II</a:t>
                </a:r>
              </a:p>
            </p:txBody>
          </p:sp>
        </p:grpSp>
      </p:grpSp>
    </p:spTree>
    <p:extLst>
      <p:ext uri="{BB962C8B-B14F-4D97-AF65-F5344CB8AC3E}">
        <p14:creationId xmlns:p14="http://schemas.microsoft.com/office/powerpoint/2010/main" val="2587587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Oge guidance</a:t>
            </a:r>
          </a:p>
        </p:txBody>
      </p:sp>
      <p:sp>
        <p:nvSpPr>
          <p:cNvPr id="3" name="Content Placeholder 2">
            <a:extLst>
              <a:ext uri="{FF2B5EF4-FFF2-40B4-BE49-F238E27FC236}">
                <a16:creationId xmlns:a16="http://schemas.microsoft.com/office/drawing/2014/main" id="{3FF13880-E48A-C6C8-8358-B71F0E88B41F}"/>
              </a:ext>
            </a:extLst>
          </p:cNvPr>
          <p:cNvSpPr>
            <a:spLocks noGrp="1"/>
          </p:cNvSpPr>
          <p:nvPr>
            <p:ph sz="half" idx="1"/>
          </p:nvPr>
        </p:nvSpPr>
        <p:spPr>
          <a:xfrm>
            <a:off x="546024" y="2016987"/>
            <a:ext cx="5422390" cy="3633047"/>
          </a:xfrm>
        </p:spPr>
        <p:txBody>
          <a:bodyPr>
            <a:normAutofit/>
          </a:bodyPr>
          <a:lstStyle/>
          <a:p>
            <a:pPr marL="0" indent="0">
              <a:buNone/>
            </a:pPr>
            <a:r>
              <a:rPr lang="en-US" sz="2400" b="1" dirty="0"/>
              <a:t>OGE Guidance provides:</a:t>
            </a:r>
          </a:p>
          <a:p>
            <a:r>
              <a:rPr lang="en-US" sz="2400" dirty="0"/>
              <a:t>Rules and Definitions</a:t>
            </a:r>
          </a:p>
          <a:p>
            <a:r>
              <a:rPr lang="en-US" sz="2400" dirty="0"/>
              <a:t>Examples</a:t>
            </a:r>
          </a:p>
          <a:p>
            <a:r>
              <a:rPr lang="en-US" sz="2400" dirty="0"/>
              <a:t>Refined Guidance on Real Estate Sectors</a:t>
            </a:r>
          </a:p>
          <a:p>
            <a:r>
              <a:rPr lang="en-US" sz="2400" dirty="0"/>
              <a:t>Refined Guidance on Information Technology</a:t>
            </a:r>
          </a:p>
        </p:txBody>
      </p:sp>
      <p:sp>
        <p:nvSpPr>
          <p:cNvPr id="2" name="TextBox 1">
            <a:extLst>
              <a:ext uri="{FF2B5EF4-FFF2-40B4-BE49-F238E27FC236}">
                <a16:creationId xmlns:a16="http://schemas.microsoft.com/office/drawing/2014/main" id="{05C079A0-5BE5-C962-77C3-ABD5A6084B5D}"/>
              </a:ext>
            </a:extLst>
          </p:cNvPr>
          <p:cNvSpPr txBox="1"/>
          <p:nvPr/>
        </p:nvSpPr>
        <p:spPr>
          <a:xfrm>
            <a:off x="419100" y="5809510"/>
            <a:ext cx="660536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OGE Guidance is a critical piece of the puzzle –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DO NOT SKIP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descr="The &quot;Mutual Fund Territory,&quot; &quot;The Name,&quot; &quot;Prospectus Parts I &amp; II,&quot; and &quot;OGE Guidance&quot; puzzle pieces, four in total, are all fitted together.">
            <a:extLst>
              <a:ext uri="{FF2B5EF4-FFF2-40B4-BE49-F238E27FC236}">
                <a16:creationId xmlns:a16="http://schemas.microsoft.com/office/drawing/2014/main" id="{C50B7CAC-4C08-90BD-0B6E-4BB3ABD2BB90}"/>
              </a:ext>
            </a:extLst>
          </p:cNvPr>
          <p:cNvGrpSpPr/>
          <p:nvPr/>
        </p:nvGrpSpPr>
        <p:grpSpPr>
          <a:xfrm>
            <a:off x="7282210" y="2148165"/>
            <a:ext cx="3665806" cy="3661345"/>
            <a:chOff x="7310935" y="2148166"/>
            <a:chExt cx="3665806" cy="3661345"/>
          </a:xfrm>
        </p:grpSpPr>
        <p:grpSp>
          <p:nvGrpSpPr>
            <p:cNvPr id="20" name="Group 19">
              <a:extLst>
                <a:ext uri="{FF2B5EF4-FFF2-40B4-BE49-F238E27FC236}">
                  <a16:creationId xmlns:a16="http://schemas.microsoft.com/office/drawing/2014/main" id="{730C7E75-0C7F-869A-D4A7-908C5E906589}"/>
                </a:ext>
              </a:extLst>
            </p:cNvPr>
            <p:cNvGrpSpPr/>
            <p:nvPr/>
          </p:nvGrpSpPr>
          <p:grpSpPr>
            <a:xfrm>
              <a:off x="7310935" y="2148166"/>
              <a:ext cx="3658605" cy="3661344"/>
              <a:chOff x="7310935" y="2148166"/>
              <a:chExt cx="3658605" cy="3661344"/>
            </a:xfrm>
          </p:grpSpPr>
          <p:sp>
            <p:nvSpPr>
              <p:cNvPr id="5" name="TextBox 4">
                <a:extLst>
                  <a:ext uri="{FF2B5EF4-FFF2-40B4-BE49-F238E27FC236}">
                    <a16:creationId xmlns:a16="http://schemas.microsoft.com/office/drawing/2014/main" id="{597669A7-8363-DA35-F49B-5C9942C2696C}"/>
                  </a:ext>
                </a:extLst>
              </p:cNvPr>
              <p:cNvSpPr txBox="1"/>
              <p:nvPr/>
            </p:nvSpPr>
            <p:spPr>
              <a:xfrm>
                <a:off x="9428219" y="4698327"/>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nvGrpSpPr>
              <p:cNvPr id="6" name="Group 5">
                <a:extLst>
                  <a:ext uri="{FF2B5EF4-FFF2-40B4-BE49-F238E27FC236}">
                    <a16:creationId xmlns:a16="http://schemas.microsoft.com/office/drawing/2014/main" id="{E1B16AB6-3359-A9BC-FC6C-F6F8BC9A618B}"/>
                  </a:ext>
                </a:extLst>
              </p:cNvPr>
              <p:cNvGrpSpPr/>
              <p:nvPr/>
            </p:nvGrpSpPr>
            <p:grpSpPr>
              <a:xfrm>
                <a:off x="7310935" y="2148166"/>
                <a:ext cx="3658605" cy="3661344"/>
                <a:chOff x="5304005" y="612954"/>
                <a:chExt cx="3658605" cy="3661344"/>
              </a:xfrm>
            </p:grpSpPr>
            <p:grpSp>
              <p:nvGrpSpPr>
                <p:cNvPr id="7" name="Group 6">
                  <a:extLst>
                    <a:ext uri="{FF2B5EF4-FFF2-40B4-BE49-F238E27FC236}">
                      <a16:creationId xmlns:a16="http://schemas.microsoft.com/office/drawing/2014/main" id="{53975736-CEAE-F042-F685-BB895F62E781}"/>
                    </a:ext>
                  </a:extLst>
                </p:cNvPr>
                <p:cNvGrpSpPr/>
                <p:nvPr/>
              </p:nvGrpSpPr>
              <p:grpSpPr>
                <a:xfrm>
                  <a:off x="5305010" y="1760291"/>
                  <a:ext cx="1828800" cy="2514007"/>
                  <a:chOff x="9472048" y="646906"/>
                  <a:chExt cx="1828800" cy="2514007"/>
                </a:xfrm>
              </p:grpSpPr>
              <p:sp>
                <p:nvSpPr>
                  <p:cNvPr id="17" name="Freeform: Shape 16">
                    <a:extLst>
                      <a:ext uri="{FF2B5EF4-FFF2-40B4-BE49-F238E27FC236}">
                        <a16:creationId xmlns:a16="http://schemas.microsoft.com/office/drawing/2014/main" id="{516FC1C9-0668-BF7B-9D45-62F59658979A}"/>
                      </a:ext>
                    </a:extLst>
                  </p:cNvPr>
                  <p:cNvSpPr/>
                  <p:nvPr/>
                </p:nvSpPr>
                <p:spPr>
                  <a:xfrm>
                    <a:off x="9472048" y="646906"/>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2D80DA0-F87D-93D0-7798-DDA262FB17E6}"/>
                      </a:ext>
                    </a:extLst>
                  </p:cNvPr>
                  <p:cNvSpPr txBox="1"/>
                  <p:nvPr/>
                </p:nvSpPr>
                <p:spPr>
                  <a:xfrm>
                    <a:off x="9573855" y="1772731"/>
                    <a:ext cx="14606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Parts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I &amp; II</a:t>
                    </a:r>
                  </a:p>
                </p:txBody>
              </p:sp>
            </p:grpSp>
            <p:grpSp>
              <p:nvGrpSpPr>
                <p:cNvPr id="8" name="Group 7">
                  <a:extLst>
                    <a:ext uri="{FF2B5EF4-FFF2-40B4-BE49-F238E27FC236}">
                      <a16:creationId xmlns:a16="http://schemas.microsoft.com/office/drawing/2014/main" id="{C62EB25D-9EA5-CBA2-8D20-6A6AFB0C86F7}"/>
                    </a:ext>
                  </a:extLst>
                </p:cNvPr>
                <p:cNvGrpSpPr/>
                <p:nvPr/>
              </p:nvGrpSpPr>
              <p:grpSpPr>
                <a:xfrm>
                  <a:off x="5304005" y="612954"/>
                  <a:ext cx="3658605" cy="2514007"/>
                  <a:chOff x="7952202" y="673841"/>
                  <a:chExt cx="3658605" cy="2514007"/>
                </a:xfrm>
              </p:grpSpPr>
              <p:grpSp>
                <p:nvGrpSpPr>
                  <p:cNvPr id="9" name="Group 8">
                    <a:extLst>
                      <a:ext uri="{FF2B5EF4-FFF2-40B4-BE49-F238E27FC236}">
                        <a16:creationId xmlns:a16="http://schemas.microsoft.com/office/drawing/2014/main" id="{E90EAD63-C0AE-5A2B-8BE8-683CFC2E15D4}"/>
                      </a:ext>
                    </a:extLst>
                  </p:cNvPr>
                  <p:cNvGrpSpPr/>
                  <p:nvPr/>
                </p:nvGrpSpPr>
                <p:grpSpPr>
                  <a:xfrm>
                    <a:off x="7952202" y="673841"/>
                    <a:ext cx="2514007" cy="1828800"/>
                    <a:chOff x="7073431" y="650091"/>
                    <a:chExt cx="2514007" cy="1828800"/>
                  </a:xfrm>
                </p:grpSpPr>
                <p:sp>
                  <p:nvSpPr>
                    <p:cNvPr id="15" name="Freeform: Shape 14">
                      <a:extLst>
                        <a:ext uri="{FF2B5EF4-FFF2-40B4-BE49-F238E27FC236}">
                          <a16:creationId xmlns:a16="http://schemas.microsoft.com/office/drawing/2014/main" id="{8D8CC7B6-BAAA-34B2-6A64-33847A6A627E}"/>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67E41EE-1199-316E-AE7A-B2CDBA1BB8D6}"/>
                        </a:ext>
                      </a:extLst>
                    </p:cNvPr>
                    <p:cNvSpPr txBox="1">
                      <a:spLocks/>
                    </p:cNvSpPr>
                    <p:nvPr/>
                  </p:nvSpPr>
                  <p:spPr>
                    <a:xfrm>
                      <a:off x="7273438" y="876912"/>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11" name="Group 10">
                    <a:extLst>
                      <a:ext uri="{FF2B5EF4-FFF2-40B4-BE49-F238E27FC236}">
                        <a16:creationId xmlns:a16="http://schemas.microsoft.com/office/drawing/2014/main" id="{B77594EA-0AF2-EEA4-1FE1-B9C8C94005DC}"/>
                      </a:ext>
                    </a:extLst>
                  </p:cNvPr>
                  <p:cNvGrpSpPr/>
                  <p:nvPr/>
                </p:nvGrpSpPr>
                <p:grpSpPr>
                  <a:xfrm>
                    <a:off x="9782007" y="673841"/>
                    <a:ext cx="1828800" cy="2514007"/>
                    <a:chOff x="9782007" y="681955"/>
                    <a:chExt cx="1828800" cy="2514007"/>
                  </a:xfrm>
                </p:grpSpPr>
                <p:sp>
                  <p:nvSpPr>
                    <p:cNvPr id="13" name="Freeform: Shape 12">
                      <a:extLst>
                        <a:ext uri="{FF2B5EF4-FFF2-40B4-BE49-F238E27FC236}">
                          <a16:creationId xmlns:a16="http://schemas.microsoft.com/office/drawing/2014/main" id="{BDE0DFB5-6210-0226-F2C2-273751D9BD06}"/>
                        </a:ext>
                      </a:extLst>
                    </p:cNvPr>
                    <p:cNvSpPr>
                      <a:spLocks/>
                    </p:cNvSpPr>
                    <p:nvPr/>
                  </p:nvSpPr>
                  <p:spPr>
                    <a:xfrm rot="10800000">
                      <a:off x="9782007"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D4C37-B4F4-10A9-20CB-782D91FE4861}"/>
                        </a:ext>
                      </a:extLst>
                    </p:cNvPr>
                    <p:cNvSpPr txBox="1">
                      <a:spLocks/>
                    </p:cNvSpPr>
                    <p:nvPr/>
                  </p:nvSpPr>
                  <p:spPr>
                    <a:xfrm>
                      <a:off x="10324053" y="1250297"/>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grpSp>
        </p:grpSp>
        <p:sp>
          <p:nvSpPr>
            <p:cNvPr id="25" name="Freeform: Shape 24">
              <a:extLst>
                <a:ext uri="{FF2B5EF4-FFF2-40B4-BE49-F238E27FC236}">
                  <a16:creationId xmlns:a16="http://schemas.microsoft.com/office/drawing/2014/main" id="{2A0315A8-5E8D-DF81-1B64-2D2943372D5F}"/>
                </a:ext>
              </a:extLst>
            </p:cNvPr>
            <p:cNvSpPr>
              <a:spLocks/>
            </p:cNvSpPr>
            <p:nvPr/>
          </p:nvSpPr>
          <p:spPr>
            <a:xfrm rot="16200000">
              <a:off x="8805338" y="363810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4FD0FE9-CA7E-ACBD-EE13-2DD3A87E113A}"/>
              </a:ext>
              <a:ext uri="{C183D7F6-B498-43B3-948B-1728B52AA6E4}">
                <adec:decorative xmlns:adec="http://schemas.microsoft.com/office/drawing/2017/decorative" val="1"/>
              </a:ext>
            </a:extLst>
          </p:cNvPr>
          <p:cNvSpPr txBox="1">
            <a:spLocks/>
          </p:cNvSpPr>
          <p:nvPr/>
        </p:nvSpPr>
        <p:spPr>
          <a:xfrm>
            <a:off x="9449809" y="4707632"/>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spTree>
    <p:extLst>
      <p:ext uri="{BB962C8B-B14F-4D97-AF65-F5344CB8AC3E}">
        <p14:creationId xmlns:p14="http://schemas.microsoft.com/office/powerpoint/2010/main" val="4069010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Oge guidance cont.</a:t>
            </a:r>
          </a:p>
        </p:txBody>
      </p:sp>
      <p:sp>
        <p:nvSpPr>
          <p:cNvPr id="4" name="Content Placeholder 3">
            <a:extLst>
              <a:ext uri="{FF2B5EF4-FFF2-40B4-BE49-F238E27FC236}">
                <a16:creationId xmlns:a16="http://schemas.microsoft.com/office/drawing/2014/main" id="{4F40C000-D792-C322-BF33-7CA251702448}"/>
              </a:ext>
            </a:extLst>
          </p:cNvPr>
          <p:cNvSpPr>
            <a:spLocks noGrp="1"/>
          </p:cNvSpPr>
          <p:nvPr>
            <p:ph sz="half" idx="1"/>
          </p:nvPr>
        </p:nvSpPr>
        <p:spPr>
          <a:xfrm>
            <a:off x="419611" y="2072081"/>
            <a:ext cx="7951151" cy="4180259"/>
          </a:xfrm>
        </p:spPr>
        <p:txBody>
          <a:bodyPr>
            <a:noAutofit/>
          </a:bodyPr>
          <a:lstStyle/>
          <a:p>
            <a:pPr marL="0" indent="0">
              <a:buNone/>
            </a:pPr>
            <a:r>
              <a:rPr lang="en-US" sz="2400" b="1" dirty="0"/>
              <a:t>OGE Guidance</a:t>
            </a:r>
            <a:endParaRPr lang="en-US" sz="2000" b="1" dirty="0"/>
          </a:p>
          <a:p>
            <a:r>
              <a:rPr lang="en-US" sz="2000" dirty="0"/>
              <a:t>Examine the degree of relatedness, overlapping interests, and operations among the companies a given mutual fund </a:t>
            </a:r>
            <a:r>
              <a:rPr lang="en-US" sz="2000" i="1" dirty="0"/>
              <a:t>specializes</a:t>
            </a:r>
            <a:r>
              <a:rPr lang="en-US" sz="2000" dirty="0"/>
              <a:t>. </a:t>
            </a:r>
          </a:p>
          <a:p>
            <a:r>
              <a:rPr lang="en-US" sz="2000" dirty="0"/>
              <a:t>This inquiry is performed in the context of realistic conflict of interest considerations and the need for some measure of common sense.</a:t>
            </a:r>
          </a:p>
          <a:p>
            <a:pPr marL="0" indent="0">
              <a:buNone/>
            </a:pPr>
            <a:r>
              <a:rPr lang="en-US" sz="2400" b="1" dirty="0"/>
              <a:t>Factors to consider:</a:t>
            </a:r>
          </a:p>
          <a:p>
            <a:r>
              <a:rPr lang="en-US" sz="2000" dirty="0"/>
              <a:t>Share a common regulatory environment; or </a:t>
            </a:r>
          </a:p>
          <a:p>
            <a:r>
              <a:rPr lang="en-US" sz="2000" dirty="0"/>
              <a:t>If Government decisions affecting one type of company would be expected to affect the other, given their interdependence or competition with each other.</a:t>
            </a:r>
          </a:p>
        </p:txBody>
      </p:sp>
      <p:grpSp>
        <p:nvGrpSpPr>
          <p:cNvPr id="2" name="Group 1" descr="The &quot;Mutual Fund Territory,&quot; &quot;The Name,&quot; &quot;Prospectus Parts I &amp; II,&quot; and &quot;OGE Guidance&quot; puzzle pieces, four in total, are all fitted together.">
            <a:extLst>
              <a:ext uri="{FF2B5EF4-FFF2-40B4-BE49-F238E27FC236}">
                <a16:creationId xmlns:a16="http://schemas.microsoft.com/office/drawing/2014/main" id="{1D128520-6153-6BA3-26CA-FDFC27C2F55E}"/>
              </a:ext>
            </a:extLst>
          </p:cNvPr>
          <p:cNvGrpSpPr/>
          <p:nvPr/>
        </p:nvGrpSpPr>
        <p:grpSpPr>
          <a:xfrm>
            <a:off x="8106582" y="2148166"/>
            <a:ext cx="3665806" cy="3661345"/>
            <a:chOff x="8106582" y="2148166"/>
            <a:chExt cx="3665806" cy="3661345"/>
          </a:xfrm>
        </p:grpSpPr>
        <p:grpSp>
          <p:nvGrpSpPr>
            <p:cNvPr id="20" name="Group 19">
              <a:extLst>
                <a:ext uri="{FF2B5EF4-FFF2-40B4-BE49-F238E27FC236}">
                  <a16:creationId xmlns:a16="http://schemas.microsoft.com/office/drawing/2014/main" id="{730C7E75-0C7F-869A-D4A7-908C5E906589}"/>
                </a:ext>
                <a:ext uri="{C183D7F6-B498-43B3-948B-1728B52AA6E4}">
                  <adec:decorative xmlns:adec="http://schemas.microsoft.com/office/drawing/2017/decorative" val="0"/>
                </a:ext>
              </a:extLst>
            </p:cNvPr>
            <p:cNvGrpSpPr/>
            <p:nvPr/>
          </p:nvGrpSpPr>
          <p:grpSpPr>
            <a:xfrm>
              <a:off x="8106582" y="2148166"/>
              <a:ext cx="3658605" cy="3661344"/>
              <a:chOff x="7310935" y="2148166"/>
              <a:chExt cx="3658605" cy="3661344"/>
            </a:xfrm>
          </p:grpSpPr>
          <p:sp>
            <p:nvSpPr>
              <p:cNvPr id="5" name="TextBox 4">
                <a:extLst>
                  <a:ext uri="{FF2B5EF4-FFF2-40B4-BE49-F238E27FC236}">
                    <a16:creationId xmlns:a16="http://schemas.microsoft.com/office/drawing/2014/main" id="{597669A7-8363-DA35-F49B-5C9942C2696C}"/>
                  </a:ext>
                </a:extLst>
              </p:cNvPr>
              <p:cNvSpPr txBox="1"/>
              <p:nvPr/>
            </p:nvSpPr>
            <p:spPr>
              <a:xfrm>
                <a:off x="9428219" y="4698327"/>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nvGrpSpPr>
              <p:cNvPr id="6" name="Group 5">
                <a:extLst>
                  <a:ext uri="{FF2B5EF4-FFF2-40B4-BE49-F238E27FC236}">
                    <a16:creationId xmlns:a16="http://schemas.microsoft.com/office/drawing/2014/main" id="{E1B16AB6-3359-A9BC-FC6C-F6F8BC9A618B}"/>
                  </a:ext>
                </a:extLst>
              </p:cNvPr>
              <p:cNvGrpSpPr/>
              <p:nvPr/>
            </p:nvGrpSpPr>
            <p:grpSpPr>
              <a:xfrm>
                <a:off x="7310935" y="2148166"/>
                <a:ext cx="3658605" cy="3661344"/>
                <a:chOff x="5304005" y="612954"/>
                <a:chExt cx="3658605" cy="3661344"/>
              </a:xfrm>
            </p:grpSpPr>
            <p:grpSp>
              <p:nvGrpSpPr>
                <p:cNvPr id="7" name="Group 6">
                  <a:extLst>
                    <a:ext uri="{FF2B5EF4-FFF2-40B4-BE49-F238E27FC236}">
                      <a16:creationId xmlns:a16="http://schemas.microsoft.com/office/drawing/2014/main" id="{53975736-CEAE-F042-F685-BB895F62E781}"/>
                    </a:ext>
                  </a:extLst>
                </p:cNvPr>
                <p:cNvGrpSpPr/>
                <p:nvPr/>
              </p:nvGrpSpPr>
              <p:grpSpPr>
                <a:xfrm>
                  <a:off x="5305010" y="1760291"/>
                  <a:ext cx="1828800" cy="2514007"/>
                  <a:chOff x="9472048" y="646906"/>
                  <a:chExt cx="1828800" cy="2514007"/>
                </a:xfrm>
              </p:grpSpPr>
              <p:sp>
                <p:nvSpPr>
                  <p:cNvPr id="17" name="Freeform: Shape 16">
                    <a:extLst>
                      <a:ext uri="{FF2B5EF4-FFF2-40B4-BE49-F238E27FC236}">
                        <a16:creationId xmlns:a16="http://schemas.microsoft.com/office/drawing/2014/main" id="{516FC1C9-0668-BF7B-9D45-62F59658979A}"/>
                      </a:ext>
                    </a:extLst>
                  </p:cNvPr>
                  <p:cNvSpPr/>
                  <p:nvPr/>
                </p:nvSpPr>
                <p:spPr>
                  <a:xfrm>
                    <a:off x="9472048" y="646906"/>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2D80DA0-F87D-93D0-7798-DDA262FB17E6}"/>
                      </a:ext>
                    </a:extLst>
                  </p:cNvPr>
                  <p:cNvSpPr txBox="1"/>
                  <p:nvPr/>
                </p:nvSpPr>
                <p:spPr>
                  <a:xfrm>
                    <a:off x="9646168" y="1729256"/>
                    <a:ext cx="14606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Parts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I &amp;II</a:t>
                    </a:r>
                  </a:p>
                </p:txBody>
              </p:sp>
            </p:grpSp>
            <p:grpSp>
              <p:nvGrpSpPr>
                <p:cNvPr id="8" name="Group 7">
                  <a:extLst>
                    <a:ext uri="{FF2B5EF4-FFF2-40B4-BE49-F238E27FC236}">
                      <a16:creationId xmlns:a16="http://schemas.microsoft.com/office/drawing/2014/main" id="{C62EB25D-9EA5-CBA2-8D20-6A6AFB0C86F7}"/>
                    </a:ext>
                  </a:extLst>
                </p:cNvPr>
                <p:cNvGrpSpPr/>
                <p:nvPr/>
              </p:nvGrpSpPr>
              <p:grpSpPr>
                <a:xfrm>
                  <a:off x="5304005" y="612954"/>
                  <a:ext cx="3658605" cy="2514007"/>
                  <a:chOff x="7952202" y="673841"/>
                  <a:chExt cx="3658605" cy="2514007"/>
                </a:xfrm>
              </p:grpSpPr>
              <p:grpSp>
                <p:nvGrpSpPr>
                  <p:cNvPr id="9" name="Group 8">
                    <a:extLst>
                      <a:ext uri="{FF2B5EF4-FFF2-40B4-BE49-F238E27FC236}">
                        <a16:creationId xmlns:a16="http://schemas.microsoft.com/office/drawing/2014/main" id="{E90EAD63-C0AE-5A2B-8BE8-683CFC2E15D4}"/>
                      </a:ext>
                    </a:extLst>
                  </p:cNvPr>
                  <p:cNvGrpSpPr/>
                  <p:nvPr/>
                </p:nvGrpSpPr>
                <p:grpSpPr>
                  <a:xfrm>
                    <a:off x="7952202" y="673841"/>
                    <a:ext cx="2514007" cy="1828800"/>
                    <a:chOff x="7073431" y="650091"/>
                    <a:chExt cx="2514007" cy="1828800"/>
                  </a:xfrm>
                </p:grpSpPr>
                <p:sp>
                  <p:nvSpPr>
                    <p:cNvPr id="15" name="Freeform: Shape 14">
                      <a:extLst>
                        <a:ext uri="{FF2B5EF4-FFF2-40B4-BE49-F238E27FC236}">
                          <a16:creationId xmlns:a16="http://schemas.microsoft.com/office/drawing/2014/main" id="{8D8CC7B6-BAAA-34B2-6A64-33847A6A627E}"/>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67E41EE-1199-316E-AE7A-B2CDBA1BB8D6}"/>
                        </a:ext>
                      </a:extLst>
                    </p:cNvPr>
                    <p:cNvSpPr txBox="1">
                      <a:spLocks/>
                    </p:cNvSpPr>
                    <p:nvPr/>
                  </p:nvSpPr>
                  <p:spPr>
                    <a:xfrm>
                      <a:off x="7266477" y="809110"/>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11" name="Group 10">
                    <a:extLst>
                      <a:ext uri="{FF2B5EF4-FFF2-40B4-BE49-F238E27FC236}">
                        <a16:creationId xmlns:a16="http://schemas.microsoft.com/office/drawing/2014/main" id="{B77594EA-0AF2-EEA4-1FE1-B9C8C94005DC}"/>
                      </a:ext>
                    </a:extLst>
                  </p:cNvPr>
                  <p:cNvGrpSpPr/>
                  <p:nvPr/>
                </p:nvGrpSpPr>
                <p:grpSpPr>
                  <a:xfrm>
                    <a:off x="9782007" y="673841"/>
                    <a:ext cx="1828800" cy="2514007"/>
                    <a:chOff x="9782007" y="681955"/>
                    <a:chExt cx="1828800" cy="2514007"/>
                  </a:xfrm>
                </p:grpSpPr>
                <p:sp>
                  <p:nvSpPr>
                    <p:cNvPr id="13" name="Freeform: Shape 12">
                      <a:extLst>
                        <a:ext uri="{FF2B5EF4-FFF2-40B4-BE49-F238E27FC236}">
                          <a16:creationId xmlns:a16="http://schemas.microsoft.com/office/drawing/2014/main" id="{BDE0DFB5-6210-0226-F2C2-273751D9BD06}"/>
                        </a:ext>
                      </a:extLst>
                    </p:cNvPr>
                    <p:cNvSpPr>
                      <a:spLocks/>
                    </p:cNvSpPr>
                    <p:nvPr/>
                  </p:nvSpPr>
                  <p:spPr>
                    <a:xfrm rot="10800000">
                      <a:off x="9782007"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1FD4C37-B4F4-10A9-20CB-782D91FE4861}"/>
                        </a:ext>
                      </a:extLst>
                    </p:cNvPr>
                    <p:cNvSpPr txBox="1">
                      <a:spLocks/>
                    </p:cNvSpPr>
                    <p:nvPr/>
                  </p:nvSpPr>
                  <p:spPr>
                    <a:xfrm>
                      <a:off x="10324053" y="1250297"/>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grpSp>
        </p:grpSp>
        <p:sp>
          <p:nvSpPr>
            <p:cNvPr id="25" name="Freeform: Shape 24">
              <a:extLst>
                <a:ext uri="{FF2B5EF4-FFF2-40B4-BE49-F238E27FC236}">
                  <a16:creationId xmlns:a16="http://schemas.microsoft.com/office/drawing/2014/main" id="{2A0315A8-5E8D-DF81-1B64-2D2943372D5F}"/>
                </a:ext>
              </a:extLst>
            </p:cNvPr>
            <p:cNvSpPr>
              <a:spLocks/>
            </p:cNvSpPr>
            <p:nvPr/>
          </p:nvSpPr>
          <p:spPr>
            <a:xfrm rot="16200000">
              <a:off x="9600985" y="363810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F4FD0FE9-CA7E-ACBD-EE13-2DD3A87E113A}"/>
              </a:ext>
              <a:ext uri="{C183D7F6-B498-43B3-948B-1728B52AA6E4}">
                <adec:decorative xmlns:adec="http://schemas.microsoft.com/office/drawing/2017/decorative" val="1"/>
              </a:ext>
            </a:extLst>
          </p:cNvPr>
          <p:cNvSpPr txBox="1">
            <a:spLocks/>
          </p:cNvSpPr>
          <p:nvPr/>
        </p:nvSpPr>
        <p:spPr>
          <a:xfrm>
            <a:off x="10245456" y="4707632"/>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spTree>
    <p:extLst>
      <p:ext uri="{BB962C8B-B14F-4D97-AF65-F5344CB8AC3E}">
        <p14:creationId xmlns:p14="http://schemas.microsoft.com/office/powerpoint/2010/main" val="33691531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Oge guidance Cont. – Steps</a:t>
            </a:r>
          </a:p>
        </p:txBody>
      </p:sp>
      <p:sp>
        <p:nvSpPr>
          <p:cNvPr id="26" name="TextBox 25">
            <a:extLst>
              <a:ext uri="{FF2B5EF4-FFF2-40B4-BE49-F238E27FC236}">
                <a16:creationId xmlns:a16="http://schemas.microsoft.com/office/drawing/2014/main" id="{F4FD0FE9-CA7E-ACBD-EE13-2DD3A87E113A}"/>
              </a:ext>
              <a:ext uri="{C183D7F6-B498-43B3-948B-1728B52AA6E4}">
                <adec:decorative xmlns:adec="http://schemas.microsoft.com/office/drawing/2017/decorative" val="1"/>
              </a:ext>
            </a:extLst>
          </p:cNvPr>
          <p:cNvSpPr txBox="1">
            <a:spLocks/>
          </p:cNvSpPr>
          <p:nvPr/>
        </p:nvSpPr>
        <p:spPr>
          <a:xfrm>
            <a:off x="9449809" y="4707632"/>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sp>
        <p:nvSpPr>
          <p:cNvPr id="4" name="Content Placeholder 3">
            <a:extLst>
              <a:ext uri="{FF2B5EF4-FFF2-40B4-BE49-F238E27FC236}">
                <a16:creationId xmlns:a16="http://schemas.microsoft.com/office/drawing/2014/main" id="{4F40C000-D792-C322-BF33-7CA251702448}"/>
              </a:ext>
            </a:extLst>
          </p:cNvPr>
          <p:cNvSpPr>
            <a:spLocks noGrp="1"/>
          </p:cNvSpPr>
          <p:nvPr>
            <p:ph sz="half" idx="1"/>
          </p:nvPr>
        </p:nvSpPr>
        <p:spPr>
          <a:xfrm>
            <a:off x="395156" y="1895913"/>
            <a:ext cx="6710588" cy="4372992"/>
          </a:xfrm>
        </p:spPr>
        <p:txBody>
          <a:bodyPr>
            <a:noAutofit/>
          </a:bodyPr>
          <a:lstStyle/>
          <a:p>
            <a:pPr marL="0" indent="0">
              <a:buNone/>
            </a:pPr>
            <a:r>
              <a:rPr lang="en-US" sz="2000" b="1" dirty="0"/>
              <a:t>Step 1:</a:t>
            </a:r>
          </a:p>
          <a:p>
            <a:r>
              <a:rPr lang="en-US" sz="2000" dirty="0"/>
              <a:t>Refer to the 2000 </a:t>
            </a:r>
            <a:r>
              <a:rPr lang="en-US" sz="2000" dirty="0">
                <a:solidFill>
                  <a:srgbClr val="0070C0"/>
                </a:solidFill>
                <a:hlinkClick r:id="rId3">
                  <a:extLst>
                    <a:ext uri="{A12FA001-AC4F-418D-AE19-62706E023703}">
                      <ahyp:hlinkClr xmlns:ahyp="http://schemas.microsoft.com/office/drawing/2018/hyperlinkcolor" val="tx"/>
                    </a:ext>
                  </a:extLst>
                </a:hlinkClick>
              </a:rPr>
              <a:t>OGE guidance DO-00-030</a:t>
            </a:r>
            <a:endParaRPr lang="en-US" sz="2000" dirty="0">
              <a:solidFill>
                <a:srgbClr val="0070C0"/>
              </a:solidFill>
            </a:endParaRPr>
          </a:p>
          <a:p>
            <a:r>
              <a:rPr lang="en-US" sz="2000" b="1" u="sng" dirty="0"/>
              <a:t>REMEMBER</a:t>
            </a:r>
            <a:r>
              <a:rPr lang="en-US" sz="2000" b="1" dirty="0"/>
              <a:t> </a:t>
            </a:r>
            <a:r>
              <a:rPr lang="en-US" sz="2000" dirty="0"/>
              <a:t>“NOTE: The guidance in this advisory regarding real estate funds was amended by </a:t>
            </a:r>
            <a:r>
              <a:rPr lang="en-US" sz="2000" dirty="0">
                <a:solidFill>
                  <a:srgbClr val="0070C0"/>
                </a:solidFill>
                <a:hlinkClick r:id="rId4">
                  <a:extLst>
                    <a:ext uri="{A12FA001-AC4F-418D-AE19-62706E023703}">
                      <ahyp:hlinkClr xmlns:ahyp="http://schemas.microsoft.com/office/drawing/2018/hyperlinkcolor" val="tx"/>
                    </a:ext>
                  </a:extLst>
                </a:hlinkClick>
              </a:rPr>
              <a:t>Legal Advisory LA-15-09</a:t>
            </a:r>
            <a:r>
              <a:rPr lang="en-US" sz="2000" dirty="0"/>
              <a:t>.  The guidance regarding the funds invested in internet, computer, and information technology companies was amended by </a:t>
            </a:r>
            <a:r>
              <a:rPr lang="en-US" sz="2000" dirty="0">
                <a:solidFill>
                  <a:srgbClr val="0070C0"/>
                </a:solidFill>
                <a:hlinkClick r:id="rId5">
                  <a:extLst>
                    <a:ext uri="{A12FA001-AC4F-418D-AE19-62706E023703}">
                      <ahyp:hlinkClr xmlns:ahyp="http://schemas.microsoft.com/office/drawing/2018/hyperlinkcolor" val="tx"/>
                    </a:ext>
                  </a:extLst>
                </a:hlinkClick>
              </a:rPr>
              <a:t>Legal Advisory LA-19-06</a:t>
            </a:r>
            <a:r>
              <a:rPr lang="en-US" sz="2000" dirty="0"/>
              <a:t>.”</a:t>
            </a:r>
          </a:p>
          <a:p>
            <a:pPr marL="0" indent="0">
              <a:buNone/>
            </a:pPr>
            <a:r>
              <a:rPr lang="en-US" sz="2000" b="1" dirty="0"/>
              <a:t>Step 2:</a:t>
            </a:r>
            <a:r>
              <a:rPr lang="en-US" sz="2000" dirty="0"/>
              <a:t> If the name rule suggests “</a:t>
            </a:r>
            <a:r>
              <a:rPr lang="en-US" sz="2000" dirty="0">
                <a:solidFill>
                  <a:srgbClr val="0070C0"/>
                </a:solidFill>
                <a:hlinkClick r:id="rId4">
                  <a:extLst>
                    <a:ext uri="{A12FA001-AC4F-418D-AE19-62706E023703}">
                      <ahyp:hlinkClr xmlns:ahyp="http://schemas.microsoft.com/office/drawing/2018/hyperlinkcolor" val="tx"/>
                    </a:ext>
                  </a:extLst>
                </a:hlinkClick>
              </a:rPr>
              <a:t>real estate</a:t>
            </a:r>
            <a:r>
              <a:rPr lang="en-US" sz="2000" dirty="0"/>
              <a:t>” or “</a:t>
            </a:r>
            <a:r>
              <a:rPr lang="en-US" sz="2000" dirty="0">
                <a:solidFill>
                  <a:srgbClr val="0070C0"/>
                </a:solidFill>
                <a:hlinkClick r:id="rId5">
                  <a:extLst>
                    <a:ext uri="{A12FA001-AC4F-418D-AE19-62706E023703}">
                      <ahyp:hlinkClr xmlns:ahyp="http://schemas.microsoft.com/office/drawing/2018/hyperlinkcolor" val="tx"/>
                    </a:ext>
                  </a:extLst>
                </a:hlinkClick>
              </a:rPr>
              <a:t>information technology</a:t>
            </a:r>
            <a:r>
              <a:rPr lang="en-US" sz="2000" dirty="0"/>
              <a:t>,” refer to the amended guidance.</a:t>
            </a:r>
          </a:p>
          <a:p>
            <a:pPr marL="0" indent="0">
              <a:buNone/>
            </a:pPr>
            <a:r>
              <a:rPr lang="en-US" sz="2000" b="1" dirty="0"/>
              <a:t>Step 3:</a:t>
            </a:r>
            <a:r>
              <a:rPr lang="en-US" sz="2000" dirty="0"/>
              <a:t> If you are not familiar with a finance term, use </a:t>
            </a:r>
            <a:r>
              <a:rPr lang="en-US" sz="2000" dirty="0">
                <a:solidFill>
                  <a:srgbClr val="0070C0"/>
                </a:solidFill>
                <a:hlinkClick r:id="rId6">
                  <a:extLst>
                    <a:ext uri="{A12FA001-AC4F-418D-AE19-62706E023703}">
                      <ahyp:hlinkClr xmlns:ahyp="http://schemas.microsoft.com/office/drawing/2018/hyperlinkcolor" val="tx"/>
                    </a:ext>
                  </a:extLst>
                </a:hlinkClick>
              </a:rPr>
              <a:t>Investopedia</a:t>
            </a:r>
            <a:r>
              <a:rPr lang="en-US" sz="2000" dirty="0"/>
              <a:t> as a resource. </a:t>
            </a:r>
          </a:p>
        </p:txBody>
      </p:sp>
      <p:sp>
        <p:nvSpPr>
          <p:cNvPr id="46" name="TextBox 45">
            <a:extLst>
              <a:ext uri="{FF2B5EF4-FFF2-40B4-BE49-F238E27FC236}">
                <a16:creationId xmlns:a16="http://schemas.microsoft.com/office/drawing/2014/main" id="{E9EF6763-D127-3E0D-E265-D6DE7D3FA609}"/>
              </a:ext>
              <a:ext uri="{C183D7F6-B498-43B3-948B-1728B52AA6E4}">
                <adec:decorative xmlns:adec="http://schemas.microsoft.com/office/drawing/2017/decorative" val="1"/>
              </a:ext>
            </a:extLst>
          </p:cNvPr>
          <p:cNvSpPr txBox="1">
            <a:spLocks/>
          </p:cNvSpPr>
          <p:nvPr/>
        </p:nvSpPr>
        <p:spPr>
          <a:xfrm>
            <a:off x="9471399" y="4797858"/>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nvGrpSpPr>
          <p:cNvPr id="2" name="Group 1" descr="The &quot;Mutual Fund Territory,&quot; &quot;The Name,&quot; &quot;Prospectus Parts I &amp; II,&quot; and &quot;OGE Guidance&quot; puzzle pieces, four in total, are all fitted together.">
            <a:extLst>
              <a:ext uri="{FF2B5EF4-FFF2-40B4-BE49-F238E27FC236}">
                <a16:creationId xmlns:a16="http://schemas.microsoft.com/office/drawing/2014/main" id="{F62789D2-B5F1-D016-73E5-B6DC34D2DA23}"/>
              </a:ext>
            </a:extLst>
          </p:cNvPr>
          <p:cNvGrpSpPr/>
          <p:nvPr/>
        </p:nvGrpSpPr>
        <p:grpSpPr>
          <a:xfrm>
            <a:off x="7463335" y="2300566"/>
            <a:ext cx="3665806" cy="3661345"/>
            <a:chOff x="7463335" y="2300566"/>
            <a:chExt cx="3665806" cy="3661345"/>
          </a:xfrm>
        </p:grpSpPr>
        <p:grpSp>
          <p:nvGrpSpPr>
            <p:cNvPr id="47" name="Group 46">
              <a:extLst>
                <a:ext uri="{FF2B5EF4-FFF2-40B4-BE49-F238E27FC236}">
                  <a16:creationId xmlns:a16="http://schemas.microsoft.com/office/drawing/2014/main" id="{D45ACE71-9862-F52F-B22E-C7A346948DC4}"/>
                </a:ext>
                <a:ext uri="{C183D7F6-B498-43B3-948B-1728B52AA6E4}">
                  <adec:decorative xmlns:adec="http://schemas.microsoft.com/office/drawing/2017/decorative" val="1"/>
                </a:ext>
              </a:extLst>
            </p:cNvPr>
            <p:cNvGrpSpPr/>
            <p:nvPr/>
          </p:nvGrpSpPr>
          <p:grpSpPr>
            <a:xfrm>
              <a:off x="7463335" y="2300566"/>
              <a:ext cx="3658605" cy="3661344"/>
              <a:chOff x="7310935" y="2148166"/>
              <a:chExt cx="3658605" cy="3661344"/>
            </a:xfrm>
          </p:grpSpPr>
          <p:sp>
            <p:nvSpPr>
              <p:cNvPr id="48" name="TextBox 47">
                <a:extLst>
                  <a:ext uri="{FF2B5EF4-FFF2-40B4-BE49-F238E27FC236}">
                    <a16:creationId xmlns:a16="http://schemas.microsoft.com/office/drawing/2014/main" id="{44991819-E966-9D33-3749-DBB00C2A4EC7}"/>
                  </a:ext>
                </a:extLst>
              </p:cNvPr>
              <p:cNvSpPr txBox="1"/>
              <p:nvPr/>
            </p:nvSpPr>
            <p:spPr>
              <a:xfrm>
                <a:off x="9428219" y="4698327"/>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nvGrpSpPr>
              <p:cNvPr id="49" name="Group 48">
                <a:extLst>
                  <a:ext uri="{FF2B5EF4-FFF2-40B4-BE49-F238E27FC236}">
                    <a16:creationId xmlns:a16="http://schemas.microsoft.com/office/drawing/2014/main" id="{5B75325D-063C-223A-F4D6-8333C6CFE1AA}"/>
                  </a:ext>
                </a:extLst>
              </p:cNvPr>
              <p:cNvGrpSpPr/>
              <p:nvPr/>
            </p:nvGrpSpPr>
            <p:grpSpPr>
              <a:xfrm>
                <a:off x="7310935" y="2148166"/>
                <a:ext cx="3658605" cy="3661344"/>
                <a:chOff x="5304005" y="612954"/>
                <a:chExt cx="3658605" cy="3661344"/>
              </a:xfrm>
            </p:grpSpPr>
            <p:grpSp>
              <p:nvGrpSpPr>
                <p:cNvPr id="50" name="Group 49">
                  <a:extLst>
                    <a:ext uri="{FF2B5EF4-FFF2-40B4-BE49-F238E27FC236}">
                      <a16:creationId xmlns:a16="http://schemas.microsoft.com/office/drawing/2014/main" id="{AC2C0182-307C-263D-471C-250F06B41304}"/>
                    </a:ext>
                  </a:extLst>
                </p:cNvPr>
                <p:cNvGrpSpPr/>
                <p:nvPr/>
              </p:nvGrpSpPr>
              <p:grpSpPr>
                <a:xfrm>
                  <a:off x="5305010" y="1760291"/>
                  <a:ext cx="1828800" cy="2514007"/>
                  <a:chOff x="9472048" y="646906"/>
                  <a:chExt cx="1828800" cy="2514007"/>
                </a:xfrm>
              </p:grpSpPr>
              <p:sp>
                <p:nvSpPr>
                  <p:cNvPr id="58" name="Freeform: Shape 57">
                    <a:extLst>
                      <a:ext uri="{FF2B5EF4-FFF2-40B4-BE49-F238E27FC236}">
                        <a16:creationId xmlns:a16="http://schemas.microsoft.com/office/drawing/2014/main" id="{8EB14EC9-3410-C827-5583-00A9B065D368}"/>
                      </a:ext>
                    </a:extLst>
                  </p:cNvPr>
                  <p:cNvSpPr/>
                  <p:nvPr/>
                </p:nvSpPr>
                <p:spPr>
                  <a:xfrm>
                    <a:off x="9472048" y="646906"/>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DAFE9BBB-CC98-D196-A5D4-2A761E4D5C15}"/>
                      </a:ext>
                    </a:extLst>
                  </p:cNvPr>
                  <p:cNvSpPr txBox="1"/>
                  <p:nvPr/>
                </p:nvSpPr>
                <p:spPr>
                  <a:xfrm>
                    <a:off x="9481587" y="1772731"/>
                    <a:ext cx="14606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Parts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I &amp;II</a:t>
                    </a:r>
                  </a:p>
                </p:txBody>
              </p:sp>
            </p:grpSp>
            <p:grpSp>
              <p:nvGrpSpPr>
                <p:cNvPr id="51" name="Group 50">
                  <a:extLst>
                    <a:ext uri="{FF2B5EF4-FFF2-40B4-BE49-F238E27FC236}">
                      <a16:creationId xmlns:a16="http://schemas.microsoft.com/office/drawing/2014/main" id="{2812F95D-A663-251E-9B34-C9AC6F17E2C8}"/>
                    </a:ext>
                  </a:extLst>
                </p:cNvPr>
                <p:cNvGrpSpPr/>
                <p:nvPr/>
              </p:nvGrpSpPr>
              <p:grpSpPr>
                <a:xfrm>
                  <a:off x="5304005" y="612954"/>
                  <a:ext cx="3658605" cy="2514007"/>
                  <a:chOff x="7952202" y="673841"/>
                  <a:chExt cx="3658605" cy="2514007"/>
                </a:xfrm>
              </p:grpSpPr>
              <p:grpSp>
                <p:nvGrpSpPr>
                  <p:cNvPr id="52" name="Group 51">
                    <a:extLst>
                      <a:ext uri="{FF2B5EF4-FFF2-40B4-BE49-F238E27FC236}">
                        <a16:creationId xmlns:a16="http://schemas.microsoft.com/office/drawing/2014/main" id="{BE519A95-8D48-66BB-8F2E-98DF7351E1AA}"/>
                      </a:ext>
                    </a:extLst>
                  </p:cNvPr>
                  <p:cNvGrpSpPr/>
                  <p:nvPr/>
                </p:nvGrpSpPr>
                <p:grpSpPr>
                  <a:xfrm>
                    <a:off x="7952202" y="673841"/>
                    <a:ext cx="2514007" cy="1828800"/>
                    <a:chOff x="7073431" y="650091"/>
                    <a:chExt cx="2514007" cy="1828800"/>
                  </a:xfrm>
                </p:grpSpPr>
                <p:sp>
                  <p:nvSpPr>
                    <p:cNvPr id="56" name="Freeform: Shape 55">
                      <a:extLst>
                        <a:ext uri="{FF2B5EF4-FFF2-40B4-BE49-F238E27FC236}">
                          <a16:creationId xmlns:a16="http://schemas.microsoft.com/office/drawing/2014/main" id="{2DA4D048-5D1F-0079-6DDC-42FF9A1BD35D}"/>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6C9FF695-B1FA-D77D-E36A-F042DA3CE519}"/>
                        </a:ext>
                      </a:extLst>
                    </p:cNvPr>
                    <p:cNvSpPr txBox="1">
                      <a:spLocks/>
                    </p:cNvSpPr>
                    <p:nvPr/>
                  </p:nvSpPr>
                  <p:spPr>
                    <a:xfrm>
                      <a:off x="7258922" y="900874"/>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53" name="Group 52">
                    <a:extLst>
                      <a:ext uri="{FF2B5EF4-FFF2-40B4-BE49-F238E27FC236}">
                        <a16:creationId xmlns:a16="http://schemas.microsoft.com/office/drawing/2014/main" id="{3117A0B0-F749-200B-207E-41E6A0FC119B}"/>
                      </a:ext>
                    </a:extLst>
                  </p:cNvPr>
                  <p:cNvGrpSpPr/>
                  <p:nvPr/>
                </p:nvGrpSpPr>
                <p:grpSpPr>
                  <a:xfrm>
                    <a:off x="9782007" y="673841"/>
                    <a:ext cx="1828800" cy="2514007"/>
                    <a:chOff x="9782007" y="681955"/>
                    <a:chExt cx="1828800" cy="2514007"/>
                  </a:xfrm>
                </p:grpSpPr>
                <p:sp>
                  <p:nvSpPr>
                    <p:cNvPr id="54" name="Freeform: Shape 53">
                      <a:extLst>
                        <a:ext uri="{FF2B5EF4-FFF2-40B4-BE49-F238E27FC236}">
                          <a16:creationId xmlns:a16="http://schemas.microsoft.com/office/drawing/2014/main" id="{C7469A74-28E5-6B50-AC47-BFF05D6E0317}"/>
                        </a:ext>
                      </a:extLst>
                    </p:cNvPr>
                    <p:cNvSpPr>
                      <a:spLocks/>
                    </p:cNvSpPr>
                    <p:nvPr/>
                  </p:nvSpPr>
                  <p:spPr>
                    <a:xfrm rot="10800000">
                      <a:off x="9782007"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77AD67EA-7A08-EB57-CB6D-D61DEF36D3FA}"/>
                        </a:ext>
                      </a:extLst>
                    </p:cNvPr>
                    <p:cNvSpPr txBox="1">
                      <a:spLocks/>
                    </p:cNvSpPr>
                    <p:nvPr/>
                  </p:nvSpPr>
                  <p:spPr>
                    <a:xfrm>
                      <a:off x="10324053" y="1250297"/>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grpSp>
        </p:grpSp>
        <p:sp>
          <p:nvSpPr>
            <p:cNvPr id="60" name="Freeform: Shape 59">
              <a:extLst>
                <a:ext uri="{FF2B5EF4-FFF2-40B4-BE49-F238E27FC236}">
                  <a16:creationId xmlns:a16="http://schemas.microsoft.com/office/drawing/2014/main" id="{5EE966CB-4432-C1C4-4477-CE0DB523B784}"/>
                </a:ext>
                <a:ext uri="{C183D7F6-B498-43B3-948B-1728B52AA6E4}">
                  <adec:decorative xmlns:adec="http://schemas.microsoft.com/office/drawing/2017/decorative" val="1"/>
                </a:ext>
              </a:extLst>
            </p:cNvPr>
            <p:cNvSpPr>
              <a:spLocks/>
            </p:cNvSpPr>
            <p:nvPr/>
          </p:nvSpPr>
          <p:spPr>
            <a:xfrm rot="16200000">
              <a:off x="8957738" y="379050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806AFFE5-0E10-2B3E-8FEF-4659C5BA2B73}"/>
                </a:ext>
              </a:extLst>
            </p:cNvPr>
            <p:cNvSpPr txBox="1">
              <a:spLocks/>
            </p:cNvSpPr>
            <p:nvPr/>
          </p:nvSpPr>
          <p:spPr>
            <a:xfrm>
              <a:off x="9602209" y="4860032"/>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spTree>
    <p:extLst>
      <p:ext uri="{BB962C8B-B14F-4D97-AF65-F5344CB8AC3E}">
        <p14:creationId xmlns:p14="http://schemas.microsoft.com/office/powerpoint/2010/main" val="1892717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a:xfrm>
            <a:off x="475013" y="729657"/>
            <a:ext cx="11234057" cy="959657"/>
          </a:xfrm>
        </p:spPr>
        <p:txBody>
          <a:bodyPr>
            <a:normAutofit/>
          </a:bodyPr>
          <a:lstStyle/>
          <a:p>
            <a:pPr algn="ctr"/>
            <a:r>
              <a:rPr lang="en-US" sz="3200" dirty="0"/>
              <a:t>puzzle to system</a:t>
            </a:r>
          </a:p>
        </p:txBody>
      </p:sp>
      <p:sp>
        <p:nvSpPr>
          <p:cNvPr id="6" name="TextBox 5">
            <a:extLst>
              <a:ext uri="{FF2B5EF4-FFF2-40B4-BE49-F238E27FC236}">
                <a16:creationId xmlns:a16="http://schemas.microsoft.com/office/drawing/2014/main" id="{B5EFE0E0-E61F-26B4-EB11-11447F4B6036}"/>
              </a:ext>
              <a:ext uri="{C183D7F6-B498-43B3-948B-1728B52AA6E4}">
                <adec:decorative xmlns:adec="http://schemas.microsoft.com/office/drawing/2017/decorative" val="1"/>
              </a:ext>
            </a:extLst>
          </p:cNvPr>
          <p:cNvSpPr txBox="1">
            <a:spLocks/>
          </p:cNvSpPr>
          <p:nvPr/>
        </p:nvSpPr>
        <p:spPr>
          <a:xfrm>
            <a:off x="1211389" y="2458407"/>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sp>
        <p:nvSpPr>
          <p:cNvPr id="7" name="TextBox 6">
            <a:extLst>
              <a:ext uri="{FF2B5EF4-FFF2-40B4-BE49-F238E27FC236}">
                <a16:creationId xmlns:a16="http://schemas.microsoft.com/office/drawing/2014/main" id="{7ACE5E7B-6CA5-DD1B-77B8-5C3844A49CD5}"/>
              </a:ext>
              <a:ext uri="{C183D7F6-B498-43B3-948B-1728B52AA6E4}">
                <adec:decorative xmlns:adec="http://schemas.microsoft.com/office/drawing/2017/decorative" val="1"/>
              </a:ext>
            </a:extLst>
          </p:cNvPr>
          <p:cNvSpPr txBox="1">
            <a:spLocks/>
          </p:cNvSpPr>
          <p:nvPr/>
        </p:nvSpPr>
        <p:spPr>
          <a:xfrm>
            <a:off x="3380248" y="2807512"/>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sp>
        <p:nvSpPr>
          <p:cNvPr id="8" name="TextBox 7">
            <a:extLst>
              <a:ext uri="{FF2B5EF4-FFF2-40B4-BE49-F238E27FC236}">
                <a16:creationId xmlns:a16="http://schemas.microsoft.com/office/drawing/2014/main" id="{ADD17B09-6005-8FAC-8543-07AED9BB41CD}"/>
              </a:ext>
              <a:ext uri="{C183D7F6-B498-43B3-948B-1728B52AA6E4}">
                <adec:decorative xmlns:adec="http://schemas.microsoft.com/office/drawing/2017/decorative" val="1"/>
              </a:ext>
            </a:extLst>
          </p:cNvPr>
          <p:cNvSpPr txBox="1">
            <a:spLocks/>
          </p:cNvSpPr>
          <p:nvPr/>
        </p:nvSpPr>
        <p:spPr>
          <a:xfrm>
            <a:off x="1107607" y="4391459"/>
            <a:ext cx="14606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Parts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I &amp; II</a:t>
            </a:r>
          </a:p>
        </p:txBody>
      </p:sp>
      <p:sp>
        <p:nvSpPr>
          <p:cNvPr id="9" name="TextBox 8">
            <a:extLst>
              <a:ext uri="{FF2B5EF4-FFF2-40B4-BE49-F238E27FC236}">
                <a16:creationId xmlns:a16="http://schemas.microsoft.com/office/drawing/2014/main" id="{C3C1A1B1-9D12-0A93-E461-EAC97156C304}"/>
              </a:ext>
              <a:ext uri="{C183D7F6-B498-43B3-948B-1728B52AA6E4}">
                <adec:decorative xmlns:adec="http://schemas.microsoft.com/office/drawing/2017/decorative" val="1"/>
              </a:ext>
            </a:extLst>
          </p:cNvPr>
          <p:cNvSpPr txBox="1">
            <a:spLocks/>
          </p:cNvSpPr>
          <p:nvPr/>
        </p:nvSpPr>
        <p:spPr>
          <a:xfrm>
            <a:off x="3140069" y="4781763"/>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aphicFrame>
        <p:nvGraphicFramePr>
          <p:cNvPr id="11" name="Diagram 10">
            <a:extLst>
              <a:ext uri="{FF2B5EF4-FFF2-40B4-BE49-F238E27FC236}">
                <a16:creationId xmlns:a16="http://schemas.microsoft.com/office/drawing/2014/main" id="{A169CC0A-2625-0ACE-7E4C-437D194839E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8090686"/>
              </p:ext>
            </p:extLst>
          </p:nvPr>
        </p:nvGraphicFramePr>
        <p:xfrm>
          <a:off x="4793994" y="3575012"/>
          <a:ext cx="1314320" cy="9596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2" name="Group 41" descr="The &quot;Mutual Fund Territory,&quot; &quot;The Name,&quot; &quot;Prospectus Parts I &amp; II,&quot; and &quot;OGE Guidance&quot; puzzle pieces, four in total, are all fitted together.">
            <a:extLst>
              <a:ext uri="{FF2B5EF4-FFF2-40B4-BE49-F238E27FC236}">
                <a16:creationId xmlns:a16="http://schemas.microsoft.com/office/drawing/2014/main" id="{93E04F7C-1BC0-C66D-D0AB-854B9F765A4B}"/>
              </a:ext>
            </a:extLst>
          </p:cNvPr>
          <p:cNvGrpSpPr/>
          <p:nvPr/>
        </p:nvGrpSpPr>
        <p:grpSpPr>
          <a:xfrm>
            <a:off x="871477" y="2239170"/>
            <a:ext cx="3665806" cy="3661345"/>
            <a:chOff x="871477" y="2239170"/>
            <a:chExt cx="3665806" cy="3661345"/>
          </a:xfrm>
        </p:grpSpPr>
        <p:grpSp>
          <p:nvGrpSpPr>
            <p:cNvPr id="27" name="Group 26">
              <a:extLst>
                <a:ext uri="{FF2B5EF4-FFF2-40B4-BE49-F238E27FC236}">
                  <a16:creationId xmlns:a16="http://schemas.microsoft.com/office/drawing/2014/main" id="{D1D63477-CB7F-17F8-50A7-21BDA8A984E3}"/>
                </a:ext>
                <a:ext uri="{C183D7F6-B498-43B3-948B-1728B52AA6E4}">
                  <adec:decorative xmlns:adec="http://schemas.microsoft.com/office/drawing/2017/decorative" val="1"/>
                </a:ext>
              </a:extLst>
            </p:cNvPr>
            <p:cNvGrpSpPr/>
            <p:nvPr/>
          </p:nvGrpSpPr>
          <p:grpSpPr>
            <a:xfrm>
              <a:off x="871477" y="2239170"/>
              <a:ext cx="3658605" cy="3661344"/>
              <a:chOff x="7310935" y="2148166"/>
              <a:chExt cx="3658605" cy="3661344"/>
            </a:xfrm>
          </p:grpSpPr>
          <p:sp>
            <p:nvSpPr>
              <p:cNvPr id="30" name="TextBox 29">
                <a:extLst>
                  <a:ext uri="{FF2B5EF4-FFF2-40B4-BE49-F238E27FC236}">
                    <a16:creationId xmlns:a16="http://schemas.microsoft.com/office/drawing/2014/main" id="{221C22A3-644C-9CCA-2367-34299E0807DB}"/>
                  </a:ext>
                </a:extLst>
              </p:cNvPr>
              <p:cNvSpPr txBox="1"/>
              <p:nvPr/>
            </p:nvSpPr>
            <p:spPr>
              <a:xfrm>
                <a:off x="9428219" y="4698327"/>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nvGrpSpPr>
              <p:cNvPr id="31" name="Group 30">
                <a:extLst>
                  <a:ext uri="{FF2B5EF4-FFF2-40B4-BE49-F238E27FC236}">
                    <a16:creationId xmlns:a16="http://schemas.microsoft.com/office/drawing/2014/main" id="{D3189280-65DD-E703-1436-E44B9D2F4180}"/>
                  </a:ext>
                </a:extLst>
              </p:cNvPr>
              <p:cNvGrpSpPr/>
              <p:nvPr/>
            </p:nvGrpSpPr>
            <p:grpSpPr>
              <a:xfrm>
                <a:off x="7310935" y="2148166"/>
                <a:ext cx="3658605" cy="3661344"/>
                <a:chOff x="5304005" y="612954"/>
                <a:chExt cx="3658605" cy="3661344"/>
              </a:xfrm>
            </p:grpSpPr>
            <p:grpSp>
              <p:nvGrpSpPr>
                <p:cNvPr id="32" name="Group 31">
                  <a:extLst>
                    <a:ext uri="{FF2B5EF4-FFF2-40B4-BE49-F238E27FC236}">
                      <a16:creationId xmlns:a16="http://schemas.microsoft.com/office/drawing/2014/main" id="{088F1897-7B3A-9D07-283E-ED71C5D359D8}"/>
                    </a:ext>
                  </a:extLst>
                </p:cNvPr>
                <p:cNvGrpSpPr/>
                <p:nvPr/>
              </p:nvGrpSpPr>
              <p:grpSpPr>
                <a:xfrm>
                  <a:off x="5305010" y="1760291"/>
                  <a:ext cx="1828800" cy="2514007"/>
                  <a:chOff x="9472048" y="646906"/>
                  <a:chExt cx="1828800" cy="2514007"/>
                </a:xfrm>
              </p:grpSpPr>
              <p:sp>
                <p:nvSpPr>
                  <p:cNvPr id="40" name="Freeform: Shape 39">
                    <a:extLst>
                      <a:ext uri="{FF2B5EF4-FFF2-40B4-BE49-F238E27FC236}">
                        <a16:creationId xmlns:a16="http://schemas.microsoft.com/office/drawing/2014/main" id="{5CAB6046-4E7E-F8E0-7939-25E9D8BAC7F0}"/>
                      </a:ext>
                    </a:extLst>
                  </p:cNvPr>
                  <p:cNvSpPr/>
                  <p:nvPr/>
                </p:nvSpPr>
                <p:spPr>
                  <a:xfrm>
                    <a:off x="9472048" y="646906"/>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0068F26-5F6B-76F0-4BC8-F0D4439CDC33}"/>
                      </a:ext>
                    </a:extLst>
                  </p:cNvPr>
                  <p:cNvSpPr txBox="1"/>
                  <p:nvPr/>
                </p:nvSpPr>
                <p:spPr>
                  <a:xfrm>
                    <a:off x="9481587" y="1772731"/>
                    <a:ext cx="146066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Prospectus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Parts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I &amp;II</a:t>
                    </a:r>
                  </a:p>
                </p:txBody>
              </p:sp>
            </p:grpSp>
            <p:grpSp>
              <p:nvGrpSpPr>
                <p:cNvPr id="33" name="Group 32">
                  <a:extLst>
                    <a:ext uri="{FF2B5EF4-FFF2-40B4-BE49-F238E27FC236}">
                      <a16:creationId xmlns:a16="http://schemas.microsoft.com/office/drawing/2014/main" id="{692896B4-FFB9-2BBB-2FF8-3A410FC165CF}"/>
                    </a:ext>
                  </a:extLst>
                </p:cNvPr>
                <p:cNvGrpSpPr/>
                <p:nvPr/>
              </p:nvGrpSpPr>
              <p:grpSpPr>
                <a:xfrm>
                  <a:off x="5304005" y="612954"/>
                  <a:ext cx="3658605" cy="2514007"/>
                  <a:chOff x="7952202" y="673841"/>
                  <a:chExt cx="3658605" cy="2514007"/>
                </a:xfrm>
              </p:grpSpPr>
              <p:grpSp>
                <p:nvGrpSpPr>
                  <p:cNvPr id="34" name="Group 33">
                    <a:extLst>
                      <a:ext uri="{FF2B5EF4-FFF2-40B4-BE49-F238E27FC236}">
                        <a16:creationId xmlns:a16="http://schemas.microsoft.com/office/drawing/2014/main" id="{A45BB2D6-CA24-A0AB-D25B-136B42D92684}"/>
                      </a:ext>
                    </a:extLst>
                  </p:cNvPr>
                  <p:cNvGrpSpPr/>
                  <p:nvPr/>
                </p:nvGrpSpPr>
                <p:grpSpPr>
                  <a:xfrm>
                    <a:off x="7952202" y="673841"/>
                    <a:ext cx="2514007" cy="1828800"/>
                    <a:chOff x="7073431" y="650091"/>
                    <a:chExt cx="2514007" cy="1828800"/>
                  </a:xfrm>
                </p:grpSpPr>
                <p:sp>
                  <p:nvSpPr>
                    <p:cNvPr id="38" name="Freeform: Shape 37">
                      <a:extLst>
                        <a:ext uri="{FF2B5EF4-FFF2-40B4-BE49-F238E27FC236}">
                          <a16:creationId xmlns:a16="http://schemas.microsoft.com/office/drawing/2014/main" id="{2008B651-BC9F-1EAD-7C36-D519702B315D}"/>
                        </a:ext>
                      </a:extLst>
                    </p:cNvPr>
                    <p:cNvSpPr>
                      <a:spLocks/>
                    </p:cNvSpPr>
                    <p:nvPr/>
                  </p:nvSpPr>
                  <p:spPr>
                    <a:xfrm rot="5400000">
                      <a:off x="7416035" y="307487"/>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73811BA-6904-C797-182D-75851533EF27}"/>
                        </a:ext>
                      </a:extLst>
                    </p:cNvPr>
                    <p:cNvSpPr txBox="1">
                      <a:spLocks/>
                    </p:cNvSpPr>
                    <p:nvPr/>
                  </p:nvSpPr>
                  <p:spPr>
                    <a:xfrm>
                      <a:off x="7258922" y="900874"/>
                      <a:ext cx="1424825"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Mutual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Territory</a:t>
                      </a:r>
                    </a:p>
                  </p:txBody>
                </p:sp>
              </p:grpSp>
              <p:grpSp>
                <p:nvGrpSpPr>
                  <p:cNvPr id="35" name="Group 34">
                    <a:extLst>
                      <a:ext uri="{FF2B5EF4-FFF2-40B4-BE49-F238E27FC236}">
                        <a16:creationId xmlns:a16="http://schemas.microsoft.com/office/drawing/2014/main" id="{D8024C67-DED9-407D-F106-93795FEC36EA}"/>
                      </a:ext>
                    </a:extLst>
                  </p:cNvPr>
                  <p:cNvGrpSpPr/>
                  <p:nvPr/>
                </p:nvGrpSpPr>
                <p:grpSpPr>
                  <a:xfrm>
                    <a:off x="9782007" y="673841"/>
                    <a:ext cx="1828800" cy="2514007"/>
                    <a:chOff x="9782007" y="681955"/>
                    <a:chExt cx="1828800" cy="2514007"/>
                  </a:xfrm>
                </p:grpSpPr>
                <p:sp>
                  <p:nvSpPr>
                    <p:cNvPr id="36" name="Freeform: Shape 35">
                      <a:extLst>
                        <a:ext uri="{FF2B5EF4-FFF2-40B4-BE49-F238E27FC236}">
                          <a16:creationId xmlns:a16="http://schemas.microsoft.com/office/drawing/2014/main" id="{69DAE015-A886-ED60-AF16-34B479131903}"/>
                        </a:ext>
                      </a:extLst>
                    </p:cNvPr>
                    <p:cNvSpPr>
                      <a:spLocks/>
                    </p:cNvSpPr>
                    <p:nvPr/>
                  </p:nvSpPr>
                  <p:spPr>
                    <a:xfrm rot="10800000">
                      <a:off x="9782007" y="681955"/>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54A449F-B2CD-2FA5-8FFF-F7A728C64C07}"/>
                        </a:ext>
                      </a:extLst>
                    </p:cNvPr>
                    <p:cNvSpPr txBox="1">
                      <a:spLocks/>
                    </p:cNvSpPr>
                    <p:nvPr/>
                  </p:nvSpPr>
                  <p:spPr>
                    <a:xfrm>
                      <a:off x="10324053" y="1250297"/>
                      <a:ext cx="115703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The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Name</a:t>
                      </a:r>
                    </a:p>
                  </p:txBody>
                </p:sp>
              </p:grpSp>
            </p:grpSp>
          </p:grpSp>
        </p:grpSp>
        <p:sp>
          <p:nvSpPr>
            <p:cNvPr id="28" name="Freeform: Shape 27">
              <a:extLst>
                <a:ext uri="{FF2B5EF4-FFF2-40B4-BE49-F238E27FC236}">
                  <a16:creationId xmlns:a16="http://schemas.microsoft.com/office/drawing/2014/main" id="{F7F21046-2CC6-525E-1713-D7C184054E7D}"/>
                </a:ext>
                <a:ext uri="{C183D7F6-B498-43B3-948B-1728B52AA6E4}">
                  <adec:decorative xmlns:adec="http://schemas.microsoft.com/office/drawing/2017/decorative" val="1"/>
                </a:ext>
              </a:extLst>
            </p:cNvPr>
            <p:cNvSpPr>
              <a:spLocks/>
            </p:cNvSpPr>
            <p:nvPr/>
          </p:nvSpPr>
          <p:spPr>
            <a:xfrm rot="16200000">
              <a:off x="2365880" y="3729111"/>
              <a:ext cx="1828800" cy="2514007"/>
            </a:xfrm>
            <a:custGeom>
              <a:avLst/>
              <a:gdLst>
                <a:gd name="connsiteX0" fmla="*/ 914400 w 1828800"/>
                <a:gd name="connsiteY0" fmla="*/ 0 h 2514007"/>
                <a:gd name="connsiteX1" fmla="*/ 1188720 w 1828800"/>
                <a:gd name="connsiteY1" fmla="*/ 274320 h 2514007"/>
                <a:gd name="connsiteX2" fmla="*/ 1108374 w 1828800"/>
                <a:gd name="connsiteY2" fmla="*/ 468294 h 2514007"/>
                <a:gd name="connsiteX3" fmla="*/ 1051560 w 1828800"/>
                <a:gd name="connsiteY3" fmla="*/ 506599 h 2514007"/>
                <a:gd name="connsiteX4" fmla="*/ 1051560 w 1828800"/>
                <a:gd name="connsiteY4" fmla="*/ 685207 h 2514007"/>
                <a:gd name="connsiteX5" fmla="*/ 1828800 w 1828800"/>
                <a:gd name="connsiteY5" fmla="*/ 685207 h 2514007"/>
                <a:gd name="connsiteX6" fmla="*/ 1828800 w 1828800"/>
                <a:gd name="connsiteY6" fmla="*/ 1462448 h 2514007"/>
                <a:gd name="connsiteX7" fmla="*/ 1650193 w 1828800"/>
                <a:gd name="connsiteY7" fmla="*/ 1462448 h 2514007"/>
                <a:gd name="connsiteX8" fmla="*/ 1611888 w 1828800"/>
                <a:gd name="connsiteY8" fmla="*/ 1405634 h 2514007"/>
                <a:gd name="connsiteX9" fmla="*/ 1417914 w 1828800"/>
                <a:gd name="connsiteY9" fmla="*/ 1325288 h 2514007"/>
                <a:gd name="connsiteX10" fmla="*/ 1143594 w 1828800"/>
                <a:gd name="connsiteY10" fmla="*/ 1599608 h 2514007"/>
                <a:gd name="connsiteX11" fmla="*/ 1417914 w 1828800"/>
                <a:gd name="connsiteY11" fmla="*/ 1873928 h 2514007"/>
                <a:gd name="connsiteX12" fmla="*/ 1611888 w 1828800"/>
                <a:gd name="connsiteY12" fmla="*/ 1793582 h 2514007"/>
                <a:gd name="connsiteX13" fmla="*/ 1650193 w 1828800"/>
                <a:gd name="connsiteY13" fmla="*/ 1736768 h 2514007"/>
                <a:gd name="connsiteX14" fmla="*/ 1828800 w 1828800"/>
                <a:gd name="connsiteY14" fmla="*/ 1736768 h 2514007"/>
                <a:gd name="connsiteX15" fmla="*/ 1828800 w 1828800"/>
                <a:gd name="connsiteY15" fmla="*/ 2514007 h 2514007"/>
                <a:gd name="connsiteX16" fmla="*/ 0 w 1828800"/>
                <a:gd name="connsiteY16" fmla="*/ 2514007 h 2514007"/>
                <a:gd name="connsiteX17" fmla="*/ 0 w 1828800"/>
                <a:gd name="connsiteY17" fmla="*/ 685207 h 2514007"/>
                <a:gd name="connsiteX18" fmla="*/ 777240 w 1828800"/>
                <a:gd name="connsiteY18" fmla="*/ 685207 h 2514007"/>
                <a:gd name="connsiteX19" fmla="*/ 777240 w 1828800"/>
                <a:gd name="connsiteY19" fmla="*/ 506599 h 2514007"/>
                <a:gd name="connsiteX20" fmla="*/ 720426 w 1828800"/>
                <a:gd name="connsiteY20" fmla="*/ 468294 h 2514007"/>
                <a:gd name="connsiteX21" fmla="*/ 640080 w 1828800"/>
                <a:gd name="connsiteY21" fmla="*/ 274320 h 2514007"/>
                <a:gd name="connsiteX22" fmla="*/ 914400 w 1828800"/>
                <a:gd name="connsiteY22" fmla="*/ 0 h 25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2514007">
                  <a:moveTo>
                    <a:pt x="914400" y="0"/>
                  </a:moveTo>
                  <a:cubicBezTo>
                    <a:pt x="1065903" y="0"/>
                    <a:pt x="1188720" y="122817"/>
                    <a:pt x="1188720" y="274320"/>
                  </a:cubicBezTo>
                  <a:cubicBezTo>
                    <a:pt x="1188720" y="350071"/>
                    <a:pt x="1158016" y="418652"/>
                    <a:pt x="1108374" y="468294"/>
                  </a:cubicBezTo>
                  <a:lnTo>
                    <a:pt x="1051560" y="506599"/>
                  </a:lnTo>
                  <a:lnTo>
                    <a:pt x="1051560" y="685207"/>
                  </a:lnTo>
                  <a:lnTo>
                    <a:pt x="1828800" y="685207"/>
                  </a:lnTo>
                  <a:lnTo>
                    <a:pt x="1828800" y="1462448"/>
                  </a:lnTo>
                  <a:lnTo>
                    <a:pt x="1650193" y="1462448"/>
                  </a:lnTo>
                  <a:lnTo>
                    <a:pt x="1611888" y="1405634"/>
                  </a:lnTo>
                  <a:cubicBezTo>
                    <a:pt x="1562246" y="1355992"/>
                    <a:pt x="1493665" y="1325288"/>
                    <a:pt x="1417914" y="1325288"/>
                  </a:cubicBezTo>
                  <a:cubicBezTo>
                    <a:pt x="1266411" y="1325288"/>
                    <a:pt x="1143594" y="1448105"/>
                    <a:pt x="1143594" y="1599608"/>
                  </a:cubicBezTo>
                  <a:cubicBezTo>
                    <a:pt x="1143594" y="1751111"/>
                    <a:pt x="1266411" y="1873928"/>
                    <a:pt x="1417914" y="1873928"/>
                  </a:cubicBezTo>
                  <a:cubicBezTo>
                    <a:pt x="1493665" y="1873928"/>
                    <a:pt x="1562246" y="1843224"/>
                    <a:pt x="1611888" y="1793582"/>
                  </a:cubicBezTo>
                  <a:lnTo>
                    <a:pt x="1650193" y="1736768"/>
                  </a:lnTo>
                  <a:lnTo>
                    <a:pt x="1828800" y="1736768"/>
                  </a:lnTo>
                  <a:lnTo>
                    <a:pt x="1828800" y="2514007"/>
                  </a:lnTo>
                  <a:lnTo>
                    <a:pt x="0" y="2514007"/>
                  </a:lnTo>
                  <a:lnTo>
                    <a:pt x="0" y="685207"/>
                  </a:lnTo>
                  <a:lnTo>
                    <a:pt x="777240" y="685207"/>
                  </a:lnTo>
                  <a:lnTo>
                    <a:pt x="777240" y="506599"/>
                  </a:lnTo>
                  <a:lnTo>
                    <a:pt x="720426" y="468294"/>
                  </a:lnTo>
                  <a:cubicBezTo>
                    <a:pt x="670784" y="418652"/>
                    <a:pt x="640080" y="350071"/>
                    <a:pt x="640080" y="274320"/>
                  </a:cubicBezTo>
                  <a:cubicBezTo>
                    <a:pt x="640080" y="122817"/>
                    <a:pt x="762897" y="0"/>
                    <a:pt x="914400" y="0"/>
                  </a:cubicBezTo>
                  <a:close/>
                </a:path>
              </a:pathLst>
            </a:cu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square" rtlCol="0" anchor="b">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7F0B258-5C95-ECC9-8CED-7030632C3167}"/>
                </a:ext>
              </a:extLst>
            </p:cNvPr>
            <p:cNvSpPr txBox="1">
              <a:spLocks/>
            </p:cNvSpPr>
            <p:nvPr/>
          </p:nvSpPr>
          <p:spPr>
            <a:xfrm>
              <a:off x="3010351" y="4798636"/>
              <a:ext cx="122711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27">
                    <a:noFill/>
                  </a:ln>
                  <a:solidFill>
                    <a:prstClr val="white"/>
                  </a:solidFill>
                  <a:effectLst/>
                  <a:uLnTx/>
                  <a:uFillTx/>
                  <a:latin typeface="Calibri" panose="020F0502020204030204"/>
                  <a:ea typeface="+mn-ea"/>
                  <a:cs typeface="+mn-cs"/>
                </a:rPr>
                <a:t>OGE Guidance</a:t>
              </a:r>
            </a:p>
          </p:txBody>
        </p:sp>
      </p:grpSp>
      <p:graphicFrame>
        <p:nvGraphicFramePr>
          <p:cNvPr id="12" name="Content Placeholder 11" descr="The &quot;Names Rule,&quot; &quot;Prospectus,&quot; and &quot;OGE Guidance&quot; are all referred to when identifying a sector fund. This is how the puzzle becomes a system.">
            <a:extLst>
              <a:ext uri="{FF2B5EF4-FFF2-40B4-BE49-F238E27FC236}">
                <a16:creationId xmlns:a16="http://schemas.microsoft.com/office/drawing/2014/main" id="{9F748279-513B-A378-9E9E-27CE81EDFA79}"/>
              </a:ext>
            </a:extLst>
          </p:cNvPr>
          <p:cNvGraphicFramePr>
            <a:graphicFrameLocks noGrp="1"/>
          </p:cNvGraphicFramePr>
          <p:nvPr>
            <p:ph sz="half" idx="1"/>
            <p:extLst>
              <p:ext uri="{D42A27DB-BD31-4B8C-83A1-F6EECF244321}">
                <p14:modId xmlns:p14="http://schemas.microsoft.com/office/powerpoint/2010/main" val="544136945"/>
              </p:ext>
            </p:extLst>
          </p:nvPr>
        </p:nvGraphicFramePr>
        <p:xfrm>
          <a:off x="6147022" y="2239170"/>
          <a:ext cx="5422900" cy="36337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91679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a:xfrm>
            <a:off x="557792" y="702156"/>
            <a:ext cx="11076417" cy="925166"/>
          </a:xfrm>
        </p:spPr>
        <p:txBody>
          <a:bodyPr>
            <a:normAutofit/>
          </a:bodyPr>
          <a:lstStyle/>
          <a:p>
            <a:pPr algn="ctr"/>
            <a:r>
              <a:rPr lang="en-US" sz="3200" dirty="0"/>
              <a:t>Pop quiz</a:t>
            </a:r>
          </a:p>
        </p:txBody>
      </p:sp>
      <p:sp>
        <p:nvSpPr>
          <p:cNvPr id="5" name="TextBox 4">
            <a:extLst>
              <a:ext uri="{FF2B5EF4-FFF2-40B4-BE49-F238E27FC236}">
                <a16:creationId xmlns:a16="http://schemas.microsoft.com/office/drawing/2014/main" id="{D9AE83B2-9932-BB62-83CE-48CBB9C89C82}"/>
              </a:ext>
            </a:extLst>
          </p:cNvPr>
          <p:cNvSpPr txBox="1"/>
          <p:nvPr/>
        </p:nvSpPr>
        <p:spPr>
          <a:xfrm>
            <a:off x="1427018" y="1931604"/>
            <a:ext cx="933796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Looking at the name of each fund below, which of the following do you believe are most likely sector funds</a:t>
            </a:r>
            <a:r>
              <a:rPr lang="en-US" sz="2400" b="1" dirty="0">
                <a:solidFill>
                  <a:prstClr val="black"/>
                </a:solidFill>
                <a:latin typeface="Calibri" panose="020F0502020204030204"/>
              </a:rPr>
              <a: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325FC98-CD71-1C82-185F-25B86962AF7E}"/>
              </a:ext>
            </a:extLst>
          </p:cNvPr>
          <p:cNvSpPr>
            <a:spLocks noGrp="1"/>
          </p:cNvSpPr>
          <p:nvPr>
            <p:ph idx="1"/>
          </p:nvPr>
        </p:nvSpPr>
        <p:spPr>
          <a:xfrm>
            <a:off x="928712" y="2384586"/>
            <a:ext cx="9678389" cy="3420093"/>
          </a:xfrm>
        </p:spPr>
        <p:txBody>
          <a:bodyPr>
            <a:normAutofit/>
          </a:bodyPr>
          <a:lstStyle/>
          <a:p>
            <a:r>
              <a:rPr lang="en-US" sz="2200" dirty="0"/>
              <a:t>Invesco Real Estate Fund Class A (IARAX)</a:t>
            </a:r>
          </a:p>
          <a:p>
            <a:r>
              <a:rPr lang="en-US" sz="2200" i="0" dirty="0">
                <a:solidFill>
                  <a:srgbClr val="232A31"/>
                </a:solidFill>
                <a:effectLst/>
              </a:rPr>
              <a:t>iShares Gold Trust (IAU)</a:t>
            </a:r>
          </a:p>
          <a:p>
            <a:r>
              <a:rPr lang="en-US" sz="2200" i="0" dirty="0">
                <a:solidFill>
                  <a:srgbClr val="232A31"/>
                </a:solidFill>
                <a:effectLst/>
              </a:rPr>
              <a:t>Royce Pennsylvania Mutual Fund (RYPCX)</a:t>
            </a:r>
          </a:p>
          <a:p>
            <a:r>
              <a:rPr lang="en-US" sz="2200" i="0" dirty="0">
                <a:solidFill>
                  <a:srgbClr val="232A31"/>
                </a:solidFill>
                <a:effectLst/>
              </a:rPr>
              <a:t>Energy Select Sector SPDR Fund (XLE)</a:t>
            </a:r>
          </a:p>
        </p:txBody>
      </p:sp>
      <p:graphicFrame>
        <p:nvGraphicFramePr>
          <p:cNvPr id="10" name="Content Placeholder 11" descr="The system is provided as a reminder that the &quot;Names Rule,&quot; &quot;Prospectus,&quot; and &quot;OGE Guidance&quot; are all referred to when identifying a sector fund. ">
            <a:extLst>
              <a:ext uri="{FF2B5EF4-FFF2-40B4-BE49-F238E27FC236}">
                <a16:creationId xmlns:a16="http://schemas.microsoft.com/office/drawing/2014/main" id="{7C406D08-6C0F-1EAC-AD96-E9EB8AB281FF}"/>
              </a:ext>
            </a:extLst>
          </p:cNvPr>
          <p:cNvGraphicFramePr>
            <a:graphicFrameLocks/>
          </p:cNvGraphicFramePr>
          <p:nvPr>
            <p:extLst>
              <p:ext uri="{D42A27DB-BD31-4B8C-83A1-F6EECF244321}">
                <p14:modId xmlns:p14="http://schemas.microsoft.com/office/powerpoint/2010/main" val="3788176679"/>
              </p:ext>
            </p:extLst>
          </p:nvPr>
        </p:nvGraphicFramePr>
        <p:xfrm>
          <a:off x="6871808" y="3003756"/>
          <a:ext cx="4762401" cy="2657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71712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Autofit/>
          </a:bodyPr>
          <a:lstStyle/>
          <a:p>
            <a:r>
              <a:rPr lang="en-US" sz="3200" dirty="0"/>
              <a:t>Invesco Real Estate Fund Class A (IARAX)</a:t>
            </a:r>
          </a:p>
        </p:txBody>
      </p:sp>
      <p:grpSp>
        <p:nvGrpSpPr>
          <p:cNvPr id="3" name="Group 2" descr="This slide addresses the first part of the system, the &quot;Names Rule.&quot;">
            <a:extLst>
              <a:ext uri="{FF2B5EF4-FFF2-40B4-BE49-F238E27FC236}">
                <a16:creationId xmlns:a16="http://schemas.microsoft.com/office/drawing/2014/main" id="{8EB44885-E7B9-16EC-9DC0-D27EB0747131}"/>
              </a:ext>
              <a:ext uri="{C183D7F6-B498-43B3-948B-1728B52AA6E4}">
                <adec:decorative xmlns:adec="http://schemas.microsoft.com/office/drawing/2017/decorative" val="0"/>
              </a:ext>
            </a:extLst>
          </p:cNvPr>
          <p:cNvGrpSpPr/>
          <p:nvPr/>
        </p:nvGrpSpPr>
        <p:grpSpPr>
          <a:xfrm>
            <a:off x="9642922" y="642722"/>
            <a:ext cx="1571430" cy="1186793"/>
            <a:chOff x="503152" y="677844"/>
            <a:chExt cx="1152366" cy="921892"/>
          </a:xfrm>
          <a:scene3d>
            <a:camera prst="orthographicFront"/>
            <a:lightRig rig="flat" dir="t"/>
          </a:scene3d>
        </p:grpSpPr>
        <p:sp>
          <p:nvSpPr>
            <p:cNvPr id="4" name="Rectangle: Rounded Corners 3">
              <a:extLst>
                <a:ext uri="{FF2B5EF4-FFF2-40B4-BE49-F238E27FC236}">
                  <a16:creationId xmlns:a16="http://schemas.microsoft.com/office/drawing/2014/main" id="{0D220771-47B5-C534-1309-AF4E98742D24}"/>
                </a:ext>
              </a:extLst>
            </p:cNvPr>
            <p:cNvSpPr/>
            <p:nvPr/>
          </p:nvSpPr>
          <p:spPr>
            <a:xfrm>
              <a:off x="503152" y="677844"/>
              <a:ext cx="1152366" cy="921892"/>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4">
              <a:extLst>
                <a:ext uri="{FF2B5EF4-FFF2-40B4-BE49-F238E27FC236}">
                  <a16:creationId xmlns:a16="http://schemas.microsoft.com/office/drawing/2014/main" id="{E4F3D608-4BF0-1264-BAC4-EFFBEF49082E}"/>
                </a:ext>
                <a:ext uri="{C183D7F6-B498-43B3-948B-1728B52AA6E4}">
                  <adec:decorative xmlns:adec="http://schemas.microsoft.com/office/drawing/2017/decorative" val="1"/>
                </a:ext>
              </a:extLst>
            </p:cNvPr>
            <p:cNvSpPr txBox="1"/>
            <p:nvPr/>
          </p:nvSpPr>
          <p:spPr>
            <a:xfrm>
              <a:off x="530153" y="704845"/>
              <a:ext cx="1098364" cy="8678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Names Rule</a:t>
              </a:r>
            </a:p>
          </p:txBody>
        </p:sp>
      </p:grpSp>
      <p:sp>
        <p:nvSpPr>
          <p:cNvPr id="5" name="Content Placeholder 2">
            <a:extLst>
              <a:ext uri="{FF2B5EF4-FFF2-40B4-BE49-F238E27FC236}">
                <a16:creationId xmlns:a16="http://schemas.microsoft.com/office/drawing/2014/main" id="{A724B870-D888-A110-87AD-46491C4673E7}"/>
              </a:ext>
            </a:extLst>
          </p:cNvPr>
          <p:cNvSpPr txBox="1">
            <a:spLocks/>
          </p:cNvSpPr>
          <p:nvPr/>
        </p:nvSpPr>
        <p:spPr>
          <a:xfrm>
            <a:off x="5105692" y="2299255"/>
            <a:ext cx="5422390" cy="363304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Fund </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IARA</a:t>
            </a:r>
            <a:r>
              <a:rPr kumimoji="0" lang="en-US" sz="2400" b="0" i="0" u="sng" strike="noStrike" kern="1200" cap="none" spc="0" normalizeH="0" baseline="0" noProof="0" dirty="0">
                <a:ln>
                  <a:noFill/>
                </a:ln>
                <a:solidFill>
                  <a:srgbClr val="3D3D3D"/>
                </a:solidFill>
                <a:effectLst/>
                <a:uLnTx/>
                <a:uFillTx/>
                <a:latin typeface="Calibri" panose="020F0502020204030204"/>
                <a:ea typeface="+mn-ea"/>
                <a:cs typeface="+mn-cs"/>
              </a:rPr>
              <a:t>X</a:t>
            </a: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 – 5 Letters ending with an “X” </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“Real Estate” = Per the Names Rule, this fund must have at least 80% of its assets in the real estate sector</a:t>
            </a:r>
          </a:p>
        </p:txBody>
      </p:sp>
      <p:graphicFrame>
        <p:nvGraphicFramePr>
          <p:cNvPr id="2" name="Content Placeholder 11" descr="The system is provided as a reminder that the &quot;Names Rule,&quot; &quot;Prospectus,&quot; and &quot;OGE Guidance&quot; are all referred to when identifying a sector fund. ">
            <a:extLst>
              <a:ext uri="{FF2B5EF4-FFF2-40B4-BE49-F238E27FC236}">
                <a16:creationId xmlns:a16="http://schemas.microsoft.com/office/drawing/2014/main" id="{1950C177-68E9-0E17-D8DC-E6E71062768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990715364"/>
              </p:ext>
            </p:extLst>
          </p:nvPr>
        </p:nvGraphicFramePr>
        <p:xfrm>
          <a:off x="261458" y="2632281"/>
          <a:ext cx="4762401" cy="2657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5E8109C9-DAEC-16A3-EBB1-9B12551B253F}"/>
              </a:ext>
              <a:ext uri="{C183D7F6-B498-43B3-948B-1728B52AA6E4}">
                <adec:decorative xmlns:adec="http://schemas.microsoft.com/office/drawing/2017/decorative" val="1"/>
              </a:ext>
            </a:extLst>
          </p:cNvPr>
          <p:cNvGrpSpPr/>
          <p:nvPr/>
        </p:nvGrpSpPr>
        <p:grpSpPr>
          <a:xfrm>
            <a:off x="610997" y="3286147"/>
            <a:ext cx="1152366" cy="921892"/>
            <a:chOff x="503152" y="677844"/>
            <a:chExt cx="1152366" cy="921892"/>
          </a:xfrm>
          <a:scene3d>
            <a:camera prst="orthographicFront"/>
            <a:lightRig rig="flat" dir="t"/>
          </a:scene3d>
        </p:grpSpPr>
        <p:sp>
          <p:nvSpPr>
            <p:cNvPr id="9" name="Rectangle: Rounded Corners 8">
              <a:extLst>
                <a:ext uri="{FF2B5EF4-FFF2-40B4-BE49-F238E27FC236}">
                  <a16:creationId xmlns:a16="http://schemas.microsoft.com/office/drawing/2014/main" id="{81B03570-6E49-BDCF-7AB5-520D5D8F75F2}"/>
                </a:ext>
              </a:extLst>
            </p:cNvPr>
            <p:cNvSpPr/>
            <p:nvPr/>
          </p:nvSpPr>
          <p:spPr>
            <a:xfrm>
              <a:off x="503152" y="677844"/>
              <a:ext cx="1152366" cy="921892"/>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4">
              <a:extLst>
                <a:ext uri="{FF2B5EF4-FFF2-40B4-BE49-F238E27FC236}">
                  <a16:creationId xmlns:a16="http://schemas.microsoft.com/office/drawing/2014/main" id="{0E8958FB-D042-8C92-E764-F9857AFEA7EC}"/>
                </a:ext>
              </a:extLst>
            </p:cNvPr>
            <p:cNvSpPr txBox="1"/>
            <p:nvPr/>
          </p:nvSpPr>
          <p:spPr>
            <a:xfrm>
              <a:off x="530153" y="704845"/>
              <a:ext cx="1098364" cy="8678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Names Rule</a:t>
              </a:r>
            </a:p>
          </p:txBody>
        </p:sp>
      </p:grpSp>
    </p:spTree>
    <p:extLst>
      <p:ext uri="{BB962C8B-B14F-4D97-AF65-F5344CB8AC3E}">
        <p14:creationId xmlns:p14="http://schemas.microsoft.com/office/powerpoint/2010/main" val="2468834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Invesco Real Estate Fund Class A (IARAX)</a:t>
            </a:r>
          </a:p>
        </p:txBody>
      </p:sp>
      <p:grpSp>
        <p:nvGrpSpPr>
          <p:cNvPr id="2" name="Group 1" descr="This slide addresses the second part of the system, the &quot;Prospectus (Part I).&quot;">
            <a:extLst>
              <a:ext uri="{FF2B5EF4-FFF2-40B4-BE49-F238E27FC236}">
                <a16:creationId xmlns:a16="http://schemas.microsoft.com/office/drawing/2014/main" id="{83FE0579-4DD9-B1E4-B5FA-0F5A5596116C}"/>
              </a:ext>
            </a:extLst>
          </p:cNvPr>
          <p:cNvGrpSpPr/>
          <p:nvPr/>
        </p:nvGrpSpPr>
        <p:grpSpPr>
          <a:xfrm>
            <a:off x="9637093" y="660888"/>
            <a:ext cx="1512076" cy="1159032"/>
            <a:chOff x="1805017" y="136"/>
            <a:chExt cx="1152366" cy="921892"/>
          </a:xfrm>
          <a:scene3d>
            <a:camera prst="orthographicFront"/>
            <a:lightRig rig="flat" dir="t"/>
          </a:scene3d>
        </p:grpSpPr>
        <p:sp>
          <p:nvSpPr>
            <p:cNvPr id="3" name="Rectangle: Rounded Corners 2">
              <a:extLst>
                <a:ext uri="{FF2B5EF4-FFF2-40B4-BE49-F238E27FC236}">
                  <a16:creationId xmlns:a16="http://schemas.microsoft.com/office/drawing/2014/main" id="{5F041005-2FF7-6FF0-8B7C-15D00D8756B6}"/>
                </a:ext>
              </a:extLst>
            </p:cNvPr>
            <p:cNvSpPr/>
            <p:nvPr/>
          </p:nvSpPr>
          <p:spPr>
            <a:xfrm>
              <a:off x="1805017" y="136"/>
              <a:ext cx="1152366" cy="921892"/>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1875734"/>
                <a:satOff val="-19510"/>
                <a:lumOff val="-3137"/>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4">
              <a:extLst>
                <a:ext uri="{FF2B5EF4-FFF2-40B4-BE49-F238E27FC236}">
                  <a16:creationId xmlns:a16="http://schemas.microsoft.com/office/drawing/2014/main" id="{350269AA-A7B7-B6C1-BD98-7D300A4A5271}"/>
                </a:ext>
              </a:extLst>
            </p:cNvPr>
            <p:cNvSpPr txBox="1"/>
            <p:nvPr/>
          </p:nvSpPr>
          <p:spPr>
            <a:xfrm>
              <a:off x="1832018" y="27137"/>
              <a:ext cx="1098364" cy="8678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Prospectus</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(Part I) </a:t>
              </a:r>
            </a:p>
          </p:txBody>
        </p:sp>
      </p:grpSp>
      <p:sp>
        <p:nvSpPr>
          <p:cNvPr id="22" name="TextBox 21">
            <a:extLst>
              <a:ext uri="{FF2B5EF4-FFF2-40B4-BE49-F238E27FC236}">
                <a16:creationId xmlns:a16="http://schemas.microsoft.com/office/drawing/2014/main" id="{13A9D929-35A0-78ED-D343-87FB781C5AC4}"/>
              </a:ext>
            </a:extLst>
          </p:cNvPr>
          <p:cNvSpPr txBox="1"/>
          <p:nvPr/>
        </p:nvSpPr>
        <p:spPr>
          <a:xfrm>
            <a:off x="914400" y="2762250"/>
            <a:ext cx="531495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Remember: Funds registered under the 1940 Act will have a file number beginning with 811.</a:t>
            </a:r>
          </a:p>
        </p:txBody>
      </p:sp>
      <p:pic>
        <p:nvPicPr>
          <p:cNvPr id="21" name="Picture 20" descr="Invesco Real Estate Fund&#10;SEC 1940 Act file number: 811-05686&#10;&#10;The &quot;SEC 1940 Act&quot; and the beginning of the file number, &quot;811,&quot; are highlighted.">
            <a:extLst>
              <a:ext uri="{FF2B5EF4-FFF2-40B4-BE49-F238E27FC236}">
                <a16:creationId xmlns:a16="http://schemas.microsoft.com/office/drawing/2014/main" id="{69313278-5E86-561F-A950-F03DD030A491}"/>
              </a:ext>
            </a:extLst>
          </p:cNvPr>
          <p:cNvPicPr>
            <a:picLocks noChangeAspect="1"/>
          </p:cNvPicPr>
          <p:nvPr/>
        </p:nvPicPr>
        <p:blipFill>
          <a:blip r:embed="rId3"/>
          <a:stretch>
            <a:fillRect/>
          </a:stretch>
        </p:blipFill>
        <p:spPr>
          <a:xfrm>
            <a:off x="1685201" y="3449420"/>
            <a:ext cx="3773347" cy="1385977"/>
          </a:xfrm>
          <a:prstGeom prst="rect">
            <a:avLst/>
          </a:prstGeom>
        </p:spPr>
      </p:pic>
      <p:graphicFrame>
        <p:nvGraphicFramePr>
          <p:cNvPr id="13" name="Content Placeholder 11" descr="The system is provided as a reminder that the &quot;Names Rule,&quot; &quot;Prospectus,&quot; and &quot;OGE Guidance&quot; are all referred to when identifying a sector fund. ">
            <a:extLst>
              <a:ext uri="{FF2B5EF4-FFF2-40B4-BE49-F238E27FC236}">
                <a16:creationId xmlns:a16="http://schemas.microsoft.com/office/drawing/2014/main" id="{4B8B81AA-CB0A-9333-5DB0-1F3375B0412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183871287"/>
              </p:ext>
            </p:extLst>
          </p:nvPr>
        </p:nvGraphicFramePr>
        <p:xfrm>
          <a:off x="6871808" y="3003756"/>
          <a:ext cx="4762401" cy="26570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a:extLst>
              <a:ext uri="{FF2B5EF4-FFF2-40B4-BE49-F238E27FC236}">
                <a16:creationId xmlns:a16="http://schemas.microsoft.com/office/drawing/2014/main" id="{C3DEA8E3-51B2-15BF-571D-B565F211A888}"/>
              </a:ext>
              <a:ext uri="{C183D7F6-B498-43B3-948B-1728B52AA6E4}">
                <adec:decorative xmlns:adec="http://schemas.microsoft.com/office/drawing/2017/decorative" val="1"/>
              </a:ext>
            </a:extLst>
          </p:cNvPr>
          <p:cNvGrpSpPr/>
          <p:nvPr/>
        </p:nvGrpSpPr>
        <p:grpSpPr>
          <a:xfrm>
            <a:off x="8676825" y="2866613"/>
            <a:ext cx="1152366" cy="921892"/>
            <a:chOff x="1805017" y="136"/>
            <a:chExt cx="1152366" cy="921892"/>
          </a:xfrm>
          <a:scene3d>
            <a:camera prst="orthographicFront"/>
            <a:lightRig rig="flat" dir="t"/>
          </a:scene3d>
        </p:grpSpPr>
        <p:sp>
          <p:nvSpPr>
            <p:cNvPr id="15" name="Rectangle: Rounded Corners 14">
              <a:extLst>
                <a:ext uri="{FF2B5EF4-FFF2-40B4-BE49-F238E27FC236}">
                  <a16:creationId xmlns:a16="http://schemas.microsoft.com/office/drawing/2014/main" id="{4F606D22-CA9F-71CD-96C2-BF5E39BD267C}"/>
                </a:ext>
              </a:extLst>
            </p:cNvPr>
            <p:cNvSpPr/>
            <p:nvPr/>
          </p:nvSpPr>
          <p:spPr>
            <a:xfrm>
              <a:off x="1805017" y="136"/>
              <a:ext cx="1152366" cy="921892"/>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1875734"/>
                <a:satOff val="-19510"/>
                <a:lumOff val="-3137"/>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4">
              <a:extLst>
                <a:ext uri="{FF2B5EF4-FFF2-40B4-BE49-F238E27FC236}">
                  <a16:creationId xmlns:a16="http://schemas.microsoft.com/office/drawing/2014/main" id="{C15236B8-2EC3-469D-219B-BD4C13F61C61}"/>
                </a:ext>
              </a:extLst>
            </p:cNvPr>
            <p:cNvSpPr txBox="1"/>
            <p:nvPr/>
          </p:nvSpPr>
          <p:spPr>
            <a:xfrm>
              <a:off x="1805017" y="27137"/>
              <a:ext cx="1125365" cy="86789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Prospectus </a:t>
              </a:r>
            </a:p>
          </p:txBody>
        </p:sp>
      </p:grpSp>
    </p:spTree>
    <p:extLst>
      <p:ext uri="{BB962C8B-B14F-4D97-AF65-F5344CB8AC3E}">
        <p14:creationId xmlns:p14="http://schemas.microsoft.com/office/powerpoint/2010/main" val="40129928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Invesco Real Estate Fund Class A (IARAX)</a:t>
            </a:r>
          </a:p>
        </p:txBody>
      </p:sp>
      <p:pic>
        <p:nvPicPr>
          <p:cNvPr id="3" name="Content Placeholder 2">
            <a:extLst>
              <a:ext uri="{FF2B5EF4-FFF2-40B4-BE49-F238E27FC236}">
                <a16:creationId xmlns:a16="http://schemas.microsoft.com/office/drawing/2014/main" id="{52D750F7-FEA6-FED6-FEF1-3F53615974F1}"/>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65018" y="1935389"/>
            <a:ext cx="4830156" cy="4624180"/>
          </a:xfrm>
        </p:spPr>
      </p:pic>
      <p:pic>
        <p:nvPicPr>
          <p:cNvPr id="5" name="Picture 4">
            <a:extLst>
              <a:ext uri="{FF2B5EF4-FFF2-40B4-BE49-F238E27FC236}">
                <a16:creationId xmlns:a16="http://schemas.microsoft.com/office/drawing/2014/main" id="{1F2268AD-6750-AF82-FE44-70C2057D01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2005754"/>
            <a:ext cx="5657102" cy="2846491"/>
          </a:xfrm>
          <a:prstGeom prst="rect">
            <a:avLst/>
          </a:prstGeom>
        </p:spPr>
      </p:pic>
      <p:grpSp>
        <p:nvGrpSpPr>
          <p:cNvPr id="8" name="Group 7" descr="This slide addresses the second part of the system, the &quot;Prospectus (Part II).&quot;">
            <a:extLst>
              <a:ext uri="{FF2B5EF4-FFF2-40B4-BE49-F238E27FC236}">
                <a16:creationId xmlns:a16="http://schemas.microsoft.com/office/drawing/2014/main" id="{5F59B7B2-B230-E74D-D745-5D6228772DBB}"/>
              </a:ext>
              <a:ext uri="{C183D7F6-B498-43B3-948B-1728B52AA6E4}">
                <adec:decorative xmlns:adec="http://schemas.microsoft.com/office/drawing/2017/decorative" val="0"/>
              </a:ext>
            </a:extLst>
          </p:cNvPr>
          <p:cNvGrpSpPr/>
          <p:nvPr/>
        </p:nvGrpSpPr>
        <p:grpSpPr>
          <a:xfrm>
            <a:off x="9751420" y="634571"/>
            <a:ext cx="1626022" cy="1300818"/>
            <a:chOff x="4399776" y="399231"/>
            <a:chExt cx="1626022" cy="1300818"/>
          </a:xfrm>
          <a:scene3d>
            <a:camera prst="orthographicFront"/>
            <a:lightRig rig="flat" dir="t"/>
          </a:scene3d>
        </p:grpSpPr>
        <p:sp>
          <p:nvSpPr>
            <p:cNvPr id="9" name="Rectangle: Rounded Corners 8">
              <a:extLst>
                <a:ext uri="{FF2B5EF4-FFF2-40B4-BE49-F238E27FC236}">
                  <a16:creationId xmlns:a16="http://schemas.microsoft.com/office/drawing/2014/main" id="{8594225B-2ECF-4179-FFCC-B71CD5E403F4}"/>
                </a:ext>
              </a:extLst>
            </p:cNvPr>
            <p:cNvSpPr/>
            <p:nvPr/>
          </p:nvSpPr>
          <p:spPr>
            <a:xfrm>
              <a:off x="4399776" y="399231"/>
              <a:ext cx="1626022" cy="1300818"/>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3751468"/>
                <a:satOff val="-39019"/>
                <a:lumOff val="-627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4" descr="This slide addresses the second part of the system, the &quot;Prospectus (Part II).&quot;">
              <a:extLst>
                <a:ext uri="{FF2B5EF4-FFF2-40B4-BE49-F238E27FC236}">
                  <a16:creationId xmlns:a16="http://schemas.microsoft.com/office/drawing/2014/main" id="{41D3BA37-B543-CD49-4AA8-4B9E2541F625}"/>
                </a:ext>
              </a:extLst>
            </p:cNvPr>
            <p:cNvSpPr txBox="1"/>
            <p:nvPr/>
          </p:nvSpPr>
          <p:spPr>
            <a:xfrm>
              <a:off x="4475976" y="399231"/>
              <a:ext cx="1549822" cy="12246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Prospectus</a:t>
              </a:r>
            </a:p>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(Part II) </a:t>
              </a:r>
            </a:p>
          </p:txBody>
        </p:sp>
      </p:grpSp>
      <p:pic>
        <p:nvPicPr>
          <p:cNvPr id="6" name="Picture 5" descr="This is the language from the IARAX prospectus: &quot;The Fund invests, under normal circumstances, at least 80% of its net assets (plus any borrowings for investment purposes) in securities of real estate and real estate-related issuers, and in derivatives and other instruments that have economic characteristics similar to such securities. The text is highlighted starting from &quot;at least 80%&quot; through &quot;real estate-related issuers.&quot;">
            <a:extLst>
              <a:ext uri="{FF2B5EF4-FFF2-40B4-BE49-F238E27FC236}">
                <a16:creationId xmlns:a16="http://schemas.microsoft.com/office/drawing/2014/main" id="{E12EC701-EDC2-F747-EBF5-96494889B666}"/>
              </a:ext>
            </a:extLst>
          </p:cNvPr>
          <p:cNvPicPr>
            <a:picLocks noChangeAspect="1"/>
          </p:cNvPicPr>
          <p:nvPr/>
        </p:nvPicPr>
        <p:blipFill rotWithShape="1">
          <a:blip r:embed="rId5"/>
          <a:srcRect t="35836" b="25606"/>
          <a:stretch/>
        </p:blipFill>
        <p:spPr>
          <a:xfrm>
            <a:off x="1419940" y="2326421"/>
            <a:ext cx="9435562" cy="1604374"/>
          </a:xfrm>
          <a:prstGeom prst="rect">
            <a:avLst/>
          </a:prstGeom>
          <a:scene3d>
            <a:camera prst="orthographicFront"/>
            <a:lightRig rig="threePt" dir="t"/>
          </a:scene3d>
          <a:sp3d>
            <a:bevelT w="152400" h="50800" prst="softRound"/>
          </a:sp3d>
        </p:spPr>
      </p:pic>
      <p:pic>
        <p:nvPicPr>
          <p:cNvPr id="13" name="Picture 12" descr="This is the language from the IARAX prospectus: &quot;The Fund concentrates its investments in the securities of domestic and foreign real estate and real estate-related companies.&quot; ">
            <a:extLst>
              <a:ext uri="{FF2B5EF4-FFF2-40B4-BE49-F238E27FC236}">
                <a16:creationId xmlns:a16="http://schemas.microsoft.com/office/drawing/2014/main" id="{A1FCA684-5545-A3EB-E5DF-C9D0CDE7CDC4}"/>
              </a:ext>
            </a:extLst>
          </p:cNvPr>
          <p:cNvPicPr>
            <a:picLocks noChangeAspect="1"/>
          </p:cNvPicPr>
          <p:nvPr/>
        </p:nvPicPr>
        <p:blipFill>
          <a:blip r:embed="rId6"/>
          <a:stretch>
            <a:fillRect/>
          </a:stretch>
        </p:blipFill>
        <p:spPr>
          <a:xfrm>
            <a:off x="1518574" y="4596476"/>
            <a:ext cx="9336928" cy="1085905"/>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950582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Invesco Real Estate Fund Class A (IARAX)</a:t>
            </a:r>
          </a:p>
        </p:txBody>
      </p:sp>
      <p:pic>
        <p:nvPicPr>
          <p:cNvPr id="3" name="Content Placeholder 2">
            <a:extLst>
              <a:ext uri="{FF2B5EF4-FFF2-40B4-BE49-F238E27FC236}">
                <a16:creationId xmlns:a16="http://schemas.microsoft.com/office/drawing/2014/main" id="{52D750F7-FEA6-FED6-FEF1-3F53615974F1}"/>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65018" y="1935389"/>
            <a:ext cx="4830156" cy="4624180"/>
          </a:xfrm>
        </p:spPr>
      </p:pic>
      <p:pic>
        <p:nvPicPr>
          <p:cNvPr id="5" name="Picture 4">
            <a:extLst>
              <a:ext uri="{FF2B5EF4-FFF2-40B4-BE49-F238E27FC236}">
                <a16:creationId xmlns:a16="http://schemas.microsoft.com/office/drawing/2014/main" id="{1F2268AD-6750-AF82-FE44-70C2057D019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2005754"/>
            <a:ext cx="5657102" cy="2846491"/>
          </a:xfrm>
          <a:prstGeom prst="rect">
            <a:avLst/>
          </a:prstGeom>
        </p:spPr>
      </p:pic>
      <p:grpSp>
        <p:nvGrpSpPr>
          <p:cNvPr id="6" name="Group 5" descr="This slide addresses the second part of the system, the &quot;Prospectus (Part II).&quot;">
            <a:extLst>
              <a:ext uri="{FF2B5EF4-FFF2-40B4-BE49-F238E27FC236}">
                <a16:creationId xmlns:a16="http://schemas.microsoft.com/office/drawing/2014/main" id="{84FA1570-F100-EB92-597F-D8FE62DD8D79}"/>
              </a:ext>
              <a:ext uri="{C183D7F6-B498-43B3-948B-1728B52AA6E4}">
                <adec:decorative xmlns:adec="http://schemas.microsoft.com/office/drawing/2017/decorative" val="0"/>
              </a:ext>
            </a:extLst>
          </p:cNvPr>
          <p:cNvGrpSpPr/>
          <p:nvPr/>
        </p:nvGrpSpPr>
        <p:grpSpPr>
          <a:xfrm>
            <a:off x="9751420" y="634571"/>
            <a:ext cx="1626022" cy="1300818"/>
            <a:chOff x="4399776" y="399231"/>
            <a:chExt cx="1626022" cy="1300818"/>
          </a:xfrm>
          <a:scene3d>
            <a:camera prst="orthographicFront"/>
            <a:lightRig rig="flat" dir="t"/>
          </a:scene3d>
        </p:grpSpPr>
        <p:sp>
          <p:nvSpPr>
            <p:cNvPr id="8" name="Rectangle: Rounded Corners 7">
              <a:extLst>
                <a:ext uri="{FF2B5EF4-FFF2-40B4-BE49-F238E27FC236}">
                  <a16:creationId xmlns:a16="http://schemas.microsoft.com/office/drawing/2014/main" id="{11A05F67-3FCF-CD43-8AEE-14E9C6F50F3F}"/>
                </a:ext>
              </a:extLst>
            </p:cNvPr>
            <p:cNvSpPr/>
            <p:nvPr/>
          </p:nvSpPr>
          <p:spPr>
            <a:xfrm>
              <a:off x="4399776" y="399231"/>
              <a:ext cx="1626022" cy="1300818"/>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3751468"/>
                <a:satOff val="-39019"/>
                <a:lumOff val="-627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4" descr="This slide addresses the second part of the system, the &quot;Prospectus (Part II).&quot;">
              <a:extLst>
                <a:ext uri="{FF2B5EF4-FFF2-40B4-BE49-F238E27FC236}">
                  <a16:creationId xmlns:a16="http://schemas.microsoft.com/office/drawing/2014/main" id="{1D451825-3183-79C1-1DE1-3165CE58335A}"/>
                </a:ext>
              </a:extLst>
            </p:cNvPr>
            <p:cNvSpPr txBox="1"/>
            <p:nvPr/>
          </p:nvSpPr>
          <p:spPr>
            <a:xfrm>
              <a:off x="4475976" y="399231"/>
              <a:ext cx="1549822" cy="12246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Prospectus</a:t>
              </a:r>
            </a:p>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(Part II) </a:t>
              </a:r>
            </a:p>
          </p:txBody>
        </p:sp>
      </p:grpSp>
      <p:pic>
        <p:nvPicPr>
          <p:cNvPr id="9" name="Picture 8" descr="This is the language from the IARAX prospectus continued: &quot;The Fund considers an issuer to be a real estate or real estate-related company if at least 50% of its assets, gross income or net profits are attributable to, ownership, construction, management or sale of residential, commercial or industrial real estate. These issuers include (i) REITs or other real estate operating companies that (a) own property, (b) make or invest in short-term construction and development mortgage loans, or (c) invest in long-term mortgages or mortgage pools, and (ii) issuers whose products and services are related to the real estate industry, such as manufacturers and distributors of building supplies and financial institutions that issue or service mortgages.&quot;">
            <a:extLst>
              <a:ext uri="{FF2B5EF4-FFF2-40B4-BE49-F238E27FC236}">
                <a16:creationId xmlns:a16="http://schemas.microsoft.com/office/drawing/2014/main" id="{F443D54E-F87C-4C85-8C49-7A9D245E0D87}"/>
              </a:ext>
            </a:extLst>
          </p:cNvPr>
          <p:cNvPicPr>
            <a:picLocks noChangeAspect="1"/>
          </p:cNvPicPr>
          <p:nvPr/>
        </p:nvPicPr>
        <p:blipFill>
          <a:blip r:embed="rId5"/>
          <a:stretch>
            <a:fillRect/>
          </a:stretch>
        </p:blipFill>
        <p:spPr>
          <a:xfrm>
            <a:off x="1067403" y="2464387"/>
            <a:ext cx="10182860" cy="3564937"/>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664926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lstStyle/>
          <a:p>
            <a:r>
              <a:rPr lang="en-US" dirty="0"/>
              <a:t>Conflict concerns with investment fund ownership</a:t>
            </a:r>
          </a:p>
        </p:txBody>
      </p:sp>
      <p:sp>
        <p:nvSpPr>
          <p:cNvPr id="3" name="Content Placeholder 2">
            <a:extLst>
              <a:ext uri="{FF2B5EF4-FFF2-40B4-BE49-F238E27FC236}">
                <a16:creationId xmlns:a16="http://schemas.microsoft.com/office/drawing/2014/main" id="{0372272B-F41B-FA12-752D-68A92DADAF07}"/>
              </a:ext>
            </a:extLst>
          </p:cNvPr>
          <p:cNvSpPr>
            <a:spLocks noGrp="1"/>
          </p:cNvSpPr>
          <p:nvPr>
            <p:ph sz="half" idx="1"/>
          </p:nvPr>
        </p:nvSpPr>
        <p:spPr>
          <a:xfrm>
            <a:off x="581192" y="2228003"/>
            <a:ext cx="11029615" cy="3633047"/>
          </a:xfrm>
        </p:spPr>
        <p:txBody>
          <a:bodyPr>
            <a:normAutofit/>
          </a:bodyPr>
          <a:lstStyle/>
          <a:p>
            <a:pPr marL="0" marR="0" lvl="0" indent="0" algn="l" defTabSz="457200" rtl="0" eaLnBrk="1" fontAlgn="auto" latinLnBrk="0" hangingPunct="1">
              <a:spcBef>
                <a:spcPts val="1200"/>
              </a:spcBef>
              <a:spcAft>
                <a:spcPts val="1200"/>
              </a:spcAft>
              <a:buClrTx/>
              <a:buSzTx/>
              <a:buFontTx/>
              <a:buNone/>
              <a:tabLst/>
              <a:defRPr/>
            </a:pP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Investment Fund Definition (from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Investopedia</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a:t>
            </a:r>
          </a:p>
          <a:p>
            <a:pPr marL="324000" lvl="1" indent="0">
              <a:spcBef>
                <a:spcPts val="1200"/>
              </a:spcBef>
              <a:spcAft>
                <a:spcPts val="1200"/>
              </a:spcAft>
              <a:buClrTx/>
              <a:buSzTx/>
              <a:buNone/>
              <a:defRPr/>
            </a:pP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“A financial product that pools capital from multiple investors to purchase a portfolio of securities.”</a:t>
            </a:r>
          </a:p>
          <a:p>
            <a:pPr marL="324000" lvl="1" indent="0">
              <a:spcBef>
                <a:spcPts val="1200"/>
              </a:spcBef>
              <a:spcAft>
                <a:spcPts val="1200"/>
              </a:spcAft>
              <a:buClrTx/>
              <a:buSzTx/>
              <a:buNone/>
              <a:defRPr/>
            </a:pP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Types: mutual funds, money market funds, exchange-traded funds, unit investment trusts, business development </a:t>
            </a:r>
            <a:r>
              <a:rPr lang="en-US" sz="2400" dirty="0">
                <a:solidFill>
                  <a:srgbClr val="404040"/>
                </a:solidFill>
                <a:latin typeface="Calibri" panose="020F0502020204030204"/>
              </a:rPr>
              <a:t>companies</a:t>
            </a:r>
            <a:r>
              <a:rPr kumimoji="0" lang="en-US" sz="2400" b="0" i="0" u="none" strike="noStrike" kern="1200" cap="none" spc="0" normalizeH="0" baseline="0" noProof="0" dirty="0">
                <a:ln>
                  <a:noFill/>
                </a:ln>
                <a:solidFill>
                  <a:srgbClr val="404040"/>
                </a:solidFill>
                <a:effectLst/>
                <a:uLnTx/>
                <a:uFillTx/>
                <a:latin typeface="Calibri" panose="020F0502020204030204"/>
                <a:ea typeface="+mn-ea"/>
                <a:cs typeface="+mn-cs"/>
              </a:rPr>
              <a:t>, private investment funds, hedge funds…</a:t>
            </a:r>
            <a:endParaRPr lang="en-US" sz="2400" u="sng" dirty="0">
              <a:highlight>
                <a:srgbClr val="FFFF00"/>
              </a:highlight>
            </a:endParaRPr>
          </a:p>
        </p:txBody>
      </p:sp>
    </p:spTree>
    <p:extLst>
      <p:ext uri="{BB962C8B-B14F-4D97-AF65-F5344CB8AC3E}">
        <p14:creationId xmlns:p14="http://schemas.microsoft.com/office/powerpoint/2010/main" val="1101557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Invesco Real Estate Fund Class A (IARAX)</a:t>
            </a:r>
          </a:p>
        </p:txBody>
      </p:sp>
      <p:grpSp>
        <p:nvGrpSpPr>
          <p:cNvPr id="2" name="Group 1" descr="This slide addresses the third part of the system, the &quot;OGE Guidance.&quot;">
            <a:extLst>
              <a:ext uri="{FF2B5EF4-FFF2-40B4-BE49-F238E27FC236}">
                <a16:creationId xmlns:a16="http://schemas.microsoft.com/office/drawing/2014/main" id="{024C61D2-14DE-F70C-B1FF-5ECA3C4BF65A}"/>
              </a:ext>
            </a:extLst>
          </p:cNvPr>
          <p:cNvGrpSpPr/>
          <p:nvPr/>
        </p:nvGrpSpPr>
        <p:grpSpPr>
          <a:xfrm>
            <a:off x="9924587" y="702615"/>
            <a:ext cx="1296142" cy="1083075"/>
            <a:chOff x="3786544" y="953908"/>
            <a:chExt cx="1508498" cy="1206798"/>
          </a:xfrm>
          <a:scene3d>
            <a:camera prst="orthographicFront"/>
            <a:lightRig rig="flat" dir="t"/>
          </a:scene3d>
        </p:grpSpPr>
        <p:sp>
          <p:nvSpPr>
            <p:cNvPr id="3" name="Rectangle: Rounded Corners 2">
              <a:extLst>
                <a:ext uri="{FF2B5EF4-FFF2-40B4-BE49-F238E27FC236}">
                  <a16:creationId xmlns:a16="http://schemas.microsoft.com/office/drawing/2014/main" id="{0DC924AA-DD6A-230B-DD53-62056C0A8758}"/>
                </a:ext>
              </a:extLst>
            </p:cNvPr>
            <p:cNvSpPr/>
            <p:nvPr/>
          </p:nvSpPr>
          <p:spPr>
            <a:xfrm>
              <a:off x="3786544" y="953908"/>
              <a:ext cx="1508498" cy="1206798"/>
            </a:xfrm>
            <a:prstGeom prst="roundRect">
              <a:avLst>
                <a:gd name="adj" fmla="val 10000"/>
              </a:avLst>
            </a:prstGeom>
            <a:solidFill>
              <a:schemeClr val="bg2">
                <a:lumMod val="75000"/>
              </a:schemeClr>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3751468"/>
                <a:satOff val="-39019"/>
                <a:lumOff val="-627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4">
              <a:extLst>
                <a:ext uri="{FF2B5EF4-FFF2-40B4-BE49-F238E27FC236}">
                  <a16:creationId xmlns:a16="http://schemas.microsoft.com/office/drawing/2014/main" id="{52BB1642-7C3E-C870-5601-E2DC4AAD0120}"/>
                </a:ext>
              </a:extLst>
            </p:cNvPr>
            <p:cNvSpPr txBox="1"/>
            <p:nvPr/>
          </p:nvSpPr>
          <p:spPr>
            <a:xfrm>
              <a:off x="3857235" y="985034"/>
              <a:ext cx="1437807" cy="11361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OGE Guidance</a:t>
              </a:r>
            </a:p>
          </p:txBody>
        </p:sp>
      </p:grpSp>
      <p:sp>
        <p:nvSpPr>
          <p:cNvPr id="8" name="Content Placeholder 2">
            <a:extLst>
              <a:ext uri="{FF2B5EF4-FFF2-40B4-BE49-F238E27FC236}">
                <a16:creationId xmlns:a16="http://schemas.microsoft.com/office/drawing/2014/main" id="{D477BACB-361B-0EB3-EFD0-D4EE3215BBD8}"/>
              </a:ext>
            </a:extLst>
          </p:cNvPr>
          <p:cNvSpPr txBox="1">
            <a:spLocks/>
          </p:cNvSpPr>
          <p:nvPr/>
        </p:nvSpPr>
        <p:spPr>
          <a:xfrm>
            <a:off x="5495278" y="1882066"/>
            <a:ext cx="6023112" cy="473179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endParaRPr kumimoji="0" lang="en-US" sz="1800" b="0" i="0" u="sng" strike="noStrike" kern="12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1800" b="0" i="0" u="sng"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DAEOgram DO-00-030 on Diversified and Sector Mutual Funds</a:t>
            </a:r>
            <a:r>
              <a:rPr lang="en-US" dirty="0">
                <a:solidFill>
                  <a:srgbClr val="0070C0"/>
                </a:solidFill>
                <a:latin typeface="Calibri" panose="020F0502020204030204"/>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srgbClr val="3D3D3D"/>
                </a:solidFill>
                <a:effectLst/>
                <a:uLnTx/>
                <a:uFillTx/>
                <a:latin typeface="Calibri" panose="020F0502020204030204"/>
                <a:ea typeface="Calibri" panose="020F0502020204030204" pitchFamily="34" charset="0"/>
                <a:cs typeface="Times New Roman" panose="02020603050405020304" pitchFamily="18" charset="0"/>
              </a:rPr>
              <a:t>– Released in 2000, if you read only this you will determine this is a sector fund, but…</a:t>
            </a:r>
          </a:p>
          <a:p>
            <a:pPr marL="0" marR="0" lvl="0"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a:ea typeface="Calibri" panose="020F0502020204030204" pitchFamily="34" charset="0"/>
                <a:cs typeface="+mn-cs"/>
              </a:rPr>
              <a:t> </a:t>
            </a:r>
            <a:r>
              <a:rPr kumimoji="0" lang="en-US" sz="1800" b="0" i="0" u="sng"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Legal Advisory LA-15-09 on Diversified and Sector Real Estate Funds (Exemption under 5 C.F.R. § 2640.201)</a:t>
            </a:r>
            <a:r>
              <a:rPr kumimoji="0" lang="en-US" sz="1800" b="0" i="0"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OGE refined its guidance regarding real estate funds because general real estate is too remote or inconsequential of services provided by the employee</a:t>
            </a:r>
          </a:p>
          <a:p>
            <a:pPr marL="0" marR="0" lvl="0"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324000" marR="0" lvl="1"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Is it a </a:t>
            </a:r>
            <a:r>
              <a:rPr kumimoji="0" lang="en-US" sz="1800" b="0"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Sector</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or </a:t>
            </a:r>
            <a:r>
              <a:rPr kumimoji="0" lang="en-US" sz="1800" b="0"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Diversified</a:t>
            </a: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Fund? </a:t>
            </a:r>
          </a:p>
          <a:p>
            <a:pPr marL="594000" marR="0" lvl="2" indent="-270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Focused on a particular industry? No</a:t>
            </a:r>
          </a:p>
          <a:p>
            <a:pPr marL="594000" marR="0" lvl="2" indent="-270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Focused on a country other than the United States? No</a:t>
            </a:r>
          </a:p>
          <a:p>
            <a:pPr marL="0" marR="0" lvl="0" indent="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endParaRPr kumimoji="0" lang="en-US" sz="1800" b="0" i="0" u="none" strike="noStrike" kern="1200" cap="none" spc="0" normalizeH="0" baseline="0" noProof="0" dirty="0">
              <a:ln>
                <a:noFill/>
              </a:ln>
              <a:solidFill>
                <a:srgbClr val="3D3D3D"/>
              </a:solidFill>
              <a:effectLst/>
              <a:uLnTx/>
              <a:uFillTx/>
              <a:latin typeface="Calibri" panose="020F0502020204030204"/>
              <a:ea typeface="Calibri" panose="020F0502020204030204" pitchFamily="34" charset="0"/>
              <a:cs typeface="Times New Roman" panose="02020603050405020304" pitchFamily="18" charset="0"/>
            </a:endParaRPr>
          </a:p>
        </p:txBody>
      </p:sp>
      <p:graphicFrame>
        <p:nvGraphicFramePr>
          <p:cNvPr id="6" name="Content Placeholder 11" descr="The system is provided as a reminder that the &quot;Names Rule,&quot; &quot;Prospectus,&quot; and &quot;OGE Guidance&quot; are all referred to when identifying a sector fund. ">
            <a:extLst>
              <a:ext uri="{FF2B5EF4-FFF2-40B4-BE49-F238E27FC236}">
                <a16:creationId xmlns:a16="http://schemas.microsoft.com/office/drawing/2014/main" id="{497CF1FE-CBC5-664D-8706-FD9C4DB1C471}"/>
              </a:ext>
            </a:extLst>
          </p:cNvPr>
          <p:cNvGraphicFramePr>
            <a:graphicFrameLocks noGrp="1"/>
          </p:cNvGraphicFramePr>
          <p:nvPr>
            <p:ph sz="half" idx="1"/>
            <p:extLst>
              <p:ext uri="{D42A27DB-BD31-4B8C-83A1-F6EECF244321}">
                <p14:modId xmlns:p14="http://schemas.microsoft.com/office/powerpoint/2010/main" val="3805396066"/>
              </p:ext>
            </p:extLst>
          </p:nvPr>
        </p:nvGraphicFramePr>
        <p:xfrm>
          <a:off x="559240" y="2355591"/>
          <a:ext cx="4185414" cy="30313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9" name="Group 8">
            <a:extLst>
              <a:ext uri="{FF2B5EF4-FFF2-40B4-BE49-F238E27FC236}">
                <a16:creationId xmlns:a16="http://schemas.microsoft.com/office/drawing/2014/main" id="{F1CAA4F7-4DA5-D701-01D7-029EC1EBC571}"/>
              </a:ext>
              <a:ext uri="{C183D7F6-B498-43B3-948B-1728B52AA6E4}">
                <adec:decorative xmlns:adec="http://schemas.microsoft.com/office/drawing/2017/decorative" val="1"/>
              </a:ext>
            </a:extLst>
          </p:cNvPr>
          <p:cNvGrpSpPr/>
          <p:nvPr/>
        </p:nvGrpSpPr>
        <p:grpSpPr>
          <a:xfrm>
            <a:off x="3733337" y="2992237"/>
            <a:ext cx="1296142" cy="1083075"/>
            <a:chOff x="3786544" y="953908"/>
            <a:chExt cx="1508498" cy="1206798"/>
          </a:xfrm>
          <a:scene3d>
            <a:camera prst="orthographicFront"/>
            <a:lightRig rig="flat" dir="t"/>
          </a:scene3d>
        </p:grpSpPr>
        <p:sp>
          <p:nvSpPr>
            <p:cNvPr id="11" name="Rectangle: Rounded Corners 10">
              <a:extLst>
                <a:ext uri="{FF2B5EF4-FFF2-40B4-BE49-F238E27FC236}">
                  <a16:creationId xmlns:a16="http://schemas.microsoft.com/office/drawing/2014/main" id="{64A5A932-30DF-3B86-5545-DF49E44BEBCC}"/>
                </a:ext>
              </a:extLst>
            </p:cNvPr>
            <p:cNvSpPr/>
            <p:nvPr/>
          </p:nvSpPr>
          <p:spPr>
            <a:xfrm>
              <a:off x="3786544" y="953908"/>
              <a:ext cx="1508498" cy="1206798"/>
            </a:xfrm>
            <a:prstGeom prst="roundRect">
              <a:avLst>
                <a:gd name="adj" fmla="val 10000"/>
              </a:avLst>
            </a:prstGeom>
            <a:solidFill>
              <a:schemeClr val="bg2">
                <a:lumMod val="75000"/>
              </a:schemeClr>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3751468"/>
                <a:satOff val="-39019"/>
                <a:lumOff val="-627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4">
              <a:extLst>
                <a:ext uri="{FF2B5EF4-FFF2-40B4-BE49-F238E27FC236}">
                  <a16:creationId xmlns:a16="http://schemas.microsoft.com/office/drawing/2014/main" id="{C8899503-437D-92FA-C66F-59690CF17209}"/>
                </a:ext>
              </a:extLst>
            </p:cNvPr>
            <p:cNvSpPr txBox="1"/>
            <p:nvPr/>
          </p:nvSpPr>
          <p:spPr>
            <a:xfrm>
              <a:off x="3857235" y="985034"/>
              <a:ext cx="1437807" cy="113610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OGE Guidance</a:t>
              </a:r>
            </a:p>
          </p:txBody>
        </p:sp>
      </p:grpSp>
    </p:spTree>
    <p:extLst>
      <p:ext uri="{BB962C8B-B14F-4D97-AF65-F5344CB8AC3E}">
        <p14:creationId xmlns:p14="http://schemas.microsoft.com/office/powerpoint/2010/main" val="21585392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fontScale="90000"/>
          </a:bodyPr>
          <a:lstStyle/>
          <a:p>
            <a:r>
              <a:rPr lang="en-US" sz="3200" dirty="0"/>
              <a:t>Invesco Real Estate Fund Class A (IARAX) Conclusion</a:t>
            </a:r>
          </a:p>
        </p:txBody>
      </p:sp>
      <p:graphicFrame>
        <p:nvGraphicFramePr>
          <p:cNvPr id="6" name="Content Placeholder 11">
            <a:extLst>
              <a:ext uri="{FF2B5EF4-FFF2-40B4-BE49-F238E27FC236}">
                <a16:creationId xmlns:a16="http://schemas.microsoft.com/office/drawing/2014/main" id="{497CF1FE-CBC5-664D-8706-FD9C4DB1C471}"/>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032591728"/>
              </p:ext>
            </p:extLst>
          </p:nvPr>
        </p:nvGraphicFramePr>
        <p:xfrm>
          <a:off x="3384550" y="2023198"/>
          <a:ext cx="5422900" cy="3633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Oval 4">
            <a:extLst>
              <a:ext uri="{FF2B5EF4-FFF2-40B4-BE49-F238E27FC236}">
                <a16:creationId xmlns:a16="http://schemas.microsoft.com/office/drawing/2014/main" id="{A1FBEC4D-0F2A-C22B-E177-9EB6F9DE7E68}"/>
              </a:ext>
              <a:ext uri="{C183D7F6-B498-43B3-948B-1728B52AA6E4}">
                <adec:decorative xmlns:adec="http://schemas.microsoft.com/office/drawing/2017/decorative" val="1"/>
              </a:ext>
            </a:extLst>
          </p:cNvPr>
          <p:cNvSpPr txBox="1"/>
          <p:nvPr/>
        </p:nvSpPr>
        <p:spPr>
          <a:xfrm>
            <a:off x="5587696" y="4337491"/>
            <a:ext cx="1016608" cy="1016608"/>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8415" tIns="18415" rIns="18415" bIns="18415" numCol="1" spcCol="1270" anchor="ctr" anchorCtr="0">
            <a:noAutofit/>
          </a:bodyPr>
          <a:lstStyle/>
          <a:p>
            <a:pPr marL="0" marR="0" lvl="0" indent="0" algn="ctr" defTabSz="1289050" rtl="0" eaLnBrk="1" fontAlgn="auto" latinLnBrk="0" hangingPunct="1">
              <a:lnSpc>
                <a:spcPct val="90000"/>
              </a:lnSpc>
              <a:spcBef>
                <a:spcPct val="0"/>
              </a:spcBef>
              <a:spcAft>
                <a:spcPct val="35000"/>
              </a:spcAft>
              <a:buClrTx/>
              <a:buSzTx/>
              <a:buFontTx/>
              <a:buNone/>
              <a:tabLst/>
              <a:defRPr/>
            </a:pPr>
            <a:r>
              <a:rPr kumimoji="0" lang="en-US" sz="2900" b="0" i="0" u="none" strike="noStrike" kern="1200" cap="none" spc="0" normalizeH="0" baseline="0" noProof="0" dirty="0">
                <a:ln>
                  <a:noFill/>
                </a:ln>
                <a:solidFill>
                  <a:prstClr val="white"/>
                </a:solidFill>
                <a:effectLst/>
                <a:uLnTx/>
                <a:uFillTx/>
                <a:latin typeface="Calibri" panose="020F0502020204030204"/>
                <a:ea typeface="+mn-ea"/>
                <a:cs typeface="+mn-cs"/>
              </a:rPr>
              <a:t>Sector Fund</a:t>
            </a:r>
          </a:p>
        </p:txBody>
      </p:sp>
      <p:grpSp>
        <p:nvGrpSpPr>
          <p:cNvPr id="4" name="Group 3" descr="IARAX meets the &quot;Names Rule&quot; and &quot;Prospectus&quot; parts of the system but not that of the &quot;OGE Guidance.&quot; The OGE Guidance indicates that it is a diversified fund.">
            <a:extLst>
              <a:ext uri="{FF2B5EF4-FFF2-40B4-BE49-F238E27FC236}">
                <a16:creationId xmlns:a16="http://schemas.microsoft.com/office/drawing/2014/main" id="{2EB36706-04B0-5B14-6BEC-B4EA5224672E}"/>
              </a:ext>
            </a:extLst>
          </p:cNvPr>
          <p:cNvGrpSpPr/>
          <p:nvPr/>
        </p:nvGrpSpPr>
        <p:grpSpPr>
          <a:xfrm>
            <a:off x="2593961" y="1654417"/>
            <a:ext cx="7041406" cy="4269553"/>
            <a:chOff x="2593961" y="1654417"/>
            <a:chExt cx="7041406" cy="4269553"/>
          </a:xfrm>
        </p:grpSpPr>
        <p:sp>
          <p:nvSpPr>
            <p:cNvPr id="7" name="Content Placeholder 2">
              <a:extLst>
                <a:ext uri="{FF2B5EF4-FFF2-40B4-BE49-F238E27FC236}">
                  <a16:creationId xmlns:a16="http://schemas.microsoft.com/office/drawing/2014/main" id="{BCAE7563-E566-C652-3726-B4ACB2942CB9}"/>
                </a:ext>
              </a:extLst>
            </p:cNvPr>
            <p:cNvSpPr txBox="1">
              <a:spLocks/>
            </p:cNvSpPr>
            <p:nvPr/>
          </p:nvSpPr>
          <p:spPr>
            <a:xfrm>
              <a:off x="6147953" y="2474696"/>
              <a:ext cx="3487414" cy="220008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r>
                <a:rPr kumimoji="0" lang="en-US" sz="1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a:t>
              </a:r>
            </a:p>
          </p:txBody>
        </p:sp>
        <p:sp>
          <p:nvSpPr>
            <p:cNvPr id="3" name="Content Placeholder 2">
              <a:extLst>
                <a:ext uri="{FF2B5EF4-FFF2-40B4-BE49-F238E27FC236}">
                  <a16:creationId xmlns:a16="http://schemas.microsoft.com/office/drawing/2014/main" id="{87E98647-6822-E658-748E-F674527F9EA4}"/>
                </a:ext>
              </a:extLst>
            </p:cNvPr>
            <p:cNvSpPr txBox="1">
              <a:spLocks/>
            </p:cNvSpPr>
            <p:nvPr/>
          </p:nvSpPr>
          <p:spPr>
            <a:xfrm>
              <a:off x="4342754" y="1654417"/>
              <a:ext cx="3487414" cy="220008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r>
                <a:rPr kumimoji="0" lang="en-US" sz="12800" b="0"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kumimoji="0" lang="en-US" sz="12800" b="0"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31A22905-F7A0-C674-DA4D-FA85A79B00CB}"/>
                </a:ext>
              </a:extLst>
            </p:cNvPr>
            <p:cNvSpPr txBox="1">
              <a:spLocks/>
            </p:cNvSpPr>
            <p:nvPr/>
          </p:nvSpPr>
          <p:spPr>
            <a:xfrm>
              <a:off x="2593961" y="2579177"/>
              <a:ext cx="3487414" cy="220008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r>
                <a:rPr kumimoji="0" lang="en-US" sz="12800" b="0"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kumimoji="0" lang="en-US" sz="12800" b="0"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3B8685B-687B-45C2-A36A-BD500B4509A3}"/>
                </a:ext>
              </a:extLst>
            </p:cNvPr>
            <p:cNvSpPr txBox="1"/>
            <p:nvPr/>
          </p:nvSpPr>
          <p:spPr>
            <a:xfrm>
              <a:off x="5074853" y="4600531"/>
              <a:ext cx="2042294" cy="1323439"/>
            </a:xfrm>
            <a:prstGeom prst="rect">
              <a:avLst/>
            </a:prstGeom>
            <a:noFill/>
            <a:ln w="76200">
              <a:solidFill>
                <a:srgbClr val="FFC000"/>
              </a:solid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DIVERSIFIED</a:t>
              </a:r>
              <a:endPar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2727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a:xfrm>
            <a:off x="2230089" y="748707"/>
            <a:ext cx="4980336" cy="959657"/>
          </a:xfrm>
        </p:spPr>
        <p:txBody>
          <a:bodyPr>
            <a:noAutofit/>
          </a:bodyPr>
          <a:lstStyle/>
          <a:p>
            <a:r>
              <a:rPr lang="en-US" sz="3200" dirty="0"/>
              <a:t>Ishares gold trust (iau)</a:t>
            </a:r>
          </a:p>
        </p:txBody>
      </p:sp>
      <p:sp>
        <p:nvSpPr>
          <p:cNvPr id="5" name="Content Placeholder 2">
            <a:extLst>
              <a:ext uri="{FF2B5EF4-FFF2-40B4-BE49-F238E27FC236}">
                <a16:creationId xmlns:a16="http://schemas.microsoft.com/office/drawing/2014/main" id="{A724B870-D888-A110-87AD-46491C4673E7}"/>
              </a:ext>
            </a:extLst>
          </p:cNvPr>
          <p:cNvSpPr txBox="1">
            <a:spLocks/>
          </p:cNvSpPr>
          <p:nvPr/>
        </p:nvSpPr>
        <p:spPr>
          <a:xfrm>
            <a:off x="5354266" y="2139457"/>
            <a:ext cx="6097927" cy="3613273"/>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IAU – Maybe a unit investment trust or ETF?</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“Gold” = Per the names rule, if this is a mutual fund for purposes of 18 U.S.C. §208, it must have at least 80% of its assets in the gold sector</a:t>
            </a:r>
          </a:p>
        </p:txBody>
      </p:sp>
      <p:graphicFrame>
        <p:nvGraphicFramePr>
          <p:cNvPr id="2" name="Content Placeholder 11" descr="The system is provided as a reminder that the &quot;Names Rule,&quot; &quot;Prospectus,&quot; and &quot;OGE Guidance&quot; are all referred to when identifying a sector fund. ">
            <a:extLst>
              <a:ext uri="{FF2B5EF4-FFF2-40B4-BE49-F238E27FC236}">
                <a16:creationId xmlns:a16="http://schemas.microsoft.com/office/drawing/2014/main" id="{9416D9AC-B276-4937-9A08-703600932ED5}"/>
              </a:ext>
            </a:extLst>
          </p:cNvPr>
          <p:cNvGraphicFramePr>
            <a:graphicFrameLocks/>
          </p:cNvGraphicFramePr>
          <p:nvPr>
            <p:extLst>
              <p:ext uri="{D42A27DB-BD31-4B8C-83A1-F6EECF244321}">
                <p14:modId xmlns:p14="http://schemas.microsoft.com/office/powerpoint/2010/main" val="1911714411"/>
              </p:ext>
            </p:extLst>
          </p:nvPr>
        </p:nvGraphicFramePr>
        <p:xfrm>
          <a:off x="487425" y="2299255"/>
          <a:ext cx="4555092" cy="3169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882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Ishares gold trust (iau)</a:t>
            </a:r>
          </a:p>
        </p:txBody>
      </p:sp>
      <p:pic>
        <p:nvPicPr>
          <p:cNvPr id="3" name="Picture 2">
            <a:extLst>
              <a:ext uri="{FF2B5EF4-FFF2-40B4-BE49-F238E27FC236}">
                <a16:creationId xmlns:a16="http://schemas.microsoft.com/office/drawing/2014/main" id="{7B5A8C51-F427-6E1A-F314-07AE762549A6}"/>
              </a:ext>
              <a:ext uri="{C183D7F6-B498-43B3-948B-1728B52AA6E4}">
                <adec:decorative xmlns:adec="http://schemas.microsoft.com/office/drawing/2017/decorative" val="1"/>
              </a:ext>
            </a:extLst>
          </p:cNvPr>
          <p:cNvPicPr>
            <a:picLocks noChangeAspect="1"/>
          </p:cNvPicPr>
          <p:nvPr/>
        </p:nvPicPr>
        <p:blipFill rotWithShape="1">
          <a:blip r:embed="rId3"/>
          <a:srcRect b="34323"/>
          <a:stretch/>
        </p:blipFill>
        <p:spPr>
          <a:xfrm>
            <a:off x="2557462" y="2055050"/>
            <a:ext cx="7077075" cy="4191371"/>
          </a:xfrm>
          <a:prstGeom prst="rect">
            <a:avLst/>
          </a:prstGeom>
        </p:spPr>
      </p:pic>
      <p:grpSp>
        <p:nvGrpSpPr>
          <p:cNvPr id="4" name="Group 3" descr="This slide addresses the second part of the system, the &quot;Prospectus (Part I).&quot;">
            <a:extLst>
              <a:ext uri="{FF2B5EF4-FFF2-40B4-BE49-F238E27FC236}">
                <a16:creationId xmlns:a16="http://schemas.microsoft.com/office/drawing/2014/main" id="{65F4F2F5-BA70-436F-6716-788A3FB992F4}"/>
              </a:ext>
            </a:extLst>
          </p:cNvPr>
          <p:cNvGrpSpPr/>
          <p:nvPr/>
        </p:nvGrpSpPr>
        <p:grpSpPr>
          <a:xfrm>
            <a:off x="9984786" y="607026"/>
            <a:ext cx="1626022" cy="1300818"/>
            <a:chOff x="3796609" y="399231"/>
            <a:chExt cx="1626022" cy="1300818"/>
          </a:xfrm>
          <a:scene3d>
            <a:camera prst="orthographicFront"/>
            <a:lightRig rig="flat" dir="t"/>
          </a:scene3d>
        </p:grpSpPr>
        <p:sp>
          <p:nvSpPr>
            <p:cNvPr id="5" name="Rectangle: Rounded Corners 4">
              <a:extLst>
                <a:ext uri="{FF2B5EF4-FFF2-40B4-BE49-F238E27FC236}">
                  <a16:creationId xmlns:a16="http://schemas.microsoft.com/office/drawing/2014/main" id="{A77133A9-C231-A7CB-1DCD-F7470406F638}"/>
                </a:ext>
              </a:extLst>
            </p:cNvPr>
            <p:cNvSpPr/>
            <p:nvPr/>
          </p:nvSpPr>
          <p:spPr>
            <a:xfrm>
              <a:off x="3796609" y="399231"/>
              <a:ext cx="1626022" cy="1300818"/>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3751468"/>
                <a:satOff val="-39019"/>
                <a:lumOff val="-627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4">
              <a:extLst>
                <a:ext uri="{FF2B5EF4-FFF2-40B4-BE49-F238E27FC236}">
                  <a16:creationId xmlns:a16="http://schemas.microsoft.com/office/drawing/2014/main" id="{8C1136CC-A2D0-8243-6D3A-4120D19850DA}"/>
                </a:ext>
              </a:extLst>
            </p:cNvPr>
            <p:cNvSpPr txBox="1"/>
            <p:nvPr/>
          </p:nvSpPr>
          <p:spPr>
            <a:xfrm>
              <a:off x="3834709" y="437331"/>
              <a:ext cx="1549822" cy="12246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Prospectus</a:t>
              </a:r>
            </a:p>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(Part I) </a:t>
              </a:r>
            </a:p>
          </p:txBody>
        </p:sp>
      </p:grpSp>
      <p:pic>
        <p:nvPicPr>
          <p:cNvPr id="2" name="Picture 1" descr="The iShares Gold Trust prospectus states: &quot;The Trust is not an investment company registered under the United States Investment Company Act of 1940, as amended (the &quot;Investment Company Act&quot;).&quot;">
            <a:extLst>
              <a:ext uri="{FF2B5EF4-FFF2-40B4-BE49-F238E27FC236}">
                <a16:creationId xmlns:a16="http://schemas.microsoft.com/office/drawing/2014/main" id="{2306E7EC-E640-9474-4624-4C830D632EB9}"/>
              </a:ext>
            </a:extLst>
          </p:cNvPr>
          <p:cNvPicPr>
            <a:picLocks noChangeAspect="1"/>
          </p:cNvPicPr>
          <p:nvPr/>
        </p:nvPicPr>
        <p:blipFill rotWithShape="1">
          <a:blip r:embed="rId3"/>
          <a:srcRect t="23654" b="66112"/>
          <a:stretch/>
        </p:blipFill>
        <p:spPr>
          <a:xfrm>
            <a:off x="359024" y="3230089"/>
            <a:ext cx="11691172" cy="1078976"/>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2698805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141E7397-5958-7ECC-4083-02A0F13B179C}"/>
              </a:ext>
            </a:extLst>
          </p:cNvPr>
          <p:cNvSpPr>
            <a:spLocks noGrp="1"/>
          </p:cNvSpPr>
          <p:nvPr>
            <p:ph type="title"/>
          </p:nvPr>
        </p:nvSpPr>
        <p:spPr>
          <a:xfrm>
            <a:off x="1763363" y="729657"/>
            <a:ext cx="9847445" cy="959657"/>
          </a:xfrm>
        </p:spPr>
        <p:txBody>
          <a:bodyPr>
            <a:normAutofit/>
          </a:bodyPr>
          <a:lstStyle/>
          <a:p>
            <a:r>
              <a:rPr lang="en-US" sz="3200" dirty="0"/>
              <a:t>Ishares gold trust (iau) conclusion</a:t>
            </a:r>
          </a:p>
        </p:txBody>
      </p:sp>
      <p:graphicFrame>
        <p:nvGraphicFramePr>
          <p:cNvPr id="6" name="Content Placeholder 11" descr="According to its &quot;Prospectus&quot; and 5 CFR 2640.102(k), IAU is not a mutual fund and therefore not a sector fund.">
            <a:extLst>
              <a:ext uri="{FF2B5EF4-FFF2-40B4-BE49-F238E27FC236}">
                <a16:creationId xmlns:a16="http://schemas.microsoft.com/office/drawing/2014/main" id="{497CF1FE-CBC5-664D-8706-FD9C4DB1C471}"/>
              </a:ext>
            </a:extLst>
          </p:cNvPr>
          <p:cNvGraphicFramePr>
            <a:graphicFrameLocks noGrp="1"/>
          </p:cNvGraphicFramePr>
          <p:nvPr>
            <p:ph sz="half" idx="1"/>
            <p:extLst>
              <p:ext uri="{D42A27DB-BD31-4B8C-83A1-F6EECF244321}">
                <p14:modId xmlns:p14="http://schemas.microsoft.com/office/powerpoint/2010/main" val="2857431616"/>
              </p:ext>
            </p:extLst>
          </p:nvPr>
        </p:nvGraphicFramePr>
        <p:xfrm>
          <a:off x="3380512" y="2298547"/>
          <a:ext cx="5430976" cy="3356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a:extLst>
              <a:ext uri="{FF2B5EF4-FFF2-40B4-BE49-F238E27FC236}">
                <a16:creationId xmlns:a16="http://schemas.microsoft.com/office/drawing/2014/main" id="{BCAE7563-E566-C652-3726-B4ACB2942CB9}"/>
              </a:ext>
              <a:ext uri="{C183D7F6-B498-43B3-948B-1728B52AA6E4}">
                <adec:decorative xmlns:adec="http://schemas.microsoft.com/office/drawing/2017/decorative" val="1"/>
              </a:ext>
            </a:extLst>
          </p:cNvPr>
          <p:cNvSpPr txBox="1">
            <a:spLocks/>
          </p:cNvSpPr>
          <p:nvPr/>
        </p:nvSpPr>
        <p:spPr>
          <a:xfrm>
            <a:off x="2321695" y="1227387"/>
            <a:ext cx="7468453" cy="470450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r>
              <a:rPr kumimoji="0" lang="en-US" sz="319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X</a:t>
            </a:r>
          </a:p>
        </p:txBody>
      </p:sp>
      <p:sp>
        <p:nvSpPr>
          <p:cNvPr id="9" name="Content Placeholder 2">
            <a:extLst>
              <a:ext uri="{FF2B5EF4-FFF2-40B4-BE49-F238E27FC236}">
                <a16:creationId xmlns:a16="http://schemas.microsoft.com/office/drawing/2014/main" id="{60038FA2-F3ED-9664-CE9E-D965F1DFA892}"/>
              </a:ext>
              <a:ext uri="{C183D7F6-B498-43B3-948B-1728B52AA6E4}">
                <adec:decorative xmlns:adec="http://schemas.microsoft.com/office/drawing/2017/decorative" val="1"/>
              </a:ext>
            </a:extLst>
          </p:cNvPr>
          <p:cNvSpPr txBox="1">
            <a:spLocks/>
          </p:cNvSpPr>
          <p:nvPr/>
        </p:nvSpPr>
        <p:spPr>
          <a:xfrm>
            <a:off x="4312215" y="3928257"/>
            <a:ext cx="3487414" cy="220008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endParaRPr kumimoji="0" lang="en-US" sz="1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9BAF9FB2-2F1E-769F-7F39-C8BDF6783883}"/>
              </a:ext>
              <a:ext uri="{C183D7F6-B498-43B3-948B-1728B52AA6E4}">
                <adec:decorative xmlns:adec="http://schemas.microsoft.com/office/drawing/2017/decorative" val="1"/>
              </a:ext>
            </a:extLst>
          </p:cNvPr>
          <p:cNvSpPr txBox="1">
            <a:spLocks/>
          </p:cNvSpPr>
          <p:nvPr/>
        </p:nvSpPr>
        <p:spPr>
          <a:xfrm>
            <a:off x="6136078" y="2730210"/>
            <a:ext cx="3487414" cy="2200086"/>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endParaRPr kumimoji="0" lang="en-US" sz="1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5C342FC6-F115-40F2-BE0D-9AA3FAAB7433}"/>
              </a:ext>
              <a:ext uri="{C183D7F6-B498-43B3-948B-1728B52AA6E4}">
                <adec:decorative xmlns:adec="http://schemas.microsoft.com/office/drawing/2017/decorative" val="1"/>
              </a:ext>
            </a:extLst>
          </p:cNvPr>
          <p:cNvSpPr txBox="1"/>
          <p:nvPr/>
        </p:nvSpPr>
        <p:spPr>
          <a:xfrm>
            <a:off x="2826140" y="5645962"/>
            <a:ext cx="6619875" cy="830997"/>
          </a:xfrm>
          <a:prstGeom prst="rect">
            <a:avLst/>
          </a:prstGeom>
          <a:noFill/>
          <a:ln w="76200">
            <a:solidFill>
              <a:srgbClr val="FF0000"/>
            </a:solid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Not a Mutual Fund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5 C.F.R. § 2640.102(k) </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945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a:xfrm>
            <a:off x="1763363" y="567485"/>
            <a:ext cx="9847445" cy="959657"/>
          </a:xfrm>
        </p:spPr>
        <p:txBody>
          <a:bodyPr>
            <a:noAutofit/>
          </a:bodyPr>
          <a:lstStyle/>
          <a:p>
            <a:r>
              <a:rPr lang="en-US" sz="3200" i="0" dirty="0">
                <a:effectLst/>
              </a:rPr>
              <a:t>Royce Pennsylvania Mutual Fund (RYPCX)</a:t>
            </a:r>
            <a:endParaRPr lang="en-US" sz="3200" dirty="0"/>
          </a:p>
        </p:txBody>
      </p:sp>
      <p:graphicFrame>
        <p:nvGraphicFramePr>
          <p:cNvPr id="14" name="Content Placeholder 11" descr="The system is provided as a reminder that the &quot;Names Rule,&quot; &quot;Prospectus,&quot; and &quot;OGE Guidance&quot; are all referred to when identifying a sector fund. ">
            <a:extLst>
              <a:ext uri="{FF2B5EF4-FFF2-40B4-BE49-F238E27FC236}">
                <a16:creationId xmlns:a16="http://schemas.microsoft.com/office/drawing/2014/main" id="{54613ED6-2494-9F01-E581-5BAC039E9720}"/>
              </a:ext>
            </a:extLst>
          </p:cNvPr>
          <p:cNvGraphicFramePr>
            <a:graphicFrameLocks/>
          </p:cNvGraphicFramePr>
          <p:nvPr>
            <p:extLst>
              <p:ext uri="{D42A27DB-BD31-4B8C-83A1-F6EECF244321}">
                <p14:modId xmlns:p14="http://schemas.microsoft.com/office/powerpoint/2010/main" val="1544878686"/>
              </p:ext>
            </p:extLst>
          </p:nvPr>
        </p:nvGraphicFramePr>
        <p:xfrm>
          <a:off x="9058424" y="1124245"/>
          <a:ext cx="2740426" cy="1873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reeform: Shape 12" descr="Regarding the &quot;Names Rule.&quot;">
            <a:extLst>
              <a:ext uri="{FF2B5EF4-FFF2-40B4-BE49-F238E27FC236}">
                <a16:creationId xmlns:a16="http://schemas.microsoft.com/office/drawing/2014/main" id="{BF5CD3C7-4DFE-9019-02FB-83E132273F02}"/>
              </a:ext>
            </a:extLst>
          </p:cNvPr>
          <p:cNvSpPr/>
          <p:nvPr/>
        </p:nvSpPr>
        <p:spPr>
          <a:xfrm>
            <a:off x="1898436" y="2208759"/>
            <a:ext cx="1626022" cy="1300818"/>
          </a:xfrm>
          <a:custGeom>
            <a:avLst/>
            <a:gdLst>
              <a:gd name="connsiteX0" fmla="*/ 0 w 1626022"/>
              <a:gd name="connsiteY0" fmla="*/ 130082 h 1300818"/>
              <a:gd name="connsiteX1" fmla="*/ 130082 w 1626022"/>
              <a:gd name="connsiteY1" fmla="*/ 0 h 1300818"/>
              <a:gd name="connsiteX2" fmla="*/ 1495940 w 1626022"/>
              <a:gd name="connsiteY2" fmla="*/ 0 h 1300818"/>
              <a:gd name="connsiteX3" fmla="*/ 1626022 w 1626022"/>
              <a:gd name="connsiteY3" fmla="*/ 130082 h 1300818"/>
              <a:gd name="connsiteX4" fmla="*/ 1626022 w 1626022"/>
              <a:gd name="connsiteY4" fmla="*/ 1170736 h 1300818"/>
              <a:gd name="connsiteX5" fmla="*/ 1495940 w 1626022"/>
              <a:gd name="connsiteY5" fmla="*/ 1300818 h 1300818"/>
              <a:gd name="connsiteX6" fmla="*/ 130082 w 1626022"/>
              <a:gd name="connsiteY6" fmla="*/ 1300818 h 1300818"/>
              <a:gd name="connsiteX7" fmla="*/ 0 w 1626022"/>
              <a:gd name="connsiteY7" fmla="*/ 1170736 h 1300818"/>
              <a:gd name="connsiteX8" fmla="*/ 0 w 1626022"/>
              <a:gd name="connsiteY8" fmla="*/ 130082 h 130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6022" h="1300818">
                <a:moveTo>
                  <a:pt x="0" y="130082"/>
                </a:moveTo>
                <a:cubicBezTo>
                  <a:pt x="0" y="58240"/>
                  <a:pt x="58240" y="0"/>
                  <a:pt x="130082" y="0"/>
                </a:cubicBezTo>
                <a:lnTo>
                  <a:pt x="1495940" y="0"/>
                </a:lnTo>
                <a:cubicBezTo>
                  <a:pt x="1567782" y="0"/>
                  <a:pt x="1626022" y="58240"/>
                  <a:pt x="1626022" y="130082"/>
                </a:cubicBezTo>
                <a:lnTo>
                  <a:pt x="1626022" y="1170736"/>
                </a:lnTo>
                <a:cubicBezTo>
                  <a:pt x="1626022" y="1242578"/>
                  <a:pt x="1567782" y="1300818"/>
                  <a:pt x="1495940" y="1300818"/>
                </a:cubicBezTo>
                <a:lnTo>
                  <a:pt x="130082" y="1300818"/>
                </a:lnTo>
                <a:cubicBezTo>
                  <a:pt x="58240" y="1300818"/>
                  <a:pt x="0" y="1242578"/>
                  <a:pt x="0" y="1170736"/>
                </a:cubicBezTo>
                <a:lnTo>
                  <a:pt x="0" y="13008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Calibri" panose="020F0502020204030204"/>
                <a:ea typeface="+mn-ea"/>
                <a:cs typeface="+mn-cs"/>
              </a:rPr>
              <a:t>Names Rule</a:t>
            </a:r>
          </a:p>
        </p:txBody>
      </p:sp>
      <p:sp>
        <p:nvSpPr>
          <p:cNvPr id="5" name="Content Placeholder 2">
            <a:extLst>
              <a:ext uri="{FF2B5EF4-FFF2-40B4-BE49-F238E27FC236}">
                <a16:creationId xmlns:a16="http://schemas.microsoft.com/office/drawing/2014/main" id="{A724B870-D888-A110-87AD-46491C4673E7}"/>
              </a:ext>
            </a:extLst>
          </p:cNvPr>
          <p:cNvSpPr txBox="1">
            <a:spLocks/>
          </p:cNvSpPr>
          <p:nvPr/>
        </p:nvSpPr>
        <p:spPr>
          <a:xfrm>
            <a:off x="3746373" y="2205451"/>
            <a:ext cx="7235301" cy="1389267"/>
          </a:xfrm>
          <a:prstGeom prst="rect">
            <a:avLst/>
          </a:prstGeom>
        </p:spPr>
        <p:txBody>
          <a:bodyPr vert="horz" lIns="91440" tIns="45720" rIns="91440" bIns="45720" rtlCol="0" anchor="ctr">
            <a:normAutofit fontScale="850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Mutual Fund</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RYPCX - 5 Letters ending with an “X” </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400" b="0" i="0" u="none" strike="noStrike" kern="1200" cap="none" spc="0" normalizeH="0" baseline="0" noProof="0" dirty="0">
                <a:ln>
                  <a:noFill/>
                </a:ln>
                <a:solidFill>
                  <a:srgbClr val="3D3D3D"/>
                </a:solidFill>
                <a:effectLst/>
                <a:uLnTx/>
                <a:uFillTx/>
                <a:latin typeface="Calibri" panose="020F0502020204030204"/>
                <a:ea typeface="+mn-ea"/>
                <a:cs typeface="+mn-cs"/>
              </a:rPr>
              <a:t>“Pennsylvania” = at least 80% of its investments in Pennsylvania?</a:t>
            </a:r>
          </a:p>
        </p:txBody>
      </p:sp>
      <p:grpSp>
        <p:nvGrpSpPr>
          <p:cNvPr id="2" name="Group 1" descr="Regarding the &quot;Prospectus.&quot;">
            <a:extLst>
              <a:ext uri="{FF2B5EF4-FFF2-40B4-BE49-F238E27FC236}">
                <a16:creationId xmlns:a16="http://schemas.microsoft.com/office/drawing/2014/main" id="{2C5F4954-EBC2-FC8F-3F87-6D7A869FA23A}"/>
              </a:ext>
            </a:extLst>
          </p:cNvPr>
          <p:cNvGrpSpPr/>
          <p:nvPr/>
        </p:nvGrpSpPr>
        <p:grpSpPr>
          <a:xfrm>
            <a:off x="1898436" y="4117473"/>
            <a:ext cx="1626022" cy="1300818"/>
            <a:chOff x="2156809" y="950"/>
            <a:chExt cx="1488154" cy="1190523"/>
          </a:xfrm>
          <a:scene3d>
            <a:camera prst="orthographicFront"/>
            <a:lightRig rig="flat" dir="t"/>
          </a:scene3d>
        </p:grpSpPr>
        <p:sp>
          <p:nvSpPr>
            <p:cNvPr id="3" name="Rectangle: Rounded Corners 2">
              <a:extLst>
                <a:ext uri="{FF2B5EF4-FFF2-40B4-BE49-F238E27FC236}">
                  <a16:creationId xmlns:a16="http://schemas.microsoft.com/office/drawing/2014/main" id="{F947A6D6-4D1C-94B1-B100-B5B7567E32D1}"/>
                </a:ext>
              </a:extLst>
            </p:cNvPr>
            <p:cNvSpPr/>
            <p:nvPr/>
          </p:nvSpPr>
          <p:spPr>
            <a:xfrm>
              <a:off x="2156809" y="950"/>
              <a:ext cx="1488154" cy="1190523"/>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1875734"/>
                <a:satOff val="-19510"/>
                <a:lumOff val="-3137"/>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4">
              <a:extLst>
                <a:ext uri="{FF2B5EF4-FFF2-40B4-BE49-F238E27FC236}">
                  <a16:creationId xmlns:a16="http://schemas.microsoft.com/office/drawing/2014/main" id="{415B6920-6040-89AB-87A0-EB89A89710A9}"/>
                </a:ext>
              </a:extLst>
            </p:cNvPr>
            <p:cNvSpPr txBox="1"/>
            <p:nvPr/>
          </p:nvSpPr>
          <p:spPr>
            <a:xfrm>
              <a:off x="2191678" y="35819"/>
              <a:ext cx="1418416" cy="11207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Calibri" panose="020F0502020204030204"/>
                  <a:ea typeface="+mn-ea"/>
                  <a:cs typeface="+mn-cs"/>
                </a:rPr>
                <a:t>Prospectus </a:t>
              </a:r>
            </a:p>
          </p:txBody>
        </p:sp>
      </p:grpSp>
      <p:sp>
        <p:nvSpPr>
          <p:cNvPr id="8" name="Content Placeholder 2">
            <a:extLst>
              <a:ext uri="{FF2B5EF4-FFF2-40B4-BE49-F238E27FC236}">
                <a16:creationId xmlns:a16="http://schemas.microsoft.com/office/drawing/2014/main" id="{AF6B1FEE-8BFA-4122-C51F-14BCE3E2A130}"/>
              </a:ext>
            </a:extLst>
          </p:cNvPr>
          <p:cNvSpPr txBox="1">
            <a:spLocks/>
          </p:cNvSpPr>
          <p:nvPr/>
        </p:nvSpPr>
        <p:spPr>
          <a:xfrm>
            <a:off x="3746373" y="4117472"/>
            <a:ext cx="7235301" cy="138926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Calibri" panose="020F0502020204030204"/>
                <a:ea typeface="+mn-ea"/>
                <a:cs typeface="+mn-cs"/>
              </a:rPr>
              <a:t>“1940 Act” appears 5 times in this 68-page prospectus</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Calibri" panose="020F0502020204030204"/>
                <a:ea typeface="+mn-ea"/>
                <a:cs typeface="+mn-cs"/>
              </a:rPr>
              <a:t>AND it never states it is “Registered”</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Calibri" panose="020F0502020204030204"/>
                <a:ea typeface="+mn-ea"/>
                <a:cs typeface="+mn-cs"/>
              </a:rPr>
              <a:t>BUT it does say:</a:t>
            </a:r>
          </a:p>
        </p:txBody>
      </p:sp>
      <p:pic>
        <p:nvPicPr>
          <p:cNvPr id="9" name="Picture 8" descr="SEC File # 811-03599 ISI-PRO-0523&#10;&#10;The &quot;811&quot; is highlighted for emphasis.">
            <a:extLst>
              <a:ext uri="{FF2B5EF4-FFF2-40B4-BE49-F238E27FC236}">
                <a16:creationId xmlns:a16="http://schemas.microsoft.com/office/drawing/2014/main" id="{D0692D48-29E5-D779-43A3-00A00FD154F7}"/>
              </a:ext>
            </a:extLst>
          </p:cNvPr>
          <p:cNvPicPr>
            <a:picLocks noChangeAspect="1"/>
          </p:cNvPicPr>
          <p:nvPr/>
        </p:nvPicPr>
        <p:blipFill>
          <a:blip r:embed="rId8"/>
          <a:stretch>
            <a:fillRect/>
          </a:stretch>
        </p:blipFill>
        <p:spPr>
          <a:xfrm>
            <a:off x="4954459" y="5642234"/>
            <a:ext cx="3465251" cy="774517"/>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933781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DFC670E4-8A58-68AD-4F58-DB1A7F8DEB0E}"/>
              </a:ext>
            </a:extLst>
          </p:cNvPr>
          <p:cNvSpPr>
            <a:spLocks noGrp="1"/>
          </p:cNvSpPr>
          <p:nvPr>
            <p:ph type="title"/>
          </p:nvPr>
        </p:nvSpPr>
        <p:spPr>
          <a:xfrm>
            <a:off x="1763363" y="729657"/>
            <a:ext cx="9847445" cy="959657"/>
          </a:xfrm>
        </p:spPr>
        <p:txBody>
          <a:bodyPr>
            <a:noAutofit/>
          </a:bodyPr>
          <a:lstStyle/>
          <a:p>
            <a:r>
              <a:rPr lang="en-US" sz="3200" i="0" dirty="0">
                <a:effectLst/>
              </a:rPr>
              <a:t>Royce Pennsylvania Mutual Fund (RYPCX)</a:t>
            </a:r>
            <a:endParaRPr lang="en-US" sz="3200" dirty="0"/>
          </a:p>
        </p:txBody>
      </p:sp>
      <p:grpSp>
        <p:nvGrpSpPr>
          <p:cNvPr id="12" name="Group 11" descr="This slide addresses the second part of the system, the &quot;Prospectus (Part II).&quot;">
            <a:extLst>
              <a:ext uri="{FF2B5EF4-FFF2-40B4-BE49-F238E27FC236}">
                <a16:creationId xmlns:a16="http://schemas.microsoft.com/office/drawing/2014/main" id="{6DA7CB2B-C634-69F0-510E-3114A7FF83FB}"/>
              </a:ext>
            </a:extLst>
          </p:cNvPr>
          <p:cNvGrpSpPr/>
          <p:nvPr/>
        </p:nvGrpSpPr>
        <p:grpSpPr>
          <a:xfrm>
            <a:off x="9984786" y="607026"/>
            <a:ext cx="1626022" cy="1300818"/>
            <a:chOff x="3796609" y="399231"/>
            <a:chExt cx="1626022" cy="1300818"/>
          </a:xfrm>
          <a:scene3d>
            <a:camera prst="orthographicFront"/>
            <a:lightRig rig="flat" dir="t"/>
          </a:scene3d>
        </p:grpSpPr>
        <p:sp>
          <p:nvSpPr>
            <p:cNvPr id="13" name="Rectangle: Rounded Corners 12">
              <a:extLst>
                <a:ext uri="{FF2B5EF4-FFF2-40B4-BE49-F238E27FC236}">
                  <a16:creationId xmlns:a16="http://schemas.microsoft.com/office/drawing/2014/main" id="{D200C9CD-2172-08BA-9150-F50F630A260D}"/>
                </a:ext>
              </a:extLst>
            </p:cNvPr>
            <p:cNvSpPr/>
            <p:nvPr/>
          </p:nvSpPr>
          <p:spPr>
            <a:xfrm>
              <a:off x="3796609" y="399231"/>
              <a:ext cx="1626022" cy="1300818"/>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3751468"/>
                <a:satOff val="-39019"/>
                <a:lumOff val="-627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4">
              <a:extLst>
                <a:ext uri="{FF2B5EF4-FFF2-40B4-BE49-F238E27FC236}">
                  <a16:creationId xmlns:a16="http://schemas.microsoft.com/office/drawing/2014/main" id="{5BCA8F25-ED28-5718-7BE5-038DB57BDA02}"/>
                </a:ext>
              </a:extLst>
            </p:cNvPr>
            <p:cNvSpPr txBox="1"/>
            <p:nvPr/>
          </p:nvSpPr>
          <p:spPr>
            <a:xfrm>
              <a:off x="3834709" y="437331"/>
              <a:ext cx="1549822" cy="12246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Prospectus</a:t>
              </a:r>
            </a:p>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(Part II) </a:t>
              </a:r>
            </a:p>
          </p:txBody>
        </p:sp>
      </p:grpSp>
      <p:pic>
        <p:nvPicPr>
          <p:cNvPr id="15" name="Picture 14">
            <a:extLst>
              <a:ext uri="{FF2B5EF4-FFF2-40B4-BE49-F238E27FC236}">
                <a16:creationId xmlns:a16="http://schemas.microsoft.com/office/drawing/2014/main" id="{9F95CB94-A68B-3325-B7CE-4F3EC4F31B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3758" y="2096663"/>
            <a:ext cx="4799461" cy="4522994"/>
          </a:xfrm>
          <a:prstGeom prst="rect">
            <a:avLst/>
          </a:prstGeom>
          <a:scene3d>
            <a:camera prst="orthographicFront"/>
            <a:lightRig rig="threePt" dir="t"/>
          </a:scene3d>
          <a:sp3d>
            <a:bevelT w="152400" h="50800" prst="softRound"/>
          </a:sp3d>
        </p:spPr>
      </p:pic>
      <p:pic>
        <p:nvPicPr>
          <p:cNvPr id="19" name="Picture 18">
            <a:extLst>
              <a:ext uri="{FF2B5EF4-FFF2-40B4-BE49-F238E27FC236}">
                <a16:creationId xmlns:a16="http://schemas.microsoft.com/office/drawing/2014/main" id="{5D0753B1-5D1E-F07C-21A6-4F16D55396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88419" y="2126373"/>
            <a:ext cx="4843404" cy="2605254"/>
          </a:xfrm>
          <a:prstGeom prst="rect">
            <a:avLst/>
          </a:prstGeom>
          <a:scene3d>
            <a:camera prst="orthographicFront"/>
            <a:lightRig rig="threePt" dir="t"/>
          </a:scene3d>
          <a:sp3d>
            <a:bevelT w="152400" h="50800" prst="softRound"/>
          </a:sp3d>
        </p:spPr>
      </p:pic>
      <p:pic>
        <p:nvPicPr>
          <p:cNvPr id="4" name="Picture 3" descr="The RYPCX prospectus states: &quot;The Fund invests at least 65% of its net assets in equity securities of such small- and micro-cap companies, under normal circumstances.&quot;">
            <a:extLst>
              <a:ext uri="{FF2B5EF4-FFF2-40B4-BE49-F238E27FC236}">
                <a16:creationId xmlns:a16="http://schemas.microsoft.com/office/drawing/2014/main" id="{28F39CA3-6D8A-0E64-62FC-990348D42509}"/>
              </a:ext>
            </a:extLst>
          </p:cNvPr>
          <p:cNvPicPr>
            <a:picLocks noChangeAspect="1"/>
          </p:cNvPicPr>
          <p:nvPr/>
        </p:nvPicPr>
        <p:blipFill rotWithShape="1">
          <a:blip r:embed="rId5"/>
          <a:srcRect b="51358"/>
          <a:stretch/>
        </p:blipFill>
        <p:spPr>
          <a:xfrm>
            <a:off x="755307" y="2304639"/>
            <a:ext cx="10496550" cy="1672558"/>
          </a:xfrm>
          <a:prstGeom prst="rect">
            <a:avLst/>
          </a:prstGeom>
          <a:scene3d>
            <a:camera prst="orthographicFront"/>
            <a:lightRig rig="threePt" dir="t"/>
          </a:scene3d>
          <a:sp3d>
            <a:bevelT w="152400" h="50800" prst="softRound"/>
          </a:sp3d>
        </p:spPr>
      </p:pic>
      <p:pic>
        <p:nvPicPr>
          <p:cNvPr id="2" name="Picture 1" descr="The RYPCX prospectus also states: &quot;The Fund does not focus its investments in companies that do business in the State of Pennsylvania.&quot;">
            <a:extLst>
              <a:ext uri="{FF2B5EF4-FFF2-40B4-BE49-F238E27FC236}">
                <a16:creationId xmlns:a16="http://schemas.microsoft.com/office/drawing/2014/main" id="{3B5575A3-63F3-2A2D-5E6F-84324ADB2E16}"/>
              </a:ext>
            </a:extLst>
          </p:cNvPr>
          <p:cNvPicPr>
            <a:picLocks noChangeAspect="1"/>
          </p:cNvPicPr>
          <p:nvPr/>
        </p:nvPicPr>
        <p:blipFill>
          <a:blip r:embed="rId6"/>
          <a:stretch>
            <a:fillRect/>
          </a:stretch>
        </p:blipFill>
        <p:spPr>
          <a:xfrm>
            <a:off x="790575" y="4709118"/>
            <a:ext cx="10610850" cy="1419225"/>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1130351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9">
            <a:extLst>
              <a:ext uri="{FF2B5EF4-FFF2-40B4-BE49-F238E27FC236}">
                <a16:creationId xmlns:a16="http://schemas.microsoft.com/office/drawing/2014/main" id="{6A2333C5-CA4A-6EFE-FF3F-F1273A079B4B}"/>
              </a:ext>
            </a:extLst>
          </p:cNvPr>
          <p:cNvSpPr>
            <a:spLocks noGrp="1"/>
          </p:cNvSpPr>
          <p:nvPr>
            <p:ph type="title"/>
          </p:nvPr>
        </p:nvSpPr>
        <p:spPr>
          <a:xfrm>
            <a:off x="1763363" y="729657"/>
            <a:ext cx="9847445" cy="959657"/>
          </a:xfrm>
        </p:spPr>
        <p:txBody>
          <a:bodyPr>
            <a:noAutofit/>
          </a:bodyPr>
          <a:lstStyle/>
          <a:p>
            <a:r>
              <a:rPr lang="en-US" sz="3200" i="0" dirty="0">
                <a:effectLst/>
              </a:rPr>
              <a:t>Royce Pennsylvania Mutual Fund (RYPCX) conclusion</a:t>
            </a:r>
            <a:endParaRPr lang="en-US" sz="3200" dirty="0"/>
          </a:p>
        </p:txBody>
      </p:sp>
      <p:sp>
        <p:nvSpPr>
          <p:cNvPr id="7" name="TextBox 6">
            <a:extLst>
              <a:ext uri="{FF2B5EF4-FFF2-40B4-BE49-F238E27FC236}">
                <a16:creationId xmlns:a16="http://schemas.microsoft.com/office/drawing/2014/main" id="{ACB3AE01-C9C8-7812-681A-3D7BCB29F09F}"/>
              </a:ext>
            </a:extLst>
          </p:cNvPr>
          <p:cNvSpPr txBox="1"/>
          <p:nvPr/>
        </p:nvSpPr>
        <p:spPr>
          <a:xfrm>
            <a:off x="3377541" y="2755075"/>
            <a:ext cx="5436919" cy="461665"/>
          </a:xfrm>
          <a:prstGeom prst="rect">
            <a:avLst/>
          </a:prstGeom>
          <a:noFill/>
          <a:ln w="381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Lesson?</a:t>
            </a:r>
          </a:p>
        </p:txBody>
      </p:sp>
      <p:grpSp>
        <p:nvGrpSpPr>
          <p:cNvPr id="13" name="Group 12">
            <a:extLst>
              <a:ext uri="{FF2B5EF4-FFF2-40B4-BE49-F238E27FC236}">
                <a16:creationId xmlns:a16="http://schemas.microsoft.com/office/drawing/2014/main" id="{CCC39128-0E3D-1A61-8D01-47814B97E861}"/>
              </a:ext>
              <a:ext uri="{C183D7F6-B498-43B3-948B-1728B52AA6E4}">
                <adec:decorative xmlns:adec="http://schemas.microsoft.com/office/drawing/2017/decorative" val="1"/>
              </a:ext>
            </a:extLst>
          </p:cNvPr>
          <p:cNvGrpSpPr/>
          <p:nvPr/>
        </p:nvGrpSpPr>
        <p:grpSpPr>
          <a:xfrm>
            <a:off x="5282989" y="3429000"/>
            <a:ext cx="1626022" cy="1300818"/>
            <a:chOff x="268" y="399231"/>
            <a:chExt cx="1626022" cy="1300818"/>
          </a:xfrm>
          <a:scene3d>
            <a:camera prst="orthographicFront"/>
            <a:lightRig rig="flat" dir="t"/>
          </a:scene3d>
        </p:grpSpPr>
        <p:sp>
          <p:nvSpPr>
            <p:cNvPr id="14" name="Rectangle: Rounded Corners 13">
              <a:extLst>
                <a:ext uri="{FF2B5EF4-FFF2-40B4-BE49-F238E27FC236}">
                  <a16:creationId xmlns:a16="http://schemas.microsoft.com/office/drawing/2014/main" id="{A88744F0-F572-E2C8-F51B-03AE7DB0C5EB}"/>
                </a:ext>
              </a:extLst>
            </p:cNvPr>
            <p:cNvSpPr/>
            <p:nvPr/>
          </p:nvSpPr>
          <p:spPr>
            <a:xfrm>
              <a:off x="268" y="399231"/>
              <a:ext cx="1626022" cy="1300818"/>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4" descr="RYPCX has &quot;Pennsylvania&quot; in its name, so the &quot;Names Rule&quot; seemed to suggest that it was a sector fund.">
              <a:extLst>
                <a:ext uri="{FF2B5EF4-FFF2-40B4-BE49-F238E27FC236}">
                  <a16:creationId xmlns:a16="http://schemas.microsoft.com/office/drawing/2014/main" id="{C6CEB23B-B6BF-8351-D05C-B00C3677A7BF}"/>
                </a:ext>
              </a:extLst>
            </p:cNvPr>
            <p:cNvSpPr txBox="1"/>
            <p:nvPr/>
          </p:nvSpPr>
          <p:spPr>
            <a:xfrm>
              <a:off x="38368" y="437331"/>
              <a:ext cx="1549822" cy="12246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Names Rule</a:t>
              </a:r>
            </a:p>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rPr>
                <a:t>Pennsylvania </a:t>
              </a:r>
            </a:p>
          </p:txBody>
        </p:sp>
      </p:grpSp>
      <p:sp>
        <p:nvSpPr>
          <p:cNvPr id="16" name="TextBox 15">
            <a:extLst>
              <a:ext uri="{FF2B5EF4-FFF2-40B4-BE49-F238E27FC236}">
                <a16:creationId xmlns:a16="http://schemas.microsoft.com/office/drawing/2014/main" id="{AC5C2B64-6CD8-F326-F22B-02F19B908D4B}"/>
              </a:ext>
            </a:extLst>
          </p:cNvPr>
          <p:cNvSpPr txBox="1"/>
          <p:nvPr/>
        </p:nvSpPr>
        <p:spPr>
          <a:xfrm>
            <a:off x="1603169" y="4857008"/>
            <a:ext cx="922712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Names Rule is a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HINT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you may be in sector territory, but it is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definitive.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Always check the prospectus.</a:t>
            </a:r>
          </a:p>
        </p:txBody>
      </p:sp>
    </p:spTree>
    <p:extLst>
      <p:ext uri="{BB962C8B-B14F-4D97-AF65-F5344CB8AC3E}">
        <p14:creationId xmlns:p14="http://schemas.microsoft.com/office/powerpoint/2010/main" val="28756840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660FE20E-7815-880D-E004-2AFF25D64CAC}"/>
              </a:ext>
            </a:extLst>
          </p:cNvPr>
          <p:cNvSpPr txBox="1">
            <a:spLocks noGrp="1"/>
          </p:cNvSpPr>
          <p:nvPr>
            <p:ph type="title" idx="4294967295"/>
          </p:nvPr>
        </p:nvSpPr>
        <p:spPr>
          <a:xfrm>
            <a:off x="1831036" y="782065"/>
            <a:ext cx="9847445" cy="9596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a:ln>
                  <a:noFill/>
                </a:ln>
                <a:solidFill>
                  <a:prstClr val="white"/>
                </a:solidFill>
                <a:effectLst/>
                <a:uLnTx/>
                <a:uFillTx/>
                <a:latin typeface="Calibri" panose="020F0502020204030204"/>
                <a:ea typeface="+mj-ea"/>
                <a:cs typeface="+mj-cs"/>
              </a:rPr>
              <a:t>Energy select sector spdr fund (XLE)</a:t>
            </a:r>
          </a:p>
        </p:txBody>
      </p:sp>
      <p:graphicFrame>
        <p:nvGraphicFramePr>
          <p:cNvPr id="16" name="Content Placeholder 11" descr="The system is provided as a reminder that the &quot;Names Rule,&quot; &quot;Prospectus,&quot; and &quot;OGE Guidance&quot; are all referred to when identifying a sector fund.">
            <a:extLst>
              <a:ext uri="{FF2B5EF4-FFF2-40B4-BE49-F238E27FC236}">
                <a16:creationId xmlns:a16="http://schemas.microsoft.com/office/drawing/2014/main" id="{ECC39173-9C61-E419-4205-EA8EFA19B527}"/>
              </a:ext>
            </a:extLst>
          </p:cNvPr>
          <p:cNvGraphicFramePr>
            <a:graphicFrameLocks/>
          </p:cNvGraphicFramePr>
          <p:nvPr>
            <p:extLst>
              <p:ext uri="{D42A27DB-BD31-4B8C-83A1-F6EECF244321}">
                <p14:modId xmlns:p14="http://schemas.microsoft.com/office/powerpoint/2010/main" val="1169967740"/>
              </p:ext>
            </p:extLst>
          </p:nvPr>
        </p:nvGraphicFramePr>
        <p:xfrm>
          <a:off x="8938055" y="731694"/>
          <a:ext cx="2740426" cy="1873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reeform: Shape 12" descr="Regarding the &quot;Names Rule.&quot;">
            <a:extLst>
              <a:ext uri="{FF2B5EF4-FFF2-40B4-BE49-F238E27FC236}">
                <a16:creationId xmlns:a16="http://schemas.microsoft.com/office/drawing/2014/main" id="{BF5CD3C7-4DFE-9019-02FB-83E132273F02}"/>
              </a:ext>
            </a:extLst>
          </p:cNvPr>
          <p:cNvSpPr/>
          <p:nvPr/>
        </p:nvSpPr>
        <p:spPr>
          <a:xfrm>
            <a:off x="513519" y="2004197"/>
            <a:ext cx="1626022" cy="1300818"/>
          </a:xfrm>
          <a:custGeom>
            <a:avLst/>
            <a:gdLst>
              <a:gd name="connsiteX0" fmla="*/ 0 w 1626022"/>
              <a:gd name="connsiteY0" fmla="*/ 130082 h 1300818"/>
              <a:gd name="connsiteX1" fmla="*/ 130082 w 1626022"/>
              <a:gd name="connsiteY1" fmla="*/ 0 h 1300818"/>
              <a:gd name="connsiteX2" fmla="*/ 1495940 w 1626022"/>
              <a:gd name="connsiteY2" fmla="*/ 0 h 1300818"/>
              <a:gd name="connsiteX3" fmla="*/ 1626022 w 1626022"/>
              <a:gd name="connsiteY3" fmla="*/ 130082 h 1300818"/>
              <a:gd name="connsiteX4" fmla="*/ 1626022 w 1626022"/>
              <a:gd name="connsiteY4" fmla="*/ 1170736 h 1300818"/>
              <a:gd name="connsiteX5" fmla="*/ 1495940 w 1626022"/>
              <a:gd name="connsiteY5" fmla="*/ 1300818 h 1300818"/>
              <a:gd name="connsiteX6" fmla="*/ 130082 w 1626022"/>
              <a:gd name="connsiteY6" fmla="*/ 1300818 h 1300818"/>
              <a:gd name="connsiteX7" fmla="*/ 0 w 1626022"/>
              <a:gd name="connsiteY7" fmla="*/ 1170736 h 1300818"/>
              <a:gd name="connsiteX8" fmla="*/ 0 w 1626022"/>
              <a:gd name="connsiteY8" fmla="*/ 130082 h 130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6022" h="1300818">
                <a:moveTo>
                  <a:pt x="0" y="130082"/>
                </a:moveTo>
                <a:cubicBezTo>
                  <a:pt x="0" y="58240"/>
                  <a:pt x="58240" y="0"/>
                  <a:pt x="130082" y="0"/>
                </a:cubicBezTo>
                <a:lnTo>
                  <a:pt x="1495940" y="0"/>
                </a:lnTo>
                <a:cubicBezTo>
                  <a:pt x="1567782" y="0"/>
                  <a:pt x="1626022" y="58240"/>
                  <a:pt x="1626022" y="130082"/>
                </a:cubicBezTo>
                <a:lnTo>
                  <a:pt x="1626022" y="1170736"/>
                </a:lnTo>
                <a:cubicBezTo>
                  <a:pt x="1626022" y="1242578"/>
                  <a:pt x="1567782" y="1300818"/>
                  <a:pt x="1495940" y="1300818"/>
                </a:cubicBezTo>
                <a:lnTo>
                  <a:pt x="130082" y="1300818"/>
                </a:lnTo>
                <a:cubicBezTo>
                  <a:pt x="58240" y="1300818"/>
                  <a:pt x="0" y="1242578"/>
                  <a:pt x="0" y="1170736"/>
                </a:cubicBezTo>
                <a:lnTo>
                  <a:pt x="0" y="130082"/>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10490" tIns="110490" rIns="110490" bIns="110490" numCol="1" spcCol="1270" anchor="ctr" anchorCtr="0">
            <a:noAutofit/>
          </a:bodyPr>
          <a:lstStyle/>
          <a:p>
            <a:pPr marL="0" marR="0" lvl="0" indent="0" algn="ctr" defTabSz="1689100" rtl="0" eaLnBrk="1" fontAlgn="auto" latinLnBrk="0" hangingPunct="1">
              <a:lnSpc>
                <a:spcPct val="90000"/>
              </a:lnSpc>
              <a:spcBef>
                <a:spcPct val="0"/>
              </a:spcBef>
              <a:spcAft>
                <a:spcPct val="3500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Calibri" panose="020F0502020204030204"/>
                <a:ea typeface="+mn-ea"/>
                <a:cs typeface="+mn-cs"/>
              </a:rPr>
              <a:t>Names Rule</a:t>
            </a:r>
          </a:p>
        </p:txBody>
      </p:sp>
      <p:sp>
        <p:nvSpPr>
          <p:cNvPr id="12" name="Content Placeholder 2">
            <a:extLst>
              <a:ext uri="{FF2B5EF4-FFF2-40B4-BE49-F238E27FC236}">
                <a16:creationId xmlns:a16="http://schemas.microsoft.com/office/drawing/2014/main" id="{E9304C47-82B7-8E68-A9CC-7A6268DFDC73}"/>
              </a:ext>
            </a:extLst>
          </p:cNvPr>
          <p:cNvSpPr txBox="1">
            <a:spLocks/>
          </p:cNvSpPr>
          <p:nvPr/>
        </p:nvSpPr>
        <p:spPr>
          <a:xfrm>
            <a:off x="2379217" y="2144157"/>
            <a:ext cx="9299264" cy="116085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3D3D3D"/>
                </a:solidFill>
                <a:effectLst/>
                <a:uLnTx/>
                <a:uFillTx/>
                <a:latin typeface="Calibri" panose="020F0502020204030204"/>
                <a:ea typeface="+mn-ea"/>
                <a:cs typeface="+mn-cs"/>
              </a:rPr>
              <a:t>XLE – Uses terms like “fund” and “sector”</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srgbClr val="3D3D3D"/>
                </a:solidFill>
                <a:effectLst/>
                <a:uLnTx/>
                <a:uFillTx/>
                <a:latin typeface="Calibri" panose="020F0502020204030204"/>
                <a:ea typeface="+mn-ea"/>
                <a:cs typeface="+mn-cs"/>
              </a:rPr>
              <a:t>“Energy” = </a:t>
            </a:r>
            <a:r>
              <a:rPr kumimoji="0" lang="en-US" sz="2000" b="0" i="0" u="none" strike="noStrike" kern="1200" cap="none" spc="0" normalizeH="0" baseline="0" noProof="0" dirty="0">
                <a:ln>
                  <a:noFill/>
                </a:ln>
                <a:solidFill>
                  <a:srgbClr val="3D3D3D"/>
                </a:solidFill>
                <a:effectLst/>
                <a:uLnTx/>
                <a:uFillTx/>
                <a:latin typeface="Calibri" panose="020F0502020204030204"/>
                <a:ea typeface="+mn-ea"/>
                <a:cs typeface="+mn-cs"/>
              </a:rPr>
              <a:t>Must</a:t>
            </a:r>
            <a:r>
              <a:rPr kumimoji="0" lang="en-US" sz="2200" b="0" i="0" u="none" strike="noStrike" kern="1200" cap="none" spc="0" normalizeH="0" baseline="0" noProof="0" dirty="0">
                <a:ln>
                  <a:noFill/>
                </a:ln>
                <a:solidFill>
                  <a:srgbClr val="3D3D3D"/>
                </a:solidFill>
                <a:effectLst/>
                <a:uLnTx/>
                <a:uFillTx/>
                <a:latin typeface="Calibri" panose="020F0502020204030204"/>
                <a:ea typeface="+mn-ea"/>
                <a:cs typeface="+mn-cs"/>
              </a:rPr>
              <a:t> have at least 80% of its assets in the energy sector</a:t>
            </a:r>
          </a:p>
        </p:txBody>
      </p:sp>
      <p:grpSp>
        <p:nvGrpSpPr>
          <p:cNvPr id="2" name="Group 1" descr="Regarding the &quot;Prospectus.&quot;">
            <a:extLst>
              <a:ext uri="{FF2B5EF4-FFF2-40B4-BE49-F238E27FC236}">
                <a16:creationId xmlns:a16="http://schemas.microsoft.com/office/drawing/2014/main" id="{2C5F4954-EBC2-FC8F-3F87-6D7A869FA23A}"/>
              </a:ext>
            </a:extLst>
          </p:cNvPr>
          <p:cNvGrpSpPr/>
          <p:nvPr/>
        </p:nvGrpSpPr>
        <p:grpSpPr>
          <a:xfrm>
            <a:off x="513519" y="3517449"/>
            <a:ext cx="1626022" cy="1300818"/>
            <a:chOff x="2156809" y="950"/>
            <a:chExt cx="1488154" cy="1190523"/>
          </a:xfrm>
          <a:scene3d>
            <a:camera prst="orthographicFront"/>
            <a:lightRig rig="flat" dir="t"/>
          </a:scene3d>
        </p:grpSpPr>
        <p:sp>
          <p:nvSpPr>
            <p:cNvPr id="3" name="Rectangle: Rounded Corners 2">
              <a:extLst>
                <a:ext uri="{FF2B5EF4-FFF2-40B4-BE49-F238E27FC236}">
                  <a16:creationId xmlns:a16="http://schemas.microsoft.com/office/drawing/2014/main" id="{F947A6D6-4D1C-94B1-B100-B5B7567E32D1}"/>
                </a:ext>
              </a:extLst>
            </p:cNvPr>
            <p:cNvSpPr/>
            <p:nvPr/>
          </p:nvSpPr>
          <p:spPr>
            <a:xfrm>
              <a:off x="2156809" y="950"/>
              <a:ext cx="1488154" cy="1190523"/>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1875734"/>
                <a:satOff val="-19510"/>
                <a:lumOff val="-3137"/>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4">
              <a:extLst>
                <a:ext uri="{FF2B5EF4-FFF2-40B4-BE49-F238E27FC236}">
                  <a16:creationId xmlns:a16="http://schemas.microsoft.com/office/drawing/2014/main" id="{415B6920-6040-89AB-87A0-EB89A89710A9}"/>
                </a:ext>
              </a:extLst>
            </p:cNvPr>
            <p:cNvSpPr txBox="1"/>
            <p:nvPr/>
          </p:nvSpPr>
          <p:spPr>
            <a:xfrm>
              <a:off x="2191678" y="35819"/>
              <a:ext cx="1418416" cy="11207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Calibri" panose="020F0502020204030204"/>
                  <a:ea typeface="+mn-ea"/>
                  <a:cs typeface="+mn-cs"/>
                </a:rPr>
                <a:t>Prospectus </a:t>
              </a:r>
            </a:p>
          </p:txBody>
        </p:sp>
      </p:grpSp>
      <p:sp>
        <p:nvSpPr>
          <p:cNvPr id="8" name="Content Placeholder 2">
            <a:extLst>
              <a:ext uri="{FF2B5EF4-FFF2-40B4-BE49-F238E27FC236}">
                <a16:creationId xmlns:a16="http://schemas.microsoft.com/office/drawing/2014/main" id="{AF6B1FEE-8BFA-4122-C51F-14BCE3E2A130}"/>
              </a:ext>
            </a:extLst>
          </p:cNvPr>
          <p:cNvSpPr txBox="1">
            <a:spLocks/>
          </p:cNvSpPr>
          <p:nvPr/>
        </p:nvSpPr>
        <p:spPr>
          <a:xfrm>
            <a:off x="2379217" y="3429000"/>
            <a:ext cx="7235301" cy="138926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Calibri" panose="020F0502020204030204"/>
                <a:ea typeface="+mn-ea"/>
                <a:cs typeface="+mn-cs"/>
              </a:rPr>
              <a:t>“1940 Act” appears 5 times in this 145-page prospectus</a:t>
            </a:r>
          </a:p>
          <a:p>
            <a:pPr marL="306000" marR="0" lvl="0" indent="-306000" algn="l" defTabSz="457200" rtl="0" eaLnBrk="1" fontAlgn="auto" latinLnBrk="0" hangingPunct="1">
              <a:lnSpc>
                <a:spcPct val="100000"/>
              </a:lnSpc>
              <a:spcBef>
                <a:spcPct val="20000"/>
              </a:spcBef>
              <a:spcAft>
                <a:spcPts val="600"/>
              </a:spcAft>
              <a:buClr>
                <a:srgbClr val="8CB64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srgbClr val="3D3D3D"/>
                </a:solidFill>
                <a:effectLst/>
                <a:uLnTx/>
                <a:uFillTx/>
                <a:latin typeface="Calibri" panose="020F0502020204030204"/>
                <a:ea typeface="+mn-ea"/>
                <a:cs typeface="+mn-cs"/>
              </a:rPr>
              <a:t>AND one of those times it helpfully tells us:</a:t>
            </a:r>
          </a:p>
        </p:txBody>
      </p:sp>
      <p:pic>
        <p:nvPicPr>
          <p:cNvPr id="14" name="Picture 13" descr="The XLE prospectus states: &quot;The Adviser is registered with the U.S. Securities and Exchange Commission (&quot;SEC&quot;) under the Investment Advisers Act of 1940.&quot;">
            <a:extLst>
              <a:ext uri="{FF2B5EF4-FFF2-40B4-BE49-F238E27FC236}">
                <a16:creationId xmlns:a16="http://schemas.microsoft.com/office/drawing/2014/main" id="{66B50EDF-22AB-F342-C00B-5DC797971465}"/>
              </a:ext>
            </a:extLst>
          </p:cNvPr>
          <p:cNvPicPr>
            <a:picLocks noChangeAspect="1"/>
          </p:cNvPicPr>
          <p:nvPr/>
        </p:nvPicPr>
        <p:blipFill rotWithShape="1">
          <a:blip r:embed="rId8"/>
          <a:srcRect t="9160" b="37564"/>
          <a:stretch/>
        </p:blipFill>
        <p:spPr>
          <a:xfrm>
            <a:off x="2825721" y="4667107"/>
            <a:ext cx="7028473" cy="550289"/>
          </a:xfrm>
          <a:prstGeom prst="rect">
            <a:avLst/>
          </a:prstGeom>
          <a:scene3d>
            <a:camera prst="orthographicFront"/>
            <a:lightRig rig="threePt" dir="t"/>
          </a:scene3d>
          <a:sp3d>
            <a:bevelT w="152400" h="50800" prst="softRound"/>
          </a:sp3d>
        </p:spPr>
      </p:pic>
      <p:pic>
        <p:nvPicPr>
          <p:cNvPr id="15" name="Picture 14" descr="The Trust's Investment Company Act Number is 811-08837. The &quot;811&quot; is highlighted for emphasis.">
            <a:extLst>
              <a:ext uri="{FF2B5EF4-FFF2-40B4-BE49-F238E27FC236}">
                <a16:creationId xmlns:a16="http://schemas.microsoft.com/office/drawing/2014/main" id="{3EBBEEBE-F790-FCC4-73F6-877FEA299A81}"/>
              </a:ext>
            </a:extLst>
          </p:cNvPr>
          <p:cNvPicPr>
            <a:picLocks noChangeAspect="1"/>
          </p:cNvPicPr>
          <p:nvPr/>
        </p:nvPicPr>
        <p:blipFill>
          <a:blip r:embed="rId9"/>
          <a:stretch>
            <a:fillRect/>
          </a:stretch>
        </p:blipFill>
        <p:spPr>
          <a:xfrm>
            <a:off x="3267174" y="5475304"/>
            <a:ext cx="5947847" cy="1121432"/>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1526498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Energy select sector spdr fund (XLE)</a:t>
            </a:r>
          </a:p>
        </p:txBody>
      </p:sp>
      <p:grpSp>
        <p:nvGrpSpPr>
          <p:cNvPr id="8" name="Group 7" descr="This slide addresses the second part of the system, the &quot;Prospectus (Part II).&quot;">
            <a:extLst>
              <a:ext uri="{FF2B5EF4-FFF2-40B4-BE49-F238E27FC236}">
                <a16:creationId xmlns:a16="http://schemas.microsoft.com/office/drawing/2014/main" id="{5F59B7B2-B230-E74D-D745-5D6228772DBB}"/>
              </a:ext>
              <a:ext uri="{C183D7F6-B498-43B3-948B-1728B52AA6E4}">
                <adec:decorative xmlns:adec="http://schemas.microsoft.com/office/drawing/2017/decorative" val="0"/>
              </a:ext>
            </a:extLst>
          </p:cNvPr>
          <p:cNvGrpSpPr/>
          <p:nvPr/>
        </p:nvGrpSpPr>
        <p:grpSpPr>
          <a:xfrm>
            <a:off x="9148253" y="634571"/>
            <a:ext cx="1626022" cy="1300818"/>
            <a:chOff x="3796609" y="399231"/>
            <a:chExt cx="1626022" cy="1300818"/>
          </a:xfrm>
          <a:scene3d>
            <a:camera prst="orthographicFront"/>
            <a:lightRig rig="flat" dir="t"/>
          </a:scene3d>
        </p:grpSpPr>
        <p:sp>
          <p:nvSpPr>
            <p:cNvPr id="9" name="Rectangle: Rounded Corners 8">
              <a:extLst>
                <a:ext uri="{FF2B5EF4-FFF2-40B4-BE49-F238E27FC236}">
                  <a16:creationId xmlns:a16="http://schemas.microsoft.com/office/drawing/2014/main" id="{8594225B-2ECF-4179-FFCC-B71CD5E403F4}"/>
                </a:ext>
              </a:extLst>
            </p:cNvPr>
            <p:cNvSpPr/>
            <p:nvPr/>
          </p:nvSpPr>
          <p:spPr>
            <a:xfrm>
              <a:off x="3796609" y="399231"/>
              <a:ext cx="1626022" cy="1300818"/>
            </a:xfrm>
            <a:prstGeom prst="roundRect">
              <a:avLst>
                <a:gd name="adj" fmla="val 10000"/>
              </a:avLst>
            </a:prstGeom>
            <a:gradFill rotWithShape="0">
              <a:gsLst>
                <a:gs pos="100000">
                  <a:schemeClr val="accent1"/>
                </a:gs>
                <a:gs pos="100000">
                  <a:schemeClr val="accent3">
                    <a:hueOff val="1875734"/>
                    <a:satOff val="-19510"/>
                    <a:lumOff val="-3137"/>
                    <a:alphaOff val="0"/>
                    <a:shade val="90000"/>
                    <a:lumMod val="88000"/>
                  </a:schemeClr>
                </a:gs>
              </a:gsLst>
            </a:gra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3751468"/>
                <a:satOff val="-39019"/>
                <a:lumOff val="-627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4" descr="This slide addresses the second part of the system, the &quot;Prospectus (Part II).&quot;">
              <a:extLst>
                <a:ext uri="{FF2B5EF4-FFF2-40B4-BE49-F238E27FC236}">
                  <a16:creationId xmlns:a16="http://schemas.microsoft.com/office/drawing/2014/main" id="{41D3BA37-B543-CD49-4AA8-4B9E2541F625}"/>
                </a:ext>
              </a:extLst>
            </p:cNvPr>
            <p:cNvSpPr txBox="1"/>
            <p:nvPr/>
          </p:nvSpPr>
          <p:spPr>
            <a:xfrm>
              <a:off x="3834709" y="437331"/>
              <a:ext cx="1549822" cy="122461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Prospectus</a:t>
              </a:r>
            </a:p>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(Part II) </a:t>
              </a:r>
            </a:p>
          </p:txBody>
        </p:sp>
      </p:grpSp>
      <p:pic>
        <p:nvPicPr>
          <p:cNvPr id="16" name="Picture 15">
            <a:extLst>
              <a:ext uri="{FF2B5EF4-FFF2-40B4-BE49-F238E27FC236}">
                <a16:creationId xmlns:a16="http://schemas.microsoft.com/office/drawing/2014/main" id="{9C11E35E-725D-B585-5E3C-E293E691B5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1695" y="2229302"/>
            <a:ext cx="5240264" cy="2636611"/>
          </a:xfrm>
          <a:prstGeom prst="rect">
            <a:avLst/>
          </a:prstGeom>
          <a:scene3d>
            <a:camera prst="orthographicFront"/>
            <a:lightRig rig="threePt" dir="t"/>
          </a:scene3d>
          <a:sp3d>
            <a:bevelT w="152400" h="50800" prst="softRound"/>
          </a:sp3d>
        </p:spPr>
      </p:pic>
      <p:pic>
        <p:nvPicPr>
          <p:cNvPr id="18" name="Picture 17">
            <a:extLst>
              <a:ext uri="{FF2B5EF4-FFF2-40B4-BE49-F238E27FC236}">
                <a16:creationId xmlns:a16="http://schemas.microsoft.com/office/drawing/2014/main" id="{D93EFE1F-8268-B5F2-0899-DA7B625146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72782" y="2244042"/>
            <a:ext cx="5948679" cy="2621871"/>
          </a:xfrm>
          <a:prstGeom prst="rect">
            <a:avLst/>
          </a:prstGeom>
          <a:scene3d>
            <a:camera prst="orthographicFront"/>
            <a:lightRig rig="threePt" dir="t"/>
          </a:scene3d>
          <a:sp3d>
            <a:bevelT w="152400" h="50800" prst="softRound"/>
          </a:sp3d>
        </p:spPr>
      </p:pic>
      <p:pic>
        <p:nvPicPr>
          <p:cNvPr id="3" name="Picture 2" descr="The XLE prospectus states: &quot;Under normal market conditions, the Fund generally invests substantially all, but at least 95%, of its total assets in the securities comprising the Index.&quot;">
            <a:extLst>
              <a:ext uri="{FF2B5EF4-FFF2-40B4-BE49-F238E27FC236}">
                <a16:creationId xmlns:a16="http://schemas.microsoft.com/office/drawing/2014/main" id="{EDA72CDC-D21A-4B82-3AA6-338933899C9F}"/>
              </a:ext>
            </a:extLst>
          </p:cNvPr>
          <p:cNvPicPr>
            <a:picLocks noChangeAspect="1"/>
          </p:cNvPicPr>
          <p:nvPr/>
        </p:nvPicPr>
        <p:blipFill>
          <a:blip r:embed="rId5"/>
          <a:stretch>
            <a:fillRect/>
          </a:stretch>
        </p:blipFill>
        <p:spPr>
          <a:xfrm>
            <a:off x="719091" y="2361530"/>
            <a:ext cx="10891716" cy="1159892"/>
          </a:xfrm>
          <a:prstGeom prst="rect">
            <a:avLst/>
          </a:prstGeom>
          <a:scene3d>
            <a:camera prst="orthographicFront"/>
            <a:lightRig rig="threePt" dir="t"/>
          </a:scene3d>
          <a:sp3d>
            <a:bevelT w="152400" h="50800" prst="softRound"/>
          </a:sp3d>
        </p:spPr>
      </p:pic>
      <p:pic>
        <p:nvPicPr>
          <p:cNvPr id="4" name="Picture 3" descr="The XLE prospectus also states: &quot;The Index includes companies that have been identified as Energy companies by the Global Industry Classification Standard (GICS), including securities of companies from the following industries: oil, gas and consumable fuels; and energy equipment and services.&quot;">
            <a:extLst>
              <a:ext uri="{FF2B5EF4-FFF2-40B4-BE49-F238E27FC236}">
                <a16:creationId xmlns:a16="http://schemas.microsoft.com/office/drawing/2014/main" id="{0648AF7D-8339-8835-2BAA-A0193BE34E5E}"/>
              </a:ext>
            </a:extLst>
          </p:cNvPr>
          <p:cNvPicPr>
            <a:picLocks noChangeAspect="1"/>
          </p:cNvPicPr>
          <p:nvPr/>
        </p:nvPicPr>
        <p:blipFill>
          <a:blip r:embed="rId6"/>
          <a:stretch>
            <a:fillRect/>
          </a:stretch>
        </p:blipFill>
        <p:spPr>
          <a:xfrm>
            <a:off x="719090" y="4193639"/>
            <a:ext cx="10891717" cy="1847881"/>
          </a:xfrm>
          <a:prstGeom prst="rect">
            <a:avLst/>
          </a:prstGeom>
          <a:scene3d>
            <a:camera prst="orthographicFront"/>
            <a:lightRig rig="threePt" dir="t"/>
          </a:scene3d>
          <a:sp3d>
            <a:bevelT w="152400" h="50800" prst="softRound"/>
          </a:sp3d>
        </p:spPr>
      </p:pic>
    </p:spTree>
    <p:extLst>
      <p:ext uri="{BB962C8B-B14F-4D97-AF65-F5344CB8AC3E}">
        <p14:creationId xmlns:p14="http://schemas.microsoft.com/office/powerpoint/2010/main" val="10383200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normAutofit/>
          </a:bodyPr>
          <a:lstStyle/>
          <a:p>
            <a:r>
              <a:rPr lang="en-US" dirty="0"/>
              <a:t>Why do ethics officials care about investment funds?</a:t>
            </a:r>
          </a:p>
        </p:txBody>
      </p:sp>
      <p:sp>
        <p:nvSpPr>
          <p:cNvPr id="3" name="Content Placeholder 2">
            <a:extLst>
              <a:ext uri="{FF2B5EF4-FFF2-40B4-BE49-F238E27FC236}">
                <a16:creationId xmlns:a16="http://schemas.microsoft.com/office/drawing/2014/main" id="{0CEB057A-2D40-7D23-B53A-23A839611A47}"/>
              </a:ext>
            </a:extLst>
          </p:cNvPr>
          <p:cNvSpPr>
            <a:spLocks noGrp="1"/>
          </p:cNvSpPr>
          <p:nvPr>
            <p:ph idx="1"/>
          </p:nvPr>
        </p:nvSpPr>
        <p:spPr>
          <a:xfrm>
            <a:off x="581192" y="2180496"/>
            <a:ext cx="11029615" cy="4118704"/>
          </a:xfrm>
        </p:spPr>
        <p:txBody>
          <a:bodyPr anchor="t"/>
          <a:lstStyle/>
          <a:p>
            <a:pPr marL="0" indent="0" fontAlgn="base">
              <a:buClr>
                <a:srgbClr val="8CB64A"/>
              </a:buClr>
              <a:buNone/>
              <a:defRPr/>
            </a:pPr>
            <a:r>
              <a:rPr lang="en-US" sz="2400" dirty="0"/>
              <a:t>Investment funds are very popular (2023 stats):</a:t>
            </a:r>
          </a:p>
          <a:p>
            <a:pPr lvl="0" fontAlgn="base">
              <a:buClr>
                <a:srgbClr val="8CB64A"/>
              </a:buClr>
              <a:buFont typeface="Wingdings" panose="05000000000000000000" pitchFamily="2" charset="2"/>
              <a:buChar char="§"/>
              <a:defRPr/>
            </a:pPr>
            <a:r>
              <a:rPr lang="en-US" dirty="0">
                <a:solidFill>
                  <a:srgbClr val="404040"/>
                </a:solidFill>
              </a:rPr>
              <a:t>54% of U.S. households (71.5 million) invest in mutual funds, UITs, ETFs and similar investment companies to meet financial goals</a:t>
            </a:r>
          </a:p>
          <a:p>
            <a:pPr lvl="0" fontAlgn="base">
              <a:buClr>
                <a:srgbClr val="8CB64A"/>
              </a:buClr>
              <a:buFont typeface="Wingdings" panose="05000000000000000000" pitchFamily="2" charset="2"/>
              <a:buChar char="§"/>
              <a:defRPr/>
            </a:pPr>
            <a:r>
              <a:rPr lang="en-US" dirty="0">
                <a:solidFill>
                  <a:srgbClr val="404040"/>
                </a:solidFill>
              </a:rPr>
              <a:t>Mutual funds are by far the most common (68.7 million </a:t>
            </a:r>
            <a:r>
              <a:rPr lang="en-US" dirty="0">
                <a:solidFill>
                  <a:prstClr val="black"/>
                </a:solidFill>
              </a:rPr>
              <a:t>households; 116 million individuals)</a:t>
            </a:r>
          </a:p>
          <a:p>
            <a:pPr lvl="0" fontAlgn="base">
              <a:buClr>
                <a:srgbClr val="8CB64A"/>
              </a:buClr>
              <a:buFont typeface="Wingdings" panose="05000000000000000000" pitchFamily="2" charset="2"/>
              <a:buChar char="§"/>
              <a:defRPr/>
            </a:pPr>
            <a:r>
              <a:rPr lang="en-US" dirty="0">
                <a:solidFill>
                  <a:srgbClr val="404040"/>
                </a:solidFill>
              </a:rPr>
              <a:t>Mutual fund owners are from all age and income groups</a:t>
            </a:r>
          </a:p>
          <a:p>
            <a:pPr lvl="0" fontAlgn="base">
              <a:buClr>
                <a:srgbClr val="8CB64A"/>
              </a:buClr>
              <a:buFont typeface="Wingdings" panose="05000000000000000000" pitchFamily="2" charset="2"/>
              <a:buChar char="§"/>
              <a:defRPr/>
            </a:pPr>
            <a:r>
              <a:rPr lang="en-US" dirty="0">
                <a:solidFill>
                  <a:srgbClr val="404040"/>
                </a:solidFill>
              </a:rPr>
              <a:t>Many common financial products own interests in mutual funds (brokerage account, 401(k), IRA, 529 plan, and even through the TSP mutual fund window)</a:t>
            </a:r>
          </a:p>
          <a:p>
            <a:pPr lvl="0" fontAlgn="base">
              <a:buClr>
                <a:srgbClr val="8CB64A"/>
              </a:buClr>
              <a:buFont typeface="Wingdings" panose="05000000000000000000" pitchFamily="2" charset="2"/>
              <a:buChar char="§"/>
              <a:defRPr/>
            </a:pPr>
            <a:r>
              <a:rPr lang="en-US" dirty="0">
                <a:solidFill>
                  <a:srgbClr val="404040"/>
                </a:solidFill>
              </a:rPr>
              <a:t>Majority of mutual fund-owning households hold more than half of their financial assets in mutual funds</a:t>
            </a:r>
          </a:p>
          <a:p>
            <a:pPr marL="0" indent="0">
              <a:spcBef>
                <a:spcPts val="2400"/>
              </a:spcBef>
              <a:buNone/>
            </a:pPr>
            <a:r>
              <a:rPr lang="en-US" dirty="0">
                <a:solidFill>
                  <a:srgbClr val="404040"/>
                </a:solidFill>
              </a:rPr>
              <a:t>(Source: Investment Company Institute, </a:t>
            </a:r>
            <a:r>
              <a:rPr lang="en-US" dirty="0">
                <a:solidFill>
                  <a:srgbClr val="0070C0"/>
                </a:solidFill>
                <a:hlinkClick r:id="rId3">
                  <a:extLst>
                    <a:ext uri="{A12FA001-AC4F-418D-AE19-62706E023703}">
                      <ahyp:hlinkClr xmlns:ahyp="http://schemas.microsoft.com/office/drawing/2018/hyperlinkcolor" val="tx"/>
                    </a:ext>
                  </a:extLst>
                </a:hlinkClick>
              </a:rPr>
              <a:t>www.ici.org</a:t>
            </a:r>
            <a:r>
              <a:rPr lang="en-US" dirty="0">
                <a:solidFill>
                  <a:srgbClr val="404040"/>
                </a:solidFill>
              </a:rPr>
              <a:t>)</a:t>
            </a:r>
            <a:endParaRPr lang="en-US" dirty="0"/>
          </a:p>
        </p:txBody>
      </p:sp>
    </p:spTree>
    <p:extLst>
      <p:ext uri="{BB962C8B-B14F-4D97-AF65-F5344CB8AC3E}">
        <p14:creationId xmlns:p14="http://schemas.microsoft.com/office/powerpoint/2010/main" val="3446946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Energy select sector spdr fund (XLE)</a:t>
            </a:r>
          </a:p>
        </p:txBody>
      </p:sp>
      <p:graphicFrame>
        <p:nvGraphicFramePr>
          <p:cNvPr id="7" name="Content Placeholder 11" descr="The system is provided as a reminder that the &quot;Names Rule,&quot; &quot;Prospectus,&quot; and &quot;OGE Guidance&quot; are all referred to when identifying a sector fund.">
            <a:extLst>
              <a:ext uri="{FF2B5EF4-FFF2-40B4-BE49-F238E27FC236}">
                <a16:creationId xmlns:a16="http://schemas.microsoft.com/office/drawing/2014/main" id="{3C52706C-274B-359A-198C-B0426A9BFC0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225984926"/>
              </p:ext>
            </p:extLst>
          </p:nvPr>
        </p:nvGraphicFramePr>
        <p:xfrm>
          <a:off x="9058424" y="567579"/>
          <a:ext cx="2740426" cy="1873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descr="Regarding &quot;OGE Guidance.&quot;">
            <a:extLst>
              <a:ext uri="{FF2B5EF4-FFF2-40B4-BE49-F238E27FC236}">
                <a16:creationId xmlns:a16="http://schemas.microsoft.com/office/drawing/2014/main" id="{EFC8640E-5690-26ED-A6E5-5C1BCB5539A6}"/>
              </a:ext>
            </a:extLst>
          </p:cNvPr>
          <p:cNvGrpSpPr/>
          <p:nvPr/>
        </p:nvGrpSpPr>
        <p:grpSpPr>
          <a:xfrm>
            <a:off x="739594" y="3034520"/>
            <a:ext cx="1508498" cy="1206798"/>
            <a:chOff x="3786544" y="953908"/>
            <a:chExt cx="1508498" cy="1206798"/>
          </a:xfrm>
          <a:scene3d>
            <a:camera prst="orthographicFront"/>
            <a:lightRig rig="flat" dir="t"/>
          </a:scene3d>
        </p:grpSpPr>
        <p:sp>
          <p:nvSpPr>
            <p:cNvPr id="14" name="Rectangle: Rounded Corners 13">
              <a:extLst>
                <a:ext uri="{FF2B5EF4-FFF2-40B4-BE49-F238E27FC236}">
                  <a16:creationId xmlns:a16="http://schemas.microsoft.com/office/drawing/2014/main" id="{20BE90AA-CA2D-CC8B-1613-5644CACB9867}"/>
                </a:ext>
              </a:extLst>
            </p:cNvPr>
            <p:cNvSpPr/>
            <p:nvPr/>
          </p:nvSpPr>
          <p:spPr>
            <a:xfrm>
              <a:off x="3786544" y="953908"/>
              <a:ext cx="1508498" cy="1206798"/>
            </a:xfrm>
            <a:prstGeom prst="roundRect">
              <a:avLst>
                <a:gd name="adj" fmla="val 10000"/>
              </a:avLst>
            </a:prstGeom>
            <a:solidFill>
              <a:schemeClr val="bg2">
                <a:lumMod val="75000"/>
              </a:schemeClr>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3">
                <a:hueOff val="3751468"/>
                <a:satOff val="-39019"/>
                <a:lumOff val="-627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4">
              <a:extLst>
                <a:ext uri="{FF2B5EF4-FFF2-40B4-BE49-F238E27FC236}">
                  <a16:creationId xmlns:a16="http://schemas.microsoft.com/office/drawing/2014/main" id="{03E3FF12-813D-90B4-F7A6-FA58E1F425F3}"/>
                </a:ext>
              </a:extLst>
            </p:cNvPr>
            <p:cNvSpPr txBox="1"/>
            <p:nvPr/>
          </p:nvSpPr>
          <p:spPr>
            <a:xfrm>
              <a:off x="3821890" y="989254"/>
              <a:ext cx="1437806" cy="11361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8100" tIns="38100" rIns="38100" bIns="381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OGE Guidance</a:t>
              </a:r>
            </a:p>
          </p:txBody>
        </p:sp>
      </p:grpSp>
      <p:sp>
        <p:nvSpPr>
          <p:cNvPr id="8" name="Content Placeholder 2">
            <a:extLst>
              <a:ext uri="{FF2B5EF4-FFF2-40B4-BE49-F238E27FC236}">
                <a16:creationId xmlns:a16="http://schemas.microsoft.com/office/drawing/2014/main" id="{D477BACB-361B-0EB3-EFD0-D4EE3215BBD8}"/>
              </a:ext>
            </a:extLst>
          </p:cNvPr>
          <p:cNvSpPr txBox="1">
            <a:spLocks/>
          </p:cNvSpPr>
          <p:nvPr/>
        </p:nvSpPr>
        <p:spPr>
          <a:xfrm>
            <a:off x="2645546" y="1946766"/>
            <a:ext cx="8620217" cy="2294552"/>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2400" b="0" i="0" u="sng" strike="noStrike" kern="1200" cap="none" spc="0" normalizeH="0" baseline="0" noProof="0" dirty="0">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DAEOgram DO-00-030 on Diversified and Sector Mutual Funds</a:t>
            </a:r>
            <a:r>
              <a:rPr lang="en-US" sz="2400" dirty="0">
                <a:solidFill>
                  <a:srgbClr val="0070C0"/>
                </a:solidFill>
                <a:latin typeface="Calibri" panose="020F0502020204030204"/>
                <a:ea typeface="Calibri" panose="020F0502020204030204" pitchFamily="34" charset="0"/>
                <a:cs typeface="Times New Roman" panose="02020603050405020304" pitchFamily="18" charset="0"/>
              </a:rPr>
              <a:t> </a:t>
            </a:r>
          </a:p>
          <a:p>
            <a:pPr marL="0" marR="0" lvl="0"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 Additional OGE Guidance for “Energy” sector</a:t>
            </a:r>
          </a:p>
          <a:p>
            <a:pPr marL="0" marR="0" lvl="0" indent="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92F85E4A-423D-C58D-7B1B-A533801F0489}"/>
              </a:ext>
            </a:extLst>
          </p:cNvPr>
          <p:cNvSpPr txBox="1">
            <a:spLocks/>
          </p:cNvSpPr>
          <p:nvPr/>
        </p:nvSpPr>
        <p:spPr>
          <a:xfrm>
            <a:off x="2645546" y="3397938"/>
            <a:ext cx="8602825" cy="2212974"/>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Is it a </a:t>
            </a:r>
            <a:r>
              <a:rPr kumimoji="0" lang="en-US" sz="2200" b="1"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Sector</a:t>
            </a:r>
            <a:r>
              <a:rPr kumimoji="0" lang="en-US" sz="2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or </a:t>
            </a:r>
            <a:r>
              <a:rPr kumimoji="0" lang="en-US" sz="2200" b="1"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Diversified</a:t>
            </a:r>
            <a:r>
              <a:rPr kumimoji="0" lang="en-US" sz="2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Fund?</a:t>
            </a:r>
            <a:endParaRPr kumimoji="0" lang="en-US" sz="2400" b="1" i="0" u="none" strike="noStrike" kern="1200" cap="none" spc="0" normalizeH="0" baseline="0" noProof="0" dirty="0">
              <a:ln>
                <a:noFill/>
              </a:ln>
              <a:solidFill>
                <a:srgbClr val="3D3D3D"/>
              </a:solidFill>
              <a:effectLst/>
              <a:uLnTx/>
              <a:uFillTx/>
              <a:latin typeface="Calibri" panose="020F0502020204030204"/>
              <a:ea typeface="Calibri" panose="020F0502020204030204" pitchFamily="34" charset="0"/>
              <a:cs typeface="Times New Roman" panose="02020603050405020304" pitchFamily="18" charset="0"/>
            </a:endParaRPr>
          </a:p>
          <a:p>
            <a:pPr marL="324000" marR="0" lvl="1"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Express policy of concentrating its investments in a specific industry? </a:t>
            </a:r>
            <a:r>
              <a:rPr kumimoji="0" lang="en-US" sz="2000" b="0"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YES</a:t>
            </a:r>
          </a:p>
          <a:p>
            <a:pPr marL="324000" marR="0" lvl="1"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Is Energy an “industry”? </a:t>
            </a:r>
            <a:r>
              <a:rPr kumimoji="0" lang="en-US" sz="2000" b="0"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YES - </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Degree of relatedness and Overlapping Interests</a:t>
            </a:r>
          </a:p>
          <a:p>
            <a:pPr marL="324000" marR="0" lvl="1" indent="-30600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Focused on a country other than the United States? </a:t>
            </a:r>
            <a:r>
              <a:rPr kumimoji="0" lang="en-US" sz="2000" b="0"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a:t>
            </a:r>
          </a:p>
        </p:txBody>
      </p:sp>
      <p:sp>
        <p:nvSpPr>
          <p:cNvPr id="5" name="Content Placeholder 2">
            <a:extLst>
              <a:ext uri="{FF2B5EF4-FFF2-40B4-BE49-F238E27FC236}">
                <a16:creationId xmlns:a16="http://schemas.microsoft.com/office/drawing/2014/main" id="{BA267806-AE11-2D0A-1CD5-02EF85069707}"/>
              </a:ext>
            </a:extLst>
          </p:cNvPr>
          <p:cNvSpPr txBox="1">
            <a:spLocks/>
          </p:cNvSpPr>
          <p:nvPr/>
        </p:nvSpPr>
        <p:spPr>
          <a:xfrm>
            <a:off x="541868" y="5506471"/>
            <a:ext cx="11108264" cy="959657"/>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7000"/>
              </a:lnSpc>
              <a:spcBef>
                <a:spcPts val="0"/>
              </a:spcBef>
              <a:spcAft>
                <a:spcPts val="800"/>
              </a:spcAft>
              <a:buClr>
                <a:srgbClr val="8CB64A"/>
              </a:buClr>
              <a:buSzPct val="92000"/>
              <a:buFont typeface="Wingdings 2" panose="05020102010507070707" pitchFamily="18" charset="2"/>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REMEMBER:</a:t>
            </a:r>
            <a:r>
              <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srgbClr val="3D3D3D"/>
                </a:solidFill>
                <a:effectLst/>
                <a:uLnTx/>
                <a:uFillTx/>
                <a:latin typeface="Calibri" panose="020F0502020204030204"/>
                <a:ea typeface="+mn-ea"/>
                <a:cs typeface="+mn-cs"/>
              </a:rPr>
              <a:t>OGE’s focus is on the stated policy of the fund manager, not on the actual breakdown of fund holdings at any given point in time.</a:t>
            </a:r>
            <a:endPar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55670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29B67C-7CC4-5A86-8C04-ACA204D8A38C}"/>
              </a:ext>
            </a:extLst>
          </p:cNvPr>
          <p:cNvSpPr>
            <a:spLocks noGrp="1"/>
          </p:cNvSpPr>
          <p:nvPr>
            <p:ph type="title"/>
          </p:nvPr>
        </p:nvSpPr>
        <p:spPr/>
        <p:txBody>
          <a:bodyPr>
            <a:normAutofit/>
          </a:bodyPr>
          <a:lstStyle/>
          <a:p>
            <a:r>
              <a:rPr lang="en-US" sz="3200" dirty="0"/>
              <a:t>ENERGY SELECT SECTOR SPDR FUND (Xle) conclusion</a:t>
            </a:r>
          </a:p>
        </p:txBody>
      </p:sp>
      <p:graphicFrame>
        <p:nvGraphicFramePr>
          <p:cNvPr id="6" name="Content Placeholder 11" descr="The system, comprised of the &quot;Names Rule,&quot; &quot;Prospectus,&quot; and &quot;OGE Guidance,&quot; indicates that XLE is a sector fund.">
            <a:extLst>
              <a:ext uri="{FF2B5EF4-FFF2-40B4-BE49-F238E27FC236}">
                <a16:creationId xmlns:a16="http://schemas.microsoft.com/office/drawing/2014/main" id="{497CF1FE-CBC5-664D-8706-FD9C4DB1C471}"/>
              </a:ext>
            </a:extLst>
          </p:cNvPr>
          <p:cNvGraphicFramePr>
            <a:graphicFrameLocks noGrp="1"/>
          </p:cNvGraphicFramePr>
          <p:nvPr>
            <p:ph sz="half" idx="1"/>
            <p:extLst>
              <p:ext uri="{D42A27DB-BD31-4B8C-83A1-F6EECF244321}">
                <p14:modId xmlns:p14="http://schemas.microsoft.com/office/powerpoint/2010/main" val="2777276116"/>
              </p:ext>
            </p:extLst>
          </p:nvPr>
        </p:nvGraphicFramePr>
        <p:xfrm>
          <a:off x="936213" y="2533837"/>
          <a:ext cx="4453164" cy="2750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3B8685B-687B-45C2-A36A-BD500B4509A3}"/>
              </a:ext>
            </a:extLst>
          </p:cNvPr>
          <p:cNvSpPr txBox="1"/>
          <p:nvPr/>
        </p:nvSpPr>
        <p:spPr>
          <a:xfrm>
            <a:off x="6542202" y="3114509"/>
            <a:ext cx="4333315" cy="1627173"/>
          </a:xfrm>
          <a:prstGeom prst="rect">
            <a:avLst/>
          </a:prstGeom>
          <a:noFill/>
          <a:ln w="76200">
            <a:solidFill>
              <a:schemeClr val="accent2"/>
            </a:solid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dk1"/>
          </a:fontRef>
        </p:style>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w="0"/>
              <a:solidFill>
                <a:srgbClr val="366658"/>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chemeClr val="accent2"/>
                </a:solidFill>
                <a:effectLst>
                  <a:outerShdw blurRad="38100" dist="25400" dir="5400000" algn="ctr" rotWithShape="0">
                    <a:srgbClr val="6E747A">
                      <a:alpha val="43000"/>
                    </a:srgbClr>
                  </a:outerShdw>
                </a:effectLst>
                <a:uLnTx/>
                <a:uFillTx/>
                <a:latin typeface="Calibri" panose="020F0502020204030204"/>
                <a:ea typeface="+mn-ea"/>
                <a:cs typeface="+mn-cs"/>
              </a:rPr>
              <a:t>SECTOR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w="0"/>
              <a:solidFill>
                <a:srgbClr val="366658"/>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562298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a:xfrm>
            <a:off x="2640239" y="713090"/>
            <a:ext cx="7071733" cy="925166"/>
          </a:xfrm>
        </p:spPr>
        <p:txBody>
          <a:bodyPr>
            <a:normAutofit/>
          </a:bodyPr>
          <a:lstStyle/>
          <a:p>
            <a:pPr algn="ctr"/>
            <a:r>
              <a:rPr lang="en-US" sz="3200" dirty="0"/>
              <a:t>Pop quiz – ANSWERS &amp; LESSONS</a:t>
            </a:r>
          </a:p>
        </p:txBody>
      </p:sp>
      <p:sp>
        <p:nvSpPr>
          <p:cNvPr id="15" name="TextBox 14">
            <a:extLst>
              <a:ext uri="{FF2B5EF4-FFF2-40B4-BE49-F238E27FC236}">
                <a16:creationId xmlns:a16="http://schemas.microsoft.com/office/drawing/2014/main" id="{B7110DC9-0AF8-B6CF-DF12-E6410D48F033}"/>
              </a:ext>
            </a:extLst>
          </p:cNvPr>
          <p:cNvSpPr txBox="1">
            <a:spLocks noChangeAspect="1"/>
          </p:cNvSpPr>
          <p:nvPr/>
        </p:nvSpPr>
        <p:spPr>
          <a:xfrm>
            <a:off x="428962" y="2113271"/>
            <a:ext cx="5486400" cy="1828800"/>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Invesco Real Estate Fund Class A (IARAX) </a:t>
            </a:r>
          </a:p>
          <a:p>
            <a:pPr marL="0" marR="0" lvl="0" indent="0" algn="ctr" defTabSz="4572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24000" marR="0" lvl="1" indent="0" algn="ctr" defTabSz="457200"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24000" marR="0" lvl="1" indent="0" algn="ctr" defTabSz="4572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Lesson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OGE Guidance Critical, no assumptions </a:t>
            </a:r>
          </a:p>
        </p:txBody>
      </p:sp>
      <p:sp>
        <p:nvSpPr>
          <p:cNvPr id="11" name="TextBox 10">
            <a:extLst>
              <a:ext uri="{FF2B5EF4-FFF2-40B4-BE49-F238E27FC236}">
                <a16:creationId xmlns:a16="http://schemas.microsoft.com/office/drawing/2014/main" id="{F188CDA9-D00A-D29E-1598-2F194E7B93A2}"/>
              </a:ext>
            </a:extLst>
          </p:cNvPr>
          <p:cNvSpPr txBox="1"/>
          <p:nvPr/>
        </p:nvSpPr>
        <p:spPr>
          <a:xfrm>
            <a:off x="2212929" y="2860861"/>
            <a:ext cx="2042294" cy="369332"/>
          </a:xfrm>
          <a:prstGeom prst="rect">
            <a:avLst/>
          </a:prstGeom>
          <a:noFill/>
          <a:ln w="76200">
            <a:solidFill>
              <a:srgbClr val="FFC000"/>
            </a:solid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DIVERSIFIED</a:t>
            </a:r>
          </a:p>
        </p:txBody>
      </p:sp>
      <p:sp>
        <p:nvSpPr>
          <p:cNvPr id="16" name="TextBox 15">
            <a:extLst>
              <a:ext uri="{FF2B5EF4-FFF2-40B4-BE49-F238E27FC236}">
                <a16:creationId xmlns:a16="http://schemas.microsoft.com/office/drawing/2014/main" id="{75E736DD-C0A9-D60D-11C6-D6B7B3380B87}"/>
              </a:ext>
            </a:extLst>
          </p:cNvPr>
          <p:cNvSpPr txBox="1">
            <a:spLocks noChangeAspect="1"/>
          </p:cNvSpPr>
          <p:nvPr/>
        </p:nvSpPr>
        <p:spPr>
          <a:xfrm>
            <a:off x="6276638" y="2113272"/>
            <a:ext cx="5486400" cy="1828800"/>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1800" b="1" i="0" u="sng" strike="noStrike" kern="1200" cap="none" spc="0" normalizeH="0" baseline="0" noProof="0" dirty="0">
                <a:ln>
                  <a:noFill/>
                </a:ln>
                <a:solidFill>
                  <a:srgbClr val="232A31"/>
                </a:solidFill>
                <a:effectLst/>
                <a:uLnTx/>
                <a:uFillTx/>
                <a:latin typeface="Calibri" panose="020F0502020204030204"/>
                <a:ea typeface="+mn-ea"/>
                <a:cs typeface="+mn-cs"/>
              </a:rPr>
              <a:t>Royce Pennsylvania Mutual Fund (RYPCX)</a:t>
            </a:r>
          </a:p>
          <a:p>
            <a:pPr marL="0" marR="0" lvl="0" indent="0" algn="ctr" defTabSz="457200"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dirty="0">
              <a:ln>
                <a:noFill/>
              </a:ln>
              <a:solidFill>
                <a:srgbClr val="232A31"/>
              </a:solidFill>
              <a:effectLst/>
              <a:uLnTx/>
              <a:uFillTx/>
              <a:latin typeface="Calibri" panose="020F0502020204030204"/>
              <a:ea typeface="+mn-ea"/>
              <a:cs typeface="+mn-cs"/>
            </a:endParaRPr>
          </a:p>
          <a:p>
            <a:pPr marR="0" lvl="1" algn="ctr" defTabSz="457200" rtl="0" eaLnBrk="1" fontAlgn="auto" latinLnBrk="0" hangingPunct="1">
              <a:lnSpc>
                <a:spcPct val="100000"/>
              </a:lnSpc>
              <a:spcBef>
                <a:spcPts val="1200"/>
              </a:spcBef>
              <a:spcAft>
                <a:spcPts val="0"/>
              </a:spcAft>
              <a:buClr>
                <a:srgbClr val="8CB64A"/>
              </a:buClr>
              <a:buSzTx/>
              <a:tabLst/>
              <a:defRPr/>
            </a:pPr>
            <a:endParaRPr kumimoji="0" lang="en-US" sz="1800" b="0" i="0" u="none" strike="noStrike" kern="1200" cap="none" spc="0" normalizeH="0" baseline="0" noProof="0" dirty="0">
              <a:ln>
                <a:noFill/>
              </a:ln>
              <a:solidFill>
                <a:srgbClr val="232A31"/>
              </a:solidFill>
              <a:effectLst/>
              <a:uLnTx/>
              <a:uFillTx/>
              <a:latin typeface="Calibri" panose="020F0502020204030204"/>
              <a:ea typeface="+mn-ea"/>
              <a:cs typeface="+mn-cs"/>
            </a:endParaRPr>
          </a:p>
          <a:p>
            <a:pPr marL="457200" marR="0" lvl="1" indent="0" algn="ctr" defTabSz="457200" rtl="0" eaLnBrk="1" fontAlgn="auto" latinLnBrk="0" hangingPunct="1">
              <a:lnSpc>
                <a:spcPct val="100000"/>
              </a:lnSpc>
              <a:spcBef>
                <a:spcPts val="1200"/>
              </a:spcBef>
              <a:spcAft>
                <a:spcPts val="0"/>
              </a:spcAft>
              <a:buClr>
                <a:srgbClr val="8CB64A"/>
              </a:buClr>
              <a:buSzTx/>
              <a:buFontTx/>
              <a:buNone/>
              <a:tabLst/>
              <a:defRPr/>
            </a:pPr>
            <a:r>
              <a:rPr kumimoji="0" lang="en-US" sz="1800" b="1" i="0" u="none" strike="noStrike" kern="1200" cap="none" spc="0" normalizeH="0" baseline="0" noProof="0" dirty="0">
                <a:ln>
                  <a:noFill/>
                </a:ln>
                <a:solidFill>
                  <a:srgbClr val="232A31"/>
                </a:solidFill>
                <a:effectLst/>
                <a:uLnTx/>
                <a:uFillTx/>
                <a:latin typeface="Calibri" panose="020F0502020204030204"/>
                <a:ea typeface="+mn-ea"/>
                <a:cs typeface="+mn-cs"/>
              </a:rPr>
              <a:t>Lesson</a:t>
            </a:r>
            <a:r>
              <a:rPr kumimoji="0" lang="en-US" sz="1800" b="0" i="0" u="none" strike="noStrike" kern="1200" cap="none" spc="0" normalizeH="0" baseline="0" noProof="0" dirty="0">
                <a:ln>
                  <a:noFill/>
                </a:ln>
                <a:solidFill>
                  <a:srgbClr val="232A31"/>
                </a:solidFill>
                <a:effectLst/>
                <a:uLnTx/>
                <a:uFillTx/>
                <a:latin typeface="Calibri" panose="020F0502020204030204"/>
                <a:ea typeface="+mn-ea"/>
                <a:cs typeface="+mn-cs"/>
              </a:rPr>
              <a:t> – Names Rule a HINT not CONCLUSIVE</a:t>
            </a:r>
          </a:p>
        </p:txBody>
      </p:sp>
      <p:sp>
        <p:nvSpPr>
          <p:cNvPr id="6" name="TextBox 5">
            <a:extLst>
              <a:ext uri="{FF2B5EF4-FFF2-40B4-BE49-F238E27FC236}">
                <a16:creationId xmlns:a16="http://schemas.microsoft.com/office/drawing/2014/main" id="{CE0EDF23-FF5C-C568-302A-CAA745C0AF9C}"/>
              </a:ext>
            </a:extLst>
          </p:cNvPr>
          <p:cNvSpPr txBox="1"/>
          <p:nvPr/>
        </p:nvSpPr>
        <p:spPr>
          <a:xfrm>
            <a:off x="8192383" y="2799329"/>
            <a:ext cx="2042294" cy="369332"/>
          </a:xfrm>
          <a:prstGeom prst="rect">
            <a:avLst/>
          </a:prstGeom>
          <a:noFill/>
          <a:ln w="76200">
            <a:solidFill>
              <a:srgbClr val="FFC000"/>
            </a:solid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DIVERSIFIED</a:t>
            </a:r>
          </a:p>
        </p:txBody>
      </p:sp>
      <p:sp>
        <p:nvSpPr>
          <p:cNvPr id="5" name="TextBox 4">
            <a:extLst>
              <a:ext uri="{FF2B5EF4-FFF2-40B4-BE49-F238E27FC236}">
                <a16:creationId xmlns:a16="http://schemas.microsoft.com/office/drawing/2014/main" id="{D9C4F222-7AEB-2E80-D514-BA1765419C56}"/>
              </a:ext>
            </a:extLst>
          </p:cNvPr>
          <p:cNvSpPr txBox="1">
            <a:spLocks noChangeAspect="1"/>
          </p:cNvSpPr>
          <p:nvPr/>
        </p:nvSpPr>
        <p:spPr>
          <a:xfrm>
            <a:off x="428962" y="4329735"/>
            <a:ext cx="5486400" cy="1828800"/>
          </a:xfrm>
          <a:prstGeom prst="rect">
            <a:avLst/>
          </a:prstGeom>
          <a:noFill/>
          <a:ln>
            <a:solidFill>
              <a:schemeClr val="tx1"/>
            </a:solidFill>
          </a:ln>
        </p:spPr>
        <p:txBody>
          <a:bodyPr wrap="square" rtlCol="0">
            <a:spAutoFit/>
          </a:bodyPr>
          <a:lstStyle/>
          <a:p>
            <a:pPr algn="ctr"/>
            <a:r>
              <a:rPr lang="en-US" b="1" u="sng" dirty="0">
                <a:solidFill>
                  <a:srgbClr val="232A31"/>
                </a:solidFill>
              </a:rPr>
              <a:t>iShares Gold Trust (IAU)</a:t>
            </a:r>
          </a:p>
          <a:p>
            <a:pPr algn="ctr"/>
            <a:endParaRPr lang="en-US" b="1" u="sng" dirty="0">
              <a:solidFill>
                <a:srgbClr val="232A31"/>
              </a:solidFill>
            </a:endParaRPr>
          </a:p>
          <a:p>
            <a:pPr algn="ctr"/>
            <a:endParaRPr lang="en-US" b="1" u="sng" dirty="0">
              <a:solidFill>
                <a:srgbClr val="232A31"/>
              </a:solidFill>
            </a:endParaRPr>
          </a:p>
          <a:p>
            <a:pPr algn="ctr"/>
            <a:endParaRPr lang="en-US" b="1" u="sng" dirty="0">
              <a:solidFill>
                <a:srgbClr val="232A31"/>
              </a:solidFill>
            </a:endParaRPr>
          </a:p>
          <a:p>
            <a:pPr algn="ctr"/>
            <a:endParaRPr lang="en-US" dirty="0">
              <a:solidFill>
                <a:srgbClr val="232A31"/>
              </a:solidFill>
            </a:endParaRPr>
          </a:p>
          <a:p>
            <a:pPr marL="324000" lvl="1" indent="0" algn="ctr">
              <a:buNone/>
            </a:pPr>
            <a:r>
              <a:rPr lang="en-US" b="1" dirty="0">
                <a:solidFill>
                  <a:srgbClr val="232A31"/>
                </a:solidFill>
              </a:rPr>
              <a:t>Lesson</a:t>
            </a:r>
            <a:r>
              <a:rPr lang="en-US" dirty="0">
                <a:solidFill>
                  <a:srgbClr val="232A31"/>
                </a:solidFill>
              </a:rPr>
              <a:t> – ALWAYS check if registered with 1940 Act</a:t>
            </a:r>
          </a:p>
        </p:txBody>
      </p:sp>
      <p:sp>
        <p:nvSpPr>
          <p:cNvPr id="9" name="TextBox 8">
            <a:extLst>
              <a:ext uri="{FF2B5EF4-FFF2-40B4-BE49-F238E27FC236}">
                <a16:creationId xmlns:a16="http://schemas.microsoft.com/office/drawing/2014/main" id="{16E2D6FF-F06A-6EF1-78E2-8C700C3A869E}"/>
              </a:ext>
            </a:extLst>
          </p:cNvPr>
          <p:cNvSpPr txBox="1"/>
          <p:nvPr/>
        </p:nvSpPr>
        <p:spPr>
          <a:xfrm>
            <a:off x="1819613" y="4847344"/>
            <a:ext cx="2828925" cy="640080"/>
          </a:xfrm>
          <a:prstGeom prst="rect">
            <a:avLst/>
          </a:prstGeom>
          <a:noFill/>
          <a:ln w="76200">
            <a:solidFill>
              <a:srgbClr val="FF0000"/>
            </a:solid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rPr>
              <a:t>Not a Mutual Fund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5 C.F.R. § 2640.102(k) </a:t>
            </a:r>
            <a:endParaRPr kumimoji="0" lang="en-US"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A08213-E879-CA85-F0E3-D4D8B4ACE364}"/>
              </a:ext>
            </a:extLst>
          </p:cNvPr>
          <p:cNvSpPr txBox="1">
            <a:spLocks noChangeAspect="1"/>
          </p:cNvSpPr>
          <p:nvPr/>
        </p:nvSpPr>
        <p:spPr>
          <a:xfrm>
            <a:off x="6276638" y="4329735"/>
            <a:ext cx="5486400" cy="1828800"/>
          </a:xfrm>
          <a:prstGeom prst="rect">
            <a:avLst/>
          </a:prstGeom>
          <a:noFill/>
          <a:ln>
            <a:solidFill>
              <a:schemeClr val="tx1"/>
            </a:solidFill>
          </a:ln>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232A31"/>
                </a:solidFill>
                <a:effectLst/>
                <a:uLnTx/>
                <a:uFillTx/>
                <a:latin typeface="Calibri" panose="020F0502020204030204"/>
                <a:ea typeface="+mn-ea"/>
                <a:cs typeface="+mn-cs"/>
              </a:rPr>
              <a:t>Energy Select Sector SPDR Fund (XLE)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232A31"/>
              </a:solidFill>
              <a:effectLst/>
              <a:uLnTx/>
              <a:uFillTx/>
              <a:latin typeface="Calibri" panose="020F0502020204030204"/>
              <a:ea typeface="+mn-ea"/>
              <a:cs typeface="+mn-cs"/>
            </a:endParaRPr>
          </a:p>
          <a:p>
            <a:pPr marL="742950" marR="0" lvl="1" indent="-285750" algn="ctr" defTabSz="457200" rtl="0" eaLnBrk="1" fontAlgn="auto" latinLnBrk="0" hangingPunct="1">
              <a:lnSpc>
                <a:spcPct val="100000"/>
              </a:lnSpc>
              <a:spcBef>
                <a:spcPts val="0"/>
              </a:spcBef>
              <a:spcAft>
                <a:spcPts val="0"/>
              </a:spcAft>
              <a:buClr>
                <a:srgbClr val="8CB64A"/>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32A31"/>
              </a:solidFill>
              <a:effectLst/>
              <a:uLnTx/>
              <a:uFillTx/>
              <a:latin typeface="Calibri" panose="020F0502020204030204"/>
              <a:ea typeface="+mn-ea"/>
              <a:cs typeface="+mn-cs"/>
            </a:endParaRPr>
          </a:p>
          <a:p>
            <a:pPr marL="742950" marR="0" lvl="1" indent="-285750" algn="ctr" defTabSz="457200" rtl="0" eaLnBrk="1" fontAlgn="auto" latinLnBrk="0" hangingPunct="1">
              <a:lnSpc>
                <a:spcPct val="100000"/>
              </a:lnSpc>
              <a:spcBef>
                <a:spcPts val="0"/>
              </a:spcBef>
              <a:spcAft>
                <a:spcPts val="0"/>
              </a:spcAft>
              <a:buClr>
                <a:srgbClr val="8CB64A"/>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32A31"/>
              </a:solidFill>
              <a:effectLst/>
              <a:uLnTx/>
              <a:uFillTx/>
              <a:latin typeface="Calibri" panose="020F0502020204030204"/>
              <a:ea typeface="+mn-ea"/>
              <a:cs typeface="+mn-cs"/>
            </a:endParaRPr>
          </a:p>
          <a:p>
            <a:pPr marL="742950" marR="0" lvl="1" indent="-285750" algn="ctr" defTabSz="457200" rtl="0" eaLnBrk="1" fontAlgn="auto" latinLnBrk="0" hangingPunct="1">
              <a:lnSpc>
                <a:spcPct val="100000"/>
              </a:lnSpc>
              <a:spcBef>
                <a:spcPts val="0"/>
              </a:spcBef>
              <a:spcAft>
                <a:spcPts val="0"/>
              </a:spcAft>
              <a:buClr>
                <a:srgbClr val="8CB64A"/>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232A31"/>
              </a:solidFill>
              <a:effectLst/>
              <a:uLnTx/>
              <a:uFillTx/>
              <a:latin typeface="Calibri" panose="020F0502020204030204"/>
              <a:ea typeface="+mn-ea"/>
              <a:cs typeface="+mn-cs"/>
            </a:endParaRPr>
          </a:p>
          <a:p>
            <a:pPr marL="457200" marR="0" lvl="1" indent="0" algn="ctr" defTabSz="457200" rtl="0" eaLnBrk="1" fontAlgn="auto" latinLnBrk="0" hangingPunct="1">
              <a:lnSpc>
                <a:spcPct val="100000"/>
              </a:lnSpc>
              <a:spcBef>
                <a:spcPts val="0"/>
              </a:spcBef>
              <a:spcAft>
                <a:spcPts val="0"/>
              </a:spcAft>
              <a:buClr>
                <a:srgbClr val="8CB64A"/>
              </a:buClr>
              <a:buSzTx/>
              <a:buFontTx/>
              <a:buNone/>
              <a:tabLst/>
              <a:defRPr/>
            </a:pPr>
            <a:r>
              <a:rPr kumimoji="0" lang="en-US" sz="1800" b="1" i="0" u="none" strike="noStrike" kern="1200" cap="none" spc="0" normalizeH="0" baseline="0" noProof="0" dirty="0">
                <a:ln>
                  <a:noFill/>
                </a:ln>
                <a:solidFill>
                  <a:srgbClr val="232A31"/>
                </a:solidFill>
                <a:effectLst/>
                <a:uLnTx/>
                <a:uFillTx/>
                <a:latin typeface="Calibri" panose="020F0502020204030204"/>
                <a:ea typeface="+mn-ea"/>
                <a:cs typeface="+mn-cs"/>
              </a:rPr>
              <a:t>Lesson</a:t>
            </a:r>
            <a:r>
              <a:rPr kumimoji="0" lang="en-US" sz="1800" b="0" i="0" u="none" strike="noStrike" kern="1200" cap="none" spc="0" normalizeH="0" baseline="0" noProof="0" dirty="0">
                <a:ln>
                  <a:noFill/>
                </a:ln>
                <a:solidFill>
                  <a:srgbClr val="232A31"/>
                </a:solidFill>
                <a:effectLst/>
                <a:uLnTx/>
                <a:uFillTx/>
                <a:latin typeface="Calibri" panose="020F0502020204030204"/>
                <a:ea typeface="+mn-ea"/>
                <a:cs typeface="+mn-cs"/>
              </a:rPr>
              <a:t> – Follow the steps </a:t>
            </a:r>
          </a:p>
        </p:txBody>
      </p:sp>
      <p:sp>
        <p:nvSpPr>
          <p:cNvPr id="13" name="TextBox 12">
            <a:extLst>
              <a:ext uri="{FF2B5EF4-FFF2-40B4-BE49-F238E27FC236}">
                <a16:creationId xmlns:a16="http://schemas.microsoft.com/office/drawing/2014/main" id="{5FE08D25-DF5C-EE3E-3A1A-3FD969FCDF99}"/>
              </a:ext>
            </a:extLst>
          </p:cNvPr>
          <p:cNvSpPr txBox="1"/>
          <p:nvPr/>
        </p:nvSpPr>
        <p:spPr>
          <a:xfrm>
            <a:off x="7992759" y="5007168"/>
            <a:ext cx="2441542" cy="480256"/>
          </a:xfrm>
          <a:prstGeom prst="rect">
            <a:avLst/>
          </a:prstGeom>
          <a:noFill/>
          <a:ln w="76200">
            <a:solidFill>
              <a:schemeClr val="accent2"/>
            </a:solidFill>
          </a:ln>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dk1"/>
          </a:fontRef>
        </p:style>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schemeClr val="accent2"/>
                </a:solidFill>
                <a:effectLst>
                  <a:outerShdw blurRad="38100" dist="25400" dir="5400000" algn="ctr" rotWithShape="0">
                    <a:srgbClr val="6E747A">
                      <a:alpha val="43000"/>
                    </a:srgbClr>
                  </a:outerShdw>
                </a:effectLst>
                <a:uLnTx/>
                <a:uFillTx/>
                <a:latin typeface="Calibri" panose="020F0502020204030204"/>
                <a:ea typeface="+mn-ea"/>
                <a:cs typeface="+mn-cs"/>
              </a:rPr>
              <a:t>SECTOR</a:t>
            </a:r>
          </a:p>
        </p:txBody>
      </p:sp>
    </p:spTree>
    <p:extLst>
      <p:ext uri="{BB962C8B-B14F-4D97-AF65-F5344CB8AC3E}">
        <p14:creationId xmlns:p14="http://schemas.microsoft.com/office/powerpoint/2010/main" val="11908028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68AB037-7522-FA38-4B01-ECCA187A7B16}"/>
              </a:ext>
            </a:extLst>
          </p:cNvPr>
          <p:cNvSpPr txBox="1">
            <a:spLocks noGrp="1"/>
          </p:cNvSpPr>
          <p:nvPr>
            <p:ph type="title" idx="4294967295"/>
          </p:nvPr>
        </p:nvSpPr>
        <p:spPr>
          <a:xfrm>
            <a:off x="1937657" y="740229"/>
            <a:ext cx="95250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Bonus Slide: How do thematic funds fit in?</a:t>
            </a:r>
          </a:p>
        </p:txBody>
      </p:sp>
      <p:sp>
        <p:nvSpPr>
          <p:cNvPr id="21" name="Rectangle 20" descr="Mutual funds consist of diversified and sector funds, and each of those types of mutual funds consist of thematic funds.">
            <a:extLst>
              <a:ext uri="{FF2B5EF4-FFF2-40B4-BE49-F238E27FC236}">
                <a16:creationId xmlns:a16="http://schemas.microsoft.com/office/drawing/2014/main" id="{1B41949F-1796-900B-DD39-B2C1B587B61D}"/>
              </a:ext>
            </a:extLst>
          </p:cNvPr>
          <p:cNvSpPr/>
          <p:nvPr/>
        </p:nvSpPr>
        <p:spPr>
          <a:xfrm>
            <a:off x="1861457" y="1937657"/>
            <a:ext cx="8458200" cy="4572000"/>
          </a:xfrm>
          <a:prstGeom prst="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CE201FE-FFFC-E6DA-0C2A-E8A4E6871191}"/>
              </a:ext>
              <a:ext uri="{C183D7F6-B498-43B3-948B-1728B52AA6E4}">
                <adec:decorative xmlns:adec="http://schemas.microsoft.com/office/drawing/2017/decorative" val="1"/>
              </a:ext>
            </a:extLst>
          </p:cNvPr>
          <p:cNvSpPr txBox="1"/>
          <p:nvPr/>
        </p:nvSpPr>
        <p:spPr>
          <a:xfrm>
            <a:off x="4610100" y="2001760"/>
            <a:ext cx="29718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Calibri" panose="020F0502020204030204"/>
                <a:ea typeface="+mn-ea"/>
                <a:cs typeface="+mn-cs"/>
              </a:rPr>
              <a:t>Mutual Funds</a:t>
            </a:r>
          </a:p>
        </p:txBody>
      </p:sp>
      <p:sp>
        <p:nvSpPr>
          <p:cNvPr id="34" name="Rectangle 33">
            <a:extLst>
              <a:ext uri="{FF2B5EF4-FFF2-40B4-BE49-F238E27FC236}">
                <a16:creationId xmlns:a16="http://schemas.microsoft.com/office/drawing/2014/main" id="{1C3626BA-D5B4-8C1C-6032-72B925D90F49}"/>
              </a:ext>
              <a:ext uri="{C183D7F6-B498-43B3-948B-1728B52AA6E4}">
                <adec:decorative xmlns:adec="http://schemas.microsoft.com/office/drawing/2017/decorative" val="1"/>
              </a:ext>
            </a:extLst>
          </p:cNvPr>
          <p:cNvSpPr/>
          <p:nvPr/>
        </p:nvSpPr>
        <p:spPr>
          <a:xfrm>
            <a:off x="6392941" y="2747818"/>
            <a:ext cx="3605105" cy="292418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DF930F1A-C31B-AC30-5EA0-1483B3894448}"/>
              </a:ext>
              <a:ext uri="{C183D7F6-B498-43B3-948B-1728B52AA6E4}">
                <adec:decorative xmlns:adec="http://schemas.microsoft.com/office/drawing/2017/decorative" val="1"/>
              </a:ext>
            </a:extLst>
          </p:cNvPr>
          <p:cNvSpPr/>
          <p:nvPr/>
        </p:nvSpPr>
        <p:spPr>
          <a:xfrm>
            <a:off x="2258571" y="2747818"/>
            <a:ext cx="3605105" cy="292418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7180FB6-9EED-86D2-028F-26531391966E}"/>
              </a:ext>
              <a:ext uri="{C183D7F6-B498-43B3-948B-1728B52AA6E4}">
                <adec:decorative xmlns:adec="http://schemas.microsoft.com/office/drawing/2017/decorative" val="1"/>
              </a:ext>
            </a:extLst>
          </p:cNvPr>
          <p:cNvSpPr txBox="1"/>
          <p:nvPr/>
        </p:nvSpPr>
        <p:spPr>
          <a:xfrm>
            <a:off x="2656868" y="2753934"/>
            <a:ext cx="29718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Diversified</a:t>
            </a:r>
          </a:p>
        </p:txBody>
      </p:sp>
      <p:sp>
        <p:nvSpPr>
          <p:cNvPr id="25" name="TextBox 24">
            <a:extLst>
              <a:ext uri="{FF2B5EF4-FFF2-40B4-BE49-F238E27FC236}">
                <a16:creationId xmlns:a16="http://schemas.microsoft.com/office/drawing/2014/main" id="{F8BD6295-BD92-14BA-7A6A-7E80D7F5663E}"/>
              </a:ext>
              <a:ext uri="{C183D7F6-B498-43B3-948B-1728B52AA6E4}">
                <adec:decorative xmlns:adec="http://schemas.microsoft.com/office/drawing/2017/decorative" val="1"/>
              </a:ext>
            </a:extLst>
          </p:cNvPr>
          <p:cNvSpPr txBox="1"/>
          <p:nvPr/>
        </p:nvSpPr>
        <p:spPr>
          <a:xfrm>
            <a:off x="6728822" y="2789558"/>
            <a:ext cx="29718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Sector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00D34D3-7F87-A07B-9AB7-956FA636004E}"/>
              </a:ext>
              <a:ext uri="{C183D7F6-B498-43B3-948B-1728B52AA6E4}">
                <adec:decorative xmlns:adec="http://schemas.microsoft.com/office/drawing/2017/decorative" val="1"/>
              </a:ext>
            </a:extLst>
          </p:cNvPr>
          <p:cNvSpPr/>
          <p:nvPr/>
        </p:nvSpPr>
        <p:spPr>
          <a:xfrm>
            <a:off x="3124024" y="3444424"/>
            <a:ext cx="1847786" cy="1833578"/>
          </a:xfrm>
          <a:prstGeom prst="ellipse">
            <a:avLst/>
          </a:prstGeom>
          <a:solidFill>
            <a:schemeClr val="accent2">
              <a:lumMod val="75000"/>
            </a:schemeClr>
          </a:solidFill>
          <a:scene3d>
            <a:camera prst="orthographicFront"/>
            <a:lightRig rig="threePt" dir="t"/>
          </a:scene3d>
          <a:sp3d>
            <a:bevelT w="152400" h="50800" prst="softRound"/>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22225">
                <a:solidFill>
                  <a:srgbClr val="8CB64A"/>
                </a:solidFill>
                <a:prstDash val="solid"/>
              </a:ln>
              <a:solidFill>
                <a:srgbClr val="8CB64A">
                  <a:lumMod val="40000"/>
                  <a:lumOff val="60000"/>
                </a:srgbClr>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262EB19-00DA-CA5E-19AB-7E69209D42E3}"/>
              </a:ext>
              <a:ext uri="{C183D7F6-B498-43B3-948B-1728B52AA6E4}">
                <adec:decorative xmlns:adec="http://schemas.microsoft.com/office/drawing/2017/decorative" val="1"/>
              </a:ext>
            </a:extLst>
          </p:cNvPr>
          <p:cNvSpPr txBox="1"/>
          <p:nvPr/>
        </p:nvSpPr>
        <p:spPr>
          <a:xfrm>
            <a:off x="3236932" y="3850210"/>
            <a:ext cx="16219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Thematic Funds</a:t>
            </a:r>
          </a:p>
        </p:txBody>
      </p:sp>
      <p:sp>
        <p:nvSpPr>
          <p:cNvPr id="32" name="TextBox 31">
            <a:extLst>
              <a:ext uri="{FF2B5EF4-FFF2-40B4-BE49-F238E27FC236}">
                <a16:creationId xmlns:a16="http://schemas.microsoft.com/office/drawing/2014/main" id="{BCC07052-4903-8162-6E45-6BC804F1BE2B}"/>
              </a:ext>
              <a:ext uri="{C183D7F6-B498-43B3-948B-1728B52AA6E4}">
                <adec:decorative xmlns:adec="http://schemas.microsoft.com/office/drawing/2017/decorative" val="1"/>
              </a:ext>
            </a:extLst>
          </p:cNvPr>
          <p:cNvSpPr txBox="1"/>
          <p:nvPr/>
        </p:nvSpPr>
        <p:spPr>
          <a:xfrm>
            <a:off x="7498588" y="4303415"/>
            <a:ext cx="16219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Thematic Funds</a:t>
            </a:r>
          </a:p>
        </p:txBody>
      </p:sp>
      <p:sp>
        <p:nvSpPr>
          <p:cNvPr id="35" name="Oval 34">
            <a:extLst>
              <a:ext uri="{FF2B5EF4-FFF2-40B4-BE49-F238E27FC236}">
                <a16:creationId xmlns:a16="http://schemas.microsoft.com/office/drawing/2014/main" id="{77BAF586-3336-D715-28BE-23D81FC54225}"/>
              </a:ext>
              <a:ext uri="{C183D7F6-B498-43B3-948B-1728B52AA6E4}">
                <adec:decorative xmlns:adec="http://schemas.microsoft.com/office/drawing/2017/decorative" val="1"/>
              </a:ext>
            </a:extLst>
          </p:cNvPr>
          <p:cNvSpPr/>
          <p:nvPr/>
        </p:nvSpPr>
        <p:spPr>
          <a:xfrm>
            <a:off x="7340408" y="3444424"/>
            <a:ext cx="1847786" cy="1833578"/>
          </a:xfrm>
          <a:prstGeom prst="ellipse">
            <a:avLst/>
          </a:prstGeom>
          <a:solidFill>
            <a:schemeClr val="accent2">
              <a:lumMod val="75000"/>
            </a:schemeClr>
          </a:solidFill>
          <a:scene3d>
            <a:camera prst="orthographicFront"/>
            <a:lightRig rig="threePt" dir="t"/>
          </a:scene3d>
          <a:sp3d>
            <a:bevelT w="152400" h="50800" prst="softRound"/>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22225">
                <a:solidFill>
                  <a:srgbClr val="8CB64A"/>
                </a:solidFill>
                <a:prstDash val="solid"/>
              </a:ln>
              <a:solidFill>
                <a:srgbClr val="8CB64A">
                  <a:lumMod val="40000"/>
                  <a:lumOff val="60000"/>
                </a:srgbClr>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24A4AFF6-3E2F-CE12-A797-D43197BF6920}"/>
              </a:ext>
              <a:ext uri="{C183D7F6-B498-43B3-948B-1728B52AA6E4}">
                <adec:decorative xmlns:adec="http://schemas.microsoft.com/office/drawing/2017/decorative" val="1"/>
              </a:ext>
            </a:extLst>
          </p:cNvPr>
          <p:cNvSpPr txBox="1"/>
          <p:nvPr/>
        </p:nvSpPr>
        <p:spPr>
          <a:xfrm>
            <a:off x="7453316" y="3850210"/>
            <a:ext cx="162197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Thematic Funds</a:t>
            </a:r>
          </a:p>
        </p:txBody>
      </p:sp>
    </p:spTree>
    <p:extLst>
      <p:ext uri="{BB962C8B-B14F-4D97-AF65-F5344CB8AC3E}">
        <p14:creationId xmlns:p14="http://schemas.microsoft.com/office/powerpoint/2010/main" val="3575858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C3843F-9EFF-4BC0-B5E9-64A8DEE9E9F9}"/>
              </a:ext>
            </a:extLst>
          </p:cNvPr>
          <p:cNvSpPr>
            <a:spLocks noGrp="1"/>
          </p:cNvSpPr>
          <p:nvPr>
            <p:ph type="ctrTitle"/>
          </p:nvPr>
        </p:nvSpPr>
        <p:spPr>
          <a:xfrm>
            <a:off x="581191" y="4000698"/>
            <a:ext cx="10993549" cy="1475013"/>
          </a:xfrm>
        </p:spPr>
        <p:txBody>
          <a:bodyPr>
            <a:normAutofit/>
          </a:bodyPr>
          <a:lstStyle/>
          <a:p>
            <a:r>
              <a:rPr lang="en-US" sz="5000" cap="none" dirty="0">
                <a:solidFill>
                  <a:schemeClr val="bg1"/>
                </a:solidFill>
              </a:rPr>
              <a:t>Questions?</a:t>
            </a:r>
          </a:p>
        </p:txBody>
      </p:sp>
      <p:pic>
        <p:nvPicPr>
          <p:cNvPr id="6" name="Picture 5" descr="A bear waving goodbye.">
            <a:extLst>
              <a:ext uri="{FF2B5EF4-FFF2-40B4-BE49-F238E27FC236}">
                <a16:creationId xmlns:a16="http://schemas.microsoft.com/office/drawing/2014/main" id="{1D004C5E-2C30-43A5-BC4E-ADA7588C6C21}"/>
              </a:ext>
            </a:extLst>
          </p:cNvPr>
          <p:cNvPicPr>
            <a:picLocks noChangeAspect="1"/>
          </p:cNvPicPr>
          <p:nvPr/>
        </p:nvPicPr>
        <p:blipFill rotWithShape="1">
          <a:blip r:embed="rId3"/>
          <a:srcRect t="13037" r="-1" b="33342"/>
          <a:stretch/>
        </p:blipFill>
        <p:spPr>
          <a:xfrm>
            <a:off x="446532" y="599725"/>
            <a:ext cx="11292143" cy="3557252"/>
          </a:xfrm>
          <a:prstGeom prst="rect">
            <a:avLst/>
          </a:prstGeom>
        </p:spPr>
      </p:pic>
    </p:spTree>
    <p:extLst>
      <p:ext uri="{BB962C8B-B14F-4D97-AF65-F5344CB8AC3E}">
        <p14:creationId xmlns:p14="http://schemas.microsoft.com/office/powerpoint/2010/main" val="178126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a:xfrm>
            <a:off x="1763364" y="694146"/>
            <a:ext cx="9847445" cy="959657"/>
          </a:xfrm>
        </p:spPr>
        <p:txBody>
          <a:bodyPr/>
          <a:lstStyle/>
          <a:p>
            <a:r>
              <a:rPr lang="en-US" dirty="0"/>
              <a:t>Why care about investment funds?</a:t>
            </a:r>
          </a:p>
        </p:txBody>
      </p:sp>
      <p:sp>
        <p:nvSpPr>
          <p:cNvPr id="4" name="Content Placeholder 3">
            <a:extLst>
              <a:ext uri="{FF2B5EF4-FFF2-40B4-BE49-F238E27FC236}">
                <a16:creationId xmlns:a16="http://schemas.microsoft.com/office/drawing/2014/main" id="{81D450BC-2300-33C3-64C3-79028E238F6A}"/>
              </a:ext>
            </a:extLst>
          </p:cNvPr>
          <p:cNvSpPr>
            <a:spLocks noGrp="1"/>
          </p:cNvSpPr>
          <p:nvPr>
            <p:ph sz="half" idx="2"/>
          </p:nvPr>
        </p:nvSpPr>
        <p:spPr/>
        <p:txBody>
          <a:bodyPr/>
          <a:lstStyle/>
          <a:p>
            <a:pPr marL="0" lvl="0" indent="0">
              <a:spcBef>
                <a:spcPts val="0"/>
              </a:spcBef>
              <a:spcAft>
                <a:spcPts val="0"/>
              </a:spcAft>
              <a:buClrTx/>
              <a:buSzTx/>
              <a:buNone/>
              <a:defRPr/>
            </a:pPr>
            <a:r>
              <a:rPr lang="en-US" sz="2400" dirty="0">
                <a:solidFill>
                  <a:srgbClr val="404040"/>
                </a:solidFill>
              </a:rPr>
              <a:t>When someone owns shares of an investment fund, they have a financial interest in the </a:t>
            </a:r>
            <a:r>
              <a:rPr lang="en-US" sz="2400" b="1" u="sng" dirty="0">
                <a:solidFill>
                  <a:srgbClr val="FF0000"/>
                </a:solidFill>
              </a:rPr>
              <a:t>holdings</a:t>
            </a:r>
            <a:r>
              <a:rPr lang="en-US" sz="2400" dirty="0">
                <a:solidFill>
                  <a:srgbClr val="404040"/>
                </a:solidFill>
              </a:rPr>
              <a:t> of the investment fund.</a:t>
            </a:r>
          </a:p>
        </p:txBody>
      </p:sp>
      <p:pic>
        <p:nvPicPr>
          <p:cNvPr id="9" name="Graphic 8">
            <a:extLst>
              <a:ext uri="{FF2B5EF4-FFF2-40B4-BE49-F238E27FC236}">
                <a16:creationId xmlns:a16="http://schemas.microsoft.com/office/drawing/2014/main" id="{D4F10D6C-6898-5803-DDA7-13B64E3BA3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5161" y="2424993"/>
            <a:ext cx="3974746" cy="3974746"/>
          </a:xfrm>
          <a:prstGeom prst="rect">
            <a:avLst/>
          </a:prstGeom>
        </p:spPr>
      </p:pic>
    </p:spTree>
    <p:extLst>
      <p:ext uri="{BB962C8B-B14F-4D97-AF65-F5344CB8AC3E}">
        <p14:creationId xmlns:p14="http://schemas.microsoft.com/office/powerpoint/2010/main" val="2075831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8A3D-79AC-0523-085E-17B51FE1BDC4}"/>
              </a:ext>
            </a:extLst>
          </p:cNvPr>
          <p:cNvSpPr>
            <a:spLocks noGrp="1"/>
          </p:cNvSpPr>
          <p:nvPr>
            <p:ph type="title"/>
          </p:nvPr>
        </p:nvSpPr>
        <p:spPr/>
        <p:txBody>
          <a:bodyPr/>
          <a:lstStyle/>
          <a:p>
            <a:r>
              <a:rPr lang="en-US" dirty="0"/>
              <a:t>Okay, so why’s that a problem?</a:t>
            </a:r>
          </a:p>
        </p:txBody>
      </p:sp>
      <p:sp>
        <p:nvSpPr>
          <p:cNvPr id="3" name="Content Placeholder 2">
            <a:extLst>
              <a:ext uri="{FF2B5EF4-FFF2-40B4-BE49-F238E27FC236}">
                <a16:creationId xmlns:a16="http://schemas.microsoft.com/office/drawing/2014/main" id="{09DB342F-63E3-70ED-80CC-E9557CB9AF55}"/>
              </a:ext>
            </a:extLst>
          </p:cNvPr>
          <p:cNvSpPr>
            <a:spLocks noGrp="1"/>
          </p:cNvSpPr>
          <p:nvPr>
            <p:ph idx="1"/>
          </p:nvPr>
        </p:nvSpPr>
        <p:spPr>
          <a:xfrm>
            <a:off x="6096000" y="2171259"/>
            <a:ext cx="5210007" cy="3678303"/>
          </a:xfrm>
        </p:spPr>
        <p:txBody>
          <a:bodyPr>
            <a:normAutofit/>
          </a:bodyPr>
          <a:lstStyle/>
          <a:p>
            <a:pPr marL="0" indent="0" algn="l" rtl="0" fontAlgn="base">
              <a:buNone/>
            </a:pPr>
            <a:r>
              <a:rPr lang="en-US" sz="2400" dirty="0">
                <a:solidFill>
                  <a:srgbClr val="404040"/>
                </a:solidFill>
              </a:rPr>
              <a:t>Many filers are passive investors (through retirement plans, 529 plans, etc.) and have no clue about the indirect holdings of their investment funds. </a:t>
            </a:r>
          </a:p>
        </p:txBody>
      </p:sp>
      <p:pic>
        <p:nvPicPr>
          <p:cNvPr id="13" name="Graphic 12">
            <a:extLst>
              <a:ext uri="{FF2B5EF4-FFF2-40B4-BE49-F238E27FC236}">
                <a16:creationId xmlns:a16="http://schemas.microsoft.com/office/drawing/2014/main" id="{E8A53E19-2A9A-58D3-4216-C67B2F538F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67644" y="2617177"/>
            <a:ext cx="1623646" cy="1623646"/>
          </a:xfrm>
          <a:prstGeom prst="rect">
            <a:avLst/>
          </a:prstGeom>
        </p:spPr>
      </p:pic>
      <p:pic>
        <p:nvPicPr>
          <p:cNvPr id="5" name="Picture 4">
            <a:extLst>
              <a:ext uri="{FF2B5EF4-FFF2-40B4-BE49-F238E27FC236}">
                <a16:creationId xmlns:a16="http://schemas.microsoft.com/office/drawing/2014/main" id="{1F81B103-B172-A64A-7CBB-A6E77D961AF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05552" y="2171259"/>
            <a:ext cx="2876951" cy="3419952"/>
          </a:xfrm>
          <a:prstGeom prst="rect">
            <a:avLst/>
          </a:prstGeom>
        </p:spPr>
      </p:pic>
    </p:spTree>
    <p:extLst>
      <p:ext uri="{BB962C8B-B14F-4D97-AF65-F5344CB8AC3E}">
        <p14:creationId xmlns:p14="http://schemas.microsoft.com/office/powerpoint/2010/main" val="3394152966"/>
      </p:ext>
    </p:extLst>
  </p:cSld>
  <p:clrMapOvr>
    <a:masterClrMapping/>
  </p:clrMapOvr>
</p:sld>
</file>

<file path=ppt/theme/theme1.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4951</TotalTime>
  <Words>5185</Words>
  <Application>Microsoft Office PowerPoint</Application>
  <PresentationFormat>Widescreen</PresentationFormat>
  <Paragraphs>649</Paragraphs>
  <Slides>74</Slides>
  <Notes>74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Arial</vt:lpstr>
      <vt:lpstr>Calibri</vt:lpstr>
      <vt:lpstr>Fidelity Sans</vt:lpstr>
      <vt:lpstr>Gill Sans MT</vt:lpstr>
      <vt:lpstr>Segoe UI</vt:lpstr>
      <vt:lpstr>Times New Roman</vt:lpstr>
      <vt:lpstr>Wingdings</vt:lpstr>
      <vt:lpstr>Wingdings 2</vt:lpstr>
      <vt:lpstr>1_Dividend</vt:lpstr>
      <vt:lpstr>Understanding sector funds</vt:lpstr>
      <vt:lpstr>PRESENTERS</vt:lpstr>
      <vt:lpstr>Understanding sector funds roadmap</vt:lpstr>
      <vt:lpstr>Understanding sector mutual funds – the legal side</vt:lpstr>
      <vt:lpstr>18 U.S.C. § 208</vt:lpstr>
      <vt:lpstr>Conflict concerns with investment fund ownership</vt:lpstr>
      <vt:lpstr>Why do ethics officials care about investment funds?</vt:lpstr>
      <vt:lpstr>Why care about investment funds?</vt:lpstr>
      <vt:lpstr>Okay, so why’s that a problem?</vt:lpstr>
      <vt:lpstr>Lack of control</vt:lpstr>
      <vt:lpstr>The Holdings of a mutual fund</vt:lpstr>
      <vt:lpstr>The Holdings of a mutual fund – Explained</vt:lpstr>
      <vt:lpstr>You cannot be serious!</vt:lpstr>
      <vt:lpstr>OGE To the rescue!</vt:lpstr>
      <vt:lpstr>OGE To the rescue!</vt:lpstr>
      <vt:lpstr>definitions</vt:lpstr>
      <vt:lpstr>Why the tie to the 1940 Act?</vt:lpstr>
      <vt:lpstr>exemptions</vt:lpstr>
      <vt:lpstr>Sector Mutual funds</vt:lpstr>
      <vt:lpstr>Sector fund examples (OGE Filer Aid)</vt:lpstr>
      <vt:lpstr>Non-Sector examples (OGE Filer Aid)</vt:lpstr>
      <vt:lpstr>Exemptions applicable to sector funds</vt:lpstr>
      <vt:lpstr>Limitation on Exemptions</vt:lpstr>
      <vt:lpstr>Exemption – Affected holding not in the sector</vt:lpstr>
      <vt:lpstr>Exemption – De minimis investment in Sector</vt:lpstr>
      <vt:lpstr>Aggregated market value</vt:lpstr>
      <vt:lpstr>Example 1</vt:lpstr>
      <vt:lpstr>Example 2</vt:lpstr>
      <vt:lpstr>Example 3</vt:lpstr>
      <vt:lpstr>Example 4</vt:lpstr>
      <vt:lpstr>EXAMPLE 5 – THEMATIC FUND (aka “esg” funds)</vt:lpstr>
      <vt:lpstr>Oge clarifications</vt:lpstr>
      <vt:lpstr>Oge clarifications Cont.</vt:lpstr>
      <vt:lpstr>Helpful OGE resources</vt:lpstr>
      <vt:lpstr>Understanding Sector funds- the practical side  Roadmap</vt:lpstr>
      <vt:lpstr>the puzzle pieces</vt:lpstr>
      <vt:lpstr>solving the puzzle</vt:lpstr>
      <vt:lpstr>The names rule</vt:lpstr>
      <vt:lpstr>The names rule Cont.</vt:lpstr>
      <vt:lpstr>The names rule – diversified names  per oge GUIDANCE</vt:lpstr>
      <vt:lpstr>The names rule – sector names  per oge GUIDANCE</vt:lpstr>
      <vt:lpstr>Prospectus – part I: Is it really a mutual fund</vt:lpstr>
      <vt:lpstr>Prospectus – part I: Registered under  the “1940 act”</vt:lpstr>
      <vt:lpstr>NEW TIPS!!!</vt:lpstr>
      <vt:lpstr>NEW TIPS!!!  SEC Investment Company Series and Class Information</vt:lpstr>
      <vt:lpstr>NEW TIPS!!!  Data downloads</vt:lpstr>
      <vt:lpstr>NEW TIPS!!!  Detailed information</vt:lpstr>
      <vt:lpstr>A note on Exchange-traded funds (etf)s</vt:lpstr>
      <vt:lpstr>remember</vt:lpstr>
      <vt:lpstr>Prospectus – part II: investment policy/Statement</vt:lpstr>
      <vt:lpstr>Oge guidance</vt:lpstr>
      <vt:lpstr>Oge guidance cont.</vt:lpstr>
      <vt:lpstr>Oge guidance Cont. – Steps</vt:lpstr>
      <vt:lpstr>puzzle to system</vt:lpstr>
      <vt:lpstr>Pop quiz</vt:lpstr>
      <vt:lpstr>Invesco Real Estate Fund Class A (IARAX)</vt:lpstr>
      <vt:lpstr>Invesco Real Estate Fund Class A (IARAX)</vt:lpstr>
      <vt:lpstr>Invesco Real Estate Fund Class A (IARAX)</vt:lpstr>
      <vt:lpstr>Invesco Real Estate Fund Class A (IARAX)</vt:lpstr>
      <vt:lpstr>Invesco Real Estate Fund Class A (IARAX)</vt:lpstr>
      <vt:lpstr>Invesco Real Estate Fund Class A (IARAX) Conclusion</vt:lpstr>
      <vt:lpstr>Ishares gold trust (iau)</vt:lpstr>
      <vt:lpstr>Ishares gold trust (iau)</vt:lpstr>
      <vt:lpstr>Ishares gold trust (iau) conclusion</vt:lpstr>
      <vt:lpstr>Royce Pennsylvania Mutual Fund (RYPCX)</vt:lpstr>
      <vt:lpstr>Royce Pennsylvania Mutual Fund (RYPCX)</vt:lpstr>
      <vt:lpstr>Royce Pennsylvania Mutual Fund (RYPCX) conclusion</vt:lpstr>
      <vt:lpstr>Energy select sector spdr fund (XLE)</vt:lpstr>
      <vt:lpstr>Energy select sector spdr fund (XLE)</vt:lpstr>
      <vt:lpstr>Energy select sector spdr fund (XLE)</vt:lpstr>
      <vt:lpstr>ENERGY SELECT SECTOR SPDR FUND (Xle) conclusion</vt:lpstr>
      <vt:lpstr>Pop quiz – ANSWERS &amp; LESSONS</vt:lpstr>
      <vt:lpstr>Bonus Slide: How do thematic funds fit in?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Gleason, Michael P</dc:creator>
  <cp:lastModifiedBy>Michele Worthington</cp:lastModifiedBy>
  <cp:revision>44</cp:revision>
  <dcterms:created xsi:type="dcterms:W3CDTF">2023-07-14T19:16:11Z</dcterms:created>
  <dcterms:modified xsi:type="dcterms:W3CDTF">2024-10-08T15:53:18Z</dcterms:modified>
</cp:coreProperties>
</file>