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7" r:id="rId2"/>
    <p:sldId id="270" r:id="rId3"/>
    <p:sldId id="264" r:id="rId4"/>
    <p:sldId id="265" r:id="rId5"/>
    <p:sldId id="340" r:id="rId6"/>
    <p:sldId id="263" r:id="rId7"/>
    <p:sldId id="399" r:id="rId8"/>
    <p:sldId id="347" r:id="rId9"/>
    <p:sldId id="348" r:id="rId10"/>
    <p:sldId id="343" r:id="rId11"/>
    <p:sldId id="344" r:id="rId12"/>
    <p:sldId id="396" r:id="rId13"/>
    <p:sldId id="395" r:id="rId14"/>
    <p:sldId id="345" r:id="rId15"/>
    <p:sldId id="338" r:id="rId16"/>
    <p:sldId id="336" r:id="rId17"/>
    <p:sldId id="392" r:id="rId18"/>
    <p:sldId id="397" r:id="rId19"/>
    <p:sldId id="258" r:id="rId20"/>
    <p:sldId id="259" r:id="rId21"/>
    <p:sldId id="349" r:id="rId22"/>
    <p:sldId id="350" r:id="rId23"/>
    <p:sldId id="351" r:id="rId24"/>
    <p:sldId id="260" r:id="rId25"/>
    <p:sldId id="353" r:id="rId26"/>
    <p:sldId id="352" r:id="rId27"/>
    <p:sldId id="354" r:id="rId28"/>
    <p:sldId id="389" r:id="rId29"/>
    <p:sldId id="278" r:id="rId30"/>
    <p:sldId id="393" r:id="rId31"/>
    <p:sldId id="280" r:id="rId32"/>
    <p:sldId id="283" r:id="rId33"/>
    <p:sldId id="355" r:id="rId34"/>
    <p:sldId id="356" r:id="rId35"/>
    <p:sldId id="358" r:id="rId36"/>
    <p:sldId id="375" r:id="rId37"/>
    <p:sldId id="379" r:id="rId38"/>
    <p:sldId id="380" r:id="rId39"/>
    <p:sldId id="365" r:id="rId40"/>
    <p:sldId id="367" r:id="rId41"/>
    <p:sldId id="369" r:id="rId42"/>
    <p:sldId id="370" r:id="rId43"/>
    <p:sldId id="371" r:id="rId44"/>
    <p:sldId id="373" r:id="rId45"/>
    <p:sldId id="284" r:id="rId46"/>
    <p:sldId id="285" r:id="rId47"/>
    <p:sldId id="286" r:id="rId48"/>
    <p:sldId id="381" r:id="rId49"/>
    <p:sldId id="383" r:id="rId50"/>
    <p:sldId id="287" r:id="rId51"/>
    <p:sldId id="288" r:id="rId52"/>
    <p:sldId id="293" r:id="rId53"/>
    <p:sldId id="294" r:id="rId54"/>
    <p:sldId id="295" r:id="rId55"/>
    <p:sldId id="296" r:id="rId56"/>
    <p:sldId id="384" r:id="rId57"/>
    <p:sldId id="394" r:id="rId58"/>
    <p:sldId id="261" r:id="rId59"/>
    <p:sldId id="326" r:id="rId60"/>
    <p:sldId id="325" r:id="rId61"/>
    <p:sldId id="390" r:id="rId62"/>
    <p:sldId id="332" r:id="rId63"/>
    <p:sldId id="331" r:id="rId64"/>
    <p:sldId id="387" r:id="rId65"/>
    <p:sldId id="386" r:id="rId66"/>
    <p:sldId id="385" r:id="rId67"/>
    <p:sldId id="388" r:id="rId68"/>
    <p:sldId id="26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BB371-E377-42FB-8456-830B2CDB882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F916F4-9891-47EB-BCD1-184568F2C45A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Duties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912396-7E50-463B-95A7-03786220ACA6}" type="parTrans" cxnId="{67978AF0-B7F2-4E66-9A83-5B19DD16FC78}">
      <dgm:prSet/>
      <dgm:spPr/>
      <dgm:t>
        <a:bodyPr/>
        <a:lstStyle/>
        <a:p>
          <a:endParaRPr lang="en-US"/>
        </a:p>
      </dgm:t>
    </dgm:pt>
    <dgm:pt modelId="{CBD2C161-5E0E-43CF-89E2-25A2D4D040B2}" type="sibTrans" cxnId="{67978AF0-B7F2-4E66-9A83-5B19DD16FC78}">
      <dgm:prSet/>
      <dgm:spPr/>
      <dgm:t>
        <a:bodyPr/>
        <a:lstStyle/>
        <a:p>
          <a:endParaRPr lang="en-US"/>
        </a:p>
      </dgm:t>
    </dgm:pt>
    <dgm:pt modelId="{B4146FE6-C21F-47E6-B088-0B87EBB8D438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1" dirty="0" smtClean="0">
              <a:latin typeface="Candara" pitchFamily="34" charset="0"/>
            </a:rPr>
            <a:t>Might the employee participate in agency work that involves or affects disclosed interests?  </a:t>
          </a:r>
          <a:endParaRPr lang="en-US" sz="2400" b="1" dirty="0"/>
        </a:p>
      </dgm:t>
    </dgm:pt>
    <dgm:pt modelId="{E22F41E3-5058-4CFE-B381-B89C8AAA0210}" type="parTrans" cxnId="{DA740258-C4B6-42E9-9DA1-5FDC3DAFE552}">
      <dgm:prSet/>
      <dgm:spPr/>
      <dgm:t>
        <a:bodyPr/>
        <a:lstStyle/>
        <a:p>
          <a:endParaRPr lang="en-US"/>
        </a:p>
      </dgm:t>
    </dgm:pt>
    <dgm:pt modelId="{8F5A45B4-9C67-497A-B038-DE5F91C4EE3C}" type="sibTrans" cxnId="{DA740258-C4B6-42E9-9DA1-5FDC3DAFE552}">
      <dgm:prSet/>
      <dgm:spPr/>
      <dgm:t>
        <a:bodyPr/>
        <a:lstStyle/>
        <a:p>
          <a:endParaRPr lang="en-US"/>
        </a:p>
      </dgm:t>
    </dgm:pt>
    <dgm:pt modelId="{68F951C7-5186-485B-9B1C-E287E81C6E77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Interests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3702CC-D7F4-4EBC-B520-BBEC5EB3C612}" type="parTrans" cxnId="{D0E26EA3-F036-4507-B81D-08A82F5E1D8A}">
      <dgm:prSet/>
      <dgm:spPr/>
      <dgm:t>
        <a:bodyPr/>
        <a:lstStyle/>
        <a:p>
          <a:endParaRPr lang="en-US"/>
        </a:p>
      </dgm:t>
    </dgm:pt>
    <dgm:pt modelId="{6F68D44E-0BAF-4BAB-A46E-A7567269AA72}" type="sibTrans" cxnId="{D0E26EA3-F036-4507-B81D-08A82F5E1D8A}">
      <dgm:prSet/>
      <dgm:spPr/>
      <dgm:t>
        <a:bodyPr/>
        <a:lstStyle/>
        <a:p>
          <a:endParaRPr lang="en-US"/>
        </a:p>
      </dgm:t>
    </dgm:pt>
    <dgm:pt modelId="{5AB796DA-8561-4DBF-9BE5-98ADE96A943B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1" dirty="0" smtClean="0">
              <a:latin typeface="Candara" pitchFamily="34" charset="0"/>
            </a:rPr>
            <a:t>Could any interests disclosed on the 278e be affected by agency programs?</a:t>
          </a:r>
          <a:endParaRPr lang="en-US" sz="2400" b="1" dirty="0"/>
        </a:p>
      </dgm:t>
    </dgm:pt>
    <dgm:pt modelId="{1BFA5BDD-A70D-4645-96E8-5F4BC39BA3A5}" type="parTrans" cxnId="{EA95F9AB-5FA8-4B7E-BFDF-5E3E474D2826}">
      <dgm:prSet/>
      <dgm:spPr/>
      <dgm:t>
        <a:bodyPr/>
        <a:lstStyle/>
        <a:p>
          <a:endParaRPr lang="en-US"/>
        </a:p>
      </dgm:t>
    </dgm:pt>
    <dgm:pt modelId="{583772B6-AD82-4ADD-890C-258B2A9570ED}" type="sibTrans" cxnId="{EA95F9AB-5FA8-4B7E-BFDF-5E3E474D2826}">
      <dgm:prSet/>
      <dgm:spPr/>
      <dgm:t>
        <a:bodyPr/>
        <a:lstStyle/>
        <a:p>
          <a:endParaRPr lang="en-US"/>
        </a:p>
      </dgm:t>
    </dgm:pt>
    <dgm:pt modelId="{D0548E50-3353-4960-BAB1-231C2036E7EA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1" dirty="0" smtClean="0">
              <a:latin typeface="Candara" panose="020E0502030303020204" pitchFamily="34" charset="0"/>
            </a:rPr>
            <a:t>Any “prohibited holdings?”</a:t>
          </a:r>
          <a:endParaRPr lang="en-US" sz="2400" b="1" dirty="0">
            <a:latin typeface="Candara" panose="020E0502030303020204" pitchFamily="34" charset="0"/>
          </a:endParaRPr>
        </a:p>
      </dgm:t>
    </dgm:pt>
    <dgm:pt modelId="{2CFAE5D5-47F9-4BD5-BE08-734E03C90375}" type="parTrans" cxnId="{53F2FC01-A7D4-4B3A-9E5F-E51B5904C362}">
      <dgm:prSet/>
      <dgm:spPr/>
      <dgm:t>
        <a:bodyPr/>
        <a:lstStyle/>
        <a:p>
          <a:endParaRPr lang="en-US"/>
        </a:p>
      </dgm:t>
    </dgm:pt>
    <dgm:pt modelId="{BDC9FD04-00DE-468A-A1AD-F3C972262105}" type="sibTrans" cxnId="{53F2FC01-A7D4-4B3A-9E5F-E51B5904C362}">
      <dgm:prSet/>
      <dgm:spPr/>
      <dgm:t>
        <a:bodyPr/>
        <a:lstStyle/>
        <a:p>
          <a:endParaRPr lang="en-US"/>
        </a:p>
      </dgm:t>
    </dgm:pt>
    <dgm:pt modelId="{1A4888F9-AA6B-4D94-A82A-F771808FCA4E}" type="pres">
      <dgm:prSet presAssocID="{577BB371-E377-42FB-8456-830B2CDB882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1319E1-5B64-4AC1-AAE2-87D035E14548}" type="pres">
      <dgm:prSet presAssocID="{1FF916F4-9891-47EB-BCD1-184568F2C45A}" presName="composite" presStyleCnt="0"/>
      <dgm:spPr/>
    </dgm:pt>
    <dgm:pt modelId="{51A6E4DF-E97B-4928-B8F6-57B6CE4A6B54}" type="pres">
      <dgm:prSet presAssocID="{1FF916F4-9891-47EB-BCD1-184568F2C45A}" presName="parentText" presStyleLbl="alignNode1" presStyleIdx="0" presStyleCnt="2" custLinFactNeighborX="-22142" custLinFactNeighborY="-1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F9F06-46F2-411A-9A58-30227E89BD31}" type="pres">
      <dgm:prSet presAssocID="{1FF916F4-9891-47EB-BCD1-184568F2C45A}" presName="descendantText" presStyleLbl="alignAcc1" presStyleIdx="0" presStyleCnt="2" custScaleX="87438" custLinFactNeighborY="9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3A0CB-B8E3-4256-A68B-27A0C3057D98}" type="pres">
      <dgm:prSet presAssocID="{CBD2C161-5E0E-43CF-89E2-25A2D4D040B2}" presName="sp" presStyleCnt="0"/>
      <dgm:spPr/>
    </dgm:pt>
    <dgm:pt modelId="{CD6B88E5-DBEC-4CC8-B3F1-DA4EC4DC4306}" type="pres">
      <dgm:prSet presAssocID="{68F951C7-5186-485B-9B1C-E287E81C6E77}" presName="composite" presStyleCnt="0"/>
      <dgm:spPr/>
    </dgm:pt>
    <dgm:pt modelId="{55C718E9-F642-4F6F-9E99-07635AE433CA}" type="pres">
      <dgm:prSet presAssocID="{68F951C7-5186-485B-9B1C-E287E81C6E77}" presName="parentText" presStyleLbl="alignNode1" presStyleIdx="1" presStyleCnt="2" custLinFactNeighborX="-173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E7A4E-AA43-45D9-A1AA-804C88786F17}" type="pres">
      <dgm:prSet presAssocID="{68F951C7-5186-485B-9B1C-E287E81C6E77}" presName="descendantText" presStyleLbl="alignAcc1" presStyleIdx="1" presStyleCnt="2" custScaleX="87115" custScaleY="122641" custLinFactNeighborY="10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561673-F3E7-41E1-8F13-249E105EF182}" type="presOf" srcId="{577BB371-E377-42FB-8456-830B2CDB8824}" destId="{1A4888F9-AA6B-4D94-A82A-F771808FCA4E}" srcOrd="0" destOrd="0" presId="urn:microsoft.com/office/officeart/2005/8/layout/chevron2"/>
    <dgm:cxn modelId="{4CE34704-B20B-48FE-9FA1-3369404174A8}" type="presOf" srcId="{68F951C7-5186-485B-9B1C-E287E81C6E77}" destId="{55C718E9-F642-4F6F-9E99-07635AE433CA}" srcOrd="0" destOrd="0" presId="urn:microsoft.com/office/officeart/2005/8/layout/chevron2"/>
    <dgm:cxn modelId="{DA740258-C4B6-42E9-9DA1-5FDC3DAFE552}" srcId="{1FF916F4-9891-47EB-BCD1-184568F2C45A}" destId="{B4146FE6-C21F-47E6-B088-0B87EBB8D438}" srcOrd="0" destOrd="0" parTransId="{E22F41E3-5058-4CFE-B381-B89C8AAA0210}" sibTransId="{8F5A45B4-9C67-497A-B038-DE5F91C4EE3C}"/>
    <dgm:cxn modelId="{032A3C65-A22B-45F8-A1EE-E20FB4873CCB}" type="presOf" srcId="{5AB796DA-8561-4DBF-9BE5-98ADE96A943B}" destId="{801E7A4E-AA43-45D9-A1AA-804C88786F17}" srcOrd="0" destOrd="0" presId="urn:microsoft.com/office/officeart/2005/8/layout/chevron2"/>
    <dgm:cxn modelId="{53F2FC01-A7D4-4B3A-9E5F-E51B5904C362}" srcId="{68F951C7-5186-485B-9B1C-E287E81C6E77}" destId="{D0548E50-3353-4960-BAB1-231C2036E7EA}" srcOrd="1" destOrd="0" parTransId="{2CFAE5D5-47F9-4BD5-BE08-734E03C90375}" sibTransId="{BDC9FD04-00DE-468A-A1AD-F3C972262105}"/>
    <dgm:cxn modelId="{B5069831-D4C4-499D-9E00-12C66C5664F2}" type="presOf" srcId="{B4146FE6-C21F-47E6-B088-0B87EBB8D438}" destId="{87DF9F06-46F2-411A-9A58-30227E89BD31}" srcOrd="0" destOrd="0" presId="urn:microsoft.com/office/officeart/2005/8/layout/chevron2"/>
    <dgm:cxn modelId="{67978AF0-B7F2-4E66-9A83-5B19DD16FC78}" srcId="{577BB371-E377-42FB-8456-830B2CDB8824}" destId="{1FF916F4-9891-47EB-BCD1-184568F2C45A}" srcOrd="0" destOrd="0" parTransId="{34912396-7E50-463B-95A7-03786220ACA6}" sibTransId="{CBD2C161-5E0E-43CF-89E2-25A2D4D040B2}"/>
    <dgm:cxn modelId="{14E80FF8-C617-46C5-AD3B-95F46C245644}" type="presOf" srcId="{D0548E50-3353-4960-BAB1-231C2036E7EA}" destId="{801E7A4E-AA43-45D9-A1AA-804C88786F17}" srcOrd="0" destOrd="1" presId="urn:microsoft.com/office/officeart/2005/8/layout/chevron2"/>
    <dgm:cxn modelId="{EA95F9AB-5FA8-4B7E-BFDF-5E3E474D2826}" srcId="{68F951C7-5186-485B-9B1C-E287E81C6E77}" destId="{5AB796DA-8561-4DBF-9BE5-98ADE96A943B}" srcOrd="0" destOrd="0" parTransId="{1BFA5BDD-A70D-4645-96E8-5F4BC39BA3A5}" sibTransId="{583772B6-AD82-4ADD-890C-258B2A9570ED}"/>
    <dgm:cxn modelId="{D0E26EA3-F036-4507-B81D-08A82F5E1D8A}" srcId="{577BB371-E377-42FB-8456-830B2CDB8824}" destId="{68F951C7-5186-485B-9B1C-E287E81C6E77}" srcOrd="1" destOrd="0" parTransId="{0E3702CC-D7F4-4EBC-B520-BBEC5EB3C612}" sibTransId="{6F68D44E-0BAF-4BAB-A46E-A7567269AA72}"/>
    <dgm:cxn modelId="{E682FE3C-0BB0-48AF-A7E4-87040E713522}" type="presOf" srcId="{1FF916F4-9891-47EB-BCD1-184568F2C45A}" destId="{51A6E4DF-E97B-4928-B8F6-57B6CE4A6B54}" srcOrd="0" destOrd="0" presId="urn:microsoft.com/office/officeart/2005/8/layout/chevron2"/>
    <dgm:cxn modelId="{620BF9E0-723B-4A1F-84EE-3033D29C7B3E}" type="presParOf" srcId="{1A4888F9-AA6B-4D94-A82A-F771808FCA4E}" destId="{D01319E1-5B64-4AC1-AAE2-87D035E14548}" srcOrd="0" destOrd="0" presId="urn:microsoft.com/office/officeart/2005/8/layout/chevron2"/>
    <dgm:cxn modelId="{3624722C-3D91-47AB-B724-5109E192D713}" type="presParOf" srcId="{D01319E1-5B64-4AC1-AAE2-87D035E14548}" destId="{51A6E4DF-E97B-4928-B8F6-57B6CE4A6B54}" srcOrd="0" destOrd="0" presId="urn:microsoft.com/office/officeart/2005/8/layout/chevron2"/>
    <dgm:cxn modelId="{6D9E846E-FB20-4CDE-8D73-EF9084214E36}" type="presParOf" srcId="{D01319E1-5B64-4AC1-AAE2-87D035E14548}" destId="{87DF9F06-46F2-411A-9A58-30227E89BD31}" srcOrd="1" destOrd="0" presId="urn:microsoft.com/office/officeart/2005/8/layout/chevron2"/>
    <dgm:cxn modelId="{DA50420C-FD2C-4513-86C1-106949F3B4B1}" type="presParOf" srcId="{1A4888F9-AA6B-4D94-A82A-F771808FCA4E}" destId="{2093A0CB-B8E3-4256-A68B-27A0C3057D98}" srcOrd="1" destOrd="0" presId="urn:microsoft.com/office/officeart/2005/8/layout/chevron2"/>
    <dgm:cxn modelId="{1DB6817C-2B60-4104-A980-517AB169E288}" type="presParOf" srcId="{1A4888F9-AA6B-4D94-A82A-F771808FCA4E}" destId="{CD6B88E5-DBEC-4CC8-B3F1-DA4EC4DC4306}" srcOrd="2" destOrd="0" presId="urn:microsoft.com/office/officeart/2005/8/layout/chevron2"/>
    <dgm:cxn modelId="{6B121AD7-940F-4F77-A548-5B3FD620E304}" type="presParOf" srcId="{CD6B88E5-DBEC-4CC8-B3F1-DA4EC4DC4306}" destId="{55C718E9-F642-4F6F-9E99-07635AE433CA}" srcOrd="0" destOrd="0" presId="urn:microsoft.com/office/officeart/2005/8/layout/chevron2"/>
    <dgm:cxn modelId="{8DA7D10B-2F75-48D7-BAA1-87BA5B8CD809}" type="presParOf" srcId="{CD6B88E5-DBEC-4CC8-B3F1-DA4EC4DC4306}" destId="{801E7A4E-AA43-45D9-A1AA-804C88786F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7BB371-E377-42FB-8456-830B2CDB882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F916F4-9891-47EB-BCD1-184568F2C45A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Duties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912396-7E50-463B-95A7-03786220ACA6}" type="parTrans" cxnId="{67978AF0-B7F2-4E66-9A83-5B19DD16FC78}">
      <dgm:prSet/>
      <dgm:spPr/>
      <dgm:t>
        <a:bodyPr/>
        <a:lstStyle/>
        <a:p>
          <a:endParaRPr lang="en-US"/>
        </a:p>
      </dgm:t>
    </dgm:pt>
    <dgm:pt modelId="{CBD2C161-5E0E-43CF-89E2-25A2D4D040B2}" type="sibTrans" cxnId="{67978AF0-B7F2-4E66-9A83-5B19DD16FC78}">
      <dgm:prSet/>
      <dgm:spPr/>
      <dgm:t>
        <a:bodyPr/>
        <a:lstStyle/>
        <a:p>
          <a:endParaRPr lang="en-US"/>
        </a:p>
      </dgm:t>
    </dgm:pt>
    <dgm:pt modelId="{B4146FE6-C21F-47E6-B088-0B87EBB8D438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0" dirty="0" smtClean="0">
              <a:latin typeface="Candara" pitchFamily="34" charset="0"/>
            </a:rPr>
            <a:t>Recusal (unless/until another remedy is applied)  </a:t>
          </a:r>
          <a:endParaRPr lang="en-US" sz="2400" dirty="0"/>
        </a:p>
      </dgm:t>
    </dgm:pt>
    <dgm:pt modelId="{E22F41E3-5058-4CFE-B381-B89C8AAA0210}" type="parTrans" cxnId="{DA740258-C4B6-42E9-9DA1-5FDC3DAFE552}">
      <dgm:prSet/>
      <dgm:spPr/>
      <dgm:t>
        <a:bodyPr/>
        <a:lstStyle/>
        <a:p>
          <a:endParaRPr lang="en-US"/>
        </a:p>
      </dgm:t>
    </dgm:pt>
    <dgm:pt modelId="{8F5A45B4-9C67-497A-B038-DE5F91C4EE3C}" type="sibTrans" cxnId="{DA740258-C4B6-42E9-9DA1-5FDC3DAFE552}">
      <dgm:prSet/>
      <dgm:spPr/>
      <dgm:t>
        <a:bodyPr/>
        <a:lstStyle/>
        <a:p>
          <a:endParaRPr lang="en-US"/>
        </a:p>
      </dgm:t>
    </dgm:pt>
    <dgm:pt modelId="{68F951C7-5186-485B-9B1C-E287E81C6E77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Interests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3702CC-D7F4-4EBC-B520-BBEC5EB3C612}" type="parTrans" cxnId="{D0E26EA3-F036-4507-B81D-08A82F5E1D8A}">
      <dgm:prSet/>
      <dgm:spPr/>
      <dgm:t>
        <a:bodyPr/>
        <a:lstStyle/>
        <a:p>
          <a:endParaRPr lang="en-US"/>
        </a:p>
      </dgm:t>
    </dgm:pt>
    <dgm:pt modelId="{6F68D44E-0BAF-4BAB-A46E-A7567269AA72}" type="sibTrans" cxnId="{D0E26EA3-F036-4507-B81D-08A82F5E1D8A}">
      <dgm:prSet/>
      <dgm:spPr/>
      <dgm:t>
        <a:bodyPr/>
        <a:lstStyle/>
        <a:p>
          <a:endParaRPr lang="en-US"/>
        </a:p>
      </dgm:t>
    </dgm:pt>
    <dgm:pt modelId="{5AB796DA-8561-4DBF-9BE5-98ADE96A943B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 smtClean="0">
              <a:latin typeface="Candara" panose="020E0502030303020204" pitchFamily="34" charset="0"/>
            </a:rPr>
            <a:t>Part 2640 Exemptions</a:t>
          </a:r>
          <a:endParaRPr lang="en-US" sz="2400" dirty="0">
            <a:latin typeface="Candara" panose="020E0502030303020204" pitchFamily="34" charset="0"/>
          </a:endParaRPr>
        </a:p>
      </dgm:t>
    </dgm:pt>
    <dgm:pt modelId="{1BFA5BDD-A70D-4645-96E8-5F4BC39BA3A5}" type="parTrans" cxnId="{EA95F9AB-5FA8-4B7E-BFDF-5E3E474D2826}">
      <dgm:prSet/>
      <dgm:spPr/>
      <dgm:t>
        <a:bodyPr/>
        <a:lstStyle/>
        <a:p>
          <a:endParaRPr lang="en-US"/>
        </a:p>
      </dgm:t>
    </dgm:pt>
    <dgm:pt modelId="{583772B6-AD82-4ADD-890C-258B2A9570ED}" type="sibTrans" cxnId="{EA95F9AB-5FA8-4B7E-BFDF-5E3E474D2826}">
      <dgm:prSet/>
      <dgm:spPr/>
      <dgm:t>
        <a:bodyPr/>
        <a:lstStyle/>
        <a:p>
          <a:endParaRPr lang="en-US"/>
        </a:p>
      </dgm:t>
    </dgm:pt>
    <dgm:pt modelId="{9EA4FD33-6FE7-47C2-95C8-EB2B9EC8D5A0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 smtClean="0">
              <a:latin typeface="Candara" panose="020E0502030303020204" pitchFamily="34" charset="0"/>
            </a:rPr>
            <a:t>Divestiture</a:t>
          </a:r>
          <a:endParaRPr lang="en-US" sz="2400" dirty="0">
            <a:latin typeface="Candara" panose="020E0502030303020204" pitchFamily="34" charset="0"/>
          </a:endParaRPr>
        </a:p>
      </dgm:t>
    </dgm:pt>
    <dgm:pt modelId="{717599F4-B9EE-44B0-AF24-23627FD0A376}" type="parTrans" cxnId="{1E84B40B-A72F-4608-88E1-DA7B9AEFDA79}">
      <dgm:prSet/>
      <dgm:spPr/>
      <dgm:t>
        <a:bodyPr/>
        <a:lstStyle/>
        <a:p>
          <a:endParaRPr lang="en-US"/>
        </a:p>
      </dgm:t>
    </dgm:pt>
    <dgm:pt modelId="{EE290D2E-C0A0-4306-9298-048B50D0B54D}" type="sibTrans" cxnId="{1E84B40B-A72F-4608-88E1-DA7B9AEFDA79}">
      <dgm:prSet/>
      <dgm:spPr/>
      <dgm:t>
        <a:bodyPr/>
        <a:lstStyle/>
        <a:p>
          <a:endParaRPr lang="en-US"/>
        </a:p>
      </dgm:t>
    </dgm:pt>
    <dgm:pt modelId="{4615A780-26C1-4005-8E80-11A90D30229D}">
      <dgm:prSet phldrT="[Text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 smtClean="0">
              <a:latin typeface="Candara" panose="020E0502030303020204" pitchFamily="34" charset="0"/>
            </a:rPr>
            <a:t>Resignation</a:t>
          </a:r>
          <a:endParaRPr lang="en-US" sz="2400" dirty="0">
            <a:latin typeface="Candara" panose="020E0502030303020204" pitchFamily="34" charset="0"/>
          </a:endParaRPr>
        </a:p>
      </dgm:t>
    </dgm:pt>
    <dgm:pt modelId="{14E8AEDA-B5F5-4021-BF13-372EEDB0CA6F}" type="parTrans" cxnId="{58929B82-D0A7-473E-A9EA-8A3F5F420FDF}">
      <dgm:prSet/>
      <dgm:spPr/>
      <dgm:t>
        <a:bodyPr/>
        <a:lstStyle/>
        <a:p>
          <a:endParaRPr lang="en-US"/>
        </a:p>
      </dgm:t>
    </dgm:pt>
    <dgm:pt modelId="{BCB9C1B1-2671-4A4A-B14B-B5F373FB00CB}" type="sibTrans" cxnId="{58929B82-D0A7-473E-A9EA-8A3F5F420FDF}">
      <dgm:prSet/>
      <dgm:spPr/>
      <dgm:t>
        <a:bodyPr/>
        <a:lstStyle/>
        <a:p>
          <a:endParaRPr lang="en-US"/>
        </a:p>
      </dgm:t>
    </dgm:pt>
    <dgm:pt modelId="{1A4888F9-AA6B-4D94-A82A-F771808FCA4E}" type="pres">
      <dgm:prSet presAssocID="{577BB371-E377-42FB-8456-830B2CDB882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1319E1-5B64-4AC1-AAE2-87D035E14548}" type="pres">
      <dgm:prSet presAssocID="{1FF916F4-9891-47EB-BCD1-184568F2C45A}" presName="composite" presStyleCnt="0"/>
      <dgm:spPr/>
    </dgm:pt>
    <dgm:pt modelId="{51A6E4DF-E97B-4928-B8F6-57B6CE4A6B54}" type="pres">
      <dgm:prSet presAssocID="{1FF916F4-9891-47EB-BCD1-184568F2C45A}" presName="parentText" presStyleLbl="alignNode1" presStyleIdx="0" presStyleCnt="2" custLinFactNeighborX="-22142" custLinFactNeighborY="-1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F9F06-46F2-411A-9A58-30227E89BD31}" type="pres">
      <dgm:prSet presAssocID="{1FF916F4-9891-47EB-BCD1-184568F2C45A}" presName="descendantText" presStyleLbl="alignAcc1" presStyleIdx="0" presStyleCnt="2" custScaleX="87438" custLinFactNeighborY="9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3A0CB-B8E3-4256-A68B-27A0C3057D98}" type="pres">
      <dgm:prSet presAssocID="{CBD2C161-5E0E-43CF-89E2-25A2D4D040B2}" presName="sp" presStyleCnt="0"/>
      <dgm:spPr/>
    </dgm:pt>
    <dgm:pt modelId="{CD6B88E5-DBEC-4CC8-B3F1-DA4EC4DC4306}" type="pres">
      <dgm:prSet presAssocID="{68F951C7-5186-485B-9B1C-E287E81C6E77}" presName="composite" presStyleCnt="0"/>
      <dgm:spPr/>
    </dgm:pt>
    <dgm:pt modelId="{55C718E9-F642-4F6F-9E99-07635AE433CA}" type="pres">
      <dgm:prSet presAssocID="{68F951C7-5186-485B-9B1C-E287E81C6E77}" presName="parentText" presStyleLbl="alignNode1" presStyleIdx="1" presStyleCnt="2" custLinFactNeighborX="-173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E7A4E-AA43-45D9-A1AA-804C88786F17}" type="pres">
      <dgm:prSet presAssocID="{68F951C7-5186-485B-9B1C-E287E81C6E77}" presName="descendantText" presStyleLbl="alignAcc1" presStyleIdx="1" presStyleCnt="2" custScaleX="87115" custScaleY="122641" custLinFactNeighborY="10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40258-C4B6-42E9-9DA1-5FDC3DAFE552}" srcId="{1FF916F4-9891-47EB-BCD1-184568F2C45A}" destId="{B4146FE6-C21F-47E6-B088-0B87EBB8D438}" srcOrd="0" destOrd="0" parTransId="{E22F41E3-5058-4CFE-B381-B89C8AAA0210}" sibTransId="{8F5A45B4-9C67-497A-B038-DE5F91C4EE3C}"/>
    <dgm:cxn modelId="{3A7C85EB-2485-474C-9233-D78608FFB1A6}" type="presOf" srcId="{5AB796DA-8561-4DBF-9BE5-98ADE96A943B}" destId="{801E7A4E-AA43-45D9-A1AA-804C88786F17}" srcOrd="0" destOrd="0" presId="urn:microsoft.com/office/officeart/2005/8/layout/chevron2"/>
    <dgm:cxn modelId="{512CF78E-6D54-477B-9495-43D82E2FC735}" type="presOf" srcId="{68F951C7-5186-485B-9B1C-E287E81C6E77}" destId="{55C718E9-F642-4F6F-9E99-07635AE433CA}" srcOrd="0" destOrd="0" presId="urn:microsoft.com/office/officeart/2005/8/layout/chevron2"/>
    <dgm:cxn modelId="{C4002800-64BD-4B81-9B97-C7A877B1CA8B}" type="presOf" srcId="{B4146FE6-C21F-47E6-B088-0B87EBB8D438}" destId="{87DF9F06-46F2-411A-9A58-30227E89BD31}" srcOrd="0" destOrd="0" presId="urn:microsoft.com/office/officeart/2005/8/layout/chevron2"/>
    <dgm:cxn modelId="{58929B82-D0A7-473E-A9EA-8A3F5F420FDF}" srcId="{68F951C7-5186-485B-9B1C-E287E81C6E77}" destId="{4615A780-26C1-4005-8E80-11A90D30229D}" srcOrd="2" destOrd="0" parTransId="{14E8AEDA-B5F5-4021-BF13-372EEDB0CA6F}" sibTransId="{BCB9C1B1-2671-4A4A-B14B-B5F373FB00CB}"/>
    <dgm:cxn modelId="{F7F037FA-B007-4965-8884-33D9F9DB5DE8}" type="presOf" srcId="{1FF916F4-9891-47EB-BCD1-184568F2C45A}" destId="{51A6E4DF-E97B-4928-B8F6-57B6CE4A6B54}" srcOrd="0" destOrd="0" presId="urn:microsoft.com/office/officeart/2005/8/layout/chevron2"/>
    <dgm:cxn modelId="{22CC1ED2-3070-46ED-8AD5-0D8336C1D26B}" type="presOf" srcId="{577BB371-E377-42FB-8456-830B2CDB8824}" destId="{1A4888F9-AA6B-4D94-A82A-F771808FCA4E}" srcOrd="0" destOrd="0" presId="urn:microsoft.com/office/officeart/2005/8/layout/chevron2"/>
    <dgm:cxn modelId="{1504993A-CFE8-4149-9DCF-C256B87B4DEC}" type="presOf" srcId="{9EA4FD33-6FE7-47C2-95C8-EB2B9EC8D5A0}" destId="{801E7A4E-AA43-45D9-A1AA-804C88786F17}" srcOrd="0" destOrd="1" presId="urn:microsoft.com/office/officeart/2005/8/layout/chevron2"/>
    <dgm:cxn modelId="{67978AF0-B7F2-4E66-9A83-5B19DD16FC78}" srcId="{577BB371-E377-42FB-8456-830B2CDB8824}" destId="{1FF916F4-9891-47EB-BCD1-184568F2C45A}" srcOrd="0" destOrd="0" parTransId="{34912396-7E50-463B-95A7-03786220ACA6}" sibTransId="{CBD2C161-5E0E-43CF-89E2-25A2D4D040B2}"/>
    <dgm:cxn modelId="{EA95F9AB-5FA8-4B7E-BFDF-5E3E474D2826}" srcId="{68F951C7-5186-485B-9B1C-E287E81C6E77}" destId="{5AB796DA-8561-4DBF-9BE5-98ADE96A943B}" srcOrd="0" destOrd="0" parTransId="{1BFA5BDD-A70D-4645-96E8-5F4BC39BA3A5}" sibTransId="{583772B6-AD82-4ADD-890C-258B2A9570ED}"/>
    <dgm:cxn modelId="{1E84B40B-A72F-4608-88E1-DA7B9AEFDA79}" srcId="{68F951C7-5186-485B-9B1C-E287E81C6E77}" destId="{9EA4FD33-6FE7-47C2-95C8-EB2B9EC8D5A0}" srcOrd="1" destOrd="0" parTransId="{717599F4-B9EE-44B0-AF24-23627FD0A376}" sibTransId="{EE290D2E-C0A0-4306-9298-048B50D0B54D}"/>
    <dgm:cxn modelId="{1EFEDF4E-F0C2-482D-8F5C-C565336C670C}" type="presOf" srcId="{4615A780-26C1-4005-8E80-11A90D30229D}" destId="{801E7A4E-AA43-45D9-A1AA-804C88786F17}" srcOrd="0" destOrd="2" presId="urn:microsoft.com/office/officeart/2005/8/layout/chevron2"/>
    <dgm:cxn modelId="{D0E26EA3-F036-4507-B81D-08A82F5E1D8A}" srcId="{577BB371-E377-42FB-8456-830B2CDB8824}" destId="{68F951C7-5186-485B-9B1C-E287E81C6E77}" srcOrd="1" destOrd="0" parTransId="{0E3702CC-D7F4-4EBC-B520-BBEC5EB3C612}" sibTransId="{6F68D44E-0BAF-4BAB-A46E-A7567269AA72}"/>
    <dgm:cxn modelId="{1C0F3783-04E2-47A6-8BBC-1DC3B97C9A11}" type="presParOf" srcId="{1A4888F9-AA6B-4D94-A82A-F771808FCA4E}" destId="{D01319E1-5B64-4AC1-AAE2-87D035E14548}" srcOrd="0" destOrd="0" presId="urn:microsoft.com/office/officeart/2005/8/layout/chevron2"/>
    <dgm:cxn modelId="{29E6003D-D366-4B0B-8FF9-2C541F02D6A6}" type="presParOf" srcId="{D01319E1-5B64-4AC1-AAE2-87D035E14548}" destId="{51A6E4DF-E97B-4928-B8F6-57B6CE4A6B54}" srcOrd="0" destOrd="0" presId="urn:microsoft.com/office/officeart/2005/8/layout/chevron2"/>
    <dgm:cxn modelId="{226FC209-F90C-4EB8-825A-6D69FE3DF82D}" type="presParOf" srcId="{D01319E1-5B64-4AC1-AAE2-87D035E14548}" destId="{87DF9F06-46F2-411A-9A58-30227E89BD31}" srcOrd="1" destOrd="0" presId="urn:microsoft.com/office/officeart/2005/8/layout/chevron2"/>
    <dgm:cxn modelId="{47180CC1-4F2F-4149-A84C-FA53BC7B382A}" type="presParOf" srcId="{1A4888F9-AA6B-4D94-A82A-F771808FCA4E}" destId="{2093A0CB-B8E3-4256-A68B-27A0C3057D98}" srcOrd="1" destOrd="0" presId="urn:microsoft.com/office/officeart/2005/8/layout/chevron2"/>
    <dgm:cxn modelId="{982F6BCF-624C-4B28-B31D-2B24A0E2D958}" type="presParOf" srcId="{1A4888F9-AA6B-4D94-A82A-F771808FCA4E}" destId="{CD6B88E5-DBEC-4CC8-B3F1-DA4EC4DC4306}" srcOrd="2" destOrd="0" presId="urn:microsoft.com/office/officeart/2005/8/layout/chevron2"/>
    <dgm:cxn modelId="{D161A9EF-50BB-4696-A853-E7973DCC476A}" type="presParOf" srcId="{CD6B88E5-DBEC-4CC8-B3F1-DA4EC4DC4306}" destId="{55C718E9-F642-4F6F-9E99-07635AE433CA}" srcOrd="0" destOrd="0" presId="urn:microsoft.com/office/officeart/2005/8/layout/chevron2"/>
    <dgm:cxn modelId="{82909465-C896-4BD4-941A-03993FFA351C}" type="presParOf" srcId="{CD6B88E5-DBEC-4CC8-B3F1-DA4EC4DC4306}" destId="{801E7A4E-AA43-45D9-A1AA-804C88786F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6E4DF-E97B-4928-B8F6-57B6CE4A6B54}">
      <dsp:nvSpPr>
        <dsp:cNvPr id="0" name=""/>
        <dsp:cNvSpPr/>
      </dsp:nvSpPr>
      <dsp:spPr>
        <a:xfrm rot="5400000">
          <a:off x="-303591" y="303591"/>
          <a:ext cx="2023943" cy="1416760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Duties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708379"/>
        <a:ext cx="1416760" cy="607183"/>
      </dsp:txXfrm>
    </dsp:sp>
    <dsp:sp modelId="{87DF9F06-46F2-411A-9A58-30227E89BD31}">
      <dsp:nvSpPr>
        <dsp:cNvPr id="0" name=""/>
        <dsp:cNvSpPr/>
      </dsp:nvSpPr>
      <dsp:spPr>
        <a:xfrm rot="5400000">
          <a:off x="4017792" y="-1897922"/>
          <a:ext cx="1315563" cy="5362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Candara" pitchFamily="34" charset="0"/>
            </a:rPr>
            <a:t>Might the employee participate in agency work that involves or affects disclosed interests?  </a:t>
          </a:r>
          <a:endParaRPr lang="en-US" sz="2400" b="1" kern="1200" dirty="0"/>
        </a:p>
      </dsp:txBody>
      <dsp:txXfrm rot="-5400000">
        <a:off x="1994529" y="189561"/>
        <a:ext cx="5297869" cy="1187123"/>
      </dsp:txXfrm>
    </dsp:sp>
    <dsp:sp modelId="{55C718E9-F642-4F6F-9E99-07635AE433CA}">
      <dsp:nvSpPr>
        <dsp:cNvPr id="0" name=""/>
        <dsp:cNvSpPr/>
      </dsp:nvSpPr>
      <dsp:spPr>
        <a:xfrm rot="5400000">
          <a:off x="-303591" y="2202562"/>
          <a:ext cx="2023943" cy="1416760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Interests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607350"/>
        <a:ext cx="1416760" cy="607183"/>
      </dsp:txXfrm>
    </dsp:sp>
    <dsp:sp modelId="{801E7A4E-AA43-45D9-A1AA-804C88786F17}">
      <dsp:nvSpPr>
        <dsp:cNvPr id="0" name=""/>
        <dsp:cNvSpPr/>
      </dsp:nvSpPr>
      <dsp:spPr>
        <a:xfrm rot="5400000">
          <a:off x="3868863" y="24021"/>
          <a:ext cx="1613419" cy="5342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Candara" pitchFamily="34" charset="0"/>
            </a:rPr>
            <a:t>Could any interests disclosed on the 278e be affected by agency programs?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Candara" panose="020E0502030303020204" pitchFamily="34" charset="0"/>
            </a:rPr>
            <a:t>Any “prohibited holdings?”</a:t>
          </a:r>
          <a:endParaRPr lang="en-US" sz="2400" b="1" kern="1200" dirty="0">
            <a:latin typeface="Candara" panose="020E0502030303020204" pitchFamily="34" charset="0"/>
          </a:endParaRPr>
        </a:p>
      </dsp:txBody>
      <dsp:txXfrm rot="-5400000">
        <a:off x="2004433" y="1967213"/>
        <a:ext cx="5263520" cy="1455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6E4DF-E97B-4928-B8F6-57B6CE4A6B54}">
      <dsp:nvSpPr>
        <dsp:cNvPr id="0" name=""/>
        <dsp:cNvSpPr/>
      </dsp:nvSpPr>
      <dsp:spPr>
        <a:xfrm rot="5400000">
          <a:off x="-303591" y="303591"/>
          <a:ext cx="2023943" cy="1416760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Duties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708379"/>
        <a:ext cx="1416760" cy="607183"/>
      </dsp:txXfrm>
    </dsp:sp>
    <dsp:sp modelId="{87DF9F06-46F2-411A-9A58-30227E89BD31}">
      <dsp:nvSpPr>
        <dsp:cNvPr id="0" name=""/>
        <dsp:cNvSpPr/>
      </dsp:nvSpPr>
      <dsp:spPr>
        <a:xfrm rot="5400000">
          <a:off x="4017792" y="-1897922"/>
          <a:ext cx="1315563" cy="5362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kern="1200" dirty="0" smtClean="0">
              <a:latin typeface="Candara" pitchFamily="34" charset="0"/>
            </a:rPr>
            <a:t>Recusal (unless/until another remedy is applied)  </a:t>
          </a:r>
          <a:endParaRPr lang="en-US" sz="2400" kern="1200" dirty="0"/>
        </a:p>
      </dsp:txBody>
      <dsp:txXfrm rot="-5400000">
        <a:off x="1994529" y="189561"/>
        <a:ext cx="5297869" cy="1187123"/>
      </dsp:txXfrm>
    </dsp:sp>
    <dsp:sp modelId="{55C718E9-F642-4F6F-9E99-07635AE433CA}">
      <dsp:nvSpPr>
        <dsp:cNvPr id="0" name=""/>
        <dsp:cNvSpPr/>
      </dsp:nvSpPr>
      <dsp:spPr>
        <a:xfrm rot="5400000">
          <a:off x="-303591" y="2202562"/>
          <a:ext cx="2023943" cy="1416760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Interests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607350"/>
        <a:ext cx="1416760" cy="607183"/>
      </dsp:txXfrm>
    </dsp:sp>
    <dsp:sp modelId="{801E7A4E-AA43-45D9-A1AA-804C88786F17}">
      <dsp:nvSpPr>
        <dsp:cNvPr id="0" name=""/>
        <dsp:cNvSpPr/>
      </dsp:nvSpPr>
      <dsp:spPr>
        <a:xfrm rot="5400000">
          <a:off x="3868863" y="24021"/>
          <a:ext cx="1613419" cy="5342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Candara" panose="020E0502030303020204" pitchFamily="34" charset="0"/>
            </a:rPr>
            <a:t>Part 2640 Exemptions</a:t>
          </a:r>
          <a:endParaRPr lang="en-US" sz="2400" kern="1200" dirty="0">
            <a:latin typeface="Candara" panose="020E0502030303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Candara" panose="020E0502030303020204" pitchFamily="34" charset="0"/>
            </a:rPr>
            <a:t>Divestiture</a:t>
          </a:r>
          <a:endParaRPr lang="en-US" sz="2400" kern="1200" dirty="0">
            <a:latin typeface="Candara" panose="020E0502030303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Candara" panose="020E0502030303020204" pitchFamily="34" charset="0"/>
            </a:rPr>
            <a:t>Resignation</a:t>
          </a:r>
          <a:endParaRPr lang="en-US" sz="2400" kern="1200" dirty="0">
            <a:latin typeface="Candara" panose="020E0502030303020204" pitchFamily="34" charset="0"/>
          </a:endParaRPr>
        </a:p>
      </dsp:txBody>
      <dsp:txXfrm rot="-5400000">
        <a:off x="2004433" y="1967213"/>
        <a:ext cx="5263520" cy="1455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ECA9-8762-4A45-A443-A82211FE0EC3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FB0FC-C512-4354-8F0F-4B8332722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2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0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76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E82D3-36D8-4C77-BCC2-584A1C04C576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33425"/>
            <a:ext cx="5233987" cy="294481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8116" y="3839057"/>
            <a:ext cx="5981530" cy="5189405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82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7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4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BF73E-1FDC-4637-939D-75634FBA70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67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E82D3-36D8-4C77-BCC2-584A1C04C576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33425"/>
            <a:ext cx="5233987" cy="294481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8116" y="3839057"/>
            <a:ext cx="5981530" cy="5189405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5613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30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4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09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5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246AA-09AB-48B2-956C-13D93998215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32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8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246AA-09AB-48B2-956C-13D93998215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61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5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87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1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246AA-09AB-48B2-956C-13D93998215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65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6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5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49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54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5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3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1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96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24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6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8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227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0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191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91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55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067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91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29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34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2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777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71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796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13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43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42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96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181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85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1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69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35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8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724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034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837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209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64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158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846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566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31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4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FB0FC-C512-4354-8F0F-4B8332722C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0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7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865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38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1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05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3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9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0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2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2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4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3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5/14/2020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07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296863"/>
            <a:ext cx="9001462" cy="2387600"/>
          </a:xfrm>
        </p:spPr>
        <p:txBody>
          <a:bodyPr>
            <a:normAutofit/>
          </a:bodyPr>
          <a:lstStyle/>
          <a:p>
            <a:r>
              <a:rPr lang="en-US" b="0" dirty="0" smtClean="0"/>
              <a:t>Introduction to Public Financial Disclosure</a:t>
            </a: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2306638"/>
            <a:ext cx="9001462" cy="165576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Instructor: Cheryl Kane-Piasecki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57512" y="4521200"/>
            <a:ext cx="70054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5400" b="1" dirty="0">
                <a:solidFill>
                  <a:srgbClr val="DE9C3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3: </a:t>
            </a:r>
          </a:p>
          <a:p>
            <a:pPr algn="ctr" defTabSz="457200"/>
            <a:r>
              <a:rPr lang="en-US" sz="5400" b="1" dirty="0" smtClean="0">
                <a:solidFill>
                  <a:srgbClr val="DE9C3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Play Your Part    </a:t>
            </a:r>
            <a:endParaRPr lang="en-US" sz="5400" b="1" dirty="0">
              <a:solidFill>
                <a:srgbClr val="DE9C3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8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65674" y="1438347"/>
            <a:ext cx="10353762" cy="496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Primary Authority:</a:t>
            </a:r>
          </a:p>
          <a:p>
            <a:r>
              <a:rPr lang="en-US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18 USC 208</a:t>
            </a:r>
          </a:p>
          <a:p>
            <a:r>
              <a:rPr lang="en-US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Financial Conflicts of Interest</a:t>
            </a:r>
          </a:p>
          <a:p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6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1" y="304800"/>
            <a:ext cx="8080375" cy="1219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Identifying Conflicts</a:t>
            </a:r>
            <a:r>
              <a:rPr lang="en-US" dirty="0" smtClean="0"/>
              <a:t> </a:t>
            </a: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07211716"/>
              </p:ext>
            </p:extLst>
          </p:nvPr>
        </p:nvGraphicFramePr>
        <p:xfrm>
          <a:off x="2619153" y="2190308"/>
          <a:ext cx="7549208" cy="3925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18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KEY 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AGENCY</a:t>
            </a:r>
            <a:r>
              <a:rPr lang="en-US" sz="4400" dirty="0"/>
              <a:t> RESOURCES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431219"/>
            <a:ext cx="5106004" cy="3702881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3500" dirty="0" smtClean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Description/Knowledge </a:t>
            </a:r>
            <a:r>
              <a:rPr lang="en-US" sz="3500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Of </a:t>
            </a:r>
            <a:r>
              <a:rPr lang="en-US" sz="3500" b="1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Filer’s Duties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3500" dirty="0">
              <a:solidFill>
                <a:srgbClr val="DE9C3C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/>
            </a:endParaRPr>
          </a:p>
          <a:p>
            <a:pPr lvl="0">
              <a:lnSpc>
                <a:spcPct val="100000"/>
              </a:lnSpc>
            </a:pPr>
            <a:endParaRPr lang="en-US" sz="3500" dirty="0" smtClean="0">
              <a:solidFill>
                <a:srgbClr val="DE9C3C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/>
            </a:endParaRPr>
          </a:p>
          <a:p>
            <a:pPr lvl="0">
              <a:lnSpc>
                <a:spcPct val="100000"/>
              </a:lnSpc>
            </a:pPr>
            <a:r>
              <a:rPr lang="en-US" sz="3500" dirty="0" smtClean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Filer’s </a:t>
            </a:r>
            <a:r>
              <a:rPr lang="en-US" sz="3500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Prior </a:t>
            </a:r>
            <a:r>
              <a:rPr lang="en-US" sz="3500" dirty="0" smtClean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Reports/Reviewer </a:t>
            </a:r>
            <a:r>
              <a:rPr lang="en-US" sz="3500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393119"/>
            <a:ext cx="5094154" cy="3702881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3500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Agency Supplemental Regulations/Prohibited </a:t>
            </a:r>
            <a:r>
              <a:rPr lang="en-US" sz="3500" dirty="0" smtClean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Holdings</a:t>
            </a:r>
          </a:p>
          <a:p>
            <a:pPr lvl="0">
              <a:lnSpc>
                <a:spcPct val="100000"/>
              </a:lnSpc>
            </a:pPr>
            <a:endParaRPr lang="en-US" sz="3500" dirty="0">
              <a:solidFill>
                <a:srgbClr val="DE9C3C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/>
            </a:endParaRPr>
          </a:p>
          <a:p>
            <a:pPr lvl="0">
              <a:lnSpc>
                <a:spcPct val="100000"/>
              </a:lnSpc>
            </a:pPr>
            <a:r>
              <a:rPr lang="en-US" sz="3500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/>
              </a:rPr>
              <a:t>Contractor/Grantee Source Lists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8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357" r="2500" b="4071"/>
          <a:stretch/>
        </p:blipFill>
        <p:spPr>
          <a:xfrm>
            <a:off x="160420" y="2231860"/>
            <a:ext cx="11887200" cy="54543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03817" y="99014"/>
            <a:ext cx="9001462" cy="17043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/>
              <a:t>Conflicts of Interest</a:t>
            </a:r>
            <a:endParaRPr 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198919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95" y="228600"/>
            <a:ext cx="10353761" cy="1326321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Other Common Ethics Issues </a:t>
            </a:r>
            <a:r>
              <a:rPr lang="en-US" b="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b="0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en-US" b="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900" y="1520824"/>
            <a:ext cx="7975600" cy="46640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Impartiality/Misuse</a:t>
            </a:r>
          </a:p>
          <a:p>
            <a:pPr lvl="1"/>
            <a:r>
              <a:rPr lang="en-US" sz="2000" dirty="0" smtClean="0"/>
              <a:t>Current/ Former non-federal employer</a:t>
            </a:r>
          </a:p>
          <a:p>
            <a:pPr lvl="1"/>
            <a:r>
              <a:rPr lang="en-US" sz="2000" dirty="0" smtClean="0"/>
              <a:t>Spouse’s non-federal employer</a:t>
            </a:r>
          </a:p>
          <a:p>
            <a:pPr lvl="1"/>
            <a:r>
              <a:rPr lang="en-US" sz="2000" dirty="0" smtClean="0"/>
              <a:t>Businesses/partnerships</a:t>
            </a:r>
          </a:p>
          <a:p>
            <a:pPr lvl="1"/>
            <a:endParaRPr lang="en-US" sz="2000" dirty="0" smtClean="0"/>
          </a:p>
          <a:p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Outside Activity Prior Approval</a:t>
            </a:r>
          </a:p>
          <a:p>
            <a:pPr lvl="1"/>
            <a:r>
              <a:rPr lang="en-US" sz="2000" dirty="0" smtClean="0"/>
              <a:t>Teaching, Speaking, Writing (2635.807)</a:t>
            </a:r>
          </a:p>
          <a:p>
            <a:pPr lvl="1"/>
            <a:r>
              <a:rPr lang="en-US" sz="2000" dirty="0" smtClean="0"/>
              <a:t>Use of title, position, information</a:t>
            </a:r>
          </a:p>
          <a:p>
            <a:pPr lvl="1"/>
            <a:r>
              <a:rPr lang="en-US" sz="2000" dirty="0" smtClean="0"/>
              <a:t>Representational services/advocacy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9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1" y="266700"/>
            <a:ext cx="8080375" cy="1219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Remedies</a:t>
            </a:r>
            <a:r>
              <a:rPr lang="en-US" dirty="0" smtClean="0"/>
              <a:t> </a:t>
            </a: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806324515"/>
              </p:ext>
            </p:extLst>
          </p:nvPr>
        </p:nvGraphicFramePr>
        <p:xfrm>
          <a:off x="2746153" y="2114108"/>
          <a:ext cx="7549208" cy="3925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94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146" t="20912" r="20209" b="7015"/>
          <a:stretch/>
        </p:blipFill>
        <p:spPr>
          <a:xfrm>
            <a:off x="2425700" y="1917700"/>
            <a:ext cx="7150100" cy="494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143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Substantive Training Resources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8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143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IEG Resource Library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230" t="12500" r="8711" b="14758"/>
          <a:stretch/>
        </p:blipFill>
        <p:spPr>
          <a:xfrm>
            <a:off x="1638299" y="1536700"/>
            <a:ext cx="9245601" cy="532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190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0" dirty="0" smtClean="0">
                <a:solidFill>
                  <a:schemeClr val="accent6">
                    <a:lumMod val="75000"/>
                  </a:schemeClr>
                </a:solidFill>
              </a:rPr>
              <a:t>Technical Review</a:t>
            </a:r>
            <a:endParaRPr lang="en-US" sz="60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Financial disclosure regulations</a:t>
            </a: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—5 CFR 2634</a:t>
            </a:r>
          </a:p>
          <a:p>
            <a:endParaRPr lang="en-US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71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1773240"/>
            <a:ext cx="9001462" cy="3119601"/>
          </a:xfrm>
        </p:spPr>
        <p:txBody>
          <a:bodyPr>
            <a:normAutofit fontScale="62500" lnSpcReduction="20000"/>
          </a:bodyPr>
          <a:lstStyle/>
          <a:p>
            <a:r>
              <a:rPr lang="en-US" sz="93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Section 2 of The Guide:</a:t>
            </a:r>
          </a:p>
          <a:p>
            <a:r>
              <a:rPr lang="en-US" sz="93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FORM 278e </a:t>
            </a:r>
            <a:endParaRPr lang="en-US" sz="93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634" y="1854201"/>
            <a:ext cx="10596731" cy="1655762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 Your Role</a:t>
            </a:r>
          </a:p>
          <a:p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Play Your Part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450352"/>
            <a:ext cx="11010900" cy="199464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5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Instructions</a:t>
            </a:r>
            <a:r>
              <a:rPr lang="en-US" sz="4200" dirty="0" smtClean="0"/>
              <a:t>—They ARE for Everyone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689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188" r="1184" b="67962"/>
          <a:stretch/>
        </p:blipFill>
        <p:spPr>
          <a:xfrm>
            <a:off x="80210" y="160422"/>
            <a:ext cx="12047621" cy="115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5188" r="1316" b="6646"/>
          <a:stretch/>
        </p:blipFill>
        <p:spPr>
          <a:xfrm>
            <a:off x="80210" y="1315453"/>
            <a:ext cx="12031579" cy="53580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4610" y="1315453"/>
            <a:ext cx="545432" cy="4283242"/>
            <a:chOff x="994610" y="1315453"/>
            <a:chExt cx="545432" cy="4283242"/>
          </a:xfrm>
        </p:grpSpPr>
        <p:sp>
          <p:nvSpPr>
            <p:cNvPr id="4" name="Half Frame 3"/>
            <p:cNvSpPr/>
            <p:nvPr/>
          </p:nvSpPr>
          <p:spPr>
            <a:xfrm>
              <a:off x="994610" y="1315453"/>
              <a:ext cx="545432" cy="4170948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rot="16200000">
              <a:off x="-16043" y="4042611"/>
              <a:ext cx="2566737" cy="545432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0632" y="3031958"/>
            <a:ext cx="156319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For 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Filers</a:t>
            </a:r>
          </a:p>
        </p:txBody>
      </p:sp>
    </p:spTree>
    <p:extLst>
      <p:ext uri="{BB962C8B-B14F-4D97-AF65-F5344CB8AC3E}">
        <p14:creationId xmlns:p14="http://schemas.microsoft.com/office/powerpoint/2010/main" val="14239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635" r="1447" b="16943"/>
          <a:stretch/>
        </p:blipFill>
        <p:spPr>
          <a:xfrm>
            <a:off x="96253" y="609600"/>
            <a:ext cx="12015537" cy="434741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128337" y="3930314"/>
            <a:ext cx="2406317" cy="102669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761" y="5134790"/>
            <a:ext cx="22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>
                <a:solidFill>
                  <a:prstClr val="white"/>
                </a:solidFill>
              </a:rPr>
              <a:t>FOR YOU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788999" y="5000755"/>
            <a:ext cx="914400" cy="91440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550" r="4868" b="5944"/>
          <a:stretch/>
        </p:blipFill>
        <p:spPr>
          <a:xfrm>
            <a:off x="192506" y="930443"/>
            <a:ext cx="11598442" cy="55184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31495" y="2566736"/>
            <a:ext cx="529390" cy="3882189"/>
            <a:chOff x="994610" y="1315453"/>
            <a:chExt cx="545432" cy="4283242"/>
          </a:xfrm>
        </p:grpSpPr>
        <p:sp>
          <p:nvSpPr>
            <p:cNvPr id="4" name="Half Frame 3"/>
            <p:cNvSpPr/>
            <p:nvPr/>
          </p:nvSpPr>
          <p:spPr>
            <a:xfrm>
              <a:off x="994610" y="1315453"/>
              <a:ext cx="545432" cy="4170948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rot="16200000">
              <a:off x="-16043" y="4042611"/>
              <a:ext cx="2566737" cy="545432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1895" y="4219074"/>
            <a:ext cx="113899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For 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Filers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498279" y="653567"/>
            <a:ext cx="345208" cy="3930316"/>
            <a:chOff x="994610" y="1315453"/>
            <a:chExt cx="545432" cy="4283242"/>
          </a:xfrm>
          <a:solidFill>
            <a:srgbClr val="FF0000"/>
          </a:solidFill>
        </p:grpSpPr>
        <p:sp>
          <p:nvSpPr>
            <p:cNvPr id="8" name="Half Frame 7"/>
            <p:cNvSpPr/>
            <p:nvPr/>
          </p:nvSpPr>
          <p:spPr>
            <a:xfrm>
              <a:off x="994610" y="1315453"/>
              <a:ext cx="545432" cy="4170948"/>
            </a:xfrm>
            <a:prstGeom prst="half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-16043" y="4042611"/>
              <a:ext cx="2566737" cy="545432"/>
            </a:xfrm>
            <a:prstGeom prst="half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Half Frame 9"/>
          <p:cNvSpPr/>
          <p:nvPr/>
        </p:nvSpPr>
        <p:spPr>
          <a:xfrm rot="-5400000">
            <a:off x="1928447" y="4223399"/>
            <a:ext cx="4002805" cy="448249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3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43" t="29620" r="8228" b="24061"/>
          <a:stretch/>
        </p:blipFill>
        <p:spPr>
          <a:xfrm>
            <a:off x="810793" y="2184400"/>
            <a:ext cx="10659312" cy="3175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SECTION 2— The 278e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48" t="48357" r="78059" b="16999"/>
          <a:stretch/>
        </p:blipFill>
        <p:spPr>
          <a:xfrm>
            <a:off x="1929642" y="2593075"/>
            <a:ext cx="2620370" cy="237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72" t="18094" r="77724" b="47262"/>
          <a:stretch/>
        </p:blipFill>
        <p:spPr>
          <a:xfrm>
            <a:off x="6755642" y="2593075"/>
            <a:ext cx="2634018" cy="2374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9763" y="1610436"/>
            <a:ext cx="2217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Filer Only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543446" y="1576963"/>
            <a:ext cx="6514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Filer/Spouse/Dependent Child</a:t>
            </a:r>
            <a:endParaRPr lang="en-US" sz="32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Whose Information To Report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74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Spouses and Dependent Children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463" t="35814" r="17276" b="13216"/>
          <a:stretch/>
        </p:blipFill>
        <p:spPr>
          <a:xfrm>
            <a:off x="54592" y="1869746"/>
            <a:ext cx="7956646" cy="3493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582" t="17894" r="17948" b="4256"/>
          <a:stretch/>
        </p:blipFill>
        <p:spPr>
          <a:xfrm>
            <a:off x="5691118" y="2462868"/>
            <a:ext cx="6373504" cy="4395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alf Frame 4"/>
          <p:cNvSpPr/>
          <p:nvPr/>
        </p:nvSpPr>
        <p:spPr>
          <a:xfrm>
            <a:off x="474828" y="3650226"/>
            <a:ext cx="587542" cy="1713347"/>
          </a:xfrm>
          <a:prstGeom prst="half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15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550" r="4868" b="5944"/>
          <a:stretch/>
        </p:blipFill>
        <p:spPr>
          <a:xfrm>
            <a:off x="192506" y="930443"/>
            <a:ext cx="11598442" cy="55184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31495" y="2566736"/>
            <a:ext cx="529390" cy="3882189"/>
            <a:chOff x="994610" y="1315453"/>
            <a:chExt cx="545432" cy="4283242"/>
          </a:xfrm>
        </p:grpSpPr>
        <p:sp>
          <p:nvSpPr>
            <p:cNvPr id="4" name="Half Frame 3"/>
            <p:cNvSpPr/>
            <p:nvPr/>
          </p:nvSpPr>
          <p:spPr>
            <a:xfrm>
              <a:off x="994610" y="1315453"/>
              <a:ext cx="545432" cy="4170948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rot="16200000">
              <a:off x="-16043" y="4042611"/>
              <a:ext cx="2566737" cy="545432"/>
            </a:xfrm>
            <a:prstGeom prst="half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1895" y="4219074"/>
            <a:ext cx="113899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For 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Filers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498279" y="653567"/>
            <a:ext cx="345208" cy="3930316"/>
            <a:chOff x="994610" y="1315453"/>
            <a:chExt cx="545432" cy="4283242"/>
          </a:xfrm>
          <a:solidFill>
            <a:srgbClr val="FF0000"/>
          </a:solidFill>
        </p:grpSpPr>
        <p:sp>
          <p:nvSpPr>
            <p:cNvPr id="8" name="Half Frame 7"/>
            <p:cNvSpPr/>
            <p:nvPr/>
          </p:nvSpPr>
          <p:spPr>
            <a:xfrm>
              <a:off x="994610" y="1315453"/>
              <a:ext cx="545432" cy="4170948"/>
            </a:xfrm>
            <a:prstGeom prst="half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-16043" y="4042611"/>
              <a:ext cx="2566737" cy="545432"/>
            </a:xfrm>
            <a:prstGeom prst="half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Half Frame 9"/>
          <p:cNvSpPr/>
          <p:nvPr/>
        </p:nvSpPr>
        <p:spPr>
          <a:xfrm rot="-5400000">
            <a:off x="1928447" y="4223399"/>
            <a:ext cx="4002805" cy="448249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295" y="309347"/>
            <a:ext cx="10353761" cy="1325563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solidFill>
                  <a:schemeClr val="accent6">
                    <a:lumMod val="75000"/>
                  </a:schemeClr>
                </a:solidFill>
              </a:rPr>
              <a:t>Structure of the Guide</a:t>
            </a:r>
            <a:endParaRPr lang="en-US" sz="40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2620" y="2088320"/>
            <a:ext cx="4879199" cy="8239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FILER</a:t>
            </a:r>
            <a:r>
              <a:rPr lang="en-US" dirty="0" smtClean="0"/>
              <a:t> INSTRUCTIONS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3056768"/>
          </a:xfrm>
          <a:ln w="38100">
            <a:solidFill>
              <a:schemeClr val="tx1">
                <a:lumMod val="6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Parts  1, 4, 7, 8 and 9</a:t>
            </a:r>
          </a:p>
          <a:p>
            <a:pPr lvl="1"/>
            <a:r>
              <a:rPr lang="en-US" dirty="0" smtClean="0"/>
              <a:t>Tables with illustrative examples of correct reporting</a:t>
            </a:r>
          </a:p>
          <a:p>
            <a:pPr lvl="1"/>
            <a:r>
              <a:rPr lang="en-US" dirty="0" smtClean="0"/>
              <a:t>Frequently Asked Questions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Parts 2, 3, 5, 6</a:t>
            </a:r>
          </a:p>
          <a:p>
            <a:pPr lvl="1"/>
            <a:r>
              <a:rPr lang="en-US" dirty="0" smtClean="0"/>
              <a:t>Index of assets/sources of income linked to expansive instructions and FAQs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03" y="1951840"/>
            <a:ext cx="4865554" cy="8239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ETHICS OFFICIAL </a:t>
            </a:r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3650" y="2912232"/>
            <a:ext cx="4705055" cy="3056768"/>
          </a:xfrm>
          <a:ln w="38100">
            <a:solidFill>
              <a:schemeClr val="tx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Written directions </a:t>
            </a:r>
            <a:r>
              <a:rPr lang="en-US" sz="2400" b="1" dirty="0" smtClean="0"/>
              <a:t>addressing</a:t>
            </a:r>
            <a:endParaRPr lang="en-US" b="1" dirty="0" smtClean="0"/>
          </a:p>
          <a:p>
            <a:pPr lvl="1"/>
            <a:r>
              <a:rPr lang="en-US" dirty="0" smtClean="0"/>
              <a:t>What to Report</a:t>
            </a:r>
          </a:p>
          <a:p>
            <a:pPr lvl="1"/>
            <a:r>
              <a:rPr lang="en-US" dirty="0" smtClean="0"/>
              <a:t>How to Report</a:t>
            </a:r>
          </a:p>
          <a:p>
            <a:pPr lvl="1"/>
            <a:r>
              <a:rPr lang="en-US" dirty="0" smtClean="0"/>
              <a:t>What Is Not Reportable</a:t>
            </a:r>
          </a:p>
          <a:p>
            <a:pPr lvl="1"/>
            <a:r>
              <a:rPr lang="en-US" dirty="0" smtClean="0"/>
              <a:t>Nothing to Report</a:t>
            </a:r>
          </a:p>
          <a:p>
            <a:pPr lvl="1"/>
            <a:r>
              <a:rPr lang="en-US" dirty="0" smtClean="0"/>
              <a:t>Notes for Reviewer’s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71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31" t="15705" r="2835" b="7840"/>
          <a:stretch/>
        </p:blipFill>
        <p:spPr>
          <a:xfrm>
            <a:off x="504965" y="1112292"/>
            <a:ext cx="11354939" cy="524074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1: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336" t="28846" r="21866" b="25560"/>
          <a:stretch/>
        </p:blipFill>
        <p:spPr>
          <a:xfrm>
            <a:off x="6182435" y="3732662"/>
            <a:ext cx="5827595" cy="312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373504" y="3289110"/>
            <a:ext cx="1228299" cy="286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86968" y="4642513"/>
            <a:ext cx="912125" cy="20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9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508" t="29229" r="18054" b="18104"/>
          <a:stretch/>
        </p:blipFill>
        <p:spPr>
          <a:xfrm>
            <a:off x="2133600" y="1977859"/>
            <a:ext cx="7734300" cy="361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905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Who Certifies?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74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680" t="18423" r="11888" b="17957"/>
          <a:stretch/>
        </p:blipFill>
        <p:spPr>
          <a:xfrm>
            <a:off x="313898" y="313898"/>
            <a:ext cx="7342496" cy="4653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154" t="40625" r="10211" b="24487"/>
          <a:stretch/>
        </p:blipFill>
        <p:spPr>
          <a:xfrm>
            <a:off x="4380931" y="4039737"/>
            <a:ext cx="7629100" cy="2552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14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67" t="22474" r="22090" b="10031"/>
          <a:stretch/>
        </p:blipFill>
        <p:spPr>
          <a:xfrm>
            <a:off x="163774" y="1119117"/>
            <a:ext cx="7478974" cy="462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1: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865" t="19089" r="19962" b="27352"/>
          <a:stretch/>
        </p:blipFill>
        <p:spPr>
          <a:xfrm>
            <a:off x="5709313" y="3015777"/>
            <a:ext cx="6482687" cy="3671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4176215" y="6127845"/>
            <a:ext cx="1728276" cy="634619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63774" y="3515437"/>
            <a:ext cx="1728276" cy="634619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7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687" t="19090" r="16045" b="10428"/>
          <a:stretch/>
        </p:blipFill>
        <p:spPr>
          <a:xfrm>
            <a:off x="2074460" y="1794680"/>
            <a:ext cx="8079475" cy="483130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Part 1--Filer’s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963" t="28447" r="11679" b="9433"/>
          <a:stretch/>
        </p:blipFill>
        <p:spPr>
          <a:xfrm>
            <a:off x="1214651" y="1951630"/>
            <a:ext cx="9553434" cy="425810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4: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82498" y="2647666"/>
            <a:ext cx="4684833" cy="54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11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75" t="18492" r="14925" b="9035"/>
          <a:stretch/>
        </p:blipFill>
        <p:spPr>
          <a:xfrm>
            <a:off x="54588" y="1064526"/>
            <a:ext cx="9144001" cy="4967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187" t="16700" r="15821" b="29941"/>
          <a:stretch/>
        </p:blipFill>
        <p:spPr>
          <a:xfrm>
            <a:off x="4999630" y="3043451"/>
            <a:ext cx="719237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3657600" y="6168788"/>
            <a:ext cx="1468967" cy="607324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4: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32304" y="1774209"/>
            <a:ext cx="4509690" cy="136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41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275" t="22673" r="14142" b="9632"/>
          <a:stretch/>
        </p:blipFill>
        <p:spPr>
          <a:xfrm>
            <a:off x="2264484" y="1869744"/>
            <a:ext cx="7751929" cy="4640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Part 4--Filer’s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33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41" t="47561" r="3508" b="9234"/>
          <a:stretch/>
        </p:blipFill>
        <p:spPr>
          <a:xfrm>
            <a:off x="382137" y="0"/>
            <a:ext cx="11259404" cy="2961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061" t="15904" r="9103" b="10030"/>
          <a:stretch/>
        </p:blipFill>
        <p:spPr>
          <a:xfrm>
            <a:off x="4067033" y="2599898"/>
            <a:ext cx="8270543" cy="5076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flipV="1">
            <a:off x="6301614" y="614149"/>
            <a:ext cx="4357287" cy="54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88724" y="5450705"/>
            <a:ext cx="7834953" cy="15505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46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664" t="21478" r="8321" b="9831"/>
          <a:stretch/>
        </p:blipFill>
        <p:spPr>
          <a:xfrm>
            <a:off x="1542197" y="1978932"/>
            <a:ext cx="9389660" cy="4708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Part 7--Filer’s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334" y="2912222"/>
            <a:ext cx="8298975" cy="3256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918" t="15107" r="14365" b="9831"/>
          <a:stretch/>
        </p:blipFill>
        <p:spPr>
          <a:xfrm>
            <a:off x="2224586" y="1542197"/>
            <a:ext cx="8134065" cy="5145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Form 278-T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20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51" t="16899" r="11455" b="9631"/>
          <a:stretch/>
        </p:blipFill>
        <p:spPr>
          <a:xfrm>
            <a:off x="1310186" y="1746916"/>
            <a:ext cx="9594377" cy="503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8: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2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826" t="28879" r="17008" b="25914"/>
          <a:stretch/>
        </p:blipFill>
        <p:spPr>
          <a:xfrm>
            <a:off x="1701800" y="3175001"/>
            <a:ext cx="8432800" cy="309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909" t="45075" r="21508" b="31453"/>
          <a:stretch/>
        </p:blipFill>
        <p:spPr>
          <a:xfrm>
            <a:off x="2273300" y="1485900"/>
            <a:ext cx="7264400" cy="1608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flipV="1">
            <a:off x="2660316" y="5207000"/>
            <a:ext cx="4235784" cy="207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>
            <a:off x="1739900" y="5559246"/>
            <a:ext cx="978408" cy="484632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52500" y="1905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Who Can Review?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1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02" t="24068" r="6194" b="9432"/>
          <a:stretch/>
        </p:blipFill>
        <p:spPr>
          <a:xfrm>
            <a:off x="573206" y="1651380"/>
            <a:ext cx="10863618" cy="455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8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6024" y="3873500"/>
            <a:ext cx="7834953" cy="575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470" t="22673" r="9665" b="9234"/>
          <a:stretch/>
        </p:blipFill>
        <p:spPr>
          <a:xfrm>
            <a:off x="1733265" y="1924336"/>
            <a:ext cx="8761863" cy="4667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Part 8--Filer’s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80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403" t="18094" r="12687" b="9432"/>
          <a:stretch/>
        </p:blipFill>
        <p:spPr>
          <a:xfrm>
            <a:off x="1310185" y="1787856"/>
            <a:ext cx="9498842" cy="4967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9: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324599" y="3954438"/>
            <a:ext cx="837191" cy="634619"/>
          </a:xfrm>
          <a:prstGeom prst="rightArrow">
            <a:avLst>
              <a:gd name="adj1" fmla="val 52764"/>
              <a:gd name="adj2" fmla="val 2874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35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51" t="18692" r="11455" b="9632"/>
          <a:stretch/>
        </p:blipFill>
        <p:spPr>
          <a:xfrm>
            <a:off x="1378423" y="1944806"/>
            <a:ext cx="9594377" cy="4913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9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41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381" t="19886" r="15933" b="9632"/>
          <a:stretch/>
        </p:blipFill>
        <p:spPr>
          <a:xfrm>
            <a:off x="2415653" y="1931156"/>
            <a:ext cx="7642747" cy="4831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FAQS for Part </a:t>
            </a:r>
            <a:r>
              <a:rPr lang="en-US" sz="5400" b="0" dirty="0">
                <a:solidFill>
                  <a:srgbClr val="FFC000"/>
                </a:solidFill>
              </a:rPr>
              <a:t>9</a:t>
            </a:r>
            <a:r>
              <a:rPr lang="en-US" sz="5400" b="0" dirty="0" smtClean="0">
                <a:solidFill>
                  <a:srgbClr val="FFC000"/>
                </a:solidFill>
              </a:rPr>
              <a:t>--Filer’s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03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15" t="22873" r="10784" b="10428"/>
          <a:stretch/>
        </p:blipFill>
        <p:spPr>
          <a:xfrm>
            <a:off x="1281846" y="2115404"/>
            <a:ext cx="9717206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</a:t>
            </a:r>
            <a:r>
              <a:rPr lang="en-US" sz="5400" b="0" dirty="0">
                <a:solidFill>
                  <a:schemeClr val="tx1">
                    <a:lumMod val="85000"/>
                  </a:schemeClr>
                </a:solidFill>
              </a:rPr>
              <a:t>2</a:t>
            </a: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41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977" t="34619" r="12464" b="10030"/>
          <a:stretch/>
        </p:blipFill>
        <p:spPr>
          <a:xfrm>
            <a:off x="1542196" y="1705970"/>
            <a:ext cx="9212239" cy="3794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2: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8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559" t="15705" r="18060" b="10030"/>
          <a:stretch/>
        </p:blipFill>
        <p:spPr>
          <a:xfrm>
            <a:off x="2093887" y="1565701"/>
            <a:ext cx="8093123" cy="5090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2: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9900" y="2197100"/>
            <a:ext cx="2133600" cy="279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1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791" t="16302" r="15037" b="4455"/>
          <a:stretch/>
        </p:blipFill>
        <p:spPr>
          <a:xfrm>
            <a:off x="1951630" y="1378425"/>
            <a:ext cx="8311487" cy="5431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2: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6900" y="3429000"/>
            <a:ext cx="5613400" cy="22479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38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791" t="16700" r="14701" b="9831"/>
          <a:stretch/>
        </p:blipFill>
        <p:spPr>
          <a:xfrm>
            <a:off x="2006221" y="1323833"/>
            <a:ext cx="8352430" cy="503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2: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55845" y="5581934"/>
            <a:ext cx="1468967" cy="607324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1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605" t="28528" r="19583" b="4774"/>
          <a:stretch/>
        </p:blipFill>
        <p:spPr>
          <a:xfrm>
            <a:off x="2146300" y="2053389"/>
            <a:ext cx="7658100" cy="4572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647616" y="5943600"/>
            <a:ext cx="6318584" cy="461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>
            <a:off x="1473200" y="5660846"/>
            <a:ext cx="978408" cy="484632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52500" y="4572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Who Can Review?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47616" y="6145478"/>
            <a:ext cx="30546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256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55" t="21280" r="11231" b="9832"/>
          <a:stretch/>
        </p:blipFill>
        <p:spPr>
          <a:xfrm>
            <a:off x="1241947" y="1787857"/>
            <a:ext cx="9730855" cy="4722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</a:t>
            </a:r>
            <a:r>
              <a:rPr lang="en-US" sz="5400" b="0" dirty="0">
                <a:solidFill>
                  <a:schemeClr val="tx1">
                    <a:lumMod val="85000"/>
                  </a:schemeClr>
                </a:solidFill>
              </a:rPr>
              <a:t>3</a:t>
            </a: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3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40" t="18492" r="12687" b="9432"/>
          <a:stretch/>
        </p:blipFill>
        <p:spPr>
          <a:xfrm>
            <a:off x="1214651" y="1651379"/>
            <a:ext cx="9799094" cy="4940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3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1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844" t="16700" r="12798" b="11424"/>
          <a:stretch/>
        </p:blipFill>
        <p:spPr>
          <a:xfrm>
            <a:off x="1255594" y="1678675"/>
            <a:ext cx="9553434" cy="4926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</a:t>
            </a:r>
            <a:r>
              <a:rPr lang="en-US" sz="5400" b="0" dirty="0">
                <a:solidFill>
                  <a:schemeClr val="tx1">
                    <a:lumMod val="85000"/>
                  </a:schemeClr>
                </a:solidFill>
              </a:rPr>
              <a:t>5</a:t>
            </a: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04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612" t="17894" r="7201" b="9433"/>
          <a:stretch/>
        </p:blipFill>
        <p:spPr>
          <a:xfrm>
            <a:off x="1078174" y="1651380"/>
            <a:ext cx="10385946" cy="4981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5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82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60" t="16186" r="11344" b="9884"/>
          <a:stretch/>
        </p:blipFill>
        <p:spPr>
          <a:xfrm>
            <a:off x="1173707" y="1610436"/>
            <a:ext cx="9826389" cy="5104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Part </a:t>
            </a:r>
            <a:r>
              <a:rPr lang="en-US" sz="5400" b="0" dirty="0">
                <a:solidFill>
                  <a:schemeClr val="tx1">
                    <a:lumMod val="85000"/>
                  </a:schemeClr>
                </a:solidFill>
              </a:rPr>
              <a:t>6</a:t>
            </a:r>
            <a:r>
              <a:rPr lang="en-US" sz="5400" b="0" dirty="0" smtClean="0">
                <a:solidFill>
                  <a:schemeClr val="tx1">
                    <a:lumMod val="85000"/>
                  </a:schemeClr>
                </a:solidFill>
              </a:rPr>
              <a:t>: Ethics Official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59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284" t="17695" r="12686" b="9433"/>
          <a:stretch/>
        </p:blipFill>
        <p:spPr>
          <a:xfrm>
            <a:off x="1322789" y="1862920"/>
            <a:ext cx="9635320" cy="4995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6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3423" y="5868347"/>
            <a:ext cx="2133600" cy="279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58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083" t="17098" r="23320" b="8039"/>
          <a:stretch/>
        </p:blipFill>
        <p:spPr>
          <a:xfrm>
            <a:off x="2947916" y="1460312"/>
            <a:ext cx="6168788" cy="5131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23208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FFC000"/>
                </a:solidFill>
              </a:rPr>
              <a:t>Part </a:t>
            </a:r>
            <a:r>
              <a:rPr lang="en-US" sz="5400" b="0" dirty="0">
                <a:solidFill>
                  <a:srgbClr val="FFC000"/>
                </a:solidFill>
              </a:rPr>
              <a:t>6</a:t>
            </a:r>
            <a:r>
              <a:rPr lang="en-US" sz="5400" b="0" dirty="0" smtClean="0">
                <a:solidFill>
                  <a:srgbClr val="FFC000"/>
                </a:solidFill>
              </a:rPr>
              <a:t>: Filer’s View</a:t>
            </a:r>
          </a:p>
          <a:p>
            <a:pPr algn="ctr" defTabSz="457200">
              <a:defRPr/>
            </a:pP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060812" y="5691116"/>
            <a:ext cx="1468967" cy="607324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06694" y="1978736"/>
            <a:ext cx="2133600" cy="279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37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769" t="19775" r="7694" b="19217"/>
          <a:stretch/>
        </p:blipFill>
        <p:spPr>
          <a:xfrm>
            <a:off x="1351128" y="1419367"/>
            <a:ext cx="9307774" cy="446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832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890" r="12895" b="22092"/>
          <a:stretch/>
        </p:blipFill>
        <p:spPr>
          <a:xfrm>
            <a:off x="802100" y="1090864"/>
            <a:ext cx="10619874" cy="4251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259" t="69952" r="8158" b="13666"/>
          <a:stretch/>
        </p:blipFill>
        <p:spPr>
          <a:xfrm>
            <a:off x="962525" y="5085345"/>
            <a:ext cx="9897979" cy="104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0338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25" t="23470" r="9105" b="41090"/>
          <a:stretch/>
        </p:blipFill>
        <p:spPr>
          <a:xfrm>
            <a:off x="846162" y="191070"/>
            <a:ext cx="10481480" cy="24293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814" t="20110" r="9328" b="20359"/>
          <a:stretch/>
        </p:blipFill>
        <p:spPr>
          <a:xfrm>
            <a:off x="846162" y="2634020"/>
            <a:ext cx="10467832" cy="40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816" t="16826" r="9342" b="11326"/>
          <a:stretch/>
        </p:blipFill>
        <p:spPr>
          <a:xfrm>
            <a:off x="1636293" y="962527"/>
            <a:ext cx="9368591" cy="492492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3015916" y="2903621"/>
            <a:ext cx="4989095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15916" y="3192379"/>
            <a:ext cx="741145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3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948" t="29244" r="9440" b="21379"/>
          <a:stretch/>
        </p:blipFill>
        <p:spPr>
          <a:xfrm>
            <a:off x="341194" y="150124"/>
            <a:ext cx="8243248" cy="3384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709" t="22673" r="6306" b="40493"/>
          <a:stretch/>
        </p:blipFill>
        <p:spPr>
          <a:xfrm>
            <a:off x="2988860" y="3971500"/>
            <a:ext cx="8898340" cy="252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6728" y="1733265"/>
            <a:ext cx="8024884" cy="1282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1384" y="4314967"/>
            <a:ext cx="8024884" cy="625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8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165" t="59308" r="7873" b="11823"/>
          <a:stretch/>
        </p:blipFill>
        <p:spPr>
          <a:xfrm>
            <a:off x="450376" y="450377"/>
            <a:ext cx="8529851" cy="1978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157" t="22076" r="8769" b="31732"/>
          <a:stretch/>
        </p:blipFill>
        <p:spPr>
          <a:xfrm>
            <a:off x="3084393" y="3207224"/>
            <a:ext cx="8543499" cy="3166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59557" y="798394"/>
            <a:ext cx="8024884" cy="1282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43700" y="4408227"/>
            <a:ext cx="8024884" cy="873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82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25" t="28248" r="9888" b="21578"/>
          <a:stretch/>
        </p:blipFill>
        <p:spPr>
          <a:xfrm>
            <a:off x="1064525" y="536812"/>
            <a:ext cx="10385948" cy="3439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139139" y="4198767"/>
            <a:ext cx="5923733" cy="1984617"/>
          </a:xfrm>
          <a:prstGeom prst="rect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Before Final Certification</a:t>
            </a:r>
          </a:p>
          <a:p>
            <a:r>
              <a:rPr lang="en-US" sz="2400" b="1" dirty="0" smtClean="0"/>
              <a:t>After Final Certification by the Agency</a:t>
            </a:r>
          </a:p>
          <a:p>
            <a:r>
              <a:rPr lang="en-US" sz="2400" b="1" dirty="0" smtClean="0"/>
              <a:t>After Final Certification by OGE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182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478" t="22473" r="9329" b="39896"/>
          <a:stretch/>
        </p:blipFill>
        <p:spPr>
          <a:xfrm>
            <a:off x="887104" y="1419367"/>
            <a:ext cx="10508777" cy="2579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111688" y="3016155"/>
            <a:ext cx="8024884" cy="873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13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9326" y="790076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0" dirty="0" smtClean="0"/>
              <a:t> Goals</a:t>
            </a:r>
          </a:p>
          <a:p>
            <a:endParaRPr lang="en-US" sz="4000" b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141611" y="2833327"/>
            <a:ext cx="74126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Prevent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where possible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1813" y="4399365"/>
            <a:ext cx="56156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Fix when found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83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</a:rPr>
              <a:t>Technical Review</a:t>
            </a:r>
            <a:endParaRPr 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SUBSTANTIVE REVIEW</a:t>
            </a:r>
            <a:endParaRPr lang="en-US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82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416" t="16826" r="9342" b="11326"/>
          <a:stretch/>
        </p:blipFill>
        <p:spPr>
          <a:xfrm>
            <a:off x="1736557" y="1933074"/>
            <a:ext cx="8807784" cy="492492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558716" y="3830721"/>
            <a:ext cx="4989095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507916" y="4157579"/>
            <a:ext cx="741145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52500" y="1905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What Is Certification?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634" y="1854201"/>
            <a:ext cx="10596731" cy="1655762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 Your Role</a:t>
            </a:r>
          </a:p>
          <a:p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Play Your Part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Thank </a:t>
            </a:r>
            <a:r>
              <a:rPr lang="en-US" sz="6000" dirty="0" err="1" smtClean="0"/>
              <a:t>YOu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7610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687" t="17762" r="22604" b="4051"/>
          <a:stretch/>
        </p:blipFill>
        <p:spPr>
          <a:xfrm>
            <a:off x="3009900" y="1511300"/>
            <a:ext cx="6426200" cy="53594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00" y="177800"/>
            <a:ext cx="10375899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457200">
              <a:defRPr/>
            </a:pPr>
            <a:r>
              <a:rPr lang="en-US" sz="5400" b="0" dirty="0" smtClean="0">
                <a:solidFill>
                  <a:srgbClr val="DE9C3C">
                    <a:lumMod val="75000"/>
                  </a:srgbClr>
                </a:solidFill>
              </a:rPr>
              <a:t>Timely Review</a:t>
            </a:r>
            <a:endParaRPr lang="en-US" sz="5400" b="0" dirty="0">
              <a:solidFill>
                <a:srgbClr val="DE9C3C">
                  <a:lumMod val="75000"/>
                </a:srgb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73316" y="3103481"/>
            <a:ext cx="2394284" cy="80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82616" y="3975100"/>
            <a:ext cx="2178384" cy="46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24200" y="4386181"/>
            <a:ext cx="5943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397000" y="5422900"/>
            <a:ext cx="1828800" cy="1344878"/>
          </a:xfrm>
          <a:prstGeom prst="rightArrow">
            <a:avLst>
              <a:gd name="adj1" fmla="val 44759"/>
              <a:gd name="adj2" fmla="val 44759"/>
            </a:avLst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&gt;60 days document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95675"/>
            <a:ext cx="9001462" cy="238760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en-US" sz="5600" cap="none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  <a:ea typeface="+mn-ea"/>
                <a:cs typeface="+mn-cs"/>
              </a:rPr>
              <a:t>SUBSTANTIVE REVIEW</a:t>
            </a:r>
            <a:r>
              <a:rPr lang="en-US" sz="5600" cap="none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  <a:ea typeface="+mn-ea"/>
                <a:cs typeface="+mn-cs"/>
              </a:rPr>
              <a:t/>
            </a:r>
            <a:br>
              <a:rPr lang="en-US" sz="5600" cap="none" dirty="0">
                <a:solidFill>
                  <a:srgbClr val="DE9C3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  <a:ea typeface="+mn-ea"/>
                <a:cs typeface="+mn-cs"/>
              </a:rPr>
            </a:br>
            <a:endParaRPr 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21296" y="2459693"/>
            <a:ext cx="10353762" cy="496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Criminal statutes—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18 USC 201-209</a:t>
            </a:r>
          </a:p>
          <a:p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Standards of Conduct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—5 CFR 2635</a:t>
            </a:r>
          </a:p>
          <a:p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Agency-specific regulations</a:t>
            </a:r>
          </a:p>
          <a:p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5915" y="6336632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* This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a non-exhaustive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list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9326" y="790076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0" dirty="0" smtClean="0"/>
              <a:t>REVIEW Goals</a:t>
            </a:r>
          </a:p>
          <a:p>
            <a:endParaRPr lang="en-US" sz="4000" b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141611" y="2833327"/>
            <a:ext cx="74126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Prevent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where possible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1813" y="4399365"/>
            <a:ext cx="56156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Fix when found</a:t>
            </a:r>
            <a:endParaRPr lang="en-US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0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559</Words>
  <Application>Microsoft Office PowerPoint</Application>
  <PresentationFormat>Widescreen</PresentationFormat>
  <Paragraphs>198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Bookman Old Style</vt:lpstr>
      <vt:lpstr>Calibri</vt:lpstr>
      <vt:lpstr>Candara</vt:lpstr>
      <vt:lpstr>Rockwell</vt:lpstr>
      <vt:lpstr>Damask</vt:lpstr>
      <vt:lpstr>Introduction to Public Financial Disclosure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SUBSTANTIVE REVIEW </vt:lpstr>
      <vt:lpstr>PowerPoint Presentation</vt:lpstr>
      <vt:lpstr>PowerPoint Presentation</vt:lpstr>
      <vt:lpstr>Identifying Conflicts </vt:lpstr>
      <vt:lpstr>KEY AGENCY RESOURCES</vt:lpstr>
      <vt:lpstr>PowerPoint Presentation</vt:lpstr>
      <vt:lpstr>Other Common Ethics Issues  </vt:lpstr>
      <vt:lpstr> Remedies </vt:lpstr>
      <vt:lpstr>PowerPoint Presentation</vt:lpstr>
      <vt:lpstr>PowerPoint Presentation</vt:lpstr>
      <vt:lpstr>Technical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Review</vt:lpstr>
      <vt:lpstr>PowerPoint Presentation</vt:lpstr>
      <vt:lpstr>   </vt:lpstr>
      <vt:lpstr>Thank YOu</vt:lpstr>
    </vt:vector>
  </TitlesOfParts>
  <Company>USOGE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L. Kane-Piasecki</dc:creator>
  <cp:lastModifiedBy>Cheryl L. Kane-Piasecki</cp:lastModifiedBy>
  <cp:revision>57</cp:revision>
  <cp:lastPrinted>2020-05-13T16:22:12Z</cp:lastPrinted>
  <dcterms:created xsi:type="dcterms:W3CDTF">2020-05-06T18:41:22Z</dcterms:created>
  <dcterms:modified xsi:type="dcterms:W3CDTF">2020-05-14T17:15:13Z</dcterms:modified>
</cp:coreProperties>
</file>