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22" r:id="rId3"/>
    <p:sldId id="308" r:id="rId4"/>
    <p:sldId id="316" r:id="rId5"/>
    <p:sldId id="335" r:id="rId6"/>
    <p:sldId id="309" r:id="rId7"/>
    <p:sldId id="345" r:id="rId8"/>
    <p:sldId id="354" r:id="rId9"/>
    <p:sldId id="353" r:id="rId10"/>
    <p:sldId id="310" r:id="rId11"/>
    <p:sldId id="318" r:id="rId12"/>
    <p:sldId id="339" r:id="rId13"/>
    <p:sldId id="340" r:id="rId14"/>
    <p:sldId id="347" r:id="rId15"/>
    <p:sldId id="348" r:id="rId16"/>
    <p:sldId id="355" r:id="rId17"/>
    <p:sldId id="356" r:id="rId18"/>
    <p:sldId id="350" r:id="rId19"/>
    <p:sldId id="351" r:id="rId20"/>
    <p:sldId id="35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189" autoAdjust="0"/>
  </p:normalViewPr>
  <p:slideViewPr>
    <p:cSldViewPr snapToGrid="0">
      <p:cViewPr varScale="1">
        <p:scale>
          <a:sx n="60" d="100"/>
          <a:sy n="60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0E915-BB77-4DAE-9363-464C40A6CA1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4CBAAAE-2C80-438E-B414-5CDC611D1954}">
      <dgm:prSet phldrT="[Text]" custT="1"/>
      <dgm:spPr>
        <a:solidFill>
          <a:schemeClr val="accent2"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Employee’s </a:t>
          </a:r>
          <a:r>
            <a:rPr lang="en-US" sz="3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GovernmentWork</a:t>
          </a:r>
          <a:endParaRPr lang="en-US"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351668-80E3-48B9-A3B7-D7F1C7C93B66}" type="parTrans" cxnId="{D8699EB4-EACB-441D-B136-D808BD99019F}">
      <dgm:prSet/>
      <dgm:spPr/>
      <dgm:t>
        <a:bodyPr/>
        <a:lstStyle/>
        <a:p>
          <a:endParaRPr lang="en-US"/>
        </a:p>
      </dgm:t>
    </dgm:pt>
    <dgm:pt modelId="{049EF022-94BF-4FAB-A7FA-A8DA8FD3A603}" type="sibTrans" cxnId="{D8699EB4-EACB-441D-B136-D808BD99019F}">
      <dgm:prSet/>
      <dgm:spPr/>
      <dgm:t>
        <a:bodyPr/>
        <a:lstStyle/>
        <a:p>
          <a:endParaRPr lang="en-US"/>
        </a:p>
      </dgm:t>
    </dgm:pt>
    <dgm:pt modelId="{90AB2824-5127-4AF8-BD76-F13149827597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Employee’s  Private Interests and Affiliations</a:t>
          </a:r>
          <a:endParaRPr lang="en-US"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A0551C-77B4-4E65-8AFD-3F32D2414E38}" type="parTrans" cxnId="{370CBEDC-7698-4655-A7FE-CEB247530F87}">
      <dgm:prSet/>
      <dgm:spPr/>
      <dgm:t>
        <a:bodyPr/>
        <a:lstStyle/>
        <a:p>
          <a:endParaRPr lang="en-US"/>
        </a:p>
      </dgm:t>
    </dgm:pt>
    <dgm:pt modelId="{EA31ADAD-885B-4CA6-B1B7-C67D8C2A1884}" type="sibTrans" cxnId="{370CBEDC-7698-4655-A7FE-CEB247530F87}">
      <dgm:prSet/>
      <dgm:spPr/>
      <dgm:t>
        <a:bodyPr/>
        <a:lstStyle/>
        <a:p>
          <a:endParaRPr lang="en-US"/>
        </a:p>
      </dgm:t>
    </dgm:pt>
    <dgm:pt modelId="{50C3A21B-1D04-4427-908E-9175B9748F29}" type="pres">
      <dgm:prSet presAssocID="{8D90E915-BB77-4DAE-9363-464C40A6CA14}" presName="compositeShape" presStyleCnt="0">
        <dgm:presLayoutVars>
          <dgm:chMax val="7"/>
          <dgm:dir/>
          <dgm:resizeHandles val="exact"/>
        </dgm:presLayoutVars>
      </dgm:prSet>
      <dgm:spPr/>
    </dgm:pt>
    <dgm:pt modelId="{E914300B-97B1-4E42-9EAF-982F0620B4D3}" type="pres">
      <dgm:prSet presAssocID="{E4CBAAAE-2C80-438E-B414-5CDC611D1954}" presName="circ1" presStyleLbl="vennNode1" presStyleIdx="0" presStyleCnt="2" custScaleX="84644" custScaleY="86559" custLinFactNeighborX="-1212"/>
      <dgm:spPr/>
      <dgm:t>
        <a:bodyPr/>
        <a:lstStyle/>
        <a:p>
          <a:endParaRPr lang="en-US"/>
        </a:p>
      </dgm:t>
    </dgm:pt>
    <dgm:pt modelId="{9D5E4C74-DFDA-4CDC-989F-47BCCB562C0D}" type="pres">
      <dgm:prSet presAssocID="{E4CBAAAE-2C80-438E-B414-5CDC611D19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CCEB9-91A4-4DD9-9FE5-733F933BAA19}" type="pres">
      <dgm:prSet presAssocID="{90AB2824-5127-4AF8-BD76-F13149827597}" presName="circ2" presStyleLbl="vennNode1" presStyleIdx="1" presStyleCnt="2" custScaleX="84706" custScaleY="88240" custLinFactNeighborX="-11346"/>
      <dgm:spPr/>
      <dgm:t>
        <a:bodyPr/>
        <a:lstStyle/>
        <a:p>
          <a:endParaRPr lang="en-US"/>
        </a:p>
      </dgm:t>
    </dgm:pt>
    <dgm:pt modelId="{7F76D260-7779-4117-BC48-74245B9BBCEA}" type="pres">
      <dgm:prSet presAssocID="{90AB2824-5127-4AF8-BD76-F131498275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677DEB-60F9-4044-9117-FDE024DE2778}" type="presOf" srcId="{8D90E915-BB77-4DAE-9363-464C40A6CA14}" destId="{50C3A21B-1D04-4427-908E-9175B9748F29}" srcOrd="0" destOrd="0" presId="urn:microsoft.com/office/officeart/2005/8/layout/venn1"/>
    <dgm:cxn modelId="{370CBEDC-7698-4655-A7FE-CEB247530F87}" srcId="{8D90E915-BB77-4DAE-9363-464C40A6CA14}" destId="{90AB2824-5127-4AF8-BD76-F13149827597}" srcOrd="1" destOrd="0" parTransId="{85A0551C-77B4-4E65-8AFD-3F32D2414E38}" sibTransId="{EA31ADAD-885B-4CA6-B1B7-C67D8C2A1884}"/>
    <dgm:cxn modelId="{09542A54-2D1D-48EA-9F05-D91F6F71E181}" type="presOf" srcId="{E4CBAAAE-2C80-438E-B414-5CDC611D1954}" destId="{E914300B-97B1-4E42-9EAF-982F0620B4D3}" srcOrd="0" destOrd="0" presId="urn:microsoft.com/office/officeart/2005/8/layout/venn1"/>
    <dgm:cxn modelId="{B8CFBBD1-F761-49AF-998F-34786916D24B}" type="presOf" srcId="{90AB2824-5127-4AF8-BD76-F13149827597}" destId="{EA8CCEB9-91A4-4DD9-9FE5-733F933BAA19}" srcOrd="0" destOrd="0" presId="urn:microsoft.com/office/officeart/2005/8/layout/venn1"/>
    <dgm:cxn modelId="{61B215C2-AE9E-4C1A-A041-2273805B72A2}" type="presOf" srcId="{90AB2824-5127-4AF8-BD76-F13149827597}" destId="{7F76D260-7779-4117-BC48-74245B9BBCEA}" srcOrd="1" destOrd="0" presId="urn:microsoft.com/office/officeart/2005/8/layout/venn1"/>
    <dgm:cxn modelId="{2872476F-C16A-494D-ADB5-BC70CA20BFAE}" type="presOf" srcId="{E4CBAAAE-2C80-438E-B414-5CDC611D1954}" destId="{9D5E4C74-DFDA-4CDC-989F-47BCCB562C0D}" srcOrd="1" destOrd="0" presId="urn:microsoft.com/office/officeart/2005/8/layout/venn1"/>
    <dgm:cxn modelId="{D8699EB4-EACB-441D-B136-D808BD99019F}" srcId="{8D90E915-BB77-4DAE-9363-464C40A6CA14}" destId="{E4CBAAAE-2C80-438E-B414-5CDC611D1954}" srcOrd="0" destOrd="0" parTransId="{9D351668-80E3-48B9-A3B7-D7F1C7C93B66}" sibTransId="{049EF022-94BF-4FAB-A7FA-A8DA8FD3A603}"/>
    <dgm:cxn modelId="{DB57B6BA-6B5A-479E-9A91-4BDDD4F09ED8}" type="presParOf" srcId="{50C3A21B-1D04-4427-908E-9175B9748F29}" destId="{E914300B-97B1-4E42-9EAF-982F0620B4D3}" srcOrd="0" destOrd="0" presId="urn:microsoft.com/office/officeart/2005/8/layout/venn1"/>
    <dgm:cxn modelId="{92F8AA06-9DEA-41D2-8611-83455125480B}" type="presParOf" srcId="{50C3A21B-1D04-4427-908E-9175B9748F29}" destId="{9D5E4C74-DFDA-4CDC-989F-47BCCB562C0D}" srcOrd="1" destOrd="0" presId="urn:microsoft.com/office/officeart/2005/8/layout/venn1"/>
    <dgm:cxn modelId="{DB860E8B-E058-4BE4-A74B-5AFD59A5E538}" type="presParOf" srcId="{50C3A21B-1D04-4427-908E-9175B9748F29}" destId="{EA8CCEB9-91A4-4DD9-9FE5-733F933BAA19}" srcOrd="2" destOrd="0" presId="urn:microsoft.com/office/officeart/2005/8/layout/venn1"/>
    <dgm:cxn modelId="{5D8DD13B-4F81-4A5C-899B-CBD9C383919E}" type="presParOf" srcId="{50C3A21B-1D04-4427-908E-9175B9748F29}" destId="{7F76D260-7779-4117-BC48-74245B9BBCE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7BB371-E377-42FB-8456-830B2CDB882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F916F4-9891-47EB-BCD1-184568F2C45A}">
      <dgm:prSet phldrT="[Text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Duties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912396-7E50-463B-95A7-03786220ACA6}" type="parTrans" cxnId="{67978AF0-B7F2-4E66-9A83-5B19DD16FC78}">
      <dgm:prSet/>
      <dgm:spPr/>
      <dgm:t>
        <a:bodyPr/>
        <a:lstStyle/>
        <a:p>
          <a:endParaRPr lang="en-US"/>
        </a:p>
      </dgm:t>
    </dgm:pt>
    <dgm:pt modelId="{CBD2C161-5E0E-43CF-89E2-25A2D4D040B2}" type="sibTrans" cxnId="{67978AF0-B7F2-4E66-9A83-5B19DD16FC78}">
      <dgm:prSet/>
      <dgm:spPr/>
      <dgm:t>
        <a:bodyPr/>
        <a:lstStyle/>
        <a:p>
          <a:endParaRPr lang="en-US"/>
        </a:p>
      </dgm:t>
    </dgm:pt>
    <dgm:pt modelId="{B4146FE6-C21F-47E6-B088-0B87EBB8D438}">
      <dgm:prSet phldrT="[Text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0" dirty="0" smtClean="0">
              <a:latin typeface="Candara" pitchFamily="34" charset="0"/>
            </a:rPr>
            <a:t>Recusal (unless/until another remedy is applied)  </a:t>
          </a:r>
          <a:endParaRPr lang="en-US" sz="2400" dirty="0"/>
        </a:p>
      </dgm:t>
    </dgm:pt>
    <dgm:pt modelId="{E22F41E3-5058-4CFE-B381-B89C8AAA0210}" type="parTrans" cxnId="{DA740258-C4B6-42E9-9DA1-5FDC3DAFE552}">
      <dgm:prSet/>
      <dgm:spPr/>
      <dgm:t>
        <a:bodyPr/>
        <a:lstStyle/>
        <a:p>
          <a:endParaRPr lang="en-US"/>
        </a:p>
      </dgm:t>
    </dgm:pt>
    <dgm:pt modelId="{8F5A45B4-9C67-497A-B038-DE5F91C4EE3C}" type="sibTrans" cxnId="{DA740258-C4B6-42E9-9DA1-5FDC3DAFE552}">
      <dgm:prSet/>
      <dgm:spPr/>
      <dgm:t>
        <a:bodyPr/>
        <a:lstStyle/>
        <a:p>
          <a:endParaRPr lang="en-US"/>
        </a:p>
      </dgm:t>
    </dgm:pt>
    <dgm:pt modelId="{68F951C7-5186-485B-9B1C-E287E81C6E77}">
      <dgm:prSet phldrT="[Text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Interests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3702CC-D7F4-4EBC-B520-BBEC5EB3C612}" type="parTrans" cxnId="{D0E26EA3-F036-4507-B81D-08A82F5E1D8A}">
      <dgm:prSet/>
      <dgm:spPr/>
      <dgm:t>
        <a:bodyPr/>
        <a:lstStyle/>
        <a:p>
          <a:endParaRPr lang="en-US"/>
        </a:p>
      </dgm:t>
    </dgm:pt>
    <dgm:pt modelId="{6F68D44E-0BAF-4BAB-A46E-A7567269AA72}" type="sibTrans" cxnId="{D0E26EA3-F036-4507-B81D-08A82F5E1D8A}">
      <dgm:prSet/>
      <dgm:spPr/>
      <dgm:t>
        <a:bodyPr/>
        <a:lstStyle/>
        <a:p>
          <a:endParaRPr lang="en-US"/>
        </a:p>
      </dgm:t>
    </dgm:pt>
    <dgm:pt modelId="{5AB796DA-8561-4DBF-9BE5-98ADE96A943B}">
      <dgm:prSet phldrT="[Text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dirty="0" smtClean="0">
              <a:latin typeface="Candara" panose="020E0502030303020204" pitchFamily="34" charset="0"/>
            </a:rPr>
            <a:t>Exemptions</a:t>
          </a:r>
          <a:endParaRPr lang="en-US" sz="2400" dirty="0">
            <a:latin typeface="Candara" panose="020E0502030303020204" pitchFamily="34" charset="0"/>
          </a:endParaRPr>
        </a:p>
      </dgm:t>
    </dgm:pt>
    <dgm:pt modelId="{1BFA5BDD-A70D-4645-96E8-5F4BC39BA3A5}" type="parTrans" cxnId="{EA95F9AB-5FA8-4B7E-BFDF-5E3E474D2826}">
      <dgm:prSet/>
      <dgm:spPr/>
      <dgm:t>
        <a:bodyPr/>
        <a:lstStyle/>
        <a:p>
          <a:endParaRPr lang="en-US"/>
        </a:p>
      </dgm:t>
    </dgm:pt>
    <dgm:pt modelId="{583772B6-AD82-4ADD-890C-258B2A9570ED}" type="sibTrans" cxnId="{EA95F9AB-5FA8-4B7E-BFDF-5E3E474D2826}">
      <dgm:prSet/>
      <dgm:spPr/>
      <dgm:t>
        <a:bodyPr/>
        <a:lstStyle/>
        <a:p>
          <a:endParaRPr lang="en-US"/>
        </a:p>
      </dgm:t>
    </dgm:pt>
    <dgm:pt modelId="{9EA4FD33-6FE7-47C2-95C8-EB2B9EC8D5A0}">
      <dgm:prSet phldrT="[Text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dirty="0" smtClean="0">
              <a:latin typeface="Candara" panose="020E0502030303020204" pitchFamily="34" charset="0"/>
            </a:rPr>
            <a:t>Divestiture</a:t>
          </a:r>
          <a:endParaRPr lang="en-US" sz="2400" dirty="0">
            <a:latin typeface="Candara" panose="020E0502030303020204" pitchFamily="34" charset="0"/>
          </a:endParaRPr>
        </a:p>
      </dgm:t>
    </dgm:pt>
    <dgm:pt modelId="{717599F4-B9EE-44B0-AF24-23627FD0A376}" type="parTrans" cxnId="{1E84B40B-A72F-4608-88E1-DA7B9AEFDA79}">
      <dgm:prSet/>
      <dgm:spPr/>
      <dgm:t>
        <a:bodyPr/>
        <a:lstStyle/>
        <a:p>
          <a:endParaRPr lang="en-US"/>
        </a:p>
      </dgm:t>
    </dgm:pt>
    <dgm:pt modelId="{EE290D2E-C0A0-4306-9298-048B50D0B54D}" type="sibTrans" cxnId="{1E84B40B-A72F-4608-88E1-DA7B9AEFDA79}">
      <dgm:prSet/>
      <dgm:spPr/>
      <dgm:t>
        <a:bodyPr/>
        <a:lstStyle/>
        <a:p>
          <a:endParaRPr lang="en-US"/>
        </a:p>
      </dgm:t>
    </dgm:pt>
    <dgm:pt modelId="{4615A780-26C1-4005-8E80-11A90D30229D}">
      <dgm:prSet phldrT="[Text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dirty="0" smtClean="0">
              <a:latin typeface="Candara" panose="020E0502030303020204" pitchFamily="34" charset="0"/>
            </a:rPr>
            <a:t>Resignation</a:t>
          </a:r>
          <a:endParaRPr lang="en-US" sz="2400" dirty="0">
            <a:latin typeface="Candara" panose="020E0502030303020204" pitchFamily="34" charset="0"/>
          </a:endParaRPr>
        </a:p>
      </dgm:t>
    </dgm:pt>
    <dgm:pt modelId="{14E8AEDA-B5F5-4021-BF13-372EEDB0CA6F}" type="parTrans" cxnId="{58929B82-D0A7-473E-A9EA-8A3F5F420FDF}">
      <dgm:prSet/>
      <dgm:spPr/>
      <dgm:t>
        <a:bodyPr/>
        <a:lstStyle/>
        <a:p>
          <a:endParaRPr lang="en-US"/>
        </a:p>
      </dgm:t>
    </dgm:pt>
    <dgm:pt modelId="{BCB9C1B1-2671-4A4A-B14B-B5F373FB00CB}" type="sibTrans" cxnId="{58929B82-D0A7-473E-A9EA-8A3F5F420FDF}">
      <dgm:prSet/>
      <dgm:spPr/>
      <dgm:t>
        <a:bodyPr/>
        <a:lstStyle/>
        <a:p>
          <a:endParaRPr lang="en-US"/>
        </a:p>
      </dgm:t>
    </dgm:pt>
    <dgm:pt modelId="{1A4888F9-AA6B-4D94-A82A-F771808FCA4E}" type="pres">
      <dgm:prSet presAssocID="{577BB371-E377-42FB-8456-830B2CDB88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1319E1-5B64-4AC1-AAE2-87D035E14548}" type="pres">
      <dgm:prSet presAssocID="{1FF916F4-9891-47EB-BCD1-184568F2C45A}" presName="composite" presStyleCnt="0"/>
      <dgm:spPr/>
    </dgm:pt>
    <dgm:pt modelId="{51A6E4DF-E97B-4928-B8F6-57B6CE4A6B54}" type="pres">
      <dgm:prSet presAssocID="{1FF916F4-9891-47EB-BCD1-184568F2C45A}" presName="parentText" presStyleLbl="alignNode1" presStyleIdx="0" presStyleCnt="2" custLinFactNeighborX="-22142" custLinFactNeighborY="-1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F9F06-46F2-411A-9A58-30227E89BD31}" type="pres">
      <dgm:prSet presAssocID="{1FF916F4-9891-47EB-BCD1-184568F2C45A}" presName="descendantText" presStyleLbl="alignAcc1" presStyleIdx="0" presStyleCnt="2" custScaleX="87438" custLinFactNeighborY="9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3A0CB-B8E3-4256-A68B-27A0C3057D98}" type="pres">
      <dgm:prSet presAssocID="{CBD2C161-5E0E-43CF-89E2-25A2D4D040B2}" presName="sp" presStyleCnt="0"/>
      <dgm:spPr/>
    </dgm:pt>
    <dgm:pt modelId="{CD6B88E5-DBEC-4CC8-B3F1-DA4EC4DC4306}" type="pres">
      <dgm:prSet presAssocID="{68F951C7-5186-485B-9B1C-E287E81C6E77}" presName="composite" presStyleCnt="0"/>
      <dgm:spPr/>
    </dgm:pt>
    <dgm:pt modelId="{55C718E9-F642-4F6F-9E99-07635AE433CA}" type="pres">
      <dgm:prSet presAssocID="{68F951C7-5186-485B-9B1C-E287E81C6E77}" presName="parentText" presStyleLbl="alignNode1" presStyleIdx="1" presStyleCnt="2" custLinFactNeighborX="-173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E7A4E-AA43-45D9-A1AA-804C88786F17}" type="pres">
      <dgm:prSet presAssocID="{68F951C7-5186-485B-9B1C-E287E81C6E77}" presName="descendantText" presStyleLbl="alignAcc1" presStyleIdx="1" presStyleCnt="2" custScaleX="87115" custScaleY="122641" custLinFactNeighborY="10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E26EA3-F036-4507-B81D-08A82F5E1D8A}" srcId="{577BB371-E377-42FB-8456-830B2CDB8824}" destId="{68F951C7-5186-485B-9B1C-E287E81C6E77}" srcOrd="1" destOrd="0" parTransId="{0E3702CC-D7F4-4EBC-B520-BBEC5EB3C612}" sibTransId="{6F68D44E-0BAF-4BAB-A46E-A7567269AA72}"/>
    <dgm:cxn modelId="{58929B82-D0A7-473E-A9EA-8A3F5F420FDF}" srcId="{68F951C7-5186-485B-9B1C-E287E81C6E77}" destId="{4615A780-26C1-4005-8E80-11A90D30229D}" srcOrd="2" destOrd="0" parTransId="{14E8AEDA-B5F5-4021-BF13-372EEDB0CA6F}" sibTransId="{BCB9C1B1-2671-4A4A-B14B-B5F373FB00CB}"/>
    <dgm:cxn modelId="{67978AF0-B7F2-4E66-9A83-5B19DD16FC78}" srcId="{577BB371-E377-42FB-8456-830B2CDB8824}" destId="{1FF916F4-9891-47EB-BCD1-184568F2C45A}" srcOrd="0" destOrd="0" parTransId="{34912396-7E50-463B-95A7-03786220ACA6}" sibTransId="{CBD2C161-5E0E-43CF-89E2-25A2D4D040B2}"/>
    <dgm:cxn modelId="{DA740258-C4B6-42E9-9DA1-5FDC3DAFE552}" srcId="{1FF916F4-9891-47EB-BCD1-184568F2C45A}" destId="{B4146FE6-C21F-47E6-B088-0B87EBB8D438}" srcOrd="0" destOrd="0" parTransId="{E22F41E3-5058-4CFE-B381-B89C8AAA0210}" sibTransId="{8F5A45B4-9C67-497A-B038-DE5F91C4EE3C}"/>
    <dgm:cxn modelId="{F60EC901-4E5F-4EE1-A40B-8B740D4172AA}" type="presOf" srcId="{B4146FE6-C21F-47E6-B088-0B87EBB8D438}" destId="{87DF9F06-46F2-411A-9A58-30227E89BD31}" srcOrd="0" destOrd="0" presId="urn:microsoft.com/office/officeart/2005/8/layout/chevron2"/>
    <dgm:cxn modelId="{82BEADFC-ADE6-4E09-8867-787C0910DB4D}" type="presOf" srcId="{1FF916F4-9891-47EB-BCD1-184568F2C45A}" destId="{51A6E4DF-E97B-4928-B8F6-57B6CE4A6B54}" srcOrd="0" destOrd="0" presId="urn:microsoft.com/office/officeart/2005/8/layout/chevron2"/>
    <dgm:cxn modelId="{C20A7048-A858-47A9-B2C6-FE40E7B52A6F}" type="presOf" srcId="{68F951C7-5186-485B-9B1C-E287E81C6E77}" destId="{55C718E9-F642-4F6F-9E99-07635AE433CA}" srcOrd="0" destOrd="0" presId="urn:microsoft.com/office/officeart/2005/8/layout/chevron2"/>
    <dgm:cxn modelId="{FC666495-D197-4ACF-B90C-E25C272A6DC1}" type="presOf" srcId="{577BB371-E377-42FB-8456-830B2CDB8824}" destId="{1A4888F9-AA6B-4D94-A82A-F771808FCA4E}" srcOrd="0" destOrd="0" presId="urn:microsoft.com/office/officeart/2005/8/layout/chevron2"/>
    <dgm:cxn modelId="{1202100F-BB33-4141-96DF-161284C93DD7}" type="presOf" srcId="{4615A780-26C1-4005-8E80-11A90D30229D}" destId="{801E7A4E-AA43-45D9-A1AA-804C88786F17}" srcOrd="0" destOrd="2" presId="urn:microsoft.com/office/officeart/2005/8/layout/chevron2"/>
    <dgm:cxn modelId="{DA8FD3EE-1C18-4B0F-BFA8-849190FFCEAD}" type="presOf" srcId="{9EA4FD33-6FE7-47C2-95C8-EB2B9EC8D5A0}" destId="{801E7A4E-AA43-45D9-A1AA-804C88786F17}" srcOrd="0" destOrd="1" presId="urn:microsoft.com/office/officeart/2005/8/layout/chevron2"/>
    <dgm:cxn modelId="{1E84B40B-A72F-4608-88E1-DA7B9AEFDA79}" srcId="{68F951C7-5186-485B-9B1C-E287E81C6E77}" destId="{9EA4FD33-6FE7-47C2-95C8-EB2B9EC8D5A0}" srcOrd="1" destOrd="0" parTransId="{717599F4-B9EE-44B0-AF24-23627FD0A376}" sibTransId="{EE290D2E-C0A0-4306-9298-048B50D0B54D}"/>
    <dgm:cxn modelId="{EC1618C5-BD6E-49BA-BD07-47F20A0B28FF}" type="presOf" srcId="{5AB796DA-8561-4DBF-9BE5-98ADE96A943B}" destId="{801E7A4E-AA43-45D9-A1AA-804C88786F17}" srcOrd="0" destOrd="0" presId="urn:microsoft.com/office/officeart/2005/8/layout/chevron2"/>
    <dgm:cxn modelId="{EA95F9AB-5FA8-4B7E-BFDF-5E3E474D2826}" srcId="{68F951C7-5186-485B-9B1C-E287E81C6E77}" destId="{5AB796DA-8561-4DBF-9BE5-98ADE96A943B}" srcOrd="0" destOrd="0" parTransId="{1BFA5BDD-A70D-4645-96E8-5F4BC39BA3A5}" sibTransId="{583772B6-AD82-4ADD-890C-258B2A9570ED}"/>
    <dgm:cxn modelId="{9391477D-7B4E-41F1-91EB-BBAA2F72227F}" type="presParOf" srcId="{1A4888F9-AA6B-4D94-A82A-F771808FCA4E}" destId="{D01319E1-5B64-4AC1-AAE2-87D035E14548}" srcOrd="0" destOrd="0" presId="urn:microsoft.com/office/officeart/2005/8/layout/chevron2"/>
    <dgm:cxn modelId="{4FC71C27-B08B-46A5-9BB5-BDCF85CC3DA6}" type="presParOf" srcId="{D01319E1-5B64-4AC1-AAE2-87D035E14548}" destId="{51A6E4DF-E97B-4928-B8F6-57B6CE4A6B54}" srcOrd="0" destOrd="0" presId="urn:microsoft.com/office/officeart/2005/8/layout/chevron2"/>
    <dgm:cxn modelId="{BEDD320D-41F1-4963-962D-0F4A261D4622}" type="presParOf" srcId="{D01319E1-5B64-4AC1-AAE2-87D035E14548}" destId="{87DF9F06-46F2-411A-9A58-30227E89BD31}" srcOrd="1" destOrd="0" presId="urn:microsoft.com/office/officeart/2005/8/layout/chevron2"/>
    <dgm:cxn modelId="{0D1055B5-553F-4186-9370-9BBD6A963FBF}" type="presParOf" srcId="{1A4888F9-AA6B-4D94-A82A-F771808FCA4E}" destId="{2093A0CB-B8E3-4256-A68B-27A0C3057D98}" srcOrd="1" destOrd="0" presId="urn:microsoft.com/office/officeart/2005/8/layout/chevron2"/>
    <dgm:cxn modelId="{EC8ABEFF-DA64-4CC0-905F-2CE46CA8008C}" type="presParOf" srcId="{1A4888F9-AA6B-4D94-A82A-F771808FCA4E}" destId="{CD6B88E5-DBEC-4CC8-B3F1-DA4EC4DC4306}" srcOrd="2" destOrd="0" presId="urn:microsoft.com/office/officeart/2005/8/layout/chevron2"/>
    <dgm:cxn modelId="{E78FE10C-2A74-4A6E-B63F-1152312C4CC5}" type="presParOf" srcId="{CD6B88E5-DBEC-4CC8-B3F1-DA4EC4DC4306}" destId="{55C718E9-F642-4F6F-9E99-07635AE433CA}" srcOrd="0" destOrd="0" presId="urn:microsoft.com/office/officeart/2005/8/layout/chevron2"/>
    <dgm:cxn modelId="{27095E11-0757-44F0-926B-EFC16F30060E}" type="presParOf" srcId="{CD6B88E5-DBEC-4CC8-B3F1-DA4EC4DC4306}" destId="{801E7A4E-AA43-45D9-A1AA-804C88786F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4300B-97B1-4E42-9EAF-982F0620B4D3}">
      <dsp:nvSpPr>
        <dsp:cNvPr id="0" name=""/>
        <dsp:cNvSpPr/>
      </dsp:nvSpPr>
      <dsp:spPr>
        <a:xfrm>
          <a:off x="555310" y="493383"/>
          <a:ext cx="4474599" cy="4575833"/>
        </a:xfrm>
        <a:prstGeom prst="ellipse">
          <a:avLst/>
        </a:prstGeom>
        <a:solidFill>
          <a:schemeClr val="accent2"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en-US" sz="3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Employee’s </a:t>
          </a:r>
          <a:r>
            <a:rPr lang="en-US" sz="32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GovernmentWork</a:t>
          </a:r>
          <a:endParaRPr lang="en-US" sz="3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80141" y="1032972"/>
        <a:ext cx="2579949" cy="3496655"/>
      </dsp:txXfrm>
    </dsp:sp>
    <dsp:sp modelId="{EA8CCEB9-91A4-4DD9-9FE5-733F933BAA19}">
      <dsp:nvSpPr>
        <dsp:cNvPr id="0" name=""/>
        <dsp:cNvSpPr/>
      </dsp:nvSpPr>
      <dsp:spPr>
        <a:xfrm>
          <a:off x="3827950" y="448951"/>
          <a:ext cx="4477876" cy="46646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Employee’s  Private Interests and Affiliations</a:t>
          </a:r>
          <a:endParaRPr lang="en-US" sz="3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98698" y="999019"/>
        <a:ext cx="2581838" cy="3564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6E4DF-E97B-4928-B8F6-57B6CE4A6B54}">
      <dsp:nvSpPr>
        <dsp:cNvPr id="0" name=""/>
        <dsp:cNvSpPr/>
      </dsp:nvSpPr>
      <dsp:spPr>
        <a:xfrm rot="5400000">
          <a:off x="-303591" y="303591"/>
          <a:ext cx="2023943" cy="1416760"/>
        </a:xfrm>
        <a:prstGeom prst="chevron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Duties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708379"/>
        <a:ext cx="1416760" cy="607183"/>
      </dsp:txXfrm>
    </dsp:sp>
    <dsp:sp modelId="{87DF9F06-46F2-411A-9A58-30227E89BD31}">
      <dsp:nvSpPr>
        <dsp:cNvPr id="0" name=""/>
        <dsp:cNvSpPr/>
      </dsp:nvSpPr>
      <dsp:spPr>
        <a:xfrm rot="5400000">
          <a:off x="4017792" y="-1897922"/>
          <a:ext cx="1315563" cy="536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latin typeface="Candara" pitchFamily="34" charset="0"/>
            </a:rPr>
            <a:t>Recusal (unless/until another remedy is applied)  </a:t>
          </a:r>
          <a:endParaRPr lang="en-US" sz="2400" kern="1200" dirty="0"/>
        </a:p>
      </dsp:txBody>
      <dsp:txXfrm rot="-5400000">
        <a:off x="1994529" y="189561"/>
        <a:ext cx="5297869" cy="1187123"/>
      </dsp:txXfrm>
    </dsp:sp>
    <dsp:sp modelId="{55C718E9-F642-4F6F-9E99-07635AE433CA}">
      <dsp:nvSpPr>
        <dsp:cNvPr id="0" name=""/>
        <dsp:cNvSpPr/>
      </dsp:nvSpPr>
      <dsp:spPr>
        <a:xfrm rot="5400000">
          <a:off x="-303591" y="2202562"/>
          <a:ext cx="2023943" cy="1416760"/>
        </a:xfrm>
        <a:prstGeom prst="chevron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Interests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607350"/>
        <a:ext cx="1416760" cy="607183"/>
      </dsp:txXfrm>
    </dsp:sp>
    <dsp:sp modelId="{801E7A4E-AA43-45D9-A1AA-804C88786F17}">
      <dsp:nvSpPr>
        <dsp:cNvPr id="0" name=""/>
        <dsp:cNvSpPr/>
      </dsp:nvSpPr>
      <dsp:spPr>
        <a:xfrm rot="5400000">
          <a:off x="3868863" y="24021"/>
          <a:ext cx="1613419" cy="53422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ndara" panose="020E0502030303020204" pitchFamily="34" charset="0"/>
            </a:rPr>
            <a:t>Exemptions</a:t>
          </a:r>
          <a:endParaRPr lang="en-US" sz="2400" kern="1200" dirty="0">
            <a:latin typeface="Candara" panose="020E0502030303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ndara" panose="020E0502030303020204" pitchFamily="34" charset="0"/>
            </a:rPr>
            <a:t>Divestiture</a:t>
          </a:r>
          <a:endParaRPr lang="en-US" sz="2400" kern="1200" dirty="0">
            <a:latin typeface="Candara" panose="020E0502030303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ndara" panose="020E0502030303020204" pitchFamily="34" charset="0"/>
            </a:rPr>
            <a:t>Resignation</a:t>
          </a:r>
          <a:endParaRPr lang="en-US" sz="2400" kern="1200" dirty="0">
            <a:latin typeface="Candara" panose="020E0502030303020204" pitchFamily="34" charset="0"/>
          </a:endParaRPr>
        </a:p>
      </dsp:txBody>
      <dsp:txXfrm rot="-5400000">
        <a:off x="2004433" y="1967213"/>
        <a:ext cx="5263520" cy="1455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08C87-22CA-406B-A068-962AE9D3B01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06C2C-48D3-4866-AE52-017B06CF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19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FB396-5C69-492B-B16E-02FC4F65546B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246AA-09AB-48B2-956C-13D93998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8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246AA-09AB-48B2-956C-13D93998215E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45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4DCD3-4F77-456E-92B8-626646D5626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87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246AA-09AB-48B2-956C-13D93998215E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9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246AA-09AB-48B2-956C-13D93998215E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95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246AA-09AB-48B2-956C-13D93998215E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79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246AA-09AB-48B2-956C-13D93998215E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38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C5D98-E657-4B4A-A3A2-B7FBF41A0B6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4914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246AA-09AB-48B2-956C-13D93998215E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06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E82D3-36D8-4C77-BCC2-584A1C04C57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733425"/>
            <a:ext cx="5233987" cy="2944813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84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246AA-09AB-48B2-956C-13D93998215E}" type="slidenum">
              <a:rPr lang="en-US" smtClean="0"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64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246AA-09AB-48B2-956C-13D93998215E}" type="slidenum">
              <a:rPr lang="en-US" smtClean="0"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8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246AA-09AB-48B2-956C-13D9399821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00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246AA-09AB-48B2-956C-13D93998215E}" type="slidenum">
              <a:rPr lang="en-US" smtClean="0"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1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246AA-09AB-48B2-956C-13D93998215E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7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246AA-09AB-48B2-956C-13D93998215E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41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246AA-09AB-48B2-956C-13D93998215E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92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6175" y="698500"/>
            <a:ext cx="5159375" cy="2903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1065F5-5563-4420-A5A6-BE4E242472E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31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246AA-09AB-48B2-956C-13D93998215E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80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246AA-09AB-48B2-956C-13D9399821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7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246AA-09AB-48B2-956C-13D93998215E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8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ge.gov/Web/OGE.nsf/Civil%20Statutes/14D2615939F2C9F385257E96006A90E3?opendocum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-584"/>
            <a:ext cx="9001462" cy="2387600"/>
          </a:xfrm>
        </p:spPr>
        <p:txBody>
          <a:bodyPr>
            <a:normAutofit/>
          </a:bodyPr>
          <a:lstStyle/>
          <a:p>
            <a:r>
              <a:rPr lang="en-US" b="0" dirty="0" smtClean="0"/>
              <a:t>Introduction to Public Financial Disclosure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2094082"/>
            <a:ext cx="9001462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Instructor: Cheryl Kane-Piasecki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7507" y="4109454"/>
            <a:ext cx="48654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1:  </a:t>
            </a:r>
            <a:endParaRPr lang="en-US" sz="6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Why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1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7662" y="503320"/>
            <a:ext cx="77724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0" dirty="0" smtClean="0"/>
              <a:t>conflict of interest</a:t>
            </a:r>
            <a:br>
              <a:rPr lang="en-US" sz="4000" b="0" dirty="0" smtClean="0"/>
            </a:br>
            <a:endParaRPr lang="en-US" sz="4000" b="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7772400" cy="4724400"/>
          </a:xfrm>
          <a:noFill/>
        </p:spPr>
        <p:txBody>
          <a:bodyPr anchor="ctr">
            <a:normAutofit/>
          </a:bodyPr>
          <a:lstStyle/>
          <a:p>
            <a:pPr eaLnBrk="1" hangingPunct="1">
              <a:lnSpc>
                <a:spcPct val="70000"/>
              </a:lnSpc>
              <a:buFont typeface="Symbol" pitchFamily="18" charset="2"/>
              <a:buChar char="-"/>
            </a:pPr>
            <a:endParaRPr lang="en-US" sz="2800" dirty="0"/>
          </a:p>
          <a:p>
            <a:pPr eaLnBrk="1" hangingPunct="1">
              <a:lnSpc>
                <a:spcPct val="70000"/>
              </a:lnSpc>
            </a:pPr>
            <a:endParaRPr lang="en-US" sz="2100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616659"/>
              </p:ext>
            </p:extLst>
          </p:nvPr>
        </p:nvGraphicFramePr>
        <p:xfrm>
          <a:off x="1524000" y="1295400"/>
          <a:ext cx="9525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05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58" t="27123" r="5789" b="51814"/>
          <a:stretch/>
        </p:blipFill>
        <p:spPr>
          <a:xfrm>
            <a:off x="770021" y="3015916"/>
            <a:ext cx="10796337" cy="144379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3795" y="1056102"/>
            <a:ext cx="10353761" cy="13263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0" dirty="0" smtClean="0"/>
              <a:t>What YOU ARE CONCLUDING </a:t>
            </a:r>
            <a:endParaRPr lang="en-US" sz="4000" b="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62790" y="4090737"/>
            <a:ext cx="6605336" cy="167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459705" y="3770564"/>
            <a:ext cx="6381416" cy="153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8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Technical Review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Financial disclosure regulations</a:t>
            </a:r>
            <a:r>
              <a:rPr lang="en-US" sz="6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—5 CFR 2634</a:t>
            </a:r>
          </a:p>
          <a:p>
            <a:endParaRPr lang="en-US" sz="6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0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95675"/>
            <a:ext cx="9001462" cy="238760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en-US" sz="5600" cap="none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Rockwell" panose="02060603020205020403"/>
                <a:ea typeface="+mn-ea"/>
                <a:cs typeface="+mn-cs"/>
              </a:rPr>
              <a:t>SUBSTANTIVE REVIEW</a:t>
            </a:r>
            <a:r>
              <a:rPr lang="en-US" sz="5600" cap="none" dirty="0">
                <a:solidFill>
                  <a:srgbClr val="DE9C3C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Rockwell" panose="02060603020205020403"/>
                <a:ea typeface="+mn-ea"/>
                <a:cs typeface="+mn-cs"/>
              </a:rPr>
              <a:t/>
            </a:r>
            <a:br>
              <a:rPr lang="en-US" sz="5600" cap="none" dirty="0">
                <a:solidFill>
                  <a:srgbClr val="DE9C3C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Rockwell" panose="02060603020205020403"/>
                <a:ea typeface="+mn-ea"/>
                <a:cs typeface="+mn-cs"/>
              </a:rPr>
            </a:b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21296" y="1646893"/>
            <a:ext cx="10353762" cy="496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Criminal statutes—</a:t>
            </a:r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18 USC 201-209</a:t>
            </a:r>
          </a:p>
          <a:p>
            <a:endParaRPr lang="en-US" sz="4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Standards of Conduct</a:t>
            </a:r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—5 CFR 2635</a:t>
            </a:r>
          </a:p>
          <a:p>
            <a:endParaRPr lang="en-US" sz="4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Agency-specific regulations</a:t>
            </a:r>
          </a:p>
          <a:p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5915" y="6336632"/>
            <a:ext cx="366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* This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is a non-exhaustive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list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10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96192" y="790076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0" dirty="0" smtClean="0"/>
              <a:t> Goals</a:t>
            </a:r>
          </a:p>
          <a:p>
            <a:endParaRPr lang="en-US" sz="4000" b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41611" y="2833327"/>
            <a:ext cx="7412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Prevent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where possible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1813" y="4399365"/>
            <a:ext cx="56156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Fix when found</a:t>
            </a:r>
            <a:endParaRPr lang="en-US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7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26" y="457200"/>
            <a:ext cx="8080375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HARMS</a:t>
            </a:r>
            <a:r>
              <a:rPr lang="en-US" sz="4400" b="0" dirty="0" smtClean="0"/>
              <a:t> we PREVENT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5575" y="1486466"/>
            <a:ext cx="7171426" cy="4898293"/>
          </a:xfrm>
        </p:spPr>
        <p:txBody>
          <a:bodyPr>
            <a:normAutofit/>
          </a:bodyPr>
          <a:lstStyle/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</a:rPr>
              <a:t>BIAS IN DECISIONMAKING</a:t>
            </a:r>
            <a:endParaRPr lang="en-US" sz="2800" dirty="0" smtClean="0">
              <a:solidFill>
                <a:schemeClr val="tx1">
                  <a:lumMod val="85000"/>
                </a:schemeClr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LOSS OF CREDIBILITY AND PUBLIC TRUST</a:t>
            </a:r>
          </a:p>
          <a:p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latin typeface="Britannic Bold" panose="020B0903060703020204" pitchFamily="34" charset="0"/>
              </a:rPr>
              <a:t>MISSION FAILURE</a:t>
            </a:r>
          </a:p>
          <a:p>
            <a:r>
              <a:rPr lang="en-US" sz="2800" dirty="0">
                <a:solidFill>
                  <a:schemeClr val="tx1">
                    <a:lumMod val="85000"/>
                  </a:schemeClr>
                </a:solidFill>
              </a:rPr>
              <a:t>CRIMINAL ACTIVITY</a:t>
            </a:r>
          </a:p>
          <a:p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latin typeface="Britannic Bold" panose="020B0903060703020204" pitchFamily="34" charset="0"/>
              </a:rPr>
              <a:t>INVESTIGATIONS/LEGAL 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Britannic Bold" panose="020B0903060703020204" pitchFamily="34" charset="0"/>
              </a:rPr>
              <a:t>CHALLENGES</a:t>
            </a:r>
          </a:p>
          <a:p>
            <a:pPr eaLnBrk="1" hangingPunct="1"/>
            <a:endParaRPr lang="en-US" sz="2800" dirty="0" smtClean="0">
              <a:solidFill>
                <a:schemeClr val="tx1">
                  <a:lumMod val="85000"/>
                </a:schemeClr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60360" y="790076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0" dirty="0" smtClean="0"/>
              <a:t> Goals</a:t>
            </a:r>
          </a:p>
          <a:p>
            <a:endParaRPr lang="en-US" sz="4000" b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41611" y="2833327"/>
            <a:ext cx="7412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Prevent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where possible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1813" y="4399365"/>
            <a:ext cx="56156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Fix when found</a:t>
            </a:r>
            <a:endParaRPr lang="en-US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2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4101" y="266700"/>
            <a:ext cx="8080375" cy="1219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 </a:t>
            </a: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Remedies</a:t>
            </a:r>
            <a:r>
              <a:rPr lang="en-US" dirty="0" smtClean="0"/>
              <a:t> </a:t>
            </a: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29259888"/>
              </p:ext>
            </p:extLst>
          </p:nvPr>
        </p:nvGraphicFramePr>
        <p:xfrm>
          <a:off x="2746153" y="2114108"/>
          <a:ext cx="7549208" cy="392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14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2254506"/>
            <a:ext cx="9001462" cy="1655762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PURPOSE</a:t>
            </a:r>
            <a:endParaRPr lang="en-US" sz="8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9326" y="790076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b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908830" y="1758514"/>
            <a:ext cx="695575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</a:rPr>
              <a:t>Part 2:</a:t>
            </a:r>
          </a:p>
          <a:p>
            <a:pPr algn="ctr"/>
            <a:r>
              <a:rPr lang="en-US" sz="8800" dirty="0" smtClean="0">
                <a:solidFill>
                  <a:schemeClr val="accent6">
                    <a:lumMod val="75000"/>
                  </a:schemeClr>
                </a:solidFill>
              </a:rPr>
              <a:t>Be Prepared</a:t>
            </a:r>
            <a:endParaRPr lang="en-US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4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2832019"/>
            <a:ext cx="9001462" cy="1655762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PURPOSE</a:t>
            </a:r>
            <a:endParaRPr lang="en-US" sz="8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2174292"/>
            <a:ext cx="9001462" cy="1655762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TOOLS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71800"/>
            <a:ext cx="8229600" cy="1252728"/>
          </a:xfrm>
        </p:spPr>
        <p:txBody>
          <a:bodyPr>
            <a:normAutofit/>
          </a:bodyPr>
          <a:lstStyle/>
          <a:p>
            <a:r>
              <a:rPr lang="en-US" sz="4000" b="0" dirty="0" smtClean="0"/>
              <a:t>Why do we do </a:t>
            </a:r>
            <a:r>
              <a:rPr lang="en-US" sz="4000" b="0" u="sng" dirty="0" smtClean="0"/>
              <a:t>PUBLIC</a:t>
            </a:r>
            <a:r>
              <a:rPr lang="en-US" sz="4000" b="0" dirty="0" smtClean="0"/>
              <a:t> financial disclosure?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29931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09" y="417522"/>
            <a:ext cx="10058400" cy="6035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8523" y="4122821"/>
            <a:ext cx="3491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TRANSPARENCY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537" y="5454317"/>
            <a:ext cx="9798430" cy="869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518484"/>
          </a:xfrm>
        </p:spPr>
        <p:txBody>
          <a:bodyPr>
            <a:normAutofit/>
          </a:bodyPr>
          <a:lstStyle/>
          <a:p>
            <a:r>
              <a:rPr lang="en-US" sz="23900" dirty="0" smtClean="0"/>
              <a:t>EIGA</a:t>
            </a:r>
            <a:endParaRPr lang="en-US" sz="23900" dirty="0"/>
          </a:p>
        </p:txBody>
      </p:sp>
      <p:sp>
        <p:nvSpPr>
          <p:cNvPr id="4" name="TextBox 3"/>
          <p:cNvSpPr txBox="1"/>
          <p:nvPr/>
        </p:nvSpPr>
        <p:spPr>
          <a:xfrm>
            <a:off x="2454442" y="4973053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Ethics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37499" y="4973053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510157" y="4973053"/>
            <a:ext cx="3062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Government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688415" y="497305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Act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356045" y="6128084"/>
            <a:ext cx="94692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hlinkClick r:id="rId3"/>
              </a:rPr>
              <a:t>5 U.S.C. app. 4 §§ 101-111: Public financial disclosure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7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86971" y="1799656"/>
            <a:ext cx="9144000" cy="4350327"/>
          </a:xfrm>
          <a:prstGeom prst="rect">
            <a:avLst/>
          </a:prstGeom>
          <a:gradFill flip="none" rotWithShape="1">
            <a:gsLst>
              <a:gs pos="0">
                <a:srgbClr val="540000"/>
              </a:gs>
              <a:gs pos="32000">
                <a:srgbClr val="FF0000">
                  <a:alpha val="22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6628" name="Group 33"/>
          <p:cNvGrpSpPr>
            <a:grpSpLocks/>
          </p:cNvGrpSpPr>
          <p:nvPr/>
        </p:nvGrpSpPr>
        <p:grpSpPr bwMode="auto">
          <a:xfrm>
            <a:off x="4343400" y="2370138"/>
            <a:ext cx="3505200" cy="3878263"/>
            <a:chOff x="8681912" y="1317365"/>
            <a:chExt cx="2741814" cy="3034125"/>
          </a:xfrm>
        </p:grpSpPr>
        <p:sp>
          <p:nvSpPr>
            <p:cNvPr id="11" name="Oval 10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87000"/>
                  </a:sysClr>
                </a:gs>
                <a:gs pos="100000">
                  <a:sysClr val="windowText" lastClr="000000">
                    <a:alpha val="57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3600" b="1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681912" y="1317365"/>
              <a:ext cx="2741814" cy="2741815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 w="25400" cap="flat" cmpd="sng" algn="ctr">
              <a:noFill/>
              <a:prstDash val="solid"/>
            </a:ln>
            <a:effectLst>
              <a:innerShdw blurRad="292100">
                <a:prstClr val="black"/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3600" b="1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ysClr val="window" lastClr="FFFFFF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3600" b="1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676902" y="4136104"/>
            <a:ext cx="876300" cy="588296"/>
          </a:xfrm>
          <a:prstGeom prst="rect">
            <a:avLst/>
          </a:prstGeom>
          <a:noFill/>
        </p:spPr>
        <p:txBody>
          <a:bodyPr>
            <a:prstTxWarp prst="textCanDown">
              <a:avLst>
                <a:gd name="adj" fmla="val 10793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400" dirty="0">
                <a:ln w="63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OF </a:t>
            </a:r>
            <a:endParaRPr lang="en-US" sz="1600" dirty="0">
              <a:ln w="6350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10808" y="3227248"/>
            <a:ext cx="3124200" cy="2259153"/>
            <a:chOff x="3060700" y="2915602"/>
            <a:chExt cx="3124200" cy="2259153"/>
          </a:xfrm>
        </p:grpSpPr>
        <p:sp>
          <p:nvSpPr>
            <p:cNvPr id="14" name="TextBox 13"/>
            <p:cNvSpPr txBox="1"/>
            <p:nvPr/>
          </p:nvSpPr>
          <p:spPr>
            <a:xfrm>
              <a:off x="3060700" y="2915602"/>
              <a:ext cx="3124200" cy="1122998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20494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700" dirty="0">
                  <a:ln w="63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 CONFLICTS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27400" y="4260356"/>
              <a:ext cx="2667000" cy="914399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2087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n w="63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 INTEREST </a:t>
              </a:r>
              <a:endParaRPr lang="en-US" sz="1600" dirty="0">
                <a:ln w="63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3690938" y="1695784"/>
            <a:ext cx="4830762" cy="5041900"/>
          </a:xfrm>
          <a:prstGeom prst="noSmoking">
            <a:avLst>
              <a:gd name="adj" fmla="val 7343"/>
            </a:avLst>
          </a:prstGeom>
          <a:solidFill>
            <a:schemeClr val="bg1">
              <a:lumMod val="85000"/>
            </a:schemeClr>
          </a:solidFill>
          <a:ln w="1174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510586" y="513347"/>
            <a:ext cx="7772400" cy="117441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b="0" dirty="0" smtClean="0"/>
              <a:t>IDENTIFY AND PREVENT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288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 Health Care | Veterans Aff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43" y="2355933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03606" y="713872"/>
            <a:ext cx="937320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0" dirty="0" smtClean="0"/>
              <a:t>FINANCIAL DISCLOSURE =</a:t>
            </a:r>
          </a:p>
          <a:p>
            <a:pPr>
              <a:defRPr/>
            </a:pPr>
            <a:r>
              <a:rPr lang="en-US" sz="4000" b="0" dirty="0" smtClean="0"/>
              <a:t>AN ETHICS CHECK-UP</a:t>
            </a:r>
          </a:p>
        </p:txBody>
      </p:sp>
    </p:spTree>
    <p:extLst>
      <p:ext uri="{BB962C8B-B14F-4D97-AF65-F5344CB8AC3E}">
        <p14:creationId xmlns:p14="http://schemas.microsoft.com/office/powerpoint/2010/main" val="17375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40570" y="790076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0" dirty="0" smtClean="0"/>
              <a:t> Goals</a:t>
            </a:r>
          </a:p>
          <a:p>
            <a:endParaRPr lang="en-US" sz="4000" b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41611" y="2833327"/>
            <a:ext cx="7412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Prevent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where possible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1813" y="4399365"/>
            <a:ext cx="56156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Fix when found</a:t>
            </a:r>
            <a:endParaRPr lang="en-US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84429"/>
            <a:ext cx="9001462" cy="2387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 Request for Advice</a:t>
            </a:r>
            <a:endParaRPr lang="en-US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An Opportunity to Educate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48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1052</TotalTime>
  <Words>190</Words>
  <Application>Microsoft Office PowerPoint</Application>
  <PresentationFormat>Widescreen</PresentationFormat>
  <Paragraphs>85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Bookman Old Style</vt:lpstr>
      <vt:lpstr>Britannic Bold</vt:lpstr>
      <vt:lpstr>Calibri</vt:lpstr>
      <vt:lpstr>Candara</vt:lpstr>
      <vt:lpstr>Rockwell</vt:lpstr>
      <vt:lpstr>Symbol</vt:lpstr>
      <vt:lpstr>Damask</vt:lpstr>
      <vt:lpstr>Introduction to Public Financial Disclosure</vt:lpstr>
      <vt:lpstr> </vt:lpstr>
      <vt:lpstr>Why do we do PUBLIC financial disclosure?</vt:lpstr>
      <vt:lpstr>PowerPoint Presentation</vt:lpstr>
      <vt:lpstr>EIGA</vt:lpstr>
      <vt:lpstr>PowerPoint Presentation</vt:lpstr>
      <vt:lpstr>PowerPoint Presentation</vt:lpstr>
      <vt:lpstr>PowerPoint Presentation</vt:lpstr>
      <vt:lpstr>A Request for Advice</vt:lpstr>
      <vt:lpstr>conflict of interest </vt:lpstr>
      <vt:lpstr>PowerPoint Presentation</vt:lpstr>
      <vt:lpstr>Technical Review</vt:lpstr>
      <vt:lpstr>SUBSTANTIVE REVIEW </vt:lpstr>
      <vt:lpstr>PowerPoint Presentation</vt:lpstr>
      <vt:lpstr>HARMS we PREVENT</vt:lpstr>
      <vt:lpstr>PowerPoint Presentation</vt:lpstr>
      <vt:lpstr> Remedies </vt:lpstr>
      <vt:lpstr> </vt:lpstr>
      <vt:lpstr>PowerPoint Presentation</vt:lpstr>
      <vt:lpstr>   </vt:lpstr>
    </vt:vector>
  </TitlesOfParts>
  <Company>USOGE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L. Kane-Piasecki</dc:creator>
  <cp:lastModifiedBy>Cheryl L. Kane-Piasecki</cp:lastModifiedBy>
  <cp:revision>68</cp:revision>
  <cp:lastPrinted>2020-05-11T22:08:25Z</cp:lastPrinted>
  <dcterms:created xsi:type="dcterms:W3CDTF">2020-05-01T15:02:19Z</dcterms:created>
  <dcterms:modified xsi:type="dcterms:W3CDTF">2020-05-14T17:12:38Z</dcterms:modified>
</cp:coreProperties>
</file>