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7"/>
  </p:notesMasterIdLst>
  <p:sldIdLst>
    <p:sldId id="307" r:id="rId5"/>
    <p:sldId id="332" r:id="rId6"/>
    <p:sldId id="335" r:id="rId7"/>
    <p:sldId id="331" r:id="rId8"/>
    <p:sldId id="333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5" r:id="rId17"/>
    <p:sldId id="347" r:id="rId18"/>
    <p:sldId id="343" r:id="rId19"/>
    <p:sldId id="348" r:id="rId20"/>
    <p:sldId id="352" r:id="rId21"/>
    <p:sldId id="349" r:id="rId22"/>
    <p:sldId id="350" r:id="rId23"/>
    <p:sldId id="351" r:id="rId24"/>
    <p:sldId id="346" r:id="rId25"/>
    <p:sldId id="309" r:id="rId26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F7"/>
    <a:srgbClr val="F2F5F8"/>
    <a:srgbClr val="EFF3F6"/>
    <a:srgbClr val="EAF0F2"/>
    <a:srgbClr val="FAD70F"/>
    <a:srgbClr val="FEA81E"/>
    <a:srgbClr val="FECD12"/>
    <a:srgbClr val="925F13"/>
    <a:srgbClr val="D4731B"/>
    <a:srgbClr val="E18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87125" autoAdjust="0"/>
  </p:normalViewPr>
  <p:slideViewPr>
    <p:cSldViewPr snapToGrid="0" snapToObjects="1">
      <p:cViewPr varScale="1">
        <p:scale>
          <a:sx n="62" d="100"/>
          <a:sy n="62" d="100"/>
        </p:scale>
        <p:origin x="942" y="6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14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05EEFB-476E-6B4B-85E7-60BC31382C0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AFDD-AC4F-7941-AE27-1322C3986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1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4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6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9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2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7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79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6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5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500" r="12290" b="34146"/>
          <a:stretch/>
        </p:blipFill>
        <p:spPr>
          <a:xfrm>
            <a:off x="0" y="0"/>
            <a:ext cx="687721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915" y="2046120"/>
            <a:ext cx="5630482" cy="16025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600200" y="3479181"/>
            <a:ext cx="5277010" cy="1362643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830" y="452482"/>
            <a:ext cx="1859677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5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5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40DA09-7774-F743-8B49-EC59A15FCCF2}"/>
              </a:ext>
            </a:extLst>
          </p:cNvPr>
          <p:cNvSpPr txBox="1"/>
          <p:nvPr/>
        </p:nvSpPr>
        <p:spPr>
          <a:xfrm>
            <a:off x="1746504" y="3529987"/>
            <a:ext cx="5003546" cy="12003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Seth Jaffe,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of Government Ethics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Rachel McRae, Office of Government Ethics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0DD16-59D2-EB47-BEB2-4FFBEF37C9DA}"/>
              </a:ext>
            </a:extLst>
          </p:cNvPr>
          <p:cNvSpPr txBox="1"/>
          <p:nvPr/>
        </p:nvSpPr>
        <p:spPr>
          <a:xfrm>
            <a:off x="1916" y="2055858"/>
            <a:ext cx="5724327" cy="12824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Advising Employees Who </a:t>
            </a:r>
            <a:endParaRPr lang="en-US" sz="3600" dirty="0" smtClean="0"/>
          </a:p>
          <a:p>
            <a:pPr>
              <a:lnSpc>
                <a:spcPct val="95000"/>
              </a:lnSpc>
            </a:pPr>
            <a:r>
              <a:rPr lang="en-US" sz="3600" dirty="0" smtClean="0"/>
              <a:t>Want </a:t>
            </a:r>
            <a:r>
              <a:rPr lang="en-US" sz="3600" dirty="0"/>
              <a:t>to Sell a Book Idea</a:t>
            </a:r>
            <a:endParaRPr lang="en-US" sz="2400" spc="100" dirty="0">
              <a:solidFill>
                <a:schemeClr val="tx1">
                  <a:lumMod val="85000"/>
                  <a:lumOff val="15000"/>
                </a:schemeClr>
              </a:solidFill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</p:spTree>
    <p:extLst>
      <p:ext uri="{BB962C8B-B14F-4D97-AF65-F5344CB8AC3E}">
        <p14:creationId xmlns:p14="http://schemas.microsoft.com/office/powerpoint/2010/main" val="9418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766" y="614651"/>
            <a:ext cx="18596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endParaRPr lang="en-US" sz="36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741188"/>
            <a:ext cx="6476705" cy="32312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848" y="1894858"/>
            <a:ext cx="602415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/>
              <a:t>Two “</a:t>
            </a:r>
            <a:r>
              <a:rPr lang="en-US" altLang="en-US" sz="2400" b="1" dirty="0">
                <a:solidFill>
                  <a:schemeClr val="accent1"/>
                </a:solidFill>
              </a:rPr>
              <a:t>rules of thumb</a:t>
            </a:r>
            <a:r>
              <a:rPr lang="en-US" altLang="en-US" sz="2400" b="1" dirty="0"/>
              <a:t>” to keep in mind</a:t>
            </a:r>
            <a:r>
              <a:rPr lang="en-US" altLang="en-US" sz="2400" b="1" dirty="0" smtClean="0"/>
              <a:t>:</a:t>
            </a:r>
          </a:p>
          <a:p>
            <a:pPr algn="ctr">
              <a:defRPr/>
            </a:pPr>
            <a:endParaRPr lang="en-US" altLang="en-US" sz="20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The ethics rules do not restrict the ability of an employee to get paid for writing a book unless the writing occurs during Government </a:t>
            </a:r>
            <a:r>
              <a:rPr lang="en-US" altLang="en-US" sz="2000" dirty="0" smtClean="0"/>
              <a:t>service</a:t>
            </a:r>
            <a:endParaRPr lang="en-US" altLang="en-US" sz="20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altLang="en-US" sz="20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The “receipt” of compensation is attributable to the time the writing </a:t>
            </a:r>
            <a:r>
              <a:rPr lang="en-US" altLang="en-US" sz="2000" dirty="0" smtClean="0"/>
              <a:t>occurs, if pursuant to </a:t>
            </a:r>
            <a:r>
              <a:rPr lang="en-US" altLang="en-US" sz="2000" smtClean="0"/>
              <a:t>a contract</a:t>
            </a:r>
            <a:endParaRPr lang="en-US" altLang="en-US" sz="2000" dirty="0"/>
          </a:p>
          <a:p>
            <a:pPr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106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6" descr="Chart illustrating how writing, compensation, and government service must overlap" title="Chart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8364982"/>
              </p:ext>
            </p:extLst>
          </p:nvPr>
        </p:nvGraphicFramePr>
        <p:xfrm>
          <a:off x="0" y="1107103"/>
          <a:ext cx="6726282" cy="417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4" imgW="7791602" imgH="4448251" progId="MSGraph.Chart.8">
                  <p:embed followColorScheme="full"/>
                </p:oleObj>
              </mc:Choice>
              <mc:Fallback>
                <p:oleObj name="Chart" r:id="rId4" imgW="7791602" imgH="4448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7103"/>
                        <a:ext cx="6726282" cy="4172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200" y="91440"/>
            <a:ext cx="685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2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Government service, </a:t>
            </a:r>
            <a:r>
              <a:rPr lang="en-US" sz="2000" b="1" spc="22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compensation, </a:t>
            </a:r>
            <a:r>
              <a:rPr lang="en-US" sz="2000" b="1" spc="2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writing must overlap at some point in time in order for the ethics rules to apply.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55252"/>
            <a:ext cx="216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of </a:t>
            </a:r>
          </a:p>
          <a:p>
            <a:pPr>
              <a:lnSpc>
                <a:spcPct val="80000"/>
              </a:lnSpc>
            </a:pPr>
            <a:r>
              <a:rPr lang="en-US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lang="en-US" sz="16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954896"/>
            <a:ext cx="6620496" cy="28457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09" y="2110085"/>
            <a:ext cx="62327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Advance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Royalties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Speaking Fees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Travel Expenses</a:t>
            </a:r>
          </a:p>
          <a:p>
            <a:pPr>
              <a:defRPr/>
            </a:pPr>
            <a:endParaRPr lang="en-US" altLang="en-US" dirty="0"/>
          </a:p>
          <a:p>
            <a:pPr algn="ctr">
              <a:buNone/>
              <a:defRPr/>
            </a:pPr>
            <a:r>
              <a:rPr lang="en-US" altLang="en-US" dirty="0"/>
              <a:t>(All except travel expenses are considered “compensation” for regular employees and SGEs - under 2635.807)</a:t>
            </a:r>
          </a:p>
          <a:p>
            <a:pPr algn="ctr"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36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2200921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67841" y="519222"/>
            <a:ext cx="24161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Ethics</a:t>
            </a:r>
          </a:p>
          <a:p>
            <a:pPr>
              <a:lnSpc>
                <a:spcPct val="80000"/>
              </a:lnSpc>
            </a:pPr>
            <a:r>
              <a:rPr lang="en-US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954896"/>
            <a:ext cx="6476705" cy="266282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smtClean="0">
                <a:solidFill>
                  <a:schemeClr val="tx1"/>
                </a:solidFill>
              </a:rPr>
              <a:t>Writing-related </a:t>
            </a:r>
            <a:r>
              <a:rPr lang="en-US" altLang="en-US" sz="2400" dirty="0">
                <a:solidFill>
                  <a:schemeClr val="tx1"/>
                </a:solidFill>
              </a:rPr>
              <a:t>activities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Supplemental agency regulations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Financial conflicts of interest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Impartiality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Supplementation of salary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Misuse of position</a:t>
            </a:r>
          </a:p>
        </p:txBody>
      </p:sp>
    </p:spTree>
    <p:extLst>
      <p:ext uri="{BB962C8B-B14F-4D97-AF65-F5344CB8AC3E}">
        <p14:creationId xmlns:p14="http://schemas.microsoft.com/office/powerpoint/2010/main" val="12906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4861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009" y="142787"/>
            <a:ext cx="677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ea typeface="Times New Roman" charset="0"/>
                <a:cs typeface="Times New Roman" charset="0"/>
              </a:rPr>
              <a:t>Timing </a:t>
            </a:r>
            <a:r>
              <a:rPr lang="en-US" altLang="en-US" b="1" dirty="0">
                <a:ea typeface="Times New Roman" charset="0"/>
                <a:cs typeface="Times New Roman" charset="0"/>
              </a:rPr>
              <a:t>of Writing and Receipt of Compensation</a:t>
            </a:r>
            <a:endParaRPr lang="en-US" altLang="en-US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>
                <a:ea typeface="Times New Roman" charset="0"/>
                <a:cs typeface="Times New Roman" charset="0"/>
              </a:rPr>
              <a:t>Regular Employees and SGEs</a:t>
            </a:r>
            <a:endParaRPr lang="en-US" altLang="en-US" b="1" dirty="0"/>
          </a:p>
        </p:txBody>
      </p:sp>
      <p:pic>
        <p:nvPicPr>
          <p:cNvPr id="3" name="Picture 2" titl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4" y="818246"/>
            <a:ext cx="6496493" cy="41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50063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7121" y="90178"/>
            <a:ext cx="6953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Overview: Determining Whether a Regular Employee or an </a:t>
            </a:r>
            <a:r>
              <a:rPr lang="en-US" altLang="en-US" sz="1600" b="1" dirty="0" smtClean="0">
                <a:latin typeface="+mj-lt"/>
              </a:rPr>
              <a:t>SGE</a:t>
            </a:r>
            <a:endParaRPr lang="en-US" altLang="en-US" sz="1600" b="1" dirty="0"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May Receive Compensation for Writing a Book</a:t>
            </a:r>
          </a:p>
        </p:txBody>
      </p:sp>
      <p:pic>
        <p:nvPicPr>
          <p:cNvPr id="6" name="Picture 5" title="Flow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0" y="728783"/>
            <a:ext cx="5729342" cy="44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50063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7121" y="90178"/>
            <a:ext cx="6953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+mj-lt"/>
              </a:rPr>
              <a:t>Continued: </a:t>
            </a:r>
            <a:r>
              <a:rPr lang="en-US" altLang="en-US" sz="1600" b="1" dirty="0">
                <a:latin typeface="+mj-lt"/>
              </a:rPr>
              <a:t>Determining Whether a Regular Employee or an </a:t>
            </a:r>
            <a:r>
              <a:rPr lang="en-US" altLang="en-US" sz="1600" b="1" dirty="0" smtClean="0">
                <a:latin typeface="+mj-lt"/>
              </a:rPr>
              <a:t>SGE</a:t>
            </a:r>
            <a:endParaRPr lang="en-US" altLang="en-US" sz="1600" b="1" dirty="0"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May Receive Compensation for Writing a Book</a:t>
            </a:r>
          </a:p>
        </p:txBody>
      </p:sp>
      <p:pic>
        <p:nvPicPr>
          <p:cNvPr id="2" name="Picture 1" title="Flowchart continu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28" y="745270"/>
            <a:ext cx="6858000" cy="43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55252"/>
            <a:ext cx="2164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Category of </a:t>
            </a: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lang="en-US" sz="1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916" y="1471560"/>
            <a:ext cx="6856084" cy="36719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709" y="1455767"/>
            <a:ext cx="6841071" cy="36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u="sng" dirty="0" smtClean="0"/>
              <a:t>Covered </a:t>
            </a:r>
            <a:r>
              <a:rPr lang="en-US" altLang="en-US" b="1" u="sng" dirty="0" err="1" smtClean="0"/>
              <a:t>Noncareer</a:t>
            </a:r>
            <a:r>
              <a:rPr lang="en-US" altLang="en-US" b="1" u="sng" dirty="0" smtClean="0"/>
              <a:t> Employee (CNC):</a:t>
            </a:r>
          </a:p>
          <a:p>
            <a:pPr algn="ctr">
              <a:defRPr/>
            </a:pPr>
            <a:endParaRPr lang="en-US" altLang="en-US" sz="1400" b="1" u="sng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Appointment must be one of several types of </a:t>
            </a:r>
            <a:r>
              <a:rPr lang="en-US" altLang="en-US" sz="1600" dirty="0" err="1"/>
              <a:t>noncareer</a:t>
            </a:r>
            <a:r>
              <a:rPr lang="en-US" altLang="en-US" sz="1600" dirty="0"/>
              <a:t> appointments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Must be in a position classified above GS-15 in the General Schedule or, for positions not under the General Schedule, must be in a position for which the rate of basic pay is at least 120 percent of the minimum rate of basic pay payable for GS-15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Cannot be an SGE</a:t>
            </a:r>
          </a:p>
          <a:p>
            <a:pPr>
              <a:lnSpc>
                <a:spcPct val="80000"/>
              </a:lnSpc>
              <a:defRPr/>
            </a:pPr>
            <a:endParaRPr lang="en-US" altLang="en-US" sz="1400" dirty="0"/>
          </a:p>
          <a:p>
            <a:pPr algn="ctr">
              <a:defRPr/>
            </a:pPr>
            <a:r>
              <a:rPr lang="en-US" altLang="en-US" sz="1650" b="1" u="sng" dirty="0" smtClean="0"/>
              <a:t>Appointed by the President to a full-time </a:t>
            </a:r>
            <a:r>
              <a:rPr lang="en-US" altLang="en-US" sz="1650" b="1" u="sng" dirty="0" err="1" smtClean="0"/>
              <a:t>noncareer</a:t>
            </a:r>
            <a:r>
              <a:rPr lang="en-US" altLang="en-US" sz="1650" b="1" u="sng" dirty="0" smtClean="0"/>
              <a:t> position (PA):</a:t>
            </a:r>
          </a:p>
          <a:p>
            <a:pPr algn="ctr">
              <a:defRPr/>
            </a:pPr>
            <a:endParaRPr lang="en-US" altLang="en-US" sz="1400" b="1" u="sng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Employee </a:t>
            </a:r>
            <a:r>
              <a:rPr lang="en-US" altLang="en-US" sz="1600" dirty="0"/>
              <a:t>must be appointed by the </a:t>
            </a:r>
            <a:r>
              <a:rPr lang="en-US" altLang="en-US" sz="1600" dirty="0" smtClean="0"/>
              <a:t>President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Employee </a:t>
            </a:r>
            <a:r>
              <a:rPr lang="en-US" altLang="en-US" sz="1600" dirty="0"/>
              <a:t>must be a full-time employee; (i.e. no </a:t>
            </a:r>
            <a:r>
              <a:rPr lang="en-US" altLang="en-US" sz="1600" dirty="0" smtClean="0"/>
              <a:t>SGEs)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E</a:t>
            </a:r>
            <a:r>
              <a:rPr lang="en-US" altLang="en-US" sz="1600" dirty="0" smtClean="0"/>
              <a:t>mployee </a:t>
            </a:r>
            <a:r>
              <a:rPr lang="en-US" altLang="en-US" sz="1600" dirty="0"/>
              <a:t>must not be excluded from coverage. </a:t>
            </a:r>
            <a:r>
              <a:rPr lang="en-US" altLang="en-US" sz="1200" i="1" dirty="0" smtClean="0"/>
              <a:t>See</a:t>
            </a:r>
            <a:r>
              <a:rPr lang="en-US" altLang="en-US" sz="1200" dirty="0" smtClean="0"/>
              <a:t> </a:t>
            </a:r>
            <a:r>
              <a:rPr lang="en-US" altLang="en-US" sz="1200" dirty="0"/>
              <a:t>5 CFR </a:t>
            </a:r>
            <a:r>
              <a:rPr lang="en-US" altLang="en-US" sz="1200" dirty="0" smtClean="0"/>
              <a:t>§ 2635.804(c</a:t>
            </a:r>
            <a:r>
              <a:rPr lang="en-US" altLang="en-US" sz="1200" dirty="0"/>
              <a:t>)(2)</a:t>
            </a:r>
          </a:p>
          <a:p>
            <a:pPr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64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4861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009" y="142787"/>
            <a:ext cx="677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ea typeface="Times New Roman" charset="0"/>
                <a:cs typeface="Times New Roman" charset="0"/>
              </a:rPr>
              <a:t>Timing </a:t>
            </a:r>
            <a:r>
              <a:rPr lang="en-US" altLang="en-US" b="1" dirty="0">
                <a:ea typeface="Times New Roman" charset="0"/>
                <a:cs typeface="Times New Roman" charset="0"/>
              </a:rPr>
              <a:t>of Writing and Receipt of Compensation</a:t>
            </a:r>
            <a:endParaRPr lang="en-US" altLang="en-US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 smtClean="0">
                <a:ea typeface="Times New Roman" charset="0"/>
                <a:cs typeface="Times New Roman" charset="0"/>
              </a:rPr>
              <a:t>PA and CNC Employees</a:t>
            </a:r>
            <a:endParaRPr lang="en-US" altLang="en-US" b="1" dirty="0"/>
          </a:p>
        </p:txBody>
      </p:sp>
      <p:pic>
        <p:nvPicPr>
          <p:cNvPr id="3" name="Picture 2" titl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55" y="789118"/>
            <a:ext cx="5877656" cy="42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50063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7121" y="90178"/>
            <a:ext cx="6953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Overview: Determining Whether a </a:t>
            </a:r>
            <a:r>
              <a:rPr lang="en-US" altLang="en-US" sz="1600" b="1" dirty="0" smtClean="0">
                <a:latin typeface="+mj-lt"/>
              </a:rPr>
              <a:t>CNC Employee </a:t>
            </a:r>
            <a:r>
              <a:rPr lang="en-US" altLang="en-US" sz="1600" b="1" dirty="0">
                <a:latin typeface="+mj-lt"/>
              </a:rPr>
              <a:t>or </a:t>
            </a:r>
            <a:r>
              <a:rPr lang="en-US" altLang="en-US" sz="1600" b="1" dirty="0" smtClean="0">
                <a:latin typeface="+mj-lt"/>
              </a:rPr>
              <a:t>PA Employee</a:t>
            </a:r>
            <a:endParaRPr lang="en-US" altLang="en-US" sz="1600" b="1" dirty="0"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May Receive Compensation for Writing a Book</a:t>
            </a:r>
          </a:p>
        </p:txBody>
      </p:sp>
      <p:pic>
        <p:nvPicPr>
          <p:cNvPr id="2" name="Picture 1" title="Flow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9" y="641765"/>
            <a:ext cx="6161964" cy="44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3834" y="1483226"/>
            <a:ext cx="1991379" cy="3570822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009" y="526311"/>
            <a:ext cx="18596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of</a:t>
            </a:r>
          </a:p>
          <a:p>
            <a:pPr>
              <a:lnSpc>
                <a:spcPct val="80000"/>
              </a:lnSpc>
            </a:pP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2635.807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pic>
        <p:nvPicPr>
          <p:cNvPr id="2" name="Picture 1" title="Photo of a public fig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" y="1480456"/>
            <a:ext cx="3609964" cy="3573592"/>
          </a:xfrm>
          <a:prstGeom prst="rect">
            <a:avLst/>
          </a:prstGeom>
        </p:spPr>
      </p:pic>
      <p:pic>
        <p:nvPicPr>
          <p:cNvPr id="6" name="Picture 5" title="Photo of a public fig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1480456"/>
            <a:ext cx="3108960" cy="35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37160"/>
            <a:ext cx="6476705" cy="50063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7121" y="90178"/>
            <a:ext cx="69531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+mj-lt"/>
              </a:rPr>
              <a:t>Continued</a:t>
            </a:r>
            <a:r>
              <a:rPr lang="en-US" altLang="en-US" sz="1600" b="1" dirty="0">
                <a:latin typeface="+mj-lt"/>
              </a:rPr>
              <a:t>: Determining Whether a CNC Employee or PA Employee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j-lt"/>
              </a:rPr>
              <a:t>May Receive Compensation for Writing a Book</a:t>
            </a:r>
          </a:p>
        </p:txBody>
      </p:sp>
      <p:pic>
        <p:nvPicPr>
          <p:cNvPr id="3" name="Picture 2" title="Flow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8" y="689153"/>
            <a:ext cx="5998189" cy="43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009" y="526311"/>
            <a:ext cx="185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</a:p>
          <a:p>
            <a:pPr>
              <a:lnSpc>
                <a:spcPct val="80000"/>
              </a:lnSpc>
            </a:pPr>
            <a:r>
              <a:rPr lang="en-US" sz="32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pic>
        <p:nvPicPr>
          <p:cNvPr id="7" name="Picture 6" title="Photo of government official in the fact patter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7932" y="1607249"/>
            <a:ext cx="2494654" cy="20062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204" y="1652848"/>
            <a:ext cx="561985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category of employee is </a:t>
            </a:r>
            <a:r>
              <a:rPr lang="en-US" altLang="en-US" sz="1600" dirty="0" smtClean="0"/>
              <a:t>seeking        compensation </a:t>
            </a:r>
            <a:r>
              <a:rPr lang="en-US" altLang="en-US" sz="1600" dirty="0"/>
              <a:t>for writing a book?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is the book about?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u="sng" dirty="0"/>
              <a:t>When is the writing performed and  </a:t>
            </a:r>
            <a:r>
              <a:rPr lang="en-US" altLang="en-US" sz="1600" u="sng" dirty="0" smtClean="0"/>
              <a:t>              compensation </a:t>
            </a:r>
            <a:r>
              <a:rPr lang="en-US" altLang="en-US" sz="1600" u="sng" dirty="0"/>
              <a:t>received?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is the type of compensation?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Who is offering the compensation and why?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What other ethics rules and considerations may apply?</a:t>
            </a:r>
          </a:p>
        </p:txBody>
      </p:sp>
    </p:spTree>
    <p:extLst>
      <p:ext uri="{BB962C8B-B14F-4D97-AF65-F5344CB8AC3E}">
        <p14:creationId xmlns:p14="http://schemas.microsoft.com/office/powerpoint/2010/main" val="35812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2499" r="12374" b="34146"/>
          <a:stretch/>
        </p:blipFill>
        <p:spPr>
          <a:xfrm>
            <a:off x="0" y="3"/>
            <a:ext cx="6869526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870155"/>
            <a:ext cx="6869526" cy="1355382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10" y="947682"/>
            <a:ext cx="61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THANK</a:t>
            </a:r>
            <a:r>
              <a:rPr lang="en-US" sz="7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 </a:t>
            </a:r>
            <a:r>
              <a:rPr lang="en-US" sz="7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Roboto  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5876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9360" y="4021453"/>
            <a:ext cx="6630925" cy="10674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652848"/>
            <a:ext cx="3672472" cy="2000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title="Headline: The Resignation of Jim Wright: Speaker's Downf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/>
          <a:stretch/>
        </p:blipFill>
        <p:spPr bwMode="auto">
          <a:xfrm>
            <a:off x="0" y="1786531"/>
            <a:ext cx="3672472" cy="16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1163024">
            <a:off x="2772598" y="1803023"/>
            <a:ext cx="3906665" cy="1081516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874520" y="3194285"/>
            <a:ext cx="4884319" cy="936382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009" y="526311"/>
            <a:ext cx="18596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of</a:t>
            </a:r>
          </a:p>
          <a:p>
            <a:pPr>
              <a:lnSpc>
                <a:spcPct val="80000"/>
              </a:lnSpc>
            </a:pP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2635.807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2600" b="1" spc="2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endParaRPr lang="en-US" sz="2600" spc="220" dirty="0"/>
          </a:p>
        </p:txBody>
      </p:sp>
      <p:pic>
        <p:nvPicPr>
          <p:cNvPr id="7" name="Picture 6" title="Headline: Teamsters Bought 2,000 copies of Wright book, records sho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511" y="3307291"/>
            <a:ext cx="4642054" cy="714162"/>
          </a:xfrm>
          <a:prstGeom prst="rect">
            <a:avLst/>
          </a:prstGeom>
        </p:spPr>
      </p:pic>
      <p:pic>
        <p:nvPicPr>
          <p:cNvPr id="8" name="Picture 7" title="Headline: How Catherine Pugh allegedly sold and resold the same 'Healthy Holly&quot; books all over Baltim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09" y="4134579"/>
            <a:ext cx="6294120" cy="943950"/>
          </a:xfrm>
          <a:prstGeom prst="rect">
            <a:avLst/>
          </a:prstGeom>
        </p:spPr>
      </p:pic>
      <p:pic>
        <p:nvPicPr>
          <p:cNvPr id="13" name="Picture 12" title="Headline: Former Balitmore Mayor Catherine Pugh Pleads Guilty to Federal Conspiracy and Tax Charg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4844">
            <a:off x="2957554" y="1852332"/>
            <a:ext cx="3514424" cy="9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954897"/>
            <a:ext cx="6476705" cy="23447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8009" y="526311"/>
            <a:ext cx="18596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of</a:t>
            </a:r>
          </a:p>
          <a:p>
            <a:pPr>
              <a:lnSpc>
                <a:spcPct val="80000"/>
              </a:lnSpc>
            </a:pP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2635.807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2" name="Rectangle 1"/>
          <p:cNvSpPr/>
          <p:nvPr/>
        </p:nvSpPr>
        <p:spPr>
          <a:xfrm>
            <a:off x="348655" y="1893988"/>
            <a:ext cx="568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Ensuring that public office is not used for private gain </a:t>
            </a: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Employees </a:t>
            </a:r>
            <a:r>
              <a:rPr lang="en-US" sz="2400" dirty="0"/>
              <a:t>shall endeavor to avoid actions creating even the appearance of using public office for private </a:t>
            </a:r>
            <a:r>
              <a:rPr lang="en-US" sz="2400" dirty="0" smtClean="0"/>
              <a:t>gain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93295" y="4212040"/>
            <a:ext cx="4795212" cy="658344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Standards of Conduct for Employees of the Executive Branch, 57 FR 35006 (July 23, 1992)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6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766" y="455252"/>
            <a:ext cx="18596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  <a:p>
            <a:pPr>
              <a:lnSpc>
                <a:spcPct val="80000"/>
              </a:lnSpc>
            </a:pPr>
            <a:r>
              <a:rPr lang="en-US" sz="40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Deals</a:t>
            </a:r>
            <a:endParaRPr lang="en-US" sz="40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954897"/>
            <a:ext cx="6476705" cy="23447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776" y="2110085"/>
            <a:ext cx="5907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dirty="0"/>
              <a:t>When may an employee receive compensation for writing a book</a:t>
            </a:r>
            <a:r>
              <a:rPr lang="en-US" altLang="en-US" sz="2800" dirty="0" smtClean="0"/>
              <a:t>?</a:t>
            </a:r>
          </a:p>
          <a:p>
            <a:pPr algn="ctr">
              <a:defRPr/>
            </a:pPr>
            <a:endParaRPr lang="en-US" altLang="en-US" sz="2400" dirty="0" smtClean="0"/>
          </a:p>
          <a:p>
            <a:pPr algn="ctr">
              <a:defRPr/>
            </a:pPr>
            <a:endParaRPr lang="en-US" altLang="en-US" sz="2400" dirty="0"/>
          </a:p>
          <a:p>
            <a:pPr algn="ctr">
              <a:defRPr/>
            </a:pPr>
            <a:r>
              <a:rPr lang="en-US" altLang="en-US" sz="2000" dirty="0" smtClean="0"/>
              <a:t>(Seems like such a simple question!)</a:t>
            </a:r>
            <a:endParaRPr lang="en-US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993295" y="4212040"/>
            <a:ext cx="4795212" cy="658344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OGE Legal Advisory 08x3; 08x3a; and 08x3b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4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766" y="455252"/>
            <a:ext cx="1859677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>
              <a:lnSpc>
                <a:spcPct val="80000"/>
              </a:lnSpc>
            </a:pPr>
            <a:r>
              <a:rPr lang="en-US" sz="32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grpSp>
        <p:nvGrpSpPr>
          <p:cNvPr id="2" name="Group 1" descr="Agency supplemental, 18 USC 209, 2636.303, E.O. 12674, CNC, SGE, 2635.807, 2635.704, Colbert Report, Other Considerations" title="There are various considerations"/>
          <p:cNvGrpSpPr/>
          <p:nvPr/>
        </p:nvGrpSpPr>
        <p:grpSpPr>
          <a:xfrm>
            <a:off x="156288" y="1274363"/>
            <a:ext cx="6477000" cy="3792538"/>
            <a:chOff x="685800" y="1676400"/>
            <a:chExt cx="7467600" cy="4325938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5638800" y="4724400"/>
              <a:ext cx="1047750" cy="914400"/>
            </a:xfrm>
            <a:custGeom>
              <a:avLst/>
              <a:gdLst>
                <a:gd name="T0" fmla="*/ 25552731 w 21600"/>
                <a:gd name="T1" fmla="*/ 3919347 h 21600"/>
                <a:gd name="T2" fmla="*/ 6889344 w 21600"/>
                <a:gd name="T3" fmla="*/ 19354800 h 21600"/>
                <a:gd name="T4" fmla="*/ 25552731 w 21600"/>
                <a:gd name="T5" fmla="*/ 38709600 h 21600"/>
                <a:gd name="T6" fmla="*/ 43933807 w 21600"/>
                <a:gd name="T7" fmla="*/ 19354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2635.704</a:t>
              </a:r>
              <a:endParaRPr lang="en-US" altLang="en-US" sz="1400" dirty="0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1981200" y="3505200"/>
              <a:ext cx="914400" cy="91440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dirty="0"/>
                <a:t>E.O. 12674</a:t>
              </a:r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746678" y="2743199"/>
              <a:ext cx="1587322" cy="1030311"/>
            </a:xfrm>
            <a:prstGeom prst="triangle">
              <a:avLst>
                <a:gd name="adj" fmla="val 4918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 smtClean="0"/>
                <a:t>Other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 smtClean="0"/>
                <a:t>Considerations</a:t>
              </a:r>
              <a:endParaRPr lang="en-US" altLang="en-US" sz="1200" dirty="0"/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6400800" y="1981200"/>
              <a:ext cx="914400" cy="9144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2636.303</a:t>
              </a:r>
            </a:p>
          </p:txBody>
        </p:sp>
        <p:sp>
          <p:nvSpPr>
            <p:cNvPr id="55" name="AutoShape 10"/>
            <p:cNvSpPr>
              <a:spLocks noChangeArrowheads="1"/>
            </p:cNvSpPr>
            <p:nvPr/>
          </p:nvSpPr>
          <p:spPr bwMode="auto">
            <a:xfrm>
              <a:off x="3886200" y="167640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dirty="0"/>
                <a:t>18 USC 209</a:t>
              </a: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3124200" y="4648200"/>
              <a:ext cx="914400" cy="1214438"/>
            </a:xfrm>
            <a:prstGeom prst="can">
              <a:avLst>
                <a:gd name="adj" fmla="val 332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2635.807</a:t>
              </a: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685800" y="4876800"/>
              <a:ext cx="914400" cy="914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SGE</a:t>
              </a: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1676400" y="5334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H="1" flipV="1">
              <a:off x="2819400" y="4191000"/>
              <a:ext cx="685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1323975" y="2554288"/>
              <a:ext cx="6737350" cy="3448050"/>
            </a:xfrm>
            <a:custGeom>
              <a:avLst/>
              <a:gdLst>
                <a:gd name="T0" fmla="*/ 17641888 w 4244"/>
                <a:gd name="T1" fmla="*/ 2147483647 h 2172"/>
                <a:gd name="T2" fmla="*/ 40322500 w 4244"/>
                <a:gd name="T3" fmla="*/ 2147483647 h 2172"/>
                <a:gd name="T4" fmla="*/ 178931888 w 4244"/>
                <a:gd name="T5" fmla="*/ 2147483647 h 2172"/>
                <a:gd name="T6" fmla="*/ 501511888 w 4244"/>
                <a:gd name="T7" fmla="*/ 2147483647 h 2172"/>
                <a:gd name="T8" fmla="*/ 1998484700 w 4244"/>
                <a:gd name="T9" fmla="*/ 2147483647 h 2172"/>
                <a:gd name="T10" fmla="*/ 2147483647 w 4244"/>
                <a:gd name="T11" fmla="*/ 2147483647 h 2172"/>
                <a:gd name="T12" fmla="*/ 2147483647 w 4244"/>
                <a:gd name="T13" fmla="*/ 2147483647 h 2172"/>
                <a:gd name="T14" fmla="*/ 2147483647 w 4244"/>
                <a:gd name="T15" fmla="*/ 2147483647 h 2172"/>
                <a:gd name="T16" fmla="*/ 2147483647 w 4244"/>
                <a:gd name="T17" fmla="*/ 2147483647 h 2172"/>
                <a:gd name="T18" fmla="*/ 2147483647 w 4244"/>
                <a:gd name="T19" fmla="*/ 2147483647 h 2172"/>
                <a:gd name="T20" fmla="*/ 2147483647 w 4244"/>
                <a:gd name="T21" fmla="*/ 2147483647 h 2172"/>
                <a:gd name="T22" fmla="*/ 2147483647 w 4244"/>
                <a:gd name="T23" fmla="*/ 2147483647 h 2172"/>
                <a:gd name="T24" fmla="*/ 2147483647 w 4244"/>
                <a:gd name="T25" fmla="*/ 2147483647 h 2172"/>
                <a:gd name="T26" fmla="*/ 2147483647 w 4244"/>
                <a:gd name="T27" fmla="*/ 2147483647 h 2172"/>
                <a:gd name="T28" fmla="*/ 2147483647 w 4244"/>
                <a:gd name="T29" fmla="*/ 2147483647 h 2172"/>
                <a:gd name="T30" fmla="*/ 2147483647 w 4244"/>
                <a:gd name="T31" fmla="*/ 2147483647 h 2172"/>
                <a:gd name="T32" fmla="*/ 2147483647 w 4244"/>
                <a:gd name="T33" fmla="*/ 2147483647 h 2172"/>
                <a:gd name="T34" fmla="*/ 2147483647 w 4244"/>
                <a:gd name="T35" fmla="*/ 2147483647 h 2172"/>
                <a:gd name="T36" fmla="*/ 2147483647 w 4244"/>
                <a:gd name="T37" fmla="*/ 2147483647 h 2172"/>
                <a:gd name="T38" fmla="*/ 2147483647 w 4244"/>
                <a:gd name="T39" fmla="*/ 2147483647 h 2172"/>
                <a:gd name="T40" fmla="*/ 2147483647 w 4244"/>
                <a:gd name="T41" fmla="*/ 2147483647 h 2172"/>
                <a:gd name="T42" fmla="*/ 2147483647 w 4244"/>
                <a:gd name="T43" fmla="*/ 2147483647 h 2172"/>
                <a:gd name="T44" fmla="*/ 2147483647 w 4244"/>
                <a:gd name="T45" fmla="*/ 2147483647 h 2172"/>
                <a:gd name="T46" fmla="*/ 2147483647 w 4244"/>
                <a:gd name="T47" fmla="*/ 2147483647 h 2172"/>
                <a:gd name="T48" fmla="*/ 2147483647 w 4244"/>
                <a:gd name="T49" fmla="*/ 2147483647 h 2172"/>
                <a:gd name="T50" fmla="*/ 2147483647 w 4244"/>
                <a:gd name="T51" fmla="*/ 2147483647 h 2172"/>
                <a:gd name="T52" fmla="*/ 2147483647 w 4244"/>
                <a:gd name="T53" fmla="*/ 2147483647 h 2172"/>
                <a:gd name="T54" fmla="*/ 2147483647 w 4244"/>
                <a:gd name="T55" fmla="*/ 2147483647 h 2172"/>
                <a:gd name="T56" fmla="*/ 2147483647 w 4244"/>
                <a:gd name="T57" fmla="*/ 2147483647 h 2172"/>
                <a:gd name="T58" fmla="*/ 2147483647 w 4244"/>
                <a:gd name="T59" fmla="*/ 2147483647 h 2172"/>
                <a:gd name="T60" fmla="*/ 2147483647 w 4244"/>
                <a:gd name="T61" fmla="*/ 2096770000 h 2172"/>
                <a:gd name="T62" fmla="*/ 2147483647 w 4244"/>
                <a:gd name="T63" fmla="*/ 1522174375 h 2172"/>
                <a:gd name="T64" fmla="*/ 2147483647 w 4244"/>
                <a:gd name="T65" fmla="*/ 1360884375 h 2172"/>
                <a:gd name="T66" fmla="*/ 2147483647 w 4244"/>
                <a:gd name="T67" fmla="*/ 1313002200 h 2172"/>
                <a:gd name="T68" fmla="*/ 2147483647 w 4244"/>
                <a:gd name="T69" fmla="*/ 1199594375 h 2172"/>
                <a:gd name="T70" fmla="*/ 2147483647 w 4244"/>
                <a:gd name="T71" fmla="*/ 1151712200 h 2172"/>
                <a:gd name="T72" fmla="*/ 2147483647 w 4244"/>
                <a:gd name="T73" fmla="*/ 1060986575 h 2172"/>
                <a:gd name="T74" fmla="*/ 2147483647 w 4244"/>
                <a:gd name="T75" fmla="*/ 945059388 h 2172"/>
                <a:gd name="T76" fmla="*/ 2147483647 w 4244"/>
                <a:gd name="T77" fmla="*/ 783769388 h 2172"/>
                <a:gd name="T78" fmla="*/ 2147483647 w 4244"/>
                <a:gd name="T79" fmla="*/ 554434375 h 2172"/>
                <a:gd name="T80" fmla="*/ 2147483647 w 4244"/>
                <a:gd name="T81" fmla="*/ 461189388 h 2172"/>
                <a:gd name="T82" fmla="*/ 2147483647 w 4244"/>
                <a:gd name="T83" fmla="*/ 206652813 h 2172"/>
                <a:gd name="T84" fmla="*/ 2147483647 w 4244"/>
                <a:gd name="T85" fmla="*/ 0 h 21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44" h="2172">
                  <a:moveTo>
                    <a:pt x="7" y="2057"/>
                  </a:moveTo>
                  <a:cubicBezTo>
                    <a:pt x="10" y="2085"/>
                    <a:pt x="0" y="2117"/>
                    <a:pt x="16" y="2140"/>
                  </a:cubicBezTo>
                  <a:cubicBezTo>
                    <a:pt x="27" y="2155"/>
                    <a:pt x="53" y="2146"/>
                    <a:pt x="71" y="2149"/>
                  </a:cubicBezTo>
                  <a:cubicBezTo>
                    <a:pt x="231" y="2172"/>
                    <a:pt x="68" y="2145"/>
                    <a:pt x="199" y="2167"/>
                  </a:cubicBezTo>
                  <a:cubicBezTo>
                    <a:pt x="272" y="2166"/>
                    <a:pt x="636" y="2164"/>
                    <a:pt x="793" y="2149"/>
                  </a:cubicBezTo>
                  <a:cubicBezTo>
                    <a:pt x="891" y="2139"/>
                    <a:pt x="1086" y="2121"/>
                    <a:pt x="1086" y="2121"/>
                  </a:cubicBezTo>
                  <a:cubicBezTo>
                    <a:pt x="1287" y="2124"/>
                    <a:pt x="1488" y="2130"/>
                    <a:pt x="1689" y="2130"/>
                  </a:cubicBezTo>
                  <a:cubicBezTo>
                    <a:pt x="1784" y="2130"/>
                    <a:pt x="1879" y="2132"/>
                    <a:pt x="1973" y="2121"/>
                  </a:cubicBezTo>
                  <a:cubicBezTo>
                    <a:pt x="1986" y="2120"/>
                    <a:pt x="1989" y="2100"/>
                    <a:pt x="2000" y="2094"/>
                  </a:cubicBezTo>
                  <a:cubicBezTo>
                    <a:pt x="2031" y="2079"/>
                    <a:pt x="2068" y="2077"/>
                    <a:pt x="2101" y="2066"/>
                  </a:cubicBezTo>
                  <a:cubicBezTo>
                    <a:pt x="2119" y="2060"/>
                    <a:pt x="2156" y="2048"/>
                    <a:pt x="2156" y="2048"/>
                  </a:cubicBezTo>
                  <a:cubicBezTo>
                    <a:pt x="2165" y="2042"/>
                    <a:pt x="2173" y="2034"/>
                    <a:pt x="2183" y="2030"/>
                  </a:cubicBezTo>
                  <a:cubicBezTo>
                    <a:pt x="2201" y="2022"/>
                    <a:pt x="2238" y="2012"/>
                    <a:pt x="2238" y="2012"/>
                  </a:cubicBezTo>
                  <a:cubicBezTo>
                    <a:pt x="2256" y="2000"/>
                    <a:pt x="2275" y="1987"/>
                    <a:pt x="2293" y="1975"/>
                  </a:cubicBezTo>
                  <a:cubicBezTo>
                    <a:pt x="2311" y="1963"/>
                    <a:pt x="2303" y="1932"/>
                    <a:pt x="2311" y="1911"/>
                  </a:cubicBezTo>
                  <a:cubicBezTo>
                    <a:pt x="2322" y="1881"/>
                    <a:pt x="2331" y="1872"/>
                    <a:pt x="2348" y="1847"/>
                  </a:cubicBezTo>
                  <a:cubicBezTo>
                    <a:pt x="2362" y="1789"/>
                    <a:pt x="2350" y="1820"/>
                    <a:pt x="2393" y="1756"/>
                  </a:cubicBezTo>
                  <a:cubicBezTo>
                    <a:pt x="2399" y="1747"/>
                    <a:pt x="2412" y="1728"/>
                    <a:pt x="2412" y="1728"/>
                  </a:cubicBezTo>
                  <a:cubicBezTo>
                    <a:pt x="2413" y="1710"/>
                    <a:pt x="2415" y="1507"/>
                    <a:pt x="2448" y="1463"/>
                  </a:cubicBezTo>
                  <a:cubicBezTo>
                    <a:pt x="2476" y="1426"/>
                    <a:pt x="2514" y="1401"/>
                    <a:pt x="2540" y="1362"/>
                  </a:cubicBezTo>
                  <a:cubicBezTo>
                    <a:pt x="2566" y="1284"/>
                    <a:pt x="2590" y="1286"/>
                    <a:pt x="2640" y="1234"/>
                  </a:cubicBezTo>
                  <a:cubicBezTo>
                    <a:pt x="2643" y="1216"/>
                    <a:pt x="2642" y="1197"/>
                    <a:pt x="2649" y="1180"/>
                  </a:cubicBezTo>
                  <a:cubicBezTo>
                    <a:pt x="2663" y="1143"/>
                    <a:pt x="2797" y="1116"/>
                    <a:pt x="2832" y="1106"/>
                  </a:cubicBezTo>
                  <a:cubicBezTo>
                    <a:pt x="2851" y="1101"/>
                    <a:pt x="2869" y="1094"/>
                    <a:pt x="2887" y="1088"/>
                  </a:cubicBezTo>
                  <a:cubicBezTo>
                    <a:pt x="2896" y="1085"/>
                    <a:pt x="2915" y="1079"/>
                    <a:pt x="2915" y="1079"/>
                  </a:cubicBezTo>
                  <a:cubicBezTo>
                    <a:pt x="3095" y="1082"/>
                    <a:pt x="3274" y="1081"/>
                    <a:pt x="3454" y="1088"/>
                  </a:cubicBezTo>
                  <a:cubicBezTo>
                    <a:pt x="3552" y="1092"/>
                    <a:pt x="3649" y="1127"/>
                    <a:pt x="3747" y="1134"/>
                  </a:cubicBezTo>
                  <a:cubicBezTo>
                    <a:pt x="3852" y="1169"/>
                    <a:pt x="3971" y="1159"/>
                    <a:pt x="4076" y="1125"/>
                  </a:cubicBezTo>
                  <a:cubicBezTo>
                    <a:pt x="4103" y="1096"/>
                    <a:pt x="4138" y="1078"/>
                    <a:pt x="4167" y="1052"/>
                  </a:cubicBezTo>
                  <a:cubicBezTo>
                    <a:pt x="4186" y="1035"/>
                    <a:pt x="4222" y="997"/>
                    <a:pt x="4222" y="997"/>
                  </a:cubicBezTo>
                  <a:cubicBezTo>
                    <a:pt x="4244" y="928"/>
                    <a:pt x="4235" y="969"/>
                    <a:pt x="4222" y="832"/>
                  </a:cubicBezTo>
                  <a:cubicBezTo>
                    <a:pt x="4210" y="705"/>
                    <a:pt x="4162" y="649"/>
                    <a:pt x="4048" y="604"/>
                  </a:cubicBezTo>
                  <a:cubicBezTo>
                    <a:pt x="3991" y="544"/>
                    <a:pt x="3817" y="544"/>
                    <a:pt x="3747" y="540"/>
                  </a:cubicBezTo>
                  <a:cubicBezTo>
                    <a:pt x="3478" y="491"/>
                    <a:pt x="3758" y="539"/>
                    <a:pt x="3052" y="521"/>
                  </a:cubicBezTo>
                  <a:cubicBezTo>
                    <a:pt x="2944" y="518"/>
                    <a:pt x="2830" y="494"/>
                    <a:pt x="2723" y="476"/>
                  </a:cubicBezTo>
                  <a:cubicBezTo>
                    <a:pt x="2702" y="469"/>
                    <a:pt x="2679" y="467"/>
                    <a:pt x="2659" y="457"/>
                  </a:cubicBezTo>
                  <a:cubicBezTo>
                    <a:pt x="2642" y="448"/>
                    <a:pt x="2630" y="430"/>
                    <a:pt x="2613" y="421"/>
                  </a:cubicBezTo>
                  <a:cubicBezTo>
                    <a:pt x="2572" y="401"/>
                    <a:pt x="2529" y="386"/>
                    <a:pt x="2485" y="375"/>
                  </a:cubicBezTo>
                  <a:cubicBezTo>
                    <a:pt x="2445" y="351"/>
                    <a:pt x="2401" y="326"/>
                    <a:pt x="2357" y="311"/>
                  </a:cubicBezTo>
                  <a:cubicBezTo>
                    <a:pt x="2325" y="280"/>
                    <a:pt x="2301" y="247"/>
                    <a:pt x="2265" y="220"/>
                  </a:cubicBezTo>
                  <a:cubicBezTo>
                    <a:pt x="2248" y="207"/>
                    <a:pt x="2211" y="183"/>
                    <a:pt x="2211" y="183"/>
                  </a:cubicBezTo>
                  <a:cubicBezTo>
                    <a:pt x="2182" y="142"/>
                    <a:pt x="2144" y="118"/>
                    <a:pt x="2110" y="82"/>
                  </a:cubicBezTo>
                  <a:cubicBezTo>
                    <a:pt x="2095" y="37"/>
                    <a:pt x="2067" y="43"/>
                    <a:pt x="204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927100" y="2895600"/>
              <a:ext cx="4711700" cy="1981200"/>
            </a:xfrm>
            <a:custGeom>
              <a:avLst/>
              <a:gdLst>
                <a:gd name="T0" fmla="*/ 342741250 w 2968"/>
                <a:gd name="T1" fmla="*/ 2147483647 h 1248"/>
                <a:gd name="T2" fmla="*/ 1189513750 w 2968"/>
                <a:gd name="T3" fmla="*/ 0 h 1248"/>
                <a:gd name="T4" fmla="*/ 2147483647 w 2968"/>
                <a:gd name="T5" fmla="*/ 2147483647 h 12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68" h="1248">
                  <a:moveTo>
                    <a:pt x="136" y="1248"/>
                  </a:moveTo>
                  <a:cubicBezTo>
                    <a:pt x="68" y="624"/>
                    <a:pt x="0" y="0"/>
                    <a:pt x="472" y="0"/>
                  </a:cubicBezTo>
                  <a:cubicBezTo>
                    <a:pt x="944" y="0"/>
                    <a:pt x="2552" y="1040"/>
                    <a:pt x="2968" y="1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1752600" y="22098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4038600" y="2743200"/>
              <a:ext cx="259080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4800600" y="2057400"/>
              <a:ext cx="1600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 flipH="1">
              <a:off x="6477000" y="4038600"/>
              <a:ext cx="304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AutoShape 26"/>
            <p:cNvSpPr>
              <a:spLocks noChangeArrowheads="1"/>
            </p:cNvSpPr>
            <p:nvPr/>
          </p:nvSpPr>
          <p:spPr bwMode="auto">
            <a:xfrm>
              <a:off x="6705600" y="3429000"/>
              <a:ext cx="914400" cy="1066800"/>
            </a:xfrm>
            <a:custGeom>
              <a:avLst/>
              <a:gdLst>
                <a:gd name="T0" fmla="*/ 19354800 w 21600"/>
                <a:gd name="T1" fmla="*/ 0 h 21600"/>
                <a:gd name="T2" fmla="*/ 4838700 w 21600"/>
                <a:gd name="T3" fmla="*/ 26344033 h 21600"/>
                <a:gd name="T4" fmla="*/ 19354800 w 21600"/>
                <a:gd name="T5" fmla="*/ 13172017 h 21600"/>
                <a:gd name="T6" fmla="*/ 33870900 w 21600"/>
                <a:gd name="T7" fmla="*/ 2634403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CNC</a:t>
              </a:r>
              <a:endParaRPr lang="en-US" altLang="en-US" sz="1600" dirty="0"/>
            </a:p>
          </p:txBody>
        </p:sp>
        <p:sp>
          <p:nvSpPr>
            <p:cNvPr id="67" name="AutoShape 27"/>
            <p:cNvSpPr>
              <a:spLocks noChangeArrowheads="1"/>
            </p:cNvSpPr>
            <p:nvPr/>
          </p:nvSpPr>
          <p:spPr bwMode="auto">
            <a:xfrm>
              <a:off x="838200" y="1752600"/>
              <a:ext cx="1676400" cy="838200"/>
            </a:xfrm>
            <a:prstGeom prst="flowChartOnlineStorag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Agency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Supplemental</a:t>
              </a:r>
            </a:p>
          </p:txBody>
        </p:sp>
        <p:sp>
          <p:nvSpPr>
            <p:cNvPr id="68" name="AutoShape 28"/>
            <p:cNvSpPr>
              <a:spLocks noChangeArrowheads="1"/>
            </p:cNvSpPr>
            <p:nvPr/>
          </p:nvSpPr>
          <p:spPr bwMode="auto">
            <a:xfrm>
              <a:off x="7315200" y="4724400"/>
              <a:ext cx="838200" cy="990600"/>
            </a:xfrm>
            <a:prstGeom prst="flowChartSor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Colbert </a:t>
              </a:r>
              <a:endParaRPr lang="en-US" altLang="en-US" sz="14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/>
                <a:t>Report</a:t>
              </a:r>
              <a:endParaRPr lang="en-US" altLang="en-US" sz="1400" dirty="0"/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6477000" y="5257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3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0998" y="439217"/>
            <a:ext cx="249255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Template: </a:t>
            </a:r>
          </a:p>
          <a:p>
            <a:pPr>
              <a:lnSpc>
                <a:spcPct val="80000"/>
              </a:lnSpc>
            </a:pPr>
            <a:r>
              <a:rPr lang="en-US" sz="2400" b="1" spc="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ook Deal Questions</a:t>
            </a:r>
            <a:endParaRPr lang="en-US" sz="3600" b="1" spc="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656768"/>
            <a:ext cx="6476705" cy="333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656768"/>
            <a:ext cx="618744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category of employee is seeking compensation for writing a book?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u="sng" dirty="0"/>
              <a:t>What is the book about</a:t>
            </a:r>
            <a:r>
              <a:rPr lang="en-US" altLang="en-US" dirty="0"/>
              <a:t>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is the writing performed and compensation received?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is the type of compensation?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u="sng" dirty="0"/>
              <a:t>Who is offering the compensation and why</a:t>
            </a:r>
            <a:r>
              <a:rPr lang="en-US" altLang="en-US" dirty="0"/>
              <a:t>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What other ethics rules and considerations may apply?</a:t>
            </a:r>
          </a:p>
        </p:txBody>
      </p:sp>
    </p:spTree>
    <p:extLst>
      <p:ext uri="{BB962C8B-B14F-4D97-AF65-F5344CB8AC3E}">
        <p14:creationId xmlns:p14="http://schemas.microsoft.com/office/powerpoint/2010/main" val="38054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0480" y="455252"/>
            <a:ext cx="22098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Category of Employee?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610292"/>
            <a:ext cx="6620496" cy="33579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09" y="1623463"/>
            <a:ext cx="6232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en-US" sz="2400" b="1" u="sng" dirty="0"/>
              <a:t>Regular Employees are NOT</a:t>
            </a:r>
            <a:r>
              <a:rPr lang="en-US" altLang="en-US" sz="2400" b="1" dirty="0"/>
              <a:t>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special </a:t>
            </a:r>
            <a:r>
              <a:rPr lang="en-US" altLang="en-US" sz="2000" dirty="0"/>
              <a:t>Government employees,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covered </a:t>
            </a:r>
            <a:r>
              <a:rPr lang="en-US" altLang="en-US" sz="2000" dirty="0" err="1"/>
              <a:t>noncareer</a:t>
            </a:r>
            <a:r>
              <a:rPr lang="en-US" altLang="en-US" sz="2000" dirty="0"/>
              <a:t> employees, nor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employees </a:t>
            </a:r>
            <a:r>
              <a:rPr lang="en-US" altLang="en-US" sz="2000" dirty="0"/>
              <a:t>appointed by the President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dirty="0"/>
          </a:p>
          <a:p>
            <a:pPr algn="ctr">
              <a:lnSpc>
                <a:spcPct val="80000"/>
              </a:lnSpc>
              <a:defRPr/>
            </a:pPr>
            <a:r>
              <a:rPr lang="en-US" altLang="en-US" sz="2400" b="1" u="sng" dirty="0"/>
              <a:t>Special Government Employees (SGEs)</a:t>
            </a:r>
            <a:r>
              <a:rPr lang="en-US" altLang="en-US" sz="2400" b="1" dirty="0"/>
              <a:t>: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are </a:t>
            </a:r>
            <a:r>
              <a:rPr lang="en-US" altLang="en-US" sz="2000" dirty="0"/>
              <a:t>those executive branch officers or employees specified in 18 U.S.C. § 202(a).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generally </a:t>
            </a:r>
            <a:r>
              <a:rPr lang="en-US" altLang="en-US" sz="2000" dirty="0"/>
              <a:t>are employees who are retained to work temporarily for the Government for no more than 130 days in any 365-day period.</a:t>
            </a:r>
          </a:p>
        </p:txBody>
      </p:sp>
    </p:spTree>
    <p:extLst>
      <p:ext uri="{BB962C8B-B14F-4D97-AF65-F5344CB8AC3E}">
        <p14:creationId xmlns:p14="http://schemas.microsoft.com/office/powerpoint/2010/main" val="18248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16" y="353919"/>
            <a:ext cx="1991379" cy="112653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286" y="409532"/>
            <a:ext cx="21064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</a:p>
          <a:p>
            <a:pPr>
              <a:lnSpc>
                <a:spcPct val="80000"/>
              </a:lnSpc>
            </a:pPr>
            <a:r>
              <a:rPr lang="en-US" sz="3200" b="1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Book About?</a:t>
            </a:r>
            <a:endParaRPr lang="en-US" sz="3200" b="1" spc="150" dirty="0">
              <a:solidFill>
                <a:srgbClr val="FAD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212" y="322028"/>
            <a:ext cx="2709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n-US" sz="2600" b="1" spc="220" dirty="0">
              <a:solidFill>
                <a:srgbClr val="FAD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D07161-4618-6B4B-BD2D-F1EDF1E00443}"/>
              </a:ext>
            </a:extLst>
          </p:cNvPr>
          <p:cNvSpPr/>
          <p:nvPr/>
        </p:nvSpPr>
        <p:spPr>
          <a:xfrm>
            <a:off x="5058545" y="990783"/>
            <a:ext cx="17299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sz="2600" spc="2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AE5E8A-36B9-E44A-826A-A53DA0B828C6}"/>
              </a:ext>
            </a:extLst>
          </p:cNvPr>
          <p:cNvSpPr/>
          <p:nvPr/>
        </p:nvSpPr>
        <p:spPr>
          <a:xfrm>
            <a:off x="2418080" y="657739"/>
            <a:ext cx="4370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600" b="1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ETHICS</a:t>
            </a:r>
            <a:endParaRPr lang="en-US" sz="2600" spc="22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2E3601-1B33-E145-BAFC-8EB755A712EF}"/>
              </a:ext>
            </a:extLst>
          </p:cNvPr>
          <p:cNvSpPr/>
          <p:nvPr/>
        </p:nvSpPr>
        <p:spPr>
          <a:xfrm>
            <a:off x="168009" y="1954896"/>
            <a:ext cx="6476705" cy="29828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10" y="1691580"/>
            <a:ext cx="647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en-US" sz="2000" dirty="0"/>
          </a:p>
          <a:p>
            <a:pPr algn="ctr">
              <a:defRPr/>
            </a:pPr>
            <a:r>
              <a:rPr lang="en-US" altLang="en-US" sz="2800" u="sng" dirty="0"/>
              <a:t>“Related to Official Duties</a:t>
            </a:r>
            <a:r>
              <a:rPr lang="en-US" altLang="en-US" sz="2800" u="sng" dirty="0" smtClean="0"/>
              <a:t>”</a:t>
            </a:r>
          </a:p>
          <a:p>
            <a:pPr algn="ctr">
              <a:defRPr/>
            </a:pPr>
            <a:r>
              <a:rPr lang="en-US" altLang="en-US" sz="2400" dirty="0"/>
              <a:t> </a:t>
            </a:r>
            <a:r>
              <a:rPr lang="en-US" altLang="en-US" sz="2400" u="sng" dirty="0" smtClean="0"/>
              <a:t>Two </a:t>
            </a:r>
            <a:r>
              <a:rPr lang="en-US" altLang="en-US" sz="2400" u="sng" dirty="0"/>
              <a:t>Main Classifications</a:t>
            </a:r>
            <a:r>
              <a:rPr lang="en-US" altLang="en-US" sz="2400" dirty="0"/>
              <a:t>:</a:t>
            </a:r>
          </a:p>
          <a:p>
            <a:pPr algn="ctr">
              <a:defRPr/>
            </a:pPr>
            <a:endParaRPr lang="en-US" altLang="en-US" sz="32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dirty="0"/>
              <a:t>Based on what the book is </a:t>
            </a:r>
            <a:r>
              <a:rPr lang="en-US" altLang="en-US" sz="2400" dirty="0" smtClean="0"/>
              <a:t>about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en-US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dirty="0" smtClean="0"/>
              <a:t>Based </a:t>
            </a:r>
            <a:r>
              <a:rPr lang="en-US" altLang="en-US" sz="2400" dirty="0"/>
              <a:t>on who is providing the compensation and why</a:t>
            </a:r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59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ptx" id="{51CBAD9A-3282-4C6E-ACE8-46A96EA074B2}" vid="{D45E013A-0093-4FF3-9F7E-BC201F9FB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FOIA Presentation</Template>
  <TotalTime>1458</TotalTime>
  <Words>758</Words>
  <Application>Microsoft Office PowerPoint</Application>
  <PresentationFormat>Custom</PresentationFormat>
  <Paragraphs>198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Courier New</vt:lpstr>
      <vt:lpstr>Gadugi</vt:lpstr>
      <vt:lpstr>Roboto  </vt:lpstr>
      <vt:lpstr>Tahoma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K. McRae</dc:creator>
  <cp:lastModifiedBy>Monica M. G. Ashar</cp:lastModifiedBy>
  <cp:revision>108</cp:revision>
  <cp:lastPrinted>2020-02-06T17:53:34Z</cp:lastPrinted>
  <dcterms:created xsi:type="dcterms:W3CDTF">2020-01-28T13:11:15Z</dcterms:created>
  <dcterms:modified xsi:type="dcterms:W3CDTF">2020-02-28T15:33:50Z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