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8" r:id="rId2"/>
    <p:sldMasterId id="2147483706" r:id="rId3"/>
    <p:sldMasterId id="2147483724" r:id="rId4"/>
  </p:sldMasterIdLst>
  <p:notesMasterIdLst>
    <p:notesMasterId r:id="rId20"/>
  </p:notesMasterIdLst>
  <p:sldIdLst>
    <p:sldId id="256" r:id="rId5"/>
    <p:sldId id="258" r:id="rId6"/>
    <p:sldId id="260" r:id="rId7"/>
    <p:sldId id="264" r:id="rId8"/>
    <p:sldId id="263" r:id="rId9"/>
    <p:sldId id="265" r:id="rId10"/>
    <p:sldId id="279" r:id="rId11"/>
    <p:sldId id="266" r:id="rId12"/>
    <p:sldId id="287" r:id="rId13"/>
    <p:sldId id="283" r:id="rId14"/>
    <p:sldId id="282" r:id="rId15"/>
    <p:sldId id="284" r:id="rId16"/>
    <p:sldId id="285" r:id="rId17"/>
    <p:sldId id="288"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y Keegan" initials="JK" lastIdx="8" clrIdx="0">
    <p:extLst>
      <p:ext uri="{19B8F6BF-5375-455C-9EA6-DF929625EA0E}">
        <p15:presenceInfo xmlns:p15="http://schemas.microsoft.com/office/powerpoint/2012/main" userId="S-1-5-21-108753355-3561907369-2268869943-6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01" autoAdjust="0"/>
    <p:restoredTop sz="96473" autoAdjust="0"/>
  </p:normalViewPr>
  <p:slideViewPr>
    <p:cSldViewPr snapToGrid="0">
      <p:cViewPr varScale="1">
        <p:scale>
          <a:sx n="118" d="100"/>
          <a:sy n="118" d="100"/>
        </p:scale>
        <p:origin x="372" y="9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950A-1071-46F9-B579-279F28E4A460}"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90ED-CA2D-463B-838B-22803A15556B}" type="slidenum">
              <a:rPr lang="en-US" smtClean="0"/>
              <a:t>‹#›</a:t>
            </a:fld>
            <a:endParaRPr lang="en-US"/>
          </a:p>
        </p:txBody>
      </p:sp>
    </p:spTree>
    <p:extLst>
      <p:ext uri="{BB962C8B-B14F-4D97-AF65-F5344CB8AC3E}">
        <p14:creationId xmlns:p14="http://schemas.microsoft.com/office/powerpoint/2010/main" val="366465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ge.gov/Web/278eGuide.nsf/fedb37db1c7052cd85257ea100446f55/176b8a30f2597a2585257f450053f14f?OpenDocument" TargetMode="External"/><Relationship Id="rId7" Type="http://schemas.openxmlformats.org/officeDocument/2006/relationships/hyperlink" Target="https://www.oge.gov/Web/278eGuide.nsf/fedb37db1c7052cd85257ea100446f55/53452fc27f0b82ca85257f450056fbf6?OpenDocu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oge.gov/Web/278eGuide.nsf/Content/FAQs~FAQs:+Restricted+Stock+Unit" TargetMode="External"/><Relationship Id="rId5" Type="http://schemas.openxmlformats.org/officeDocument/2006/relationships/hyperlink" Target="https://www.oge.gov/Web/278eGuide.nsf/fedb37db1c7052cd85257ea100446f55/9d7243524a7b4eda85257f450053cf21?OpenDocument" TargetMode="External"/><Relationship Id="rId4" Type="http://schemas.openxmlformats.org/officeDocument/2006/relationships/hyperlink" Target="https://www.oge.gov/Web/278eGuide.nsf/Content/FAQs~FAQs:+Restricted+Stoc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61AE2-FFE8-482F-9347-FE2BC80E41E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0688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nominee reports, the</a:t>
            </a:r>
            <a:r>
              <a:rPr lang="en-US" baseline="0" dirty="0" smtClean="0"/>
              <a:t> filer may hold current shares of restricted stock, restricted stock units, or options if the filer is currently employed with their employer.  Careful consideration should be made as to whether 1) potential conflicts exists with the filer’s proposed duties or a 2) supplemental agency ethics regulation will prevent the filer from retaining these types of assets.  However, as noted above, the filer may end up forfeiting these types of assets before they start federal employment, depending on the status and terms of the agreement/arrangement.  </a:t>
            </a:r>
          </a:p>
          <a:p>
            <a:endParaRPr lang="en-US" baseline="0" dirty="0" smtClean="0"/>
          </a:p>
          <a:p>
            <a:r>
              <a:rPr lang="en-US" sz="1200" b="0" i="0" u="none" strike="noStrike" kern="1200" baseline="0" dirty="0" smtClean="0">
                <a:solidFill>
                  <a:schemeClr val="tx1"/>
                </a:solidFill>
                <a:latin typeface="+mn-lt"/>
                <a:ea typeface="+mn-ea"/>
                <a:cs typeface="+mn-cs"/>
              </a:rPr>
              <a:t>The potential for a conflict of interest will arise when the equity-related interest is received, regardless of whether any applicable exercise or vesting has occurred: </a:t>
            </a:r>
          </a:p>
          <a:p>
            <a:r>
              <a:rPr lang="en-US" sz="1200" b="0" i="0" u="none" strike="noStrike" kern="1200" baseline="0" dirty="0" smtClean="0">
                <a:solidFill>
                  <a:schemeClr val="tx1"/>
                </a:solidFill>
                <a:latin typeface="+mn-lt"/>
                <a:ea typeface="+mn-ea"/>
                <a:cs typeface="+mn-cs"/>
              </a:rPr>
              <a:t>• For restricted stock and an interest in an ESOP, the potential for a conflict arises as soon as the equity-related interest is received by the employee. </a:t>
            </a:r>
          </a:p>
          <a:p>
            <a:r>
              <a:rPr lang="en-US" sz="1200" b="0" i="0" u="none" strike="noStrike" kern="1200" baseline="0" dirty="0" smtClean="0">
                <a:solidFill>
                  <a:schemeClr val="tx1"/>
                </a:solidFill>
                <a:latin typeface="+mn-lt"/>
                <a:ea typeface="+mn-ea"/>
                <a:cs typeface="+mn-cs"/>
              </a:rPr>
              <a:t>• For incentive stock options and RSUs, the potential for a conflict arises when the employee receives the option, or RSUs, even if they have not yet vested.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Because stock options, warrants, RSUs, stock appreciation rights, or phantom stock do not constitute ownership of the underlying stock and are not securities as defined at 5 C.F.R. § 2640.102(r), the exemptions at 5 C.F.R. § 2640.202 for interests in securities are not available. However, after the employee has exercised a restricted stock unit, for example, thereby purchasing the stock, the applicable exemptions at 5 C.F.R. § 2640.202 may be available for the stock itself.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Employees may remedy a potential conflict of interest under 18 U.S.C. § 208 by divesting their equity-related interest. In some cases before the employee can divest, an employer must </a:t>
            </a:r>
          </a:p>
          <a:p>
            <a:r>
              <a:rPr lang="en-US" sz="1200" b="0" i="0" u="none" strike="noStrike" kern="1200" baseline="0" dirty="0" smtClean="0">
                <a:solidFill>
                  <a:schemeClr val="tx1"/>
                </a:solidFill>
                <a:latin typeface="+mn-lt"/>
                <a:ea typeface="+mn-ea"/>
                <a:cs typeface="+mn-cs"/>
              </a:rPr>
              <a:t>accelerate the vesting schedule of the equity-related interest. Acceleration may be required for incentive stock options, warrants, interests in an ESOP, restricted stock, RSUs, stock appreciation rights, or phantom stock.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an employee entering Federal service, the ethics official should review the accelerated vesting to ensure that it is not an illegal supplementation of salary under 18 U.S.C. § 209 or an extraordinary payment under 5 C.F.R. § 2635.503. When analyzing the accelerated vesting under 18 U.S.C. § 209 or 5 C.F.R. § 2635.503, the ethics official first must check whether the acceleration is being made pursuant to a pre-existing plan, agreement, or policy, or whether the employer has a history of accelerating the vesting schedule for individuals who are not entering Federal service. In the absence of a pre-existing plan, agreement, policy, or practice, the ethics official will need to conduct a more detailed analysis as to whether the acceleration constitutes an extraordinary payment or a supplementation of Federal salary.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Vested Interests: </a:t>
            </a:r>
            <a:r>
              <a:rPr lang="en-US" sz="1200" b="0" i="0" u="none" strike="noStrike" kern="1200" baseline="0" dirty="0" smtClean="0">
                <a:solidFill>
                  <a:schemeClr val="tx1"/>
                </a:solidFill>
                <a:latin typeface="+mn-lt"/>
                <a:ea typeface="+mn-ea"/>
                <a:cs typeface="+mn-cs"/>
              </a:rPr>
              <a:t>In contrast to the acceleration of the payment of an equity-related interest that is not already vested, when the ownership of the interest has already vested an employee may receive an earlier payment to remediate a conflict of interest without running afoul of either 18 U.S.C. § 209 or 5 C.F.R. § 2635.503. This is because the employee is entitled to receive the payment and only the timing is being altered, not the entitlement to the payment itself. If the payment has been accelerated a significant period of time or the amount of the payment is substantial, ethics officials should consider whether the amount of the payment should be adjusted to reflect present value. </a:t>
            </a:r>
            <a:endParaRPr lang="en-US" baseline="0" dirty="0" smtClean="0"/>
          </a:p>
          <a:p>
            <a:endParaRPr lang="en-US" baseline="0" dirty="0" smtClean="0"/>
          </a:p>
          <a:p>
            <a:r>
              <a:rPr lang="en-US" baseline="0" dirty="0" smtClean="0"/>
              <a:t>For spouse: The conflicts considerations for these types of assets owned by a filer’s spouse is the same.  If a potential conflict exists, the agency will need to work with the filer regarding an appropriate action for a remedy. The agency may also consult with OGE.</a:t>
            </a:r>
            <a:endParaRPr lang="en-US" dirty="0"/>
          </a:p>
        </p:txBody>
      </p:sp>
      <p:sp>
        <p:nvSpPr>
          <p:cNvPr id="4" name="Slide Number Placeholder 3"/>
          <p:cNvSpPr>
            <a:spLocks noGrp="1"/>
          </p:cNvSpPr>
          <p:nvPr>
            <p:ph type="sldNum" sz="quarter" idx="10"/>
          </p:nvPr>
        </p:nvSpPr>
        <p:spPr/>
        <p:txBody>
          <a:bodyPr/>
          <a:lstStyle/>
          <a:p>
            <a:fld id="{453F90ED-CA2D-463B-838B-22803A15556B}" type="slidenum">
              <a:rPr lang="en-US" smtClean="0"/>
              <a:t>13</a:t>
            </a:fld>
            <a:endParaRPr lang="en-US"/>
          </a:p>
        </p:txBody>
      </p:sp>
    </p:spTree>
    <p:extLst>
      <p:ext uri="{BB962C8B-B14F-4D97-AF65-F5344CB8AC3E}">
        <p14:creationId xmlns:p14="http://schemas.microsoft.com/office/powerpoint/2010/main" val="50473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61AE2-FFE8-482F-9347-FE2BC80E41E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7215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61AE2-FFE8-482F-9347-FE2BC80E41E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2278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plans offer employees an option of investing in the employer’s stock through the plan, which would create a financial interest in the employer.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 former employer’s contribution is still outstanding during the employee’s Federal service but is a fixed amount, the employee has a financial interest in particular matters affecting the employer’s ability or willingness to make the employer contribution to the defined contribution plan (</a:t>
            </a:r>
            <a:r>
              <a:rPr lang="en-US" sz="1200" b="0" i="1" u="none" strike="noStrike" kern="1200" baseline="0" dirty="0"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particular matters affecting the financial stability of the employer). If the contribution is unpaid and is tied to the profitability of the employer during the employee’s Federal service, 18 U.S.C. § 208 will prohibit the employee from participating personally and substantially in any particular matter the employee knows will have a direct and predictable effect on the financial interests of the employer, until the amount is fixed. </a:t>
            </a:r>
          </a:p>
          <a:p>
            <a:r>
              <a:rPr lang="en-US" sz="1200" b="1" i="0" u="none" strike="noStrike" kern="1200" baseline="0" dirty="0" smtClean="0">
                <a:solidFill>
                  <a:schemeClr val="tx1"/>
                </a:solidFill>
                <a:latin typeface="+mn-lt"/>
                <a:ea typeface="+mn-ea"/>
                <a:cs typeface="+mn-cs"/>
              </a:rPr>
              <a:t>Exemptions: </a:t>
            </a:r>
            <a:r>
              <a:rPr lang="en-US" sz="1200" b="0" i="0" u="none" strike="noStrike" kern="1200" baseline="0" dirty="0" smtClean="0">
                <a:solidFill>
                  <a:schemeClr val="tx1"/>
                </a:solidFill>
                <a:latin typeface="+mn-lt"/>
                <a:ea typeface="+mn-ea"/>
                <a:cs typeface="+mn-cs"/>
              </a:rPr>
              <a:t>In many cases, the underlying assets of a defined contribution plan will qualify for the exemption at 5 C.F.R. § 2640.201(a) for diversified mutual funds, the exemption at 5 C.F.R. § 2640.201(b) for sector mutual funds, the exemption at 5 C.F.R. § 2640.201(c) for employee benefit plans, or the </a:t>
            </a:r>
            <a:r>
              <a:rPr lang="en-US" sz="1200" b="0" i="1" u="none" strike="noStrike" kern="1200" baseline="0" dirty="0" smtClean="0">
                <a:solidFill>
                  <a:schemeClr val="tx1"/>
                </a:solidFill>
                <a:latin typeface="+mn-lt"/>
                <a:ea typeface="+mn-ea"/>
                <a:cs typeface="+mn-cs"/>
              </a:rPr>
              <a:t>de </a:t>
            </a:r>
            <a:r>
              <a:rPr lang="en-US" sz="1200" b="0" i="1" u="none" strike="noStrike" kern="1200" baseline="0" dirty="0" err="1" smtClean="0">
                <a:solidFill>
                  <a:schemeClr val="tx1"/>
                </a:solidFill>
                <a:latin typeface="+mn-lt"/>
                <a:ea typeface="+mn-ea"/>
                <a:cs typeface="+mn-cs"/>
              </a:rPr>
              <a:t>minimis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exemptions at 5 C.F.R. § 2640.202 for publicly traded securities. </a:t>
            </a:r>
            <a:endParaRPr lang="en-US" dirty="0"/>
          </a:p>
        </p:txBody>
      </p:sp>
      <p:sp>
        <p:nvSpPr>
          <p:cNvPr id="4" name="Slide Number Placeholder 3"/>
          <p:cNvSpPr>
            <a:spLocks noGrp="1"/>
          </p:cNvSpPr>
          <p:nvPr>
            <p:ph type="sldNum" sz="quarter" idx="10"/>
          </p:nvPr>
        </p:nvSpPr>
        <p:spPr/>
        <p:txBody>
          <a:bodyPr/>
          <a:lstStyle/>
          <a:p>
            <a:fld id="{453F90ED-CA2D-463B-838B-22803A15556B}" type="slidenum">
              <a:rPr lang="en-US" smtClean="0"/>
              <a:t>5</a:t>
            </a:fld>
            <a:endParaRPr lang="en-US"/>
          </a:p>
        </p:txBody>
      </p:sp>
    </p:spTree>
    <p:extLst>
      <p:ext uri="{BB962C8B-B14F-4D97-AF65-F5344CB8AC3E}">
        <p14:creationId xmlns:p14="http://schemas.microsoft.com/office/powerpoint/2010/main" val="174031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Upon </a:t>
            </a:r>
            <a:r>
              <a:rPr lang="en-US" b="1" dirty="0" smtClean="0"/>
              <a:t>retirement age, </a:t>
            </a:r>
            <a:r>
              <a:rPr lang="en-US" dirty="0" smtClean="0"/>
              <a:t>specific to the plan, the employee </a:t>
            </a:r>
            <a:r>
              <a:rPr lang="en-US" u="sng" dirty="0" smtClean="0"/>
              <a:t>receives a fixed annuity</a:t>
            </a:r>
            <a:r>
              <a:rPr lang="en-US" dirty="0" smtClean="0"/>
              <a:t>. Payments may be </a:t>
            </a:r>
            <a:r>
              <a:rPr lang="en-US" u="sng" dirty="0" smtClean="0"/>
              <a:t>paid to the employee bi-weekly, or monthly, for life</a:t>
            </a:r>
            <a:r>
              <a:rPr lang="en-US" dirty="0" smtClean="0"/>
              <a:t>, or if other plan options are available,</a:t>
            </a:r>
            <a:r>
              <a:rPr lang="en-US" sz="1200" dirty="0" smtClean="0"/>
              <a:t> payment </a:t>
            </a:r>
            <a:r>
              <a:rPr lang="en-US" sz="1200" u="sng" dirty="0" smtClean="0"/>
              <a:t>may be paid in a lump-sum or other available combinations</a:t>
            </a:r>
            <a:r>
              <a:rPr lang="en-US" sz="1200" dirty="0" smtClean="0"/>
              <a:t>. A</a:t>
            </a:r>
            <a:r>
              <a:rPr lang="en-US" sz="1200" baseline="0" dirty="0" smtClean="0"/>
              <a:t> filer may report a plan called a “cash balance pension.” A cash balance pension plan is a type of a defined benefit plan.  Please refer to the 278 reviewer’s guide for the reporting requirements of a cash balance pension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Report your defined benefit plan in Part 2. In addition, report your participation in a defined contribution plan in Part 3. If the filer worked for the employer</a:t>
            </a:r>
            <a:r>
              <a:rPr lang="en-US" sz="1200" baseline="0" dirty="0" smtClean="0"/>
              <a:t> during the Part 1 reporting period, it should be disclosed in that Part.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5C461AE2-FFE8-482F-9347-FE2BC80E41E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70430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3F90ED-CA2D-463B-838B-22803A15556B}" type="slidenum">
              <a:rPr lang="en-US" smtClean="0"/>
              <a:t>8</a:t>
            </a:fld>
            <a:endParaRPr lang="en-US"/>
          </a:p>
        </p:txBody>
      </p:sp>
    </p:spTree>
    <p:extLst>
      <p:ext uri="{BB962C8B-B14F-4D97-AF65-F5344CB8AC3E}">
        <p14:creationId xmlns:p14="http://schemas.microsoft.com/office/powerpoint/2010/main" val="229722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Restricted Stock:</a:t>
            </a:r>
            <a:r>
              <a:rPr lang="en-US" baseline="0" dirty="0" smtClean="0"/>
              <a:t> </a:t>
            </a:r>
            <a:r>
              <a:rPr lang="en-US" dirty="0" smtClean="0"/>
              <a:t>Specific terms (e.g., the vesting period, whether employee) will be paid dividends before vesting, are spelled out in an agreement between employee and employer. Once the shares vest, the employee usually owns the stock without limitations and can sell it at any time</a:t>
            </a:r>
          </a:p>
          <a:p>
            <a:endParaRPr lang="en-US" dirty="0" smtClean="0"/>
          </a:p>
          <a:p>
            <a:r>
              <a:rPr lang="en-US" dirty="0" smtClean="0"/>
              <a:t>Restricted</a:t>
            </a:r>
            <a:r>
              <a:rPr lang="en-US" baseline="0" dirty="0" smtClean="0"/>
              <a:t> Stock Units: Specific terms (e.g., the vesting period, whether employee) will be paid dividends before vesting, are spelled out in an agreement between employee and employer. The grant of stock or its cash equivalent is deferred until the RSUs vest, which is based upon a set date or an occurrence described in a RSU plan or agreement. Once the vesting requirement is satisfied, the company ordinarily distributes the shares or their cash equivalent to the employee; however, the distribution may be deferred in some plans.</a:t>
            </a:r>
          </a:p>
          <a:p>
            <a:endParaRPr lang="en-US" baseline="0" dirty="0" smtClean="0"/>
          </a:p>
          <a:p>
            <a:r>
              <a:rPr lang="en-US" baseline="0" dirty="0" smtClean="0"/>
              <a:t>Stock options : </a:t>
            </a:r>
            <a:r>
              <a:rPr lang="en-US" sz="1200" kern="1200" dirty="0" smtClean="0">
                <a:solidFill>
                  <a:schemeClr val="tx1"/>
                </a:solidFill>
                <a:effectLst/>
                <a:latin typeface="+mn-lt"/>
                <a:ea typeface="+mn-ea"/>
                <a:cs typeface="+mn-cs"/>
              </a:rPr>
              <a:t>An incentive stock option typically has a vesting requirement, which means that the employee may exercise the stock option (i.e., purchase the employer’s stock at the strike price) only after a specified period of time has passed.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After the stock option vests, the employee may exercise the stock option until the stock option expires.  Once the stock option has expired, the employee no longer has the right to purchase the stock at the strike price.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3F90ED-CA2D-463B-838B-22803A15556B}" type="slidenum">
              <a:rPr lang="en-US" smtClean="0"/>
              <a:t>10</a:t>
            </a:fld>
            <a:endParaRPr lang="en-US"/>
          </a:p>
        </p:txBody>
      </p:sp>
    </p:spTree>
    <p:extLst>
      <p:ext uri="{BB962C8B-B14F-4D97-AF65-F5344CB8AC3E}">
        <p14:creationId xmlns:p14="http://schemas.microsoft.com/office/powerpoint/2010/main" val="24117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Differences between the two types of stock involve shareholder voting rights, dividend variability, price sensitivity, and the priority for payment of dividends and liquidation claims. For purposes of financial disclosure, these differences are ordinarily not significant, and there is no requirement to specify the type of stock in a financial disclosure report. </a:t>
            </a:r>
          </a:p>
          <a:p>
            <a:endParaRPr lang="en-US" dirty="0" smtClean="0"/>
          </a:p>
          <a:p>
            <a:r>
              <a:rPr lang="en-US" dirty="0" smtClean="0"/>
              <a:t>(Source: 278 Reviewer’s Guide, pg.</a:t>
            </a:r>
            <a:r>
              <a:rPr lang="en-US" baseline="0" dirty="0" smtClean="0"/>
              <a:t> 66</a:t>
            </a:r>
            <a:r>
              <a:rPr lang="en-US" dirty="0" smtClean="0"/>
              <a:t>)</a:t>
            </a:r>
          </a:p>
          <a:p>
            <a:endParaRPr lang="en-US" sz="1200" b="0" i="0" u="none" strike="noStrike" kern="1200" baseline="0" dirty="0" smtClean="0">
              <a:solidFill>
                <a:schemeClr val="tx1"/>
              </a:solidFill>
              <a:latin typeface="+mn-lt"/>
              <a:ea typeface="+mn-ea"/>
              <a:cs typeface="+mn-cs"/>
            </a:endParaRPr>
          </a:p>
          <a:p>
            <a:r>
              <a:rPr lang="en-US" dirty="0" smtClean="0"/>
              <a:t>Part 2</a:t>
            </a:r>
          </a:p>
          <a:p>
            <a:r>
              <a:rPr lang="en-US" dirty="0" smtClean="0"/>
              <a:t>Report a stock if the value of the stock was more than $1,000 at the end of the reporting period or if you received more than $200 in income during the reporting period.</a:t>
            </a:r>
          </a:p>
          <a:p>
            <a:r>
              <a:rPr lang="en-US" dirty="0" smtClean="0"/>
              <a:t>Description: Provide the exact name of the stock (e.g., “Xylophone Technologies Corporation”). In addition, for stock of a privately held company, provide a description of the issuer’s trade or business (e.g., grain distributor, supermarket, financial advisory, etc.). For publicly traded stocks, it is helpful to provide the ticker symbol in addition to the name of the stock.</a:t>
            </a:r>
          </a:p>
          <a:p>
            <a:r>
              <a:rPr lang="en-US" dirty="0" smtClean="0"/>
              <a:t>EIF: Select “N/A.”</a:t>
            </a:r>
          </a:p>
          <a:p>
            <a:r>
              <a:rPr lang="en-US" dirty="0" smtClean="0"/>
              <a:t>Value: Report the value of the stock by selecting the appropriate category.</a:t>
            </a:r>
          </a:p>
          <a:p>
            <a:r>
              <a:rPr lang="en-US" dirty="0" smtClean="0"/>
              <a:t>Income Type: Specify the type(s) of income if the total amount of income received during the reporting period exceeded $200. Stocks normally produce dividend income but may also produce capital gains if sold.</a:t>
            </a:r>
          </a:p>
          <a:p>
            <a:r>
              <a:rPr lang="en-US" dirty="0" smtClean="0"/>
              <a:t>Income Amount: Select the category corresponding to the total amount of income received during the reporting period.</a:t>
            </a:r>
            <a:endParaRPr lang="en-US" dirty="0"/>
          </a:p>
        </p:txBody>
      </p:sp>
      <p:sp>
        <p:nvSpPr>
          <p:cNvPr id="4" name="Slide Number Placeholder 3"/>
          <p:cNvSpPr>
            <a:spLocks noGrp="1"/>
          </p:cNvSpPr>
          <p:nvPr>
            <p:ph type="sldNum" sz="quarter" idx="10"/>
          </p:nvPr>
        </p:nvSpPr>
        <p:spPr/>
        <p:txBody>
          <a:bodyPr/>
          <a:lstStyle/>
          <a:p>
            <a:fld id="{453F90ED-CA2D-463B-838B-22803A15556B}" type="slidenum">
              <a:rPr lang="en-US" smtClean="0"/>
              <a:t>11</a:t>
            </a:fld>
            <a:endParaRPr lang="en-US"/>
          </a:p>
        </p:txBody>
      </p:sp>
    </p:spTree>
    <p:extLst>
      <p:ext uri="{BB962C8B-B14F-4D97-AF65-F5344CB8AC3E}">
        <p14:creationId xmlns:p14="http://schemas.microsoft.com/office/powerpoint/2010/main" val="339815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Reminder: There may</a:t>
            </a:r>
            <a:r>
              <a:rPr lang="en-US" baseline="0" dirty="0" smtClean="0"/>
              <a:t> be a corresponding entry in Part 3 and Part 4. Work with the filer to disclose any reportable information.</a:t>
            </a:r>
          </a:p>
          <a:p>
            <a:endParaRPr lang="en-US" dirty="0" smtClean="0"/>
          </a:p>
          <a:p>
            <a:r>
              <a:rPr lang="en-US" sz="1200" b="1" kern="1200" dirty="0" smtClean="0">
                <a:solidFill>
                  <a:schemeClr val="tx1"/>
                </a:solidFill>
                <a:effectLst/>
                <a:latin typeface="+mn-lt"/>
                <a:ea typeface="+mn-ea"/>
                <a:cs typeface="+mn-cs"/>
              </a:rPr>
              <a:t>Restricted Stock:</a:t>
            </a:r>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hlinkClick r:id="rId3"/>
              </a:rPr>
              <a:t>Description:</a:t>
            </a:r>
            <a:r>
              <a:rPr lang="en-US" sz="1200" kern="1200" dirty="0" smtClean="0">
                <a:solidFill>
                  <a:schemeClr val="tx1"/>
                </a:solidFill>
                <a:effectLst/>
                <a:latin typeface="+mn-lt"/>
                <a:ea typeface="+mn-ea"/>
                <a:cs typeface="+mn-cs"/>
              </a:rPr>
              <a:t>  Provide the exact name of the stock, write “restricted stock,” and indicate whether it is vested.  In addition, for a privately held business, describe the line of business, unless already provided in another entry.</a:t>
            </a:r>
          </a:p>
          <a:p>
            <a:r>
              <a:rPr lang="en-US" sz="1200" b="1" u="sng" kern="1200" dirty="0" smtClean="0">
                <a:solidFill>
                  <a:schemeClr val="tx1"/>
                </a:solidFill>
                <a:effectLst/>
                <a:latin typeface="+mn-lt"/>
                <a:ea typeface="+mn-ea"/>
                <a:cs typeface="+mn-cs"/>
              </a:rPr>
              <a:t>EIF:</a:t>
            </a:r>
            <a:r>
              <a:rPr lang="en-US" sz="1200" kern="1200" dirty="0" smtClean="0">
                <a:solidFill>
                  <a:schemeClr val="tx1"/>
                </a:solidFill>
                <a:effectLst/>
                <a:latin typeface="+mn-lt"/>
                <a:ea typeface="+mn-ea"/>
                <a:cs typeface="+mn-cs"/>
              </a:rPr>
              <a:t>  Select “N/A.”</a:t>
            </a:r>
          </a:p>
          <a:p>
            <a:r>
              <a:rPr lang="en-US" sz="1200" b="1" u="sng" kern="1200" dirty="0" smtClean="0">
                <a:solidFill>
                  <a:schemeClr val="tx1"/>
                </a:solidFill>
                <a:effectLst/>
                <a:latin typeface="+mn-lt"/>
                <a:ea typeface="+mn-ea"/>
                <a:cs typeface="+mn-cs"/>
              </a:rPr>
              <a:t>Value:</a:t>
            </a:r>
            <a:r>
              <a:rPr lang="en-US" sz="1200" kern="1200" dirty="0" smtClean="0">
                <a:solidFill>
                  <a:schemeClr val="tx1"/>
                </a:solidFill>
                <a:effectLst/>
                <a:latin typeface="+mn-lt"/>
                <a:ea typeface="+mn-ea"/>
                <a:cs typeface="+mn-cs"/>
              </a:rPr>
              <a:t>  Select the appropriate category. (</a:t>
            </a:r>
            <a:r>
              <a:rPr lang="en-US" sz="1200" u="sng" kern="1200" dirty="0" smtClean="0">
                <a:solidFill>
                  <a:schemeClr val="tx1"/>
                </a:solidFill>
                <a:effectLst/>
                <a:latin typeface="+mn-lt"/>
                <a:ea typeface="+mn-ea"/>
                <a:cs typeface="+mn-cs"/>
                <a:hlinkClick r:id="rId4"/>
              </a:rPr>
              <a:t>Note:</a:t>
            </a:r>
            <a:r>
              <a:rPr lang="en-US" sz="1200" kern="1200" dirty="0" smtClean="0">
                <a:solidFill>
                  <a:schemeClr val="tx1"/>
                </a:solidFill>
                <a:effectLst/>
                <a:latin typeface="+mn-lt"/>
                <a:ea typeface="+mn-ea"/>
                <a:cs typeface="+mn-cs"/>
              </a:rPr>
              <a:t> Value shares of unvested restricted stock as equivalent in value to the same number of shares of stock.)</a:t>
            </a:r>
          </a:p>
          <a:p>
            <a:r>
              <a:rPr lang="en-US" sz="1200" b="1" u="sng" kern="1200" dirty="0" smtClean="0">
                <a:solidFill>
                  <a:schemeClr val="tx1"/>
                </a:solidFill>
                <a:effectLst/>
                <a:latin typeface="+mn-lt"/>
                <a:ea typeface="+mn-ea"/>
                <a:cs typeface="+mn-cs"/>
              </a:rPr>
              <a:t>Income Type:</a:t>
            </a:r>
            <a:r>
              <a:rPr lang="en-US" sz="1200" kern="1200" dirty="0" smtClean="0">
                <a:solidFill>
                  <a:schemeClr val="tx1"/>
                </a:solidFill>
                <a:effectLst/>
                <a:latin typeface="+mn-lt"/>
                <a:ea typeface="+mn-ea"/>
                <a:cs typeface="+mn-cs"/>
              </a:rPr>
              <a:t>  Specify the type(s) of income if the total amount of income during the reporting period exceeded $200.</a:t>
            </a:r>
          </a:p>
          <a:p>
            <a:r>
              <a:rPr lang="en-US" sz="1200" b="1" u="sng" kern="1200" dirty="0" smtClean="0">
                <a:solidFill>
                  <a:schemeClr val="tx1"/>
                </a:solidFill>
                <a:effectLst/>
                <a:latin typeface="+mn-lt"/>
                <a:ea typeface="+mn-ea"/>
                <a:cs typeface="+mn-cs"/>
              </a:rPr>
              <a:t>Income Amt.:</a:t>
            </a:r>
            <a:r>
              <a:rPr lang="en-US" sz="1200" kern="1200" dirty="0" smtClean="0">
                <a:solidFill>
                  <a:schemeClr val="tx1"/>
                </a:solidFill>
                <a:effectLst/>
                <a:latin typeface="+mn-lt"/>
                <a:ea typeface="+mn-ea"/>
                <a:cs typeface="+mn-cs"/>
              </a:rPr>
              <a:t>  Select the appropriate category.</a:t>
            </a:r>
          </a:p>
          <a:p>
            <a:r>
              <a:rPr lang="en-US" sz="1200" b="1" u="sng" kern="1200" dirty="0" smtClean="0">
                <a:solidFill>
                  <a:schemeClr val="tx1"/>
                </a:solidFill>
                <a:effectLst/>
                <a:latin typeface="+mn-lt"/>
                <a:ea typeface="+mn-ea"/>
                <a:cs typeface="+mn-cs"/>
              </a:rPr>
              <a:t>Reporting Restricted Stock That Has Vested and Has No Remaining Restrictions:</a:t>
            </a:r>
            <a:r>
              <a:rPr lang="en-US" sz="1200" kern="1200" dirty="0" smtClean="0">
                <a:solidFill>
                  <a:schemeClr val="tx1"/>
                </a:solidFill>
                <a:effectLst/>
                <a:latin typeface="+mn-lt"/>
                <a:ea typeface="+mn-ea"/>
                <a:cs typeface="+mn-cs"/>
              </a:rPr>
              <a:t> report the stock as you would any other stock.</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Restricted Stock Units</a:t>
            </a:r>
          </a:p>
          <a:p>
            <a:r>
              <a:rPr lang="en-US" sz="1200" b="1" u="sng" kern="1200" dirty="0" smtClean="0">
                <a:solidFill>
                  <a:schemeClr val="tx1"/>
                </a:solidFill>
                <a:effectLst/>
                <a:latin typeface="+mn-lt"/>
                <a:ea typeface="+mn-ea"/>
                <a:cs typeface="+mn-cs"/>
                <a:hlinkClick r:id="rId5"/>
              </a:rPr>
              <a:t>Description:</a:t>
            </a:r>
            <a:r>
              <a:rPr lang="en-US" sz="1200" kern="1200" dirty="0" smtClean="0">
                <a:solidFill>
                  <a:schemeClr val="tx1"/>
                </a:solidFill>
                <a:effectLst/>
                <a:latin typeface="+mn-lt"/>
                <a:ea typeface="+mn-ea"/>
                <a:cs typeface="+mn-cs"/>
              </a:rPr>
              <a:t>  Provide the name of the employer, write “restricted stock unit,” and indicate whether the restricted stock unit is vested.  In addition, for a privately held business, describe the line of business, unless you have already provided this information in another entry.</a:t>
            </a:r>
          </a:p>
          <a:p>
            <a:r>
              <a:rPr lang="en-US" sz="1200" b="1" u="sng" kern="1200" dirty="0" smtClean="0">
                <a:solidFill>
                  <a:schemeClr val="tx1"/>
                </a:solidFill>
                <a:effectLst/>
                <a:latin typeface="+mn-lt"/>
                <a:ea typeface="+mn-ea"/>
                <a:cs typeface="+mn-cs"/>
              </a:rPr>
              <a:t>EIF:</a:t>
            </a:r>
            <a:r>
              <a:rPr lang="en-US" sz="1200" kern="1200" dirty="0" smtClean="0">
                <a:solidFill>
                  <a:schemeClr val="tx1"/>
                </a:solidFill>
                <a:effectLst/>
                <a:latin typeface="+mn-lt"/>
                <a:ea typeface="+mn-ea"/>
                <a:cs typeface="+mn-cs"/>
              </a:rPr>
              <a:t>  Select “N/A.”</a:t>
            </a:r>
          </a:p>
          <a:p>
            <a:r>
              <a:rPr lang="en-US" sz="1200" b="1" u="sng" kern="1200" dirty="0" smtClean="0">
                <a:solidFill>
                  <a:schemeClr val="tx1"/>
                </a:solidFill>
                <a:effectLst/>
                <a:latin typeface="+mn-lt"/>
                <a:ea typeface="+mn-ea"/>
                <a:cs typeface="+mn-cs"/>
              </a:rPr>
              <a:t>Value:</a:t>
            </a:r>
            <a:r>
              <a:rPr lang="en-US" sz="1200" kern="1200" dirty="0" smtClean="0">
                <a:solidFill>
                  <a:schemeClr val="tx1"/>
                </a:solidFill>
                <a:effectLst/>
                <a:latin typeface="+mn-lt"/>
                <a:ea typeface="+mn-ea"/>
                <a:cs typeface="+mn-cs"/>
              </a:rPr>
              <a:t> Select the appropriate category. </a:t>
            </a:r>
            <a:r>
              <a:rPr lang="en-US" sz="1200" u="sng" kern="1200" dirty="0" smtClean="0">
                <a:solidFill>
                  <a:schemeClr val="tx1"/>
                </a:solidFill>
                <a:effectLst/>
                <a:latin typeface="+mn-lt"/>
                <a:ea typeface="+mn-ea"/>
                <a:cs typeface="+mn-cs"/>
                <a:hlinkClick r:id="rId6"/>
              </a:rPr>
              <a:t>Note:</a:t>
            </a:r>
            <a:r>
              <a:rPr lang="en-US" sz="1200" kern="1200" dirty="0" smtClean="0">
                <a:solidFill>
                  <a:schemeClr val="tx1"/>
                </a:solidFill>
                <a:effectLst/>
                <a:latin typeface="+mn-lt"/>
                <a:ea typeface="+mn-ea"/>
                <a:cs typeface="+mn-cs"/>
              </a:rPr>
              <a:t> Value RSUs as equivalent in value to an equivalent number of shares of stock, unless your employer’s plan provides another means for determining value.</a:t>
            </a:r>
          </a:p>
          <a:p>
            <a:r>
              <a:rPr lang="en-US" sz="1200" b="1" u="sng" kern="1200" dirty="0" smtClean="0">
                <a:solidFill>
                  <a:schemeClr val="tx1"/>
                </a:solidFill>
                <a:effectLst/>
                <a:latin typeface="+mn-lt"/>
                <a:ea typeface="+mn-ea"/>
                <a:cs typeface="+mn-cs"/>
              </a:rPr>
              <a:t>Income type</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Write “cash payment” for cash income over $200 and provide the exact amount. </a:t>
            </a:r>
          </a:p>
          <a:p>
            <a:r>
              <a:rPr lang="en-US" sz="1200" kern="1200" dirty="0" smtClean="0">
                <a:solidFill>
                  <a:schemeClr val="tx1"/>
                </a:solidFill>
                <a:effectLst/>
                <a:latin typeface="+mn-lt"/>
                <a:ea typeface="+mn-ea"/>
                <a:cs typeface="+mn-cs"/>
              </a:rPr>
              <a:t>Stock acquired is reported in a separate line entry, using the standard instructions for stock.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Options (incentive stock option plan)</a:t>
            </a:r>
          </a:p>
          <a:p>
            <a:r>
              <a:rPr lang="en-US" sz="1200" b="1" u="sng" kern="1200" dirty="0" smtClean="0">
                <a:solidFill>
                  <a:schemeClr val="tx1"/>
                </a:solidFill>
                <a:effectLst/>
                <a:latin typeface="+mn-lt"/>
                <a:ea typeface="+mn-ea"/>
                <a:cs typeface="+mn-cs"/>
                <a:hlinkClick r:id="rId7"/>
              </a:rPr>
              <a:t>Description: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 the exact name of the stock for which the option was issued and “stock option.” Indicate whether the option is vested.</a:t>
            </a:r>
          </a:p>
          <a:p>
            <a:r>
              <a:rPr lang="en-US" sz="1200" b="1" u="sng" kern="1200" dirty="0" smtClean="0">
                <a:solidFill>
                  <a:schemeClr val="tx1"/>
                </a:solidFill>
                <a:effectLst/>
                <a:latin typeface="+mn-lt"/>
                <a:ea typeface="+mn-ea"/>
                <a:cs typeface="+mn-cs"/>
              </a:rPr>
              <a:t>EIF:</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“N/A.”</a:t>
            </a:r>
          </a:p>
          <a:p>
            <a:r>
              <a:rPr lang="en-US" sz="1200" b="1" u="sng" kern="1200" dirty="0" smtClean="0">
                <a:solidFill>
                  <a:schemeClr val="tx1"/>
                </a:solidFill>
                <a:effectLst/>
                <a:latin typeface="+mn-lt"/>
                <a:ea typeface="+mn-ea"/>
                <a:cs typeface="+mn-cs"/>
              </a:rPr>
              <a:t>Value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value can be determined, mark the appropriate category. (Value of an option is not the same as the value of the stock for which it was issued. The HR office of the issuing company may be able to provide a valuation.) Otherwise:</a:t>
            </a:r>
          </a:p>
          <a:p>
            <a:r>
              <a:rPr lang="en-US" sz="1200" kern="1200" dirty="0" smtClean="0">
                <a:solidFill>
                  <a:schemeClr val="tx1"/>
                </a:solidFill>
                <a:effectLst/>
                <a:latin typeface="+mn-lt"/>
                <a:ea typeface="+mn-ea"/>
                <a:cs typeface="+mn-cs"/>
              </a:rPr>
              <a:t>(A) If the option is “underwater” (i.e., strike price is above the market price) or if the value of the option is otherwise difficult to determine, write “value not readily ascertainable” in the “Description” field and provide the following additional information: (1) the number of shares of the stock for which the option was issued; (2) the strike price; (3) the expiration date; and (4) the date on which the option will vest, if the option is unvested.</a:t>
            </a:r>
          </a:p>
          <a:p>
            <a:r>
              <a:rPr lang="en-US" sz="1200" kern="1200" dirty="0" smtClean="0">
                <a:solidFill>
                  <a:schemeClr val="tx1"/>
                </a:solidFill>
                <a:effectLst/>
                <a:latin typeface="+mn-lt"/>
                <a:ea typeface="+mn-ea"/>
                <a:cs typeface="+mn-cs"/>
              </a:rPr>
              <a:t>(B) Alternatively, use any commonly accepted formula to calculate value (e.g., Black-Scholes pricing model).</a:t>
            </a:r>
          </a:p>
          <a:p>
            <a:r>
              <a:rPr lang="en-US" sz="1200" b="1" u="sng" kern="1200" dirty="0" smtClean="0">
                <a:solidFill>
                  <a:schemeClr val="tx1"/>
                </a:solidFill>
                <a:effectLst/>
                <a:latin typeface="+mn-lt"/>
                <a:ea typeface="+mn-ea"/>
                <a:cs typeface="+mn-cs"/>
              </a:rPr>
              <a:t>Income Type: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Specify income type(s) if the total income amount exceeded $200.</a:t>
            </a:r>
          </a:p>
          <a:p>
            <a:r>
              <a:rPr lang="en-US" sz="1200" b="1" u="sng" kern="1200" dirty="0" smtClean="0">
                <a:solidFill>
                  <a:schemeClr val="tx1"/>
                </a:solidFill>
                <a:effectLst/>
                <a:latin typeface="+mn-lt"/>
                <a:ea typeface="+mn-ea"/>
                <a:cs typeface="+mn-cs"/>
              </a:rPr>
              <a:t>Income Amt.: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the appropriate category. However, incentive stock options normally do not produce </a:t>
            </a:r>
            <a:r>
              <a:rPr lang="en-US" sz="1200" kern="1200" dirty="0" err="1" smtClean="0">
                <a:solidFill>
                  <a:schemeClr val="tx1"/>
                </a:solidFill>
                <a:effectLst/>
                <a:latin typeface="+mn-lt"/>
                <a:ea typeface="+mn-ea"/>
                <a:cs typeface="+mn-cs"/>
              </a:rPr>
              <a:t>incom</a:t>
            </a:r>
            <a:endParaRPr lang="en-US" dirty="0"/>
          </a:p>
        </p:txBody>
      </p:sp>
      <p:sp>
        <p:nvSpPr>
          <p:cNvPr id="4" name="Slide Number Placeholder 3"/>
          <p:cNvSpPr>
            <a:spLocks noGrp="1"/>
          </p:cNvSpPr>
          <p:nvPr>
            <p:ph type="sldNum" sz="quarter" idx="10"/>
          </p:nvPr>
        </p:nvSpPr>
        <p:spPr/>
        <p:txBody>
          <a:bodyPr/>
          <a:lstStyle/>
          <a:p>
            <a:fld id="{453F90ED-CA2D-463B-838B-22803A15556B}" type="slidenum">
              <a:rPr lang="en-US" smtClean="0"/>
              <a:t>12</a:t>
            </a:fld>
            <a:endParaRPr lang="en-US"/>
          </a:p>
        </p:txBody>
      </p:sp>
    </p:spTree>
    <p:extLst>
      <p:ext uri="{BB962C8B-B14F-4D97-AF65-F5344CB8AC3E}">
        <p14:creationId xmlns:p14="http://schemas.microsoft.com/office/powerpoint/2010/main" val="169141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4C7120-1598-4F67-807D-7463B0F0FF1E}"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755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4372D-4207-45FD-BC52-AD2284F6C8B2}"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42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98A85-DA6E-4004-8C93-A8D2FA76216D}"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0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6DD9B7-D52A-493F-B5B1-B297427B6774}"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753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C5ED3-497F-499D-A262-ED4CE0550882}" type="datetime1">
              <a:rPr lang="en-US" smtClean="0">
                <a:solidFill>
                  <a:prstClr val="black"/>
                </a:solidFill>
              </a:rPr>
              <a:pPr/>
              <a:t>10/22/2020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571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05EB38-1F6B-40CC-9273-0DAB3179AC2C}" type="datetime1">
              <a:rPr lang="en-US" smtClean="0">
                <a:solidFill>
                  <a:prstClr val="black"/>
                </a:solidFill>
              </a:rPr>
              <a:pPr/>
              <a:t>10/22/2020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617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84DC0-BAD2-4CB4-AAF2-0E1CCC8C55CF}" type="datetime1">
              <a:rPr lang="en-US" smtClean="0">
                <a:solidFill>
                  <a:prstClr val="black"/>
                </a:solidFill>
              </a:rPr>
              <a:pPr/>
              <a:t>10/22/2020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4955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6A425-4933-4BF5-9DB0-53E10E45D22C}"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393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54C47-0A1F-473A-B907-AC6FD1C7214B}"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3047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3F4A-2A9E-4A4E-A436-67C43FDB8764}"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7888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8C646-EA41-41D0-B931-ED5DDBD3C9F3}"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925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D20D5-B12F-46D8-945E-A721D2FE7E68}"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60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2D7AD-222B-4C30-BB28-47A0F5C6829B}"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5488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D3DA6-9329-4969-8A2B-8ACED6C21A46}"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871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3F7C2-7932-4DF6-B530-FF7D7F1A52DB}"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514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277E6-E13C-479D-8114-E08C30B7004E}"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4464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2AD67-5EF9-4D34-AEAB-205309153221}"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292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4C7120-1598-4F67-807D-7463B0F0FF1E}"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640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4372D-4207-45FD-BC52-AD2284F6C8B2}"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6695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98A85-DA6E-4004-8C93-A8D2FA76216D}"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283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6DD9B7-D52A-493F-B5B1-B297427B6774}"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711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C5ED3-497F-499D-A262-ED4CE0550882}" type="datetime1">
              <a:rPr lang="en-US" smtClean="0">
                <a:solidFill>
                  <a:prstClr val="black"/>
                </a:solidFill>
              </a:rPr>
              <a:pPr/>
              <a:t>10/22/2020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0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05EB38-1F6B-40CC-9273-0DAB3179AC2C}" type="datetime1">
              <a:rPr lang="en-US" smtClean="0">
                <a:solidFill>
                  <a:prstClr val="black"/>
                </a:solidFill>
              </a:rPr>
              <a:pPr/>
              <a:t>10/22/2020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458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84DC0-BAD2-4CB4-AAF2-0E1CCC8C55CF}" type="datetime1">
              <a:rPr lang="en-US" smtClean="0">
                <a:solidFill>
                  <a:prstClr val="black"/>
                </a:solidFill>
              </a:rPr>
              <a:pPr/>
              <a:t>10/22/2020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5408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6A425-4933-4BF5-9DB0-53E10E45D22C}"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280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54C47-0A1F-473A-B907-AC6FD1C7214B}"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22534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3F4A-2A9E-4A4E-A436-67C43FDB8764}"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9181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8C646-EA41-41D0-B931-ED5DDBD3C9F3}"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612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D20D5-B12F-46D8-945E-A721D2FE7E68}"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410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2D7AD-222B-4C30-BB28-47A0F5C6829B}"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77428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D3DA6-9329-4969-8A2B-8ACED6C21A46}"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402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3F7C2-7932-4DF6-B530-FF7D7F1A52DB}"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75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277E6-E13C-479D-8114-E08C30B7004E}"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068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2AD67-5EF9-4D34-AEAB-205309153221}"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062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4C7120-1598-4F67-807D-7463B0F0FF1E}"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63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D4372D-4207-45FD-BC52-AD2284F6C8B2}"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8525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98A85-DA6E-4004-8C93-A8D2FA76216D}"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94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6DD9B7-D52A-493F-B5B1-B297427B6774}"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2045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C5ED3-497F-499D-A262-ED4CE0550882}" type="datetime1">
              <a:rPr lang="en-US" smtClean="0">
                <a:solidFill>
                  <a:prstClr val="black"/>
                </a:solidFill>
              </a:rPr>
              <a:pPr/>
              <a:t>10/22/2020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727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05EB38-1F6B-40CC-9273-0DAB3179AC2C}" type="datetime1">
              <a:rPr lang="en-US" smtClean="0">
                <a:solidFill>
                  <a:prstClr val="black"/>
                </a:solidFill>
              </a:rPr>
              <a:pPr/>
              <a:t>10/22/2020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328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84DC0-BAD2-4CB4-AAF2-0E1CCC8C55CF}" type="datetime1">
              <a:rPr lang="en-US" smtClean="0">
                <a:solidFill>
                  <a:prstClr val="black"/>
                </a:solidFill>
              </a:rPr>
              <a:pPr/>
              <a:t>10/22/2020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1678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6A425-4933-4BF5-9DB0-53E10E45D22C}"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54C47-0A1F-473A-B907-AC6FD1C7214B}"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2457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3F4A-2A9E-4A4E-A436-67C43FDB8764}" type="datetime1">
              <a:rPr lang="en-US" smtClean="0">
                <a:solidFill>
                  <a:prstClr val="black"/>
                </a:solidFill>
              </a:rPr>
              <a:pPr/>
              <a:t>10/22/2020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00995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8C646-EA41-41D0-B931-ED5DDBD3C9F3}"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202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D20D5-B12F-46D8-945E-A721D2FE7E68}"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836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02D7AD-222B-4C30-BB28-47A0F5C6829B}"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03576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D3DA6-9329-4969-8A2B-8ACED6C21A46}"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541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3F7C2-7932-4DF6-B530-FF7D7F1A52DB}"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52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F277E6-E13C-479D-8114-E08C30B7004E}"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07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2AD67-5EF9-4D34-AEAB-205309153221}"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96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D0D2A4-ECBD-4BD7-9BE7-7AAE644F0400}"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3613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D0D2A4-ECBD-4BD7-9BE7-7AAE644F0400}"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06871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D0D2A4-ECBD-4BD7-9BE7-7AAE644F0400}" type="datetime1">
              <a:rPr lang="en-US" smtClean="0">
                <a:solidFill>
                  <a:prstClr val="black"/>
                </a:solidFill>
              </a:rPr>
              <a:pPr/>
              <a:t>10/22/2020</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462092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028305"/>
            <a:ext cx="6815669" cy="1142228"/>
          </a:xfrm>
        </p:spPr>
        <p:txBody>
          <a:bodyPr/>
          <a:lstStyle/>
          <a:p>
            <a:r>
              <a:rPr lang="en-US" sz="3600" b="1" dirty="0"/>
              <a:t>Basic </a:t>
            </a:r>
            <a:r>
              <a:rPr lang="en-US" sz="3600" b="1" dirty="0" smtClean="0"/>
              <a:t>Employment Benefits </a:t>
            </a:r>
            <a:br>
              <a:rPr lang="en-US" sz="3600" b="1" dirty="0" smtClean="0"/>
            </a:br>
            <a:r>
              <a:rPr lang="en-US" sz="3600" b="1" dirty="0" smtClean="0"/>
              <a:t>and Related Financial </a:t>
            </a:r>
            <a:r>
              <a:rPr lang="en-US" sz="3600" b="1" dirty="0"/>
              <a:t>Interests</a:t>
            </a:r>
          </a:p>
        </p:txBody>
      </p:sp>
      <p:sp>
        <p:nvSpPr>
          <p:cNvPr id="3" name="Subtitle 2"/>
          <p:cNvSpPr>
            <a:spLocks noGrp="1"/>
          </p:cNvSpPr>
          <p:nvPr>
            <p:ph type="subTitle" idx="1"/>
          </p:nvPr>
        </p:nvSpPr>
        <p:spPr/>
        <p:txBody>
          <a:bodyPr>
            <a:normAutofit lnSpcReduction="10000"/>
          </a:bodyPr>
          <a:lstStyle/>
          <a:p>
            <a:r>
              <a:rPr lang="en-US" dirty="0"/>
              <a:t>Jody Keegan, Program Analyst </a:t>
            </a:r>
          </a:p>
          <a:p>
            <a:r>
              <a:rPr lang="en-US" dirty="0"/>
              <a:t>Joyce Merilos, Program </a:t>
            </a:r>
            <a:r>
              <a:rPr lang="en-US" dirty="0" smtClean="0"/>
              <a:t>Analyst</a:t>
            </a:r>
          </a:p>
          <a:p>
            <a:r>
              <a:rPr lang="en-US" dirty="0" smtClean="0"/>
              <a:t>Fall 2020</a:t>
            </a:r>
            <a:endParaRPr lang="en-US" dirty="0"/>
          </a:p>
        </p:txBody>
      </p:sp>
    </p:spTree>
    <p:extLst>
      <p:ext uri="{BB962C8B-B14F-4D97-AF65-F5344CB8AC3E}">
        <p14:creationId xmlns:p14="http://schemas.microsoft.com/office/powerpoint/2010/main" val="3456522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10</a:t>
            </a:fld>
            <a:endParaRPr lang="en-US" dirty="0">
              <a:solidFill>
                <a:prstClr val="black"/>
              </a:solidFill>
            </a:endParaRPr>
          </a:p>
        </p:txBody>
      </p:sp>
      <p:sp>
        <p:nvSpPr>
          <p:cNvPr id="2" name="Title 1"/>
          <p:cNvSpPr>
            <a:spLocks noGrp="1"/>
          </p:cNvSpPr>
          <p:nvPr>
            <p:ph type="title" idx="4294967295"/>
          </p:nvPr>
        </p:nvSpPr>
        <p:spPr>
          <a:xfrm>
            <a:off x="1295397" y="700821"/>
            <a:ext cx="9836521" cy="1434611"/>
          </a:xfrm>
        </p:spPr>
        <p:txBody>
          <a:bodyPr tIns="0" bIns="0" anchor="ctr" anchorCtr="0">
            <a:noAutofit/>
          </a:bodyPr>
          <a:lstStyle/>
          <a:p>
            <a:pPr algn="l"/>
            <a:r>
              <a:rPr lang="en-US" sz="3200" b="1" dirty="0" smtClean="0"/>
              <a:t>Stock, Restricted Stock, Restricted Stock Units, </a:t>
            </a:r>
            <a:br>
              <a:rPr lang="en-US" sz="3200" b="1" dirty="0" smtClean="0"/>
            </a:br>
            <a:r>
              <a:rPr lang="en-US" sz="3200" b="1" dirty="0" smtClean="0"/>
              <a:t>and Incentive Stock Options: </a:t>
            </a:r>
            <a:br>
              <a:rPr lang="en-US" sz="3200" b="1" dirty="0" smtClean="0"/>
            </a:br>
            <a:r>
              <a:rPr lang="en-US" sz="3200" b="1" dirty="0" smtClean="0"/>
              <a:t>How are they structured?</a:t>
            </a:r>
            <a:endParaRPr lang="en-US" sz="3200" dirty="0"/>
          </a:p>
        </p:txBody>
      </p:sp>
      <p:sp>
        <p:nvSpPr>
          <p:cNvPr id="3" name="Content Placeholder 2"/>
          <p:cNvSpPr>
            <a:spLocks noGrp="1"/>
          </p:cNvSpPr>
          <p:nvPr>
            <p:ph idx="4294967295"/>
          </p:nvPr>
        </p:nvSpPr>
        <p:spPr>
          <a:xfrm>
            <a:off x="1060075" y="2414832"/>
            <a:ext cx="10071843" cy="3833568"/>
          </a:xfrm>
        </p:spPr>
        <p:txBody>
          <a:bodyPr tIns="0" bIns="0">
            <a:noAutofit/>
          </a:bodyPr>
          <a:lstStyle/>
          <a:p>
            <a:r>
              <a:rPr lang="en-US" sz="2200" b="1" dirty="0"/>
              <a:t>Stock </a:t>
            </a:r>
            <a:r>
              <a:rPr lang="en-US" sz="2200" dirty="0"/>
              <a:t>shares </a:t>
            </a:r>
            <a:r>
              <a:rPr lang="en-US" sz="2200" dirty="0">
                <a:solidFill>
                  <a:srgbClr val="FF0000"/>
                </a:solidFill>
              </a:rPr>
              <a:t>represent an equity </a:t>
            </a:r>
            <a:r>
              <a:rPr lang="en-US" sz="2200" dirty="0"/>
              <a:t>(ownership) interest </a:t>
            </a:r>
            <a:r>
              <a:rPr lang="en-US" sz="2200" dirty="0">
                <a:solidFill>
                  <a:srgbClr val="FF0000"/>
                </a:solidFill>
              </a:rPr>
              <a:t>in a corporation </a:t>
            </a:r>
            <a:r>
              <a:rPr lang="en-US" sz="2200" dirty="0"/>
              <a:t>and </a:t>
            </a:r>
            <a:r>
              <a:rPr lang="en-US" sz="2200" dirty="0">
                <a:solidFill>
                  <a:srgbClr val="FF0000"/>
                </a:solidFill>
              </a:rPr>
              <a:t>entitles the holder </a:t>
            </a:r>
            <a:r>
              <a:rPr lang="en-US" sz="2200" dirty="0"/>
              <a:t>to a claim on </a:t>
            </a:r>
            <a:r>
              <a:rPr lang="en-US" sz="2200" dirty="0">
                <a:solidFill>
                  <a:srgbClr val="FF0000"/>
                </a:solidFill>
              </a:rPr>
              <a:t>corporate assets and earnings</a:t>
            </a:r>
            <a:r>
              <a:rPr lang="en-US" sz="2200" dirty="0"/>
              <a:t>.</a:t>
            </a:r>
          </a:p>
          <a:p>
            <a:r>
              <a:rPr lang="en-US" sz="2200" b="1" dirty="0" smtClean="0"/>
              <a:t>Restricted </a:t>
            </a:r>
            <a:r>
              <a:rPr lang="en-US" sz="2200" b="1" dirty="0"/>
              <a:t>Stock</a:t>
            </a:r>
            <a:r>
              <a:rPr lang="en-US" sz="2200" dirty="0"/>
              <a:t>: a </a:t>
            </a:r>
            <a:r>
              <a:rPr lang="en-US" sz="2200" dirty="0">
                <a:solidFill>
                  <a:srgbClr val="FF0000"/>
                </a:solidFill>
              </a:rPr>
              <a:t>grant to an employee </a:t>
            </a:r>
            <a:r>
              <a:rPr lang="en-US" sz="2200" dirty="0"/>
              <a:t>of company stock that </a:t>
            </a:r>
            <a:r>
              <a:rPr lang="en-US" sz="2200" dirty="0">
                <a:solidFill>
                  <a:srgbClr val="FF0000"/>
                </a:solidFill>
              </a:rPr>
              <a:t>has limitations on the employee’s rights</a:t>
            </a:r>
            <a:r>
              <a:rPr lang="en-US" sz="2200" dirty="0"/>
              <a:t> (usually, the right to sell the stock) until the shares vest. </a:t>
            </a:r>
            <a:endParaRPr lang="en-US" sz="2200" dirty="0" smtClean="0"/>
          </a:p>
          <a:p>
            <a:r>
              <a:rPr lang="en-US" sz="2200" b="1" dirty="0" smtClean="0"/>
              <a:t>Restricted </a:t>
            </a:r>
            <a:r>
              <a:rPr lang="en-US" sz="2200" b="1" dirty="0"/>
              <a:t>Stock Units</a:t>
            </a:r>
            <a:r>
              <a:rPr lang="en-US" sz="2200" dirty="0"/>
              <a:t>: a </a:t>
            </a:r>
            <a:r>
              <a:rPr lang="en-US" sz="2200" dirty="0">
                <a:solidFill>
                  <a:srgbClr val="FF0000"/>
                </a:solidFill>
              </a:rPr>
              <a:t>grant to an employee </a:t>
            </a:r>
            <a:r>
              <a:rPr lang="en-US" sz="2200" dirty="0"/>
              <a:t>valued in terms of company stock. No actual stock is issued at the time of the grant. </a:t>
            </a:r>
            <a:endParaRPr lang="en-US" sz="2200" dirty="0" smtClean="0"/>
          </a:p>
          <a:p>
            <a:r>
              <a:rPr lang="en-US" sz="2200" b="1" dirty="0" smtClean="0"/>
              <a:t>Options (incentive stock option plan)</a:t>
            </a:r>
            <a:r>
              <a:rPr lang="en-US" sz="2200" dirty="0" smtClean="0"/>
              <a:t>: </a:t>
            </a:r>
            <a:r>
              <a:rPr lang="en-US" sz="2200" dirty="0"/>
              <a:t>a </a:t>
            </a:r>
            <a:r>
              <a:rPr lang="en-US" sz="2200" dirty="0">
                <a:solidFill>
                  <a:srgbClr val="FF0000"/>
                </a:solidFill>
              </a:rPr>
              <a:t>type of compensation </a:t>
            </a:r>
            <a:r>
              <a:rPr lang="en-US" sz="2200" dirty="0"/>
              <a:t>in the form of an </a:t>
            </a:r>
            <a:r>
              <a:rPr lang="en-US" sz="2200" dirty="0">
                <a:solidFill>
                  <a:srgbClr val="FF0000"/>
                </a:solidFill>
              </a:rPr>
              <a:t>agreement between an employer and an employee </a:t>
            </a:r>
            <a:r>
              <a:rPr lang="en-US" sz="2200" dirty="0"/>
              <a:t>that allows the employee to </a:t>
            </a:r>
            <a:r>
              <a:rPr lang="en-US" sz="2200" dirty="0">
                <a:solidFill>
                  <a:srgbClr val="FF0000"/>
                </a:solidFill>
              </a:rPr>
              <a:t>purchase shares </a:t>
            </a:r>
            <a:r>
              <a:rPr lang="en-US" sz="2200" dirty="0"/>
              <a:t>of the employer’s stock </a:t>
            </a:r>
            <a:r>
              <a:rPr lang="en-US" sz="2200" dirty="0">
                <a:solidFill>
                  <a:srgbClr val="FF0000"/>
                </a:solidFill>
              </a:rPr>
              <a:t>at a specified price </a:t>
            </a:r>
            <a:r>
              <a:rPr lang="en-US" sz="2200" dirty="0"/>
              <a:t>(i.e., the “strike price</a:t>
            </a:r>
            <a:r>
              <a:rPr lang="en-US" sz="2200" dirty="0" smtClean="0"/>
              <a:t>”).</a:t>
            </a:r>
            <a:r>
              <a:rPr lang="en-US" sz="2200" dirty="0"/>
              <a:t> </a:t>
            </a:r>
            <a:endParaRPr lang="en-US" sz="2200" dirty="0" smtClean="0"/>
          </a:p>
          <a:p>
            <a:endParaRPr lang="en-US" sz="2300" dirty="0"/>
          </a:p>
        </p:txBody>
      </p:sp>
    </p:spTree>
    <p:extLst>
      <p:ext uri="{BB962C8B-B14F-4D97-AF65-F5344CB8AC3E}">
        <p14:creationId xmlns:p14="http://schemas.microsoft.com/office/powerpoint/2010/main" val="278001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Stock:</a:t>
            </a:r>
            <a:br>
              <a:rPr lang="en-US" sz="3200" b="1" dirty="0" smtClean="0"/>
            </a:br>
            <a:r>
              <a:rPr lang="en-US" sz="3200" b="1" dirty="0" smtClean="0"/>
              <a:t>How is it reported?</a:t>
            </a:r>
            <a:endParaRPr lang="en-US" sz="32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11</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36711340"/>
              </p:ext>
            </p:extLst>
          </p:nvPr>
        </p:nvGraphicFramePr>
        <p:xfrm>
          <a:off x="1295402" y="3006970"/>
          <a:ext cx="9465517" cy="1782241"/>
        </p:xfrm>
        <a:graphic>
          <a:graphicData uri="http://schemas.openxmlformats.org/drawingml/2006/table">
            <a:tbl>
              <a:tblPr>
                <a:tableStyleId>{5C22544A-7EE6-4342-B048-85BDC9FD1C3A}</a:tableStyleId>
              </a:tblPr>
              <a:tblGrid>
                <a:gridCol w="3334206"/>
                <a:gridCol w="736300"/>
                <a:gridCol w="1911667"/>
                <a:gridCol w="1741672"/>
                <a:gridCol w="1741672"/>
              </a:tblGrid>
              <a:tr h="411784">
                <a:tc>
                  <a:txBody>
                    <a:bodyPr/>
                    <a:lstStyle/>
                    <a:p>
                      <a:pPr marL="67945" marR="0" eaLnBrk="0" hangingPunct="0">
                        <a:lnSpc>
                          <a:spcPts val="1140"/>
                        </a:lnSpc>
                        <a:spcBef>
                          <a:spcPts val="0"/>
                        </a:spcBef>
                        <a:spcAft>
                          <a:spcPts val="0"/>
                        </a:spcAft>
                      </a:pPr>
                      <a:r>
                        <a:rPr lang="en-US" sz="1600" b="1" dirty="0">
                          <a:effectLst/>
                        </a:rPr>
                        <a:t>Description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EIF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Value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57150" marR="0" eaLnBrk="0" hangingPunct="0">
                        <a:lnSpc>
                          <a:spcPct val="107000"/>
                        </a:lnSpc>
                        <a:spcBef>
                          <a:spcPts val="60"/>
                        </a:spcBef>
                        <a:spcAft>
                          <a:spcPts val="0"/>
                        </a:spcAft>
                      </a:pPr>
                      <a:r>
                        <a:rPr lang="en-US" sz="1600" b="1" dirty="0">
                          <a:effectLst/>
                        </a:rPr>
                        <a:t>Income Type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8580" marR="0" eaLnBrk="0" hangingPunct="0">
                        <a:lnSpc>
                          <a:spcPts val="1140"/>
                        </a:lnSpc>
                        <a:spcBef>
                          <a:spcPts val="0"/>
                        </a:spcBef>
                        <a:spcAft>
                          <a:spcPts val="0"/>
                        </a:spcAft>
                      </a:pPr>
                      <a:r>
                        <a:rPr lang="en-US" sz="1600" b="1" dirty="0">
                          <a:effectLst/>
                        </a:rPr>
                        <a:t>Income Amount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644885">
                <a:tc>
                  <a:txBody>
                    <a:bodyPr/>
                    <a:lstStyle/>
                    <a:p>
                      <a:pPr marL="67945" marR="0" eaLnBrk="0" hangingPunct="0">
                        <a:lnSpc>
                          <a:spcPts val="1125"/>
                        </a:lnSpc>
                        <a:spcBef>
                          <a:spcPts val="0"/>
                        </a:spcBef>
                        <a:spcAft>
                          <a:spcPts val="0"/>
                        </a:spcAft>
                      </a:pPr>
                      <a:r>
                        <a:rPr lang="en-US" sz="1600" b="1" dirty="0">
                          <a:effectLst/>
                        </a:rPr>
                        <a:t>ABC </a:t>
                      </a:r>
                      <a:r>
                        <a:rPr lang="en-US" sz="1600" b="1" dirty="0" smtClean="0">
                          <a:effectLst/>
                        </a:rPr>
                        <a:t>Pharmaceuticals, Inc.</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600" b="1" dirty="0">
                          <a:effectLst/>
                        </a:rPr>
                        <a:t>N/A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600" b="1" dirty="0">
                          <a:effectLst/>
                        </a:rPr>
                        <a:t> </a:t>
                      </a:r>
                      <a:r>
                        <a:rPr lang="en-US" sz="1600" b="1" dirty="0" smtClean="0">
                          <a:effectLst/>
                        </a:rPr>
                        <a:t>$50,000-$100,000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600" b="1" dirty="0" smtClean="0">
                          <a:effectLst/>
                        </a:rPr>
                        <a:t>Dividends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600" b="1" dirty="0" smtClean="0">
                          <a:effectLst/>
                        </a:rPr>
                        <a:t>$</a:t>
                      </a:r>
                      <a:r>
                        <a:rPr lang="en-US" sz="1600" b="1" dirty="0" smtClean="0">
                          <a:effectLst/>
                        </a:rPr>
                        <a:t>1,001-</a:t>
                      </a:r>
                      <a:r>
                        <a:rPr lang="en-US" sz="1600" b="1" dirty="0" smtClean="0">
                          <a:effectLst/>
                        </a:rPr>
                        <a:t>$2,500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725572">
                <a:tc>
                  <a:txBody>
                    <a:bodyPr/>
                    <a:lstStyle/>
                    <a:p>
                      <a:pPr marL="67945" marR="0" eaLnBrk="0" hangingPunct="0">
                        <a:lnSpc>
                          <a:spcPts val="1125"/>
                        </a:lnSpc>
                        <a:spcBef>
                          <a:spcPts val="0"/>
                        </a:spcBef>
                        <a:spcAft>
                          <a:spcPts val="0"/>
                        </a:spcAft>
                      </a:pPr>
                      <a:r>
                        <a:rPr lang="en-US" sz="1600" b="1" dirty="0" smtClean="0">
                          <a:effectLst/>
                          <a:latin typeface="+mn-lt"/>
                          <a:ea typeface="Calibri" panose="020F0502020204030204" pitchFamily="34" charset="0"/>
                          <a:cs typeface="Times New Roman" panose="02020603050405020304" pitchFamily="18" charset="0"/>
                        </a:rPr>
                        <a:t>XYZ Medical Co. </a:t>
                      </a:r>
                      <a:endParaRPr lang="en-US" sz="16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600" b="1" dirty="0" smtClean="0">
                          <a:effectLst/>
                          <a:latin typeface="+mn-lt"/>
                          <a:ea typeface="Calibri" panose="020F0502020204030204" pitchFamily="34" charset="0"/>
                          <a:cs typeface="Times New Roman" panose="02020603050405020304" pitchFamily="18" charset="0"/>
                        </a:rPr>
                        <a:t>N/A</a:t>
                      </a:r>
                      <a:endParaRPr lang="en-US" sz="16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600" b="1" dirty="0" smtClean="0">
                          <a:effectLst/>
                          <a:latin typeface="+mn-lt"/>
                          <a:ea typeface="Calibri" panose="020F0502020204030204" pitchFamily="34" charset="0"/>
                          <a:cs typeface="Times New Roman" panose="02020603050405020304" pitchFamily="18" charset="0"/>
                        </a:rPr>
                        <a:t>None</a:t>
                      </a:r>
                      <a:r>
                        <a:rPr lang="en-US" sz="1600" b="1" baseline="0" dirty="0" smtClean="0">
                          <a:effectLst/>
                          <a:latin typeface="+mn-lt"/>
                          <a:ea typeface="Calibri" panose="020F0502020204030204" pitchFamily="34" charset="0"/>
                          <a:cs typeface="Times New Roman" panose="02020603050405020304" pitchFamily="18" charset="0"/>
                        </a:rPr>
                        <a:t> (or less than $1,001)</a:t>
                      </a:r>
                      <a:endParaRPr lang="en-US" sz="16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600" b="1" dirty="0" smtClean="0">
                          <a:effectLst/>
                          <a:latin typeface="+mn-lt"/>
                          <a:ea typeface="Calibri" panose="020F0502020204030204" pitchFamily="34" charset="0"/>
                          <a:cs typeface="Times New Roman" panose="02020603050405020304" pitchFamily="18" charset="0"/>
                        </a:rPr>
                        <a:t>Capital Gains</a:t>
                      </a:r>
                      <a:endParaRPr lang="en-US" sz="16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600" b="1" dirty="0" smtClean="0">
                          <a:effectLst/>
                          <a:latin typeface="+mn-lt"/>
                          <a:ea typeface="Calibri" panose="020F0502020204030204" pitchFamily="34" charset="0"/>
                          <a:cs typeface="Times New Roman" panose="02020603050405020304" pitchFamily="18" charset="0"/>
                        </a:rPr>
                        <a:t>$</a:t>
                      </a:r>
                      <a:r>
                        <a:rPr lang="en-US" sz="1600" b="1" dirty="0" smtClean="0">
                          <a:effectLst/>
                          <a:latin typeface="+mn-lt"/>
                          <a:ea typeface="Calibri" panose="020F0502020204030204" pitchFamily="34" charset="0"/>
                          <a:cs typeface="Times New Roman" panose="02020603050405020304" pitchFamily="18" charset="0"/>
                        </a:rPr>
                        <a:t>1,001-</a:t>
                      </a:r>
                      <a:r>
                        <a:rPr lang="en-US" sz="1600" b="1" dirty="0" smtClean="0">
                          <a:effectLst/>
                          <a:latin typeface="+mn-lt"/>
                          <a:ea typeface="Calibri" panose="020F0502020204030204" pitchFamily="34" charset="0"/>
                          <a:cs typeface="Times New Roman" panose="02020603050405020304" pitchFamily="18" charset="0"/>
                        </a:rPr>
                        <a:t>$2,500</a:t>
                      </a:r>
                      <a:endParaRPr lang="en-US" sz="1600" b="1" dirty="0">
                        <a:effectLst/>
                        <a:latin typeface="+mn-lt"/>
                        <a:ea typeface="Calibri" panose="020F0502020204030204" pitchFamily="34" charset="0"/>
                        <a:cs typeface="Times New Roman" panose="02020603050405020304" pitchFamily="18" charset="0"/>
                      </a:endParaRPr>
                    </a:p>
                  </a:txBody>
                  <a:tcPr marL="0" marR="0" marT="91440" marB="0"/>
                </a:tc>
              </a:tr>
            </a:tbl>
          </a:graphicData>
        </a:graphic>
      </p:graphicFrame>
    </p:spTree>
    <p:extLst>
      <p:ext uri="{BB962C8B-B14F-4D97-AF65-F5344CB8AC3E}">
        <p14:creationId xmlns:p14="http://schemas.microsoft.com/office/powerpoint/2010/main" val="410492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12</a:t>
            </a:fld>
            <a:endParaRPr lang="en-US" dirty="0">
              <a:solidFill>
                <a:prstClr val="black"/>
              </a:solidFill>
            </a:endParaRPr>
          </a:p>
        </p:txBody>
      </p:sp>
      <p:sp>
        <p:nvSpPr>
          <p:cNvPr id="2" name="Title 1"/>
          <p:cNvSpPr>
            <a:spLocks noGrp="1"/>
          </p:cNvSpPr>
          <p:nvPr>
            <p:ph type="title" idx="4294967295"/>
          </p:nvPr>
        </p:nvSpPr>
        <p:spPr>
          <a:xfrm>
            <a:off x="1024049" y="527538"/>
            <a:ext cx="9601200" cy="1259079"/>
          </a:xfrm>
        </p:spPr>
        <p:txBody>
          <a:bodyPr>
            <a:noAutofit/>
          </a:bodyPr>
          <a:lstStyle/>
          <a:p>
            <a:pPr algn="l"/>
            <a:r>
              <a:rPr lang="en-US" sz="2800" b="1" dirty="0">
                <a:solidFill>
                  <a:prstClr val="black">
                    <a:lumMod val="85000"/>
                    <a:lumOff val="15000"/>
                  </a:prstClr>
                </a:solidFill>
              </a:rPr>
              <a:t>Restricted Stock, Restricted Stock Units, </a:t>
            </a:r>
            <a:r>
              <a:rPr lang="en-US" sz="2800" b="1" dirty="0" smtClean="0">
                <a:solidFill>
                  <a:prstClr val="black">
                    <a:lumMod val="85000"/>
                    <a:lumOff val="15000"/>
                  </a:prstClr>
                </a:solidFill>
              </a:rPr>
              <a:t>and Incentive Stock Options: How is it reported?</a:t>
            </a:r>
            <a:endParaRPr lang="en-US" sz="4000" dirty="0"/>
          </a:p>
        </p:txBody>
      </p:sp>
      <p:sp>
        <p:nvSpPr>
          <p:cNvPr id="3" name="Content Placeholder 2"/>
          <p:cNvSpPr>
            <a:spLocks noGrp="1"/>
          </p:cNvSpPr>
          <p:nvPr>
            <p:ph idx="4294967295"/>
          </p:nvPr>
        </p:nvSpPr>
        <p:spPr>
          <a:xfrm>
            <a:off x="1024048" y="1649896"/>
            <a:ext cx="10019089" cy="4200387"/>
          </a:xfrm>
        </p:spPr>
        <p:txBody>
          <a:bodyPr tIns="91440" bIns="91440"/>
          <a:lstStyle/>
          <a:p>
            <a:pPr marL="0" indent="0">
              <a:buNone/>
            </a:pPr>
            <a:r>
              <a:rPr lang="en-US" sz="1600" b="1" dirty="0" smtClean="0"/>
              <a:t>Restricted Stock/ Restricted Stock Units</a:t>
            </a:r>
          </a:p>
          <a:p>
            <a:pPr marL="0" indent="0">
              <a:buNone/>
            </a:pPr>
            <a:endParaRPr lang="en-US" dirty="0"/>
          </a:p>
          <a:p>
            <a:pPr marL="0" indent="0">
              <a:spcAft>
                <a:spcPts val="0"/>
              </a:spcAft>
              <a:buNone/>
            </a:pPr>
            <a:endParaRPr lang="en-US" sz="1600" dirty="0" smtClean="0"/>
          </a:p>
          <a:p>
            <a:pPr marL="0" indent="0">
              <a:spcAft>
                <a:spcPts val="0"/>
              </a:spcAft>
              <a:buNone/>
            </a:pPr>
            <a:endParaRPr lang="en-US" sz="1600" dirty="0"/>
          </a:p>
          <a:p>
            <a:pPr marL="0" indent="0">
              <a:spcAft>
                <a:spcPts val="0"/>
              </a:spcAft>
              <a:buNone/>
            </a:pPr>
            <a:endParaRPr lang="en-US" sz="1600" dirty="0" smtClean="0"/>
          </a:p>
        </p:txBody>
      </p:sp>
      <p:sp>
        <p:nvSpPr>
          <p:cNvPr id="16" name="TextBox 15"/>
          <p:cNvSpPr txBox="1"/>
          <p:nvPr/>
        </p:nvSpPr>
        <p:spPr>
          <a:xfrm>
            <a:off x="1024047" y="3612580"/>
            <a:ext cx="4198584" cy="338554"/>
          </a:xfrm>
          <a:prstGeom prst="rect">
            <a:avLst/>
          </a:prstGeom>
          <a:noFill/>
        </p:spPr>
        <p:txBody>
          <a:bodyPr wrap="square" rtlCol="0">
            <a:spAutoFit/>
          </a:bodyPr>
          <a:lstStyle/>
          <a:p>
            <a:r>
              <a:rPr lang="en-US" sz="1600" b="1" dirty="0" smtClean="0"/>
              <a:t>Incentive Stock Options</a:t>
            </a:r>
            <a:endParaRPr lang="en-US" sz="1600" b="1" dirty="0"/>
          </a:p>
        </p:txBody>
      </p:sp>
      <p:graphicFrame>
        <p:nvGraphicFramePr>
          <p:cNvPr id="7" name="Table 6"/>
          <p:cNvGraphicFramePr>
            <a:graphicFrameLocks noGrp="1"/>
          </p:cNvGraphicFramePr>
          <p:nvPr>
            <p:extLst>
              <p:ext uri="{D42A27DB-BD31-4B8C-83A1-F6EECF244321}">
                <p14:modId xmlns:p14="http://schemas.microsoft.com/office/powerpoint/2010/main" val="362787922"/>
              </p:ext>
            </p:extLst>
          </p:nvPr>
        </p:nvGraphicFramePr>
        <p:xfrm>
          <a:off x="1132436" y="2119078"/>
          <a:ext cx="9384425" cy="1415733"/>
        </p:xfrm>
        <a:graphic>
          <a:graphicData uri="http://schemas.openxmlformats.org/drawingml/2006/table">
            <a:tbl>
              <a:tblPr>
                <a:tableStyleId>{5C22544A-7EE6-4342-B048-85BDC9FD1C3A}</a:tableStyleId>
              </a:tblPr>
              <a:tblGrid>
                <a:gridCol w="3358882"/>
                <a:gridCol w="676751"/>
                <a:gridCol w="1895290"/>
                <a:gridCol w="1726751"/>
                <a:gridCol w="1726751"/>
              </a:tblGrid>
              <a:tr h="297720">
                <a:tc>
                  <a:txBody>
                    <a:bodyPr/>
                    <a:lstStyle/>
                    <a:p>
                      <a:pPr marL="67945" marR="0" eaLnBrk="0" hangingPunct="0">
                        <a:lnSpc>
                          <a:spcPts val="1140"/>
                        </a:lnSpc>
                        <a:spcBef>
                          <a:spcPts val="0"/>
                        </a:spcBef>
                        <a:spcAft>
                          <a:spcPts val="0"/>
                        </a:spcAft>
                      </a:pPr>
                      <a:r>
                        <a:rPr lang="en-US" sz="1400" b="1" dirty="0" smtClean="0">
                          <a:effectLst/>
                        </a:rPr>
                        <a:t>Description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400" b="1" dirty="0">
                          <a:effectLst/>
                        </a:rPr>
                        <a:t>EIF</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400" b="1" dirty="0">
                          <a:effectLst/>
                        </a:rPr>
                        <a:t>Value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57150" marR="0" eaLnBrk="0" hangingPunct="0">
                        <a:lnSpc>
                          <a:spcPct val="107000"/>
                        </a:lnSpc>
                        <a:spcBef>
                          <a:spcPts val="60"/>
                        </a:spcBef>
                        <a:spcAft>
                          <a:spcPts val="0"/>
                        </a:spcAft>
                      </a:pPr>
                      <a:r>
                        <a:rPr lang="en-US" sz="1400" b="1" dirty="0">
                          <a:effectLst/>
                        </a:rPr>
                        <a:t>Income Type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8580" marR="0" eaLnBrk="0" hangingPunct="0">
                        <a:lnSpc>
                          <a:spcPts val="1140"/>
                        </a:lnSpc>
                        <a:spcBef>
                          <a:spcPts val="0"/>
                        </a:spcBef>
                        <a:spcAft>
                          <a:spcPts val="0"/>
                        </a:spcAft>
                      </a:pPr>
                      <a:r>
                        <a:rPr lang="en-US" sz="1400" b="1" dirty="0">
                          <a:effectLst/>
                        </a:rPr>
                        <a:t>Income Amount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229550">
                <a:tc>
                  <a:txBody>
                    <a:bodyPr/>
                    <a:lstStyle/>
                    <a:p>
                      <a:pPr marL="67945" marR="0" eaLnBrk="0" hangingPunct="0">
                        <a:lnSpc>
                          <a:spcPts val="1125"/>
                        </a:lnSpc>
                        <a:spcBef>
                          <a:spcPts val="0"/>
                        </a:spcBef>
                        <a:spcAft>
                          <a:spcPts val="0"/>
                        </a:spcAft>
                      </a:pPr>
                      <a:r>
                        <a:rPr lang="en-US" sz="1400" b="1" dirty="0" smtClean="0">
                          <a:effectLst/>
                        </a:rPr>
                        <a:t>ABC Pharmaceuticals,</a:t>
                      </a:r>
                      <a:r>
                        <a:rPr lang="en-US" sz="1400" b="1" baseline="0" dirty="0" smtClean="0">
                          <a:effectLst/>
                        </a:rPr>
                        <a:t> vested restricted stock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dirty="0">
                          <a:effectLst/>
                        </a:rPr>
                        <a:t>N/A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smtClean="0">
                          <a:effectLst/>
                          <a:latin typeface="+mn-lt"/>
                          <a:ea typeface="+mn-ea"/>
                          <a:cs typeface="+mn-cs"/>
                        </a:rPr>
                        <a:t>$15,001-$50,000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smtClean="0">
                          <a:effectLst/>
                        </a:rPr>
                        <a:t>None (or less than  $201)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229550">
                <a:tc>
                  <a:txBody>
                    <a:bodyPr/>
                    <a:lstStyle/>
                    <a:p>
                      <a:pPr marL="67945" marR="0" lvl="0" indent="0" algn="l" defTabSz="457200" rtl="0" eaLnBrk="0" fontAlgn="auto" latinLnBrk="0" hangingPunct="0">
                        <a:lnSpc>
                          <a:spcPts val="1125"/>
                        </a:lnSpc>
                        <a:spcBef>
                          <a:spcPts val="0"/>
                        </a:spcBef>
                        <a:spcAft>
                          <a:spcPts val="0"/>
                        </a:spcAft>
                        <a:buClrTx/>
                        <a:buSzTx/>
                        <a:buFontTx/>
                        <a:buNone/>
                        <a:tabLst/>
                        <a:defRPr/>
                      </a:pPr>
                      <a:r>
                        <a:rPr lang="en-US" sz="1400" b="1" dirty="0" smtClean="0">
                          <a:effectLst/>
                        </a:rPr>
                        <a:t>ABC Pharmaceuticals,</a:t>
                      </a:r>
                      <a:r>
                        <a:rPr lang="en-US" sz="1400" b="1" baseline="0" dirty="0" smtClean="0">
                          <a:effectLst/>
                        </a:rPr>
                        <a:t> unvested restricted stock</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67945" marR="0" eaLnBrk="0" hangingPunct="0">
                        <a:lnSpc>
                          <a:spcPts val="1125"/>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dirty="0">
                          <a:effectLst/>
                        </a:rPr>
                        <a:t>N/A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smtClean="0">
                          <a:effectLst/>
                          <a:latin typeface="+mn-lt"/>
                          <a:ea typeface="+mn-ea"/>
                          <a:cs typeface="+mn-cs"/>
                        </a:rPr>
                        <a:t>$15,001-$50,000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smtClean="0">
                          <a:effectLst/>
                        </a:rPr>
                        <a:t>None (or less than  $201)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11538761"/>
              </p:ext>
            </p:extLst>
          </p:nvPr>
        </p:nvGraphicFramePr>
        <p:xfrm>
          <a:off x="1107831" y="4021557"/>
          <a:ext cx="9409030" cy="1796998"/>
        </p:xfrm>
        <a:graphic>
          <a:graphicData uri="http://schemas.openxmlformats.org/drawingml/2006/table">
            <a:tbl>
              <a:tblPr>
                <a:tableStyleId>{5C22544A-7EE6-4342-B048-85BDC9FD1C3A}</a:tableStyleId>
              </a:tblPr>
              <a:tblGrid>
                <a:gridCol w="3396934"/>
                <a:gridCol w="626752"/>
                <a:gridCol w="1878594"/>
                <a:gridCol w="1711540"/>
                <a:gridCol w="1795210"/>
              </a:tblGrid>
              <a:tr h="398691">
                <a:tc>
                  <a:txBody>
                    <a:bodyPr/>
                    <a:lstStyle/>
                    <a:p>
                      <a:pPr marL="67945" marR="0" eaLnBrk="0" hangingPunct="0">
                        <a:lnSpc>
                          <a:spcPts val="1140"/>
                        </a:lnSpc>
                        <a:spcBef>
                          <a:spcPts val="0"/>
                        </a:spcBef>
                        <a:spcAft>
                          <a:spcPts val="0"/>
                        </a:spcAft>
                      </a:pPr>
                      <a:r>
                        <a:rPr lang="en-US" sz="1400" b="1" dirty="0" smtClean="0">
                          <a:effectLst/>
                        </a:rPr>
                        <a:t>Description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400" b="1" dirty="0">
                          <a:effectLst/>
                        </a:rPr>
                        <a:t>EIF</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400" b="1" dirty="0">
                          <a:effectLst/>
                        </a:rPr>
                        <a:t>Value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57150" marR="0" eaLnBrk="0" hangingPunct="0">
                        <a:lnSpc>
                          <a:spcPct val="107000"/>
                        </a:lnSpc>
                        <a:spcBef>
                          <a:spcPts val="60"/>
                        </a:spcBef>
                        <a:spcAft>
                          <a:spcPts val="0"/>
                        </a:spcAft>
                      </a:pPr>
                      <a:r>
                        <a:rPr lang="en-US" sz="1400" b="1" dirty="0">
                          <a:effectLst/>
                        </a:rPr>
                        <a:t>Income Type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8580" marR="0" eaLnBrk="0" hangingPunct="0">
                        <a:lnSpc>
                          <a:spcPts val="1140"/>
                        </a:lnSpc>
                        <a:spcBef>
                          <a:spcPts val="0"/>
                        </a:spcBef>
                        <a:spcAft>
                          <a:spcPts val="0"/>
                        </a:spcAft>
                      </a:pPr>
                      <a:r>
                        <a:rPr lang="en-US" sz="1400" b="1" dirty="0">
                          <a:effectLst/>
                        </a:rPr>
                        <a:t>Income Amount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408675">
                <a:tc>
                  <a:txBody>
                    <a:bodyPr/>
                    <a:lstStyle/>
                    <a:p>
                      <a:pPr marL="67945" marR="0" eaLnBrk="0" hangingPunct="0">
                        <a:lnSpc>
                          <a:spcPts val="1125"/>
                        </a:lnSpc>
                        <a:spcBef>
                          <a:spcPts val="0"/>
                        </a:spcBef>
                        <a:spcAft>
                          <a:spcPts val="0"/>
                        </a:spcAft>
                      </a:pPr>
                      <a:r>
                        <a:rPr lang="en-US" sz="1400" b="1" dirty="0" smtClean="0">
                          <a:effectLst/>
                          <a:latin typeface="+mn-lt"/>
                        </a:rPr>
                        <a:t>ABC Pharmaceuticals, vested stock</a:t>
                      </a:r>
                      <a:r>
                        <a:rPr lang="en-US" sz="1400" b="1" baseline="0" dirty="0" smtClean="0">
                          <a:effectLst/>
                          <a:latin typeface="+mn-lt"/>
                        </a:rPr>
                        <a:t> options</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dirty="0">
                          <a:effectLst/>
                          <a:latin typeface="+mn-lt"/>
                        </a:rPr>
                        <a:t>N/A</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smtClean="0">
                          <a:effectLst/>
                          <a:latin typeface="+mn-lt"/>
                          <a:ea typeface="+mn-ea"/>
                          <a:cs typeface="+mn-cs"/>
                        </a:rPr>
                        <a:t>$15,001-$50,000</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smtClean="0">
                          <a:effectLst/>
                          <a:latin typeface="+mn-lt"/>
                        </a:rPr>
                        <a:t>None (or less than  $201)</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r>
              <a:tr h="850302">
                <a:tc>
                  <a:txBody>
                    <a:bodyPr/>
                    <a:lstStyle/>
                    <a:p>
                      <a:pPr marL="67945" marR="0" lvl="0" indent="0" algn="l" defTabSz="457200" rtl="0" eaLnBrk="0" fontAlgn="auto" latinLnBrk="0" hangingPunct="0">
                        <a:lnSpc>
                          <a:spcPts val="1125"/>
                        </a:lnSpc>
                        <a:spcBef>
                          <a:spcPts val="0"/>
                        </a:spcBef>
                        <a:spcAft>
                          <a:spcPts val="0"/>
                        </a:spcAft>
                        <a:buClrTx/>
                        <a:buSzTx/>
                        <a:buFontTx/>
                        <a:buNone/>
                        <a:tabLst/>
                        <a:defRPr/>
                      </a:pPr>
                      <a:r>
                        <a:rPr lang="en-US" sz="1400" b="1" dirty="0" smtClean="0">
                          <a:effectLst/>
                          <a:latin typeface="+mn-lt"/>
                        </a:rPr>
                        <a:t>ABC Pharmaceuticals, unvested stock</a:t>
                      </a:r>
                      <a:r>
                        <a:rPr lang="en-US" sz="1400" b="1" baseline="0" dirty="0" smtClean="0">
                          <a:effectLst/>
                          <a:latin typeface="+mn-lt"/>
                        </a:rPr>
                        <a:t> options (value not readily ascertainable): 740 unvested shares, strike $12, vest 12/2020, exp. 12/2021</a:t>
                      </a:r>
                      <a:endParaRPr lang="en-US" sz="1400" b="1" dirty="0" smtClean="0">
                        <a:effectLst/>
                        <a:latin typeface="+mn-lt"/>
                        <a:ea typeface="Calibri" panose="020F0502020204030204" pitchFamily="34" charset="0"/>
                        <a:cs typeface="Times New Roman" panose="02020603050405020304" pitchFamily="18" charset="0"/>
                      </a:endParaRPr>
                    </a:p>
                    <a:p>
                      <a:pPr marL="67945" marR="0" eaLnBrk="0" hangingPunct="0">
                        <a:lnSpc>
                          <a:spcPts val="1125"/>
                        </a:lnSpc>
                        <a:spcBef>
                          <a:spcPts val="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dirty="0">
                          <a:effectLst/>
                          <a:latin typeface="+mn-lt"/>
                        </a:rPr>
                        <a:t>N/A</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smtClean="0">
                          <a:effectLst/>
                          <a:latin typeface="+mn-lt"/>
                        </a:rPr>
                        <a:t>None (or less than  $201)</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r>
            </a:tbl>
          </a:graphicData>
        </a:graphic>
      </p:graphicFrame>
    </p:spTree>
    <p:extLst>
      <p:ext uri="{BB962C8B-B14F-4D97-AF65-F5344CB8AC3E}">
        <p14:creationId xmlns:p14="http://schemas.microsoft.com/office/powerpoint/2010/main" val="388293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solidFill>
                  <a:prstClr val="black">
                    <a:lumMod val="85000"/>
                    <a:lumOff val="15000"/>
                  </a:prstClr>
                </a:solidFill>
              </a:rPr>
              <a:t>Stock, Restricted Stock or Stock </a:t>
            </a:r>
            <a:r>
              <a:rPr lang="en-US" sz="3200" b="1" dirty="0">
                <a:solidFill>
                  <a:prstClr val="black">
                    <a:lumMod val="85000"/>
                    <a:lumOff val="15000"/>
                  </a:prstClr>
                </a:solidFill>
              </a:rPr>
              <a:t>Units, </a:t>
            </a:r>
            <a:r>
              <a:rPr lang="en-US" sz="3200" b="1" dirty="0" smtClean="0">
                <a:solidFill>
                  <a:prstClr val="black">
                    <a:lumMod val="85000"/>
                    <a:lumOff val="15000"/>
                  </a:prstClr>
                </a:solidFill>
              </a:rPr>
              <a:t>and </a:t>
            </a:r>
            <a:br>
              <a:rPr lang="en-US" sz="3200" b="1" dirty="0" smtClean="0">
                <a:solidFill>
                  <a:prstClr val="black">
                    <a:lumMod val="85000"/>
                    <a:lumOff val="15000"/>
                  </a:prstClr>
                </a:solidFill>
              </a:rPr>
            </a:br>
            <a:r>
              <a:rPr lang="en-US" sz="3200" b="1" dirty="0" smtClean="0">
                <a:solidFill>
                  <a:prstClr val="black">
                    <a:lumMod val="85000"/>
                    <a:lumOff val="15000"/>
                  </a:prstClr>
                </a:solidFill>
              </a:rPr>
              <a:t>Incentive Stock Options:</a:t>
            </a:r>
            <a:r>
              <a:rPr lang="en-US" sz="3200" b="1" dirty="0">
                <a:solidFill>
                  <a:prstClr val="black">
                    <a:lumMod val="85000"/>
                    <a:lumOff val="15000"/>
                  </a:prstClr>
                </a:solidFill>
              </a:rPr>
              <a:t/>
            </a:r>
            <a:br>
              <a:rPr lang="en-US" sz="3200" b="1" dirty="0">
                <a:solidFill>
                  <a:prstClr val="black">
                    <a:lumMod val="85000"/>
                    <a:lumOff val="15000"/>
                  </a:prstClr>
                </a:solidFill>
              </a:rPr>
            </a:br>
            <a:r>
              <a:rPr lang="en-US" sz="3200" b="1" dirty="0" smtClean="0">
                <a:solidFill>
                  <a:prstClr val="black">
                    <a:lumMod val="85000"/>
                    <a:lumOff val="15000"/>
                  </a:prstClr>
                </a:solidFill>
              </a:rPr>
              <a:t>How is it analyzed for conflicts?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Under 18 U.S.C. § 208, employees are prohibited from participating personally and substantially in any particular matter that they know would affect their own financial interest or financial interests attributed to them</a:t>
            </a:r>
            <a:r>
              <a:rPr lang="en-US" dirty="0" smtClean="0"/>
              <a:t>.</a:t>
            </a:r>
          </a:p>
          <a:p>
            <a:r>
              <a:rPr lang="en-US" dirty="0"/>
              <a:t>Stock - consider regulatory exemptions at 5 C.F.R. § 2640.202 for interests in securities if shares of stock are publicly traded securities as defined at 5 C.F.R. § 2640.102(p</a:t>
            </a:r>
            <a:r>
              <a:rPr lang="en-US" dirty="0" smtClean="0"/>
              <a:t>).</a:t>
            </a:r>
            <a:endParaRPr lang="en-US" dirty="0"/>
          </a:p>
          <a:p>
            <a:r>
              <a:rPr lang="en-US" dirty="0" smtClean="0"/>
              <a:t>Restricted stock, restricted stock units, and stock options are not considered publicly-traded securities as defined in 5 </a:t>
            </a:r>
            <a:r>
              <a:rPr lang="en-US" dirty="0"/>
              <a:t>C.F.R. § </a:t>
            </a:r>
            <a:r>
              <a:rPr lang="en-US" dirty="0" smtClean="0"/>
              <a:t>2640.102(p) .  Therefore, the regulatory </a:t>
            </a:r>
            <a:r>
              <a:rPr lang="en-US" dirty="0"/>
              <a:t>exemptions at 5 C.F.R. § 2640.202 </a:t>
            </a:r>
            <a:r>
              <a:rPr lang="en-US" dirty="0" smtClean="0"/>
              <a:t>do not apply.</a:t>
            </a:r>
          </a:p>
          <a:p>
            <a:r>
              <a:rPr lang="en-US" dirty="0" smtClean="0"/>
              <a:t>Consider potential “acceleration” of </a:t>
            </a:r>
            <a:r>
              <a:rPr lang="en-US" dirty="0"/>
              <a:t>vesting dates under 5 C.F.R</a:t>
            </a:r>
            <a:r>
              <a:rPr lang="en-US" dirty="0" smtClean="0"/>
              <a:t>. </a:t>
            </a:r>
            <a:r>
              <a:rPr lang="en-US" dirty="0"/>
              <a:t>§</a:t>
            </a:r>
            <a:r>
              <a:rPr lang="en-US" dirty="0" smtClean="0"/>
              <a:t> 2635.503 and </a:t>
            </a:r>
            <a:r>
              <a:rPr lang="en-US" dirty="0"/>
              <a:t>18 U.S.C. § </a:t>
            </a:r>
            <a:r>
              <a:rPr lang="en-US" dirty="0" smtClean="0"/>
              <a:t>209. </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22788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OGE Resources</a:t>
            </a:r>
            <a:endParaRPr lang="en-US" sz="3200" b="1" dirty="0"/>
          </a:p>
        </p:txBody>
      </p:sp>
      <p:sp>
        <p:nvSpPr>
          <p:cNvPr id="4" name="Content Placeholder 3"/>
          <p:cNvSpPr>
            <a:spLocks noGrp="1"/>
          </p:cNvSpPr>
          <p:nvPr>
            <p:ph idx="1"/>
          </p:nvPr>
        </p:nvSpPr>
        <p:spPr/>
        <p:txBody>
          <a:bodyPr>
            <a:normAutofit/>
          </a:bodyPr>
          <a:lstStyle/>
          <a:p>
            <a:pPr>
              <a:spcBef>
                <a:spcPts val="0"/>
              </a:spcBef>
              <a:spcAft>
                <a:spcPts val="0"/>
              </a:spcAft>
            </a:pPr>
            <a:r>
              <a:rPr lang="en-US" sz="2200" dirty="0" smtClean="0"/>
              <a:t>OGE </a:t>
            </a:r>
            <a:r>
              <a:rPr lang="en-US" sz="2200" dirty="0" err="1" smtClean="0"/>
              <a:t>DAEOgram</a:t>
            </a:r>
            <a:r>
              <a:rPr lang="en-US" sz="2200" dirty="0" smtClean="0"/>
              <a:t> DO-06-029 (2006), “Particular Matter Involving Specific Parties,” “Particular Matter,” and “Matter”</a:t>
            </a:r>
          </a:p>
          <a:p>
            <a:pPr>
              <a:spcBef>
                <a:spcPts val="0"/>
              </a:spcBef>
              <a:spcAft>
                <a:spcPts val="0"/>
              </a:spcAft>
            </a:pPr>
            <a:r>
              <a:rPr lang="en-US" sz="2200" dirty="0"/>
              <a:t>OGE </a:t>
            </a:r>
            <a:r>
              <a:rPr lang="en-US" sz="2200" dirty="0" err="1" smtClean="0"/>
              <a:t>DAEOgram</a:t>
            </a:r>
            <a:r>
              <a:rPr lang="en-US" sz="2200" dirty="0"/>
              <a:t> DO-99-015, “18 U.S.C. § 208 and defined benefit pension </a:t>
            </a:r>
            <a:r>
              <a:rPr lang="en-US" sz="2200" dirty="0" smtClean="0"/>
              <a:t>plans”</a:t>
            </a:r>
          </a:p>
          <a:p>
            <a:pPr>
              <a:spcBef>
                <a:spcPts val="0"/>
              </a:spcBef>
              <a:spcAft>
                <a:spcPts val="0"/>
              </a:spcAft>
            </a:pPr>
            <a:r>
              <a:rPr lang="en-US" sz="2200" dirty="0"/>
              <a:t>OGE </a:t>
            </a:r>
            <a:r>
              <a:rPr lang="en-US" sz="2200" dirty="0" err="1"/>
              <a:t>DAEOgram</a:t>
            </a:r>
            <a:r>
              <a:rPr lang="en-US" sz="2200" dirty="0"/>
              <a:t> DO-02-016 (2002), </a:t>
            </a:r>
            <a:r>
              <a:rPr lang="en-US" sz="2200" dirty="0" smtClean="0"/>
              <a:t>“Summary </a:t>
            </a:r>
            <a:r>
              <a:rPr lang="en-US" sz="2200" dirty="0"/>
              <a:t>of the Restriction on Supplementation of </a:t>
            </a:r>
            <a:r>
              <a:rPr lang="en-US" sz="2200" dirty="0" smtClean="0"/>
              <a:t>Salary 18 </a:t>
            </a:r>
            <a:r>
              <a:rPr lang="en-US" sz="2200" dirty="0"/>
              <a:t>U.S.C. § </a:t>
            </a:r>
            <a:r>
              <a:rPr lang="en-US" sz="2200" dirty="0" smtClean="0"/>
              <a:t>209”</a:t>
            </a:r>
          </a:p>
          <a:p>
            <a:pPr>
              <a:spcBef>
                <a:spcPts val="0"/>
              </a:spcBef>
              <a:spcAft>
                <a:spcPts val="0"/>
              </a:spcAft>
            </a:pPr>
            <a:r>
              <a:rPr lang="en-US" sz="2200" dirty="0" smtClean="0"/>
              <a:t>LA-20-03</a:t>
            </a:r>
            <a:r>
              <a:rPr lang="en-US" sz="2200" dirty="0"/>
              <a:t>, “Conflict of Interest Analysis for Stocks under 18 U.S.C. § </a:t>
            </a:r>
            <a:r>
              <a:rPr lang="en-US" sz="2200" dirty="0" smtClean="0"/>
              <a:t>208”</a:t>
            </a:r>
          </a:p>
          <a:p>
            <a:pPr>
              <a:spcBef>
                <a:spcPts val="0"/>
              </a:spcBef>
              <a:spcAft>
                <a:spcPts val="0"/>
              </a:spcAft>
            </a:pPr>
            <a:r>
              <a:rPr lang="en-US" sz="2200" dirty="0" smtClean="0"/>
              <a:t>Analyzing Potential Conflicts of Interest (as per LA-18-07)</a:t>
            </a:r>
          </a:p>
          <a:p>
            <a:pPr>
              <a:spcBef>
                <a:spcPts val="0"/>
              </a:spcBef>
              <a:spcAft>
                <a:spcPts val="0"/>
              </a:spcAft>
            </a:pPr>
            <a:r>
              <a:rPr lang="en-US" sz="2200" dirty="0" smtClean="0"/>
              <a:t>Public </a:t>
            </a:r>
            <a:r>
              <a:rPr lang="en-US" sz="2200" dirty="0"/>
              <a:t>Financial Disclosure Guide (2019</a:t>
            </a:r>
            <a:r>
              <a:rPr lang="en-US" sz="2200" dirty="0" smtClean="0"/>
              <a:t>)</a:t>
            </a:r>
          </a:p>
          <a:p>
            <a:pPr>
              <a:spcBef>
                <a:spcPts val="0"/>
              </a:spcBef>
              <a:spcAft>
                <a:spcPts val="0"/>
              </a:spcAft>
            </a:pPr>
            <a:r>
              <a:rPr lang="en-US" sz="2200" dirty="0"/>
              <a:t>Guide to Drafting Nominee Ethics Agreements (2020)</a:t>
            </a:r>
          </a:p>
          <a:p>
            <a:pPr>
              <a:spcBef>
                <a:spcPts val="0"/>
              </a:spcBef>
              <a:spcAft>
                <a:spcPts val="0"/>
              </a:spcAft>
            </a:pPr>
            <a:endParaRPr lang="en-US" sz="2200" dirty="0" smtClean="0"/>
          </a:p>
          <a:p>
            <a:pPr>
              <a:spcBef>
                <a:spcPts val="0"/>
              </a:spcBef>
              <a:spcAft>
                <a:spcPts val="0"/>
              </a:spcAft>
            </a:pPr>
            <a:endParaRPr lang="en-US" sz="2200" dirty="0" smtClean="0"/>
          </a:p>
          <a:p>
            <a:pPr>
              <a:spcBef>
                <a:spcPts val="0"/>
              </a:spcBef>
              <a:spcAft>
                <a:spcPts val="0"/>
              </a:spcAft>
            </a:pPr>
            <a:endParaRPr lang="en-US" sz="2200" dirty="0" smtClean="0"/>
          </a:p>
          <a:p>
            <a:pPr>
              <a:spcBef>
                <a:spcPts val="0"/>
              </a:spcBef>
              <a:spcAft>
                <a:spcPts val="0"/>
              </a:spcAft>
            </a:pPr>
            <a:endParaRPr lang="en-US" sz="2200" dirty="0" smtClean="0"/>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9079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15</a:t>
            </a:fld>
            <a:endParaRPr lang="en-US" dirty="0">
              <a:solidFill>
                <a:prstClr val="black"/>
              </a:solidFill>
            </a:endParaRPr>
          </a:p>
        </p:txBody>
      </p:sp>
      <p:sp>
        <p:nvSpPr>
          <p:cNvPr id="5" name="Title 4"/>
          <p:cNvSpPr>
            <a:spLocks noGrp="1"/>
          </p:cNvSpPr>
          <p:nvPr>
            <p:ph type="title" idx="4294967295"/>
          </p:nvPr>
        </p:nvSpPr>
        <p:spPr>
          <a:xfrm>
            <a:off x="1109804" y="1986076"/>
            <a:ext cx="9593262" cy="2954337"/>
          </a:xfrm>
        </p:spPr>
        <p:txBody>
          <a:bodyPr>
            <a:normAutofit/>
          </a:bodyPr>
          <a:lstStyle/>
          <a:p>
            <a:r>
              <a:rPr lang="en-US" sz="4400" b="1" dirty="0" smtClean="0"/>
              <a:t>Thank you!</a:t>
            </a:r>
            <a:endParaRPr lang="en-US" sz="4400" b="1" dirty="0"/>
          </a:p>
        </p:txBody>
      </p:sp>
    </p:spTree>
    <p:extLst>
      <p:ext uri="{BB962C8B-B14F-4D97-AF65-F5344CB8AC3E}">
        <p14:creationId xmlns:p14="http://schemas.microsoft.com/office/powerpoint/2010/main" val="21931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5788" y="2543393"/>
            <a:ext cx="10224655" cy="3318936"/>
          </a:xfrm>
        </p:spPr>
        <p:txBody>
          <a:bodyPr tIns="0" bIns="0">
            <a:normAutofit/>
          </a:bodyPr>
          <a:lstStyle/>
          <a:p>
            <a:pPr marL="91440">
              <a:spcBef>
                <a:spcPts val="0"/>
              </a:spcBef>
              <a:spcAft>
                <a:spcPts val="0"/>
              </a:spcAft>
            </a:pPr>
            <a:endParaRPr lang="en-US" dirty="0" smtClean="0"/>
          </a:p>
          <a:p>
            <a:pPr>
              <a:spcBef>
                <a:spcPts val="0"/>
              </a:spcBef>
              <a:spcAft>
                <a:spcPts val="800"/>
              </a:spcAft>
              <a:tabLst>
                <a:tab pos="282575" algn="l"/>
              </a:tabLst>
            </a:pPr>
            <a:r>
              <a:rPr lang="en-US" sz="2200" dirty="0" smtClean="0"/>
              <a:t>What are some of the basic employment benefits and related financial interests</a:t>
            </a:r>
          </a:p>
          <a:p>
            <a:pPr>
              <a:spcBef>
                <a:spcPts val="0"/>
              </a:spcBef>
              <a:spcAft>
                <a:spcPts val="800"/>
              </a:spcAft>
              <a:tabLst>
                <a:tab pos="282575" algn="l"/>
              </a:tabLst>
            </a:pPr>
            <a:r>
              <a:rPr lang="en-US" sz="2200" dirty="0" smtClean="0"/>
              <a:t>How are they structured? </a:t>
            </a:r>
          </a:p>
          <a:p>
            <a:pPr marL="91440">
              <a:spcBef>
                <a:spcPts val="0"/>
              </a:spcBef>
              <a:spcAft>
                <a:spcPts val="800"/>
              </a:spcAft>
            </a:pPr>
            <a:r>
              <a:rPr lang="en-US" sz="2200" dirty="0" smtClean="0"/>
              <a:t>How are they </a:t>
            </a:r>
            <a:r>
              <a:rPr lang="en-US" sz="2200" dirty="0"/>
              <a:t>r</a:t>
            </a:r>
            <a:r>
              <a:rPr lang="en-US" sz="2200" dirty="0" smtClean="0"/>
              <a:t>eported? </a:t>
            </a:r>
          </a:p>
          <a:p>
            <a:pPr marL="91440">
              <a:spcBef>
                <a:spcPts val="0"/>
              </a:spcBef>
              <a:spcAft>
                <a:spcPts val="800"/>
              </a:spcAft>
            </a:pPr>
            <a:r>
              <a:rPr lang="en-US" sz="2200" dirty="0" smtClean="0"/>
              <a:t>How are they analyzed for conflicts?</a:t>
            </a:r>
          </a:p>
          <a:p>
            <a:pPr marL="91440" indent="0">
              <a:spcBef>
                <a:spcPts val="0"/>
              </a:spcBef>
              <a:spcAft>
                <a:spcPts val="0"/>
              </a:spcAft>
              <a:buNone/>
            </a:pPr>
            <a:endParaRPr lang="en-US" dirty="0"/>
          </a:p>
        </p:txBody>
      </p:sp>
      <p:sp>
        <p:nvSpPr>
          <p:cNvPr id="6" name="Title 1"/>
          <p:cNvSpPr>
            <a:spLocks noGrp="1"/>
          </p:cNvSpPr>
          <p:nvPr>
            <p:ph type="title"/>
          </p:nvPr>
        </p:nvSpPr>
        <p:spPr>
          <a:xfrm>
            <a:off x="1375788" y="1132856"/>
            <a:ext cx="9601196" cy="1303867"/>
          </a:xfrm>
        </p:spPr>
        <p:txBody>
          <a:bodyPr anchor="t" anchorCtr="0">
            <a:noAutofit/>
          </a:bodyPr>
          <a:lstStyle/>
          <a:p>
            <a:pPr algn="l"/>
            <a:r>
              <a:rPr lang="en-US" sz="3200" b="1" dirty="0" smtClean="0"/>
              <a:t>Agenda: </a:t>
            </a:r>
            <a:r>
              <a:rPr lang="en-US" sz="3600" b="1" dirty="0" smtClean="0"/>
              <a:t/>
            </a:r>
            <a:br>
              <a:rPr lang="en-US" sz="3600" b="1" dirty="0" smtClean="0"/>
            </a:br>
            <a:endParaRPr lang="en-US" sz="36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73671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56932"/>
            <a:ext cx="9681583" cy="3412068"/>
          </a:xfrm>
        </p:spPr>
        <p:txBody>
          <a:bodyPr>
            <a:noAutofit/>
          </a:bodyPr>
          <a:lstStyle/>
          <a:p>
            <a:pPr>
              <a:spcBef>
                <a:spcPts val="0"/>
              </a:spcBef>
            </a:pPr>
            <a:r>
              <a:rPr lang="en-US" sz="2200" dirty="0"/>
              <a:t>A type of retirement plan that an </a:t>
            </a:r>
            <a:r>
              <a:rPr lang="en-US" sz="2200" b="1" dirty="0">
                <a:solidFill>
                  <a:srgbClr val="FF0000"/>
                </a:solidFill>
              </a:rPr>
              <a:t>employer establishes for its employees</a:t>
            </a:r>
            <a:r>
              <a:rPr lang="en-US" sz="2200" dirty="0"/>
              <a:t>. </a:t>
            </a:r>
            <a:endParaRPr lang="en-US" sz="2200" dirty="0" smtClean="0"/>
          </a:p>
          <a:p>
            <a:pPr>
              <a:spcBef>
                <a:spcPts val="0"/>
              </a:spcBef>
            </a:pPr>
            <a:r>
              <a:rPr lang="en-US" sz="2200" dirty="0" smtClean="0"/>
              <a:t>The </a:t>
            </a:r>
            <a:r>
              <a:rPr lang="en-US" sz="2200" b="1" dirty="0">
                <a:solidFill>
                  <a:srgbClr val="FF0000"/>
                </a:solidFill>
              </a:rPr>
              <a:t>employee selects </a:t>
            </a:r>
            <a:r>
              <a:rPr lang="en-US" sz="2200" dirty="0"/>
              <a:t>the various </a:t>
            </a:r>
            <a:r>
              <a:rPr lang="en-US" sz="2200" b="1" dirty="0">
                <a:solidFill>
                  <a:srgbClr val="FF0000"/>
                </a:solidFill>
              </a:rPr>
              <a:t>investments</a:t>
            </a:r>
            <a:r>
              <a:rPr lang="en-US" sz="2200" dirty="0"/>
              <a:t> (mutual funds or other investments). </a:t>
            </a:r>
          </a:p>
          <a:p>
            <a:pPr lvl="1">
              <a:spcBef>
                <a:spcPts val="0"/>
              </a:spcBef>
            </a:pPr>
            <a:r>
              <a:rPr lang="en-US" sz="2200" dirty="0"/>
              <a:t>Often the employer will make contributions to the </a:t>
            </a:r>
            <a:r>
              <a:rPr lang="en-US" sz="2200" dirty="0" smtClean="0"/>
              <a:t>employee’s </a:t>
            </a:r>
            <a:r>
              <a:rPr lang="en-US" sz="2200" dirty="0"/>
              <a:t>plan as well.  </a:t>
            </a:r>
          </a:p>
          <a:p>
            <a:pPr marL="285750" lvl="1">
              <a:spcBef>
                <a:spcPts val="0"/>
              </a:spcBef>
            </a:pPr>
            <a:r>
              <a:rPr lang="en-US" sz="2200" dirty="0" smtClean="0"/>
              <a:t>Individual </a:t>
            </a:r>
            <a:r>
              <a:rPr lang="en-US" sz="2200" dirty="0"/>
              <a:t>accounts are set up for participants and </a:t>
            </a:r>
            <a:r>
              <a:rPr lang="en-US" sz="2200" b="1" dirty="0">
                <a:solidFill>
                  <a:srgbClr val="FF0000"/>
                </a:solidFill>
              </a:rPr>
              <a:t>deductions are taken </a:t>
            </a:r>
            <a:r>
              <a:rPr lang="en-US" sz="2200" b="1" dirty="0">
                <a:solidFill>
                  <a:schemeClr val="tx1"/>
                </a:solidFill>
              </a:rPr>
              <a:t>from an employees salary or wages</a:t>
            </a:r>
            <a:r>
              <a:rPr lang="en-US" sz="2200" b="1" dirty="0">
                <a:solidFill>
                  <a:srgbClr val="FF0000"/>
                </a:solidFill>
              </a:rPr>
              <a:t> on a pre-tax basis. </a:t>
            </a:r>
          </a:p>
          <a:p>
            <a:pPr marL="285750" lvl="1">
              <a:spcBef>
                <a:spcPts val="0"/>
              </a:spcBef>
            </a:pPr>
            <a:r>
              <a:rPr lang="en-US" sz="2200" dirty="0" smtClean="0"/>
              <a:t>Benefits a</a:t>
            </a:r>
            <a:r>
              <a:rPr lang="en-US" sz="2200" b="1" dirty="0" smtClean="0">
                <a:solidFill>
                  <a:srgbClr val="FF0000"/>
                </a:solidFill>
              </a:rPr>
              <a:t>re </a:t>
            </a:r>
            <a:r>
              <a:rPr lang="en-US" sz="2200" b="1" dirty="0">
                <a:solidFill>
                  <a:srgbClr val="FF0000"/>
                </a:solidFill>
              </a:rPr>
              <a:t>dependent </a:t>
            </a:r>
            <a:r>
              <a:rPr lang="en-US" sz="2200" dirty="0"/>
              <a:t>upon the </a:t>
            </a:r>
            <a:r>
              <a:rPr lang="en-US" sz="2200" b="1" dirty="0">
                <a:solidFill>
                  <a:srgbClr val="FF0000"/>
                </a:solidFill>
              </a:rPr>
              <a:t>performance of the underlying investments</a:t>
            </a:r>
            <a:r>
              <a:rPr lang="en-US" sz="2200" dirty="0"/>
              <a:t> in the </a:t>
            </a:r>
            <a:r>
              <a:rPr lang="en-US" sz="2200" dirty="0" smtClean="0"/>
              <a:t>plan, and are </a:t>
            </a:r>
            <a:r>
              <a:rPr lang="en-US" sz="2200" b="1" dirty="0" smtClean="0">
                <a:solidFill>
                  <a:srgbClr val="FF0000"/>
                </a:solidFill>
              </a:rPr>
              <a:t>paid </a:t>
            </a:r>
            <a:r>
              <a:rPr lang="en-US" sz="2200" b="1" dirty="0">
                <a:solidFill>
                  <a:srgbClr val="FF0000"/>
                </a:solidFill>
              </a:rPr>
              <a:t>in the </a:t>
            </a:r>
            <a:r>
              <a:rPr lang="en-US" sz="2200" b="1" dirty="0" smtClean="0">
                <a:solidFill>
                  <a:srgbClr val="FF0000"/>
                </a:solidFill>
              </a:rPr>
              <a:t>future</a:t>
            </a:r>
            <a:r>
              <a:rPr lang="en-US" sz="2200" dirty="0" smtClean="0"/>
              <a:t>. </a:t>
            </a:r>
            <a:endParaRPr lang="en-US" sz="2200" dirty="0"/>
          </a:p>
        </p:txBody>
      </p:sp>
      <p:sp>
        <p:nvSpPr>
          <p:cNvPr id="6" name="Title 1"/>
          <p:cNvSpPr>
            <a:spLocks noGrp="1"/>
          </p:cNvSpPr>
          <p:nvPr>
            <p:ph type="title"/>
          </p:nvPr>
        </p:nvSpPr>
        <p:spPr>
          <a:xfrm>
            <a:off x="1375788" y="1132856"/>
            <a:ext cx="9601196" cy="1303867"/>
          </a:xfrm>
        </p:spPr>
        <p:txBody>
          <a:bodyPr anchor="t" anchorCtr="0">
            <a:normAutofit/>
          </a:bodyPr>
          <a:lstStyle/>
          <a:p>
            <a:pPr algn="l"/>
            <a:r>
              <a:rPr lang="en-US" sz="3200" b="1" dirty="0" smtClean="0"/>
              <a:t>Defined Contribution Plan:</a:t>
            </a:r>
            <a:br>
              <a:rPr lang="en-US" sz="3200" b="1" dirty="0" smtClean="0"/>
            </a:br>
            <a:r>
              <a:rPr lang="en-US" sz="3200" b="1" dirty="0" smtClean="0"/>
              <a:t>How is it structured? </a:t>
            </a:r>
            <a:endParaRPr lang="en-US" sz="32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6534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tIns="1188720">
            <a:normAutofit fontScale="90000"/>
          </a:bodyPr>
          <a:lstStyle/>
          <a:p>
            <a:pPr algn="l"/>
            <a:r>
              <a:rPr lang="en-US" sz="3600" b="1" dirty="0"/>
              <a:t>Defined Contribution Plan</a:t>
            </a:r>
            <a:br>
              <a:rPr lang="en-US" sz="3600" b="1" dirty="0"/>
            </a:br>
            <a:r>
              <a:rPr lang="en-US" sz="3600" b="1" dirty="0"/>
              <a:t>How is it Reported?</a:t>
            </a:r>
            <a:br>
              <a:rPr lang="en-US" sz="3600" b="1" dirty="0"/>
            </a:br>
            <a:r>
              <a:rPr lang="en-US" b="1" dirty="0"/>
              <a:t/>
            </a:r>
            <a:br>
              <a:rPr lang="en-US" b="1" dirty="0"/>
            </a:b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solidFill>
                  <a:prstClr val="black"/>
                </a:solidFill>
              </a:rPr>
              <a:pPr/>
              <a:t>4</a:t>
            </a:fld>
            <a:endParaRPr lang="en-US"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092337201"/>
              </p:ext>
            </p:extLst>
          </p:nvPr>
        </p:nvGraphicFramePr>
        <p:xfrm>
          <a:off x="1328467" y="2738690"/>
          <a:ext cx="9438482" cy="2762368"/>
        </p:xfrm>
        <a:graphic>
          <a:graphicData uri="http://schemas.openxmlformats.org/drawingml/2006/table">
            <a:tbl>
              <a:tblPr>
                <a:tableStyleId>{5C22544A-7EE6-4342-B048-85BDC9FD1C3A}</a:tableStyleId>
              </a:tblPr>
              <a:tblGrid>
                <a:gridCol w="446270"/>
                <a:gridCol w="3167487"/>
                <a:gridCol w="630128"/>
                <a:gridCol w="1885431"/>
                <a:gridCol w="1654583"/>
                <a:gridCol w="1654583"/>
              </a:tblGrid>
              <a:tr h="387402">
                <a:tc>
                  <a:txBody>
                    <a:bodyPr/>
                    <a:lstStyle/>
                    <a:p>
                      <a:pPr marL="67945" marR="0" eaLnBrk="0" hangingPunct="0">
                        <a:lnSpc>
                          <a:spcPts val="1115"/>
                        </a:lnSpc>
                        <a:spcBef>
                          <a:spcPts val="0"/>
                        </a:spcBef>
                        <a:spcAft>
                          <a:spcPts val="0"/>
                        </a:spcAft>
                      </a:pPr>
                      <a:r>
                        <a:rPr lang="en-US"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Description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EIF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Value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57150" marR="0" eaLnBrk="0" hangingPunct="0">
                        <a:lnSpc>
                          <a:spcPct val="107000"/>
                        </a:lnSpc>
                        <a:spcBef>
                          <a:spcPts val="60"/>
                        </a:spcBef>
                        <a:spcAft>
                          <a:spcPts val="0"/>
                        </a:spcAft>
                      </a:pPr>
                      <a:r>
                        <a:rPr lang="en-US" sz="1600" b="1" dirty="0">
                          <a:effectLst/>
                        </a:rPr>
                        <a:t>Income Type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0" eaLnBrk="0" hangingPunct="0">
                        <a:lnSpc>
                          <a:spcPts val="1140"/>
                        </a:lnSpc>
                        <a:spcBef>
                          <a:spcPts val="0"/>
                        </a:spcBef>
                        <a:spcAft>
                          <a:spcPts val="0"/>
                        </a:spcAft>
                      </a:pPr>
                      <a:r>
                        <a:rPr lang="en-US" sz="1600" b="1" dirty="0">
                          <a:effectLst/>
                        </a:rPr>
                        <a:t>Income Amount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488322">
                <a:tc>
                  <a:txBody>
                    <a:bodyPr/>
                    <a:lstStyle/>
                    <a:p>
                      <a:pPr marL="67945" marR="0" eaLnBrk="0" hangingPunct="0">
                        <a:lnSpc>
                          <a:spcPts val="1125"/>
                        </a:lnSpc>
                        <a:spcBef>
                          <a:spcPts val="0"/>
                        </a:spcBef>
                        <a:spcAft>
                          <a:spcPts val="0"/>
                        </a:spcAft>
                      </a:pPr>
                      <a:r>
                        <a:rPr lang="en-US" sz="1400" b="1" dirty="0">
                          <a:effectLst/>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25"/>
                        </a:lnSpc>
                        <a:spcBef>
                          <a:spcPts val="0"/>
                        </a:spcBef>
                        <a:spcAft>
                          <a:spcPts val="0"/>
                        </a:spcAft>
                      </a:pPr>
                      <a:r>
                        <a:rPr lang="en-US" sz="1400" b="1" dirty="0">
                          <a:effectLst/>
                        </a:rPr>
                        <a:t>ABC Pharmaceuticals, Inc.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dirty="0">
                          <a:effectLst/>
                        </a:rPr>
                        <a:t>N/A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Salary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$ 187,489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489950">
                <a:tc>
                  <a:txBody>
                    <a:bodyPr/>
                    <a:lstStyle/>
                    <a:p>
                      <a:pPr marL="67945" marR="0" eaLnBrk="0" hangingPunct="0">
                        <a:lnSpc>
                          <a:spcPts val="1125"/>
                        </a:lnSpc>
                        <a:spcBef>
                          <a:spcPts val="0"/>
                        </a:spcBef>
                        <a:spcAft>
                          <a:spcPts val="0"/>
                        </a:spcAft>
                      </a:pPr>
                      <a:r>
                        <a:rPr lang="en-US" sz="1400" b="1" dirty="0">
                          <a:effectLst/>
                        </a:rPr>
                        <a:t>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25"/>
                        </a:lnSpc>
                        <a:spcBef>
                          <a:spcPts val="0"/>
                        </a:spcBef>
                        <a:spcAft>
                          <a:spcPts val="0"/>
                        </a:spcAft>
                      </a:pPr>
                      <a:r>
                        <a:rPr lang="en-US" sz="1400" b="1" dirty="0">
                          <a:effectLst/>
                        </a:rPr>
                        <a:t>ABC Pharmaceuticals, Inc. 401(k) plan: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dirty="0">
                          <a:effectLst/>
                        </a:rPr>
                        <a:t>No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426560">
                <a:tc>
                  <a:txBody>
                    <a:bodyPr/>
                    <a:lstStyle/>
                    <a:p>
                      <a:pPr marL="67945" marR="0" eaLnBrk="0" hangingPunct="0">
                        <a:lnSpc>
                          <a:spcPts val="1125"/>
                        </a:lnSpc>
                        <a:spcBef>
                          <a:spcPts val="0"/>
                        </a:spcBef>
                        <a:spcAft>
                          <a:spcPts val="0"/>
                        </a:spcAft>
                      </a:pPr>
                      <a:r>
                        <a:rPr lang="en-US" sz="1400" b="1" dirty="0">
                          <a:effectLst/>
                        </a:rPr>
                        <a:t>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25"/>
                        </a:lnSpc>
                        <a:spcBef>
                          <a:spcPts val="0"/>
                        </a:spcBef>
                        <a:spcAft>
                          <a:spcPts val="0"/>
                        </a:spcAft>
                      </a:pPr>
                      <a:r>
                        <a:rPr lang="en-US" sz="1400" b="1" dirty="0">
                          <a:effectLst/>
                        </a:rPr>
                        <a:t>Fidelity International </a:t>
                      </a:r>
                      <a:r>
                        <a:rPr lang="en-US" sz="1400" b="1" dirty="0" smtClean="0">
                          <a:effectLst/>
                        </a:rPr>
                        <a:t> Index</a:t>
                      </a:r>
                      <a:r>
                        <a:rPr lang="en-US" sz="1400" b="1" baseline="0" dirty="0" smtClean="0">
                          <a:effectLst/>
                        </a:rPr>
                        <a:t> </a:t>
                      </a:r>
                      <a:r>
                        <a:rPr lang="en-US" sz="1400" b="1" dirty="0" smtClean="0">
                          <a:effectLst/>
                        </a:rPr>
                        <a:t>Fund (FSPSX)</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25"/>
                        </a:lnSpc>
                        <a:spcBef>
                          <a:spcPts val="0"/>
                        </a:spcBef>
                        <a:spcAft>
                          <a:spcPts val="0"/>
                        </a:spcAft>
                      </a:pPr>
                      <a:r>
                        <a:rPr lang="en-US" sz="1400" b="1" dirty="0">
                          <a:effectLst/>
                        </a:rPr>
                        <a:t>Yes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25"/>
                        </a:lnSpc>
                        <a:spcBef>
                          <a:spcPts val="0"/>
                        </a:spcBef>
                        <a:spcAft>
                          <a:spcPts val="0"/>
                        </a:spcAft>
                      </a:pPr>
                      <a:r>
                        <a:rPr lang="en-US" sz="1400" b="1" dirty="0">
                          <a:effectLst/>
                        </a:rPr>
                        <a:t>$50,001 - $100,000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8580" marR="295275" eaLnBrk="0" hangingPunct="0">
                        <a:lnSpc>
                          <a:spcPts val="1140"/>
                        </a:lnSpc>
                        <a:spcBef>
                          <a:spcPts val="0"/>
                        </a:spcBef>
                        <a:spcAft>
                          <a:spcPts val="0"/>
                        </a:spcAft>
                      </a:pPr>
                      <a:r>
                        <a:rPr lang="en-US" sz="1400" b="1" dirty="0">
                          <a:effectLst/>
                        </a:rPr>
                        <a:t>None (or less than $201)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485067">
                <a:tc>
                  <a:txBody>
                    <a:bodyPr/>
                    <a:lstStyle/>
                    <a:p>
                      <a:pPr marL="67945" marR="0" eaLnBrk="0" hangingPunct="0">
                        <a:lnSpc>
                          <a:spcPts val="1100"/>
                        </a:lnSpc>
                        <a:spcBef>
                          <a:spcPts val="0"/>
                        </a:spcBef>
                        <a:spcAft>
                          <a:spcPts val="0"/>
                        </a:spcAft>
                      </a:pPr>
                      <a:r>
                        <a:rPr lang="en-US" sz="1400" b="1" dirty="0">
                          <a:effectLst/>
                        </a:rPr>
                        <a:t>2.2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035"/>
                        </a:lnSpc>
                        <a:spcBef>
                          <a:spcPts val="0"/>
                        </a:spcBef>
                        <a:spcAft>
                          <a:spcPts val="0"/>
                        </a:spcAft>
                      </a:pPr>
                      <a:r>
                        <a:rPr lang="en-US" sz="1400" b="1" dirty="0">
                          <a:effectLst/>
                        </a:rPr>
                        <a:t>Fidelity </a:t>
                      </a:r>
                      <a:r>
                        <a:rPr lang="en-US" sz="1400" b="1" dirty="0" smtClean="0">
                          <a:effectLst/>
                        </a:rPr>
                        <a:t>500 Index Fund (FXAIX)</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00"/>
                        </a:lnSpc>
                        <a:spcBef>
                          <a:spcPts val="0"/>
                        </a:spcBef>
                        <a:spcAft>
                          <a:spcPts val="0"/>
                        </a:spcAft>
                      </a:pPr>
                      <a:r>
                        <a:rPr lang="en-US" sz="1400" b="1" dirty="0" smtClean="0">
                          <a:effectLst/>
                          <a:latin typeface="+mn-lt"/>
                          <a:ea typeface="+mn-ea"/>
                          <a:cs typeface="+mn-cs"/>
                        </a:rPr>
                        <a:t>Yes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00"/>
                        </a:lnSpc>
                        <a:spcBef>
                          <a:spcPts val="0"/>
                        </a:spcBef>
                        <a:spcAft>
                          <a:spcPts val="0"/>
                        </a:spcAft>
                      </a:pPr>
                      <a:r>
                        <a:rPr lang="en-US" sz="1400" b="1" dirty="0">
                          <a:effectLst/>
                        </a:rPr>
                        <a:t>$1,001 - $15,000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8580" marR="0" eaLnBrk="0" hangingPunct="0">
                        <a:lnSpc>
                          <a:spcPts val="1100"/>
                        </a:lnSpc>
                        <a:spcBef>
                          <a:spcPts val="0"/>
                        </a:spcBef>
                        <a:spcAft>
                          <a:spcPts val="0"/>
                        </a:spcAft>
                      </a:pPr>
                      <a:r>
                        <a:rPr lang="en-US" sz="1400" b="1" dirty="0">
                          <a:effectLst/>
                        </a:rPr>
                        <a:t>None (or less</a:t>
                      </a:r>
                    </a:p>
                    <a:p>
                      <a:pPr marL="68580" marR="0" eaLnBrk="0" hangingPunct="0">
                        <a:lnSpc>
                          <a:spcPts val="1035"/>
                        </a:lnSpc>
                        <a:spcBef>
                          <a:spcPts val="0"/>
                        </a:spcBef>
                        <a:spcAft>
                          <a:spcPts val="0"/>
                        </a:spcAft>
                      </a:pPr>
                      <a:r>
                        <a:rPr lang="en-US" sz="1400" b="1" dirty="0">
                          <a:effectLst/>
                        </a:rPr>
                        <a:t>than $201)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485067">
                <a:tc>
                  <a:txBody>
                    <a:bodyPr/>
                    <a:lstStyle/>
                    <a:p>
                      <a:pPr marL="67945" marR="0" eaLnBrk="0" hangingPunct="0">
                        <a:lnSpc>
                          <a:spcPts val="11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2.3</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035"/>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ABC Pharmaceuticals,</a:t>
                      </a:r>
                      <a:r>
                        <a:rPr lang="en-US" sz="1400" b="1" baseline="0" dirty="0" smtClean="0">
                          <a:effectLst/>
                          <a:latin typeface="+mn-lt"/>
                          <a:ea typeface="Calibri" panose="020F0502020204030204" pitchFamily="34" charset="0"/>
                          <a:cs typeface="Times New Roman" panose="02020603050405020304" pitchFamily="18" charset="0"/>
                        </a:rPr>
                        <a:t> Inc.</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00"/>
                        </a:lnSpc>
                        <a:spcBef>
                          <a:spcPts val="0"/>
                        </a:spcBef>
                        <a:spcAft>
                          <a:spcPts val="0"/>
                        </a:spcAft>
                      </a:pPr>
                      <a:r>
                        <a:rPr lang="en-US" sz="1400" b="1" dirty="0" smtClean="0">
                          <a:effectLst/>
                          <a:latin typeface="+mn-lt"/>
                          <a:ea typeface="Calibri" panose="020F0502020204030204" pitchFamily="34" charset="0"/>
                          <a:cs typeface="Times New Roman" panose="02020603050405020304" pitchFamily="18" charset="0"/>
                        </a:rPr>
                        <a:t>N/A</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00"/>
                        </a:lnSpc>
                        <a:spcBef>
                          <a:spcPts val="0"/>
                        </a:spcBef>
                        <a:spcAft>
                          <a:spcPts val="0"/>
                        </a:spcAft>
                      </a:pPr>
                      <a:r>
                        <a:rPr lang="en-US" sz="1400" b="1" dirty="0" smtClean="0">
                          <a:effectLst/>
                          <a:latin typeface="+mn-lt"/>
                        </a:rPr>
                        <a:t>$50,001</a:t>
                      </a:r>
                      <a:r>
                        <a:rPr lang="en-US" sz="1400" b="1" baseline="0" dirty="0" smtClean="0">
                          <a:effectLst/>
                          <a:latin typeface="+mn-lt"/>
                        </a:rPr>
                        <a:t> - $100,000</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latin typeface="+mn-lt"/>
                        </a:rPr>
                        <a:t> </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c>
                  <a:txBody>
                    <a:bodyPr/>
                    <a:lstStyle/>
                    <a:p>
                      <a:pPr marL="68580" marR="0" eaLnBrk="0" hangingPunct="0">
                        <a:lnSpc>
                          <a:spcPts val="1100"/>
                        </a:lnSpc>
                        <a:spcBef>
                          <a:spcPts val="0"/>
                        </a:spcBef>
                        <a:spcAft>
                          <a:spcPts val="0"/>
                        </a:spcAft>
                      </a:pPr>
                      <a:r>
                        <a:rPr lang="en-US" sz="1400" b="1" dirty="0">
                          <a:effectLst/>
                          <a:latin typeface="+mn-lt"/>
                        </a:rPr>
                        <a:t>None (or less</a:t>
                      </a:r>
                    </a:p>
                    <a:p>
                      <a:pPr marL="68580" marR="0" eaLnBrk="0" hangingPunct="0">
                        <a:lnSpc>
                          <a:spcPts val="1035"/>
                        </a:lnSpc>
                        <a:spcBef>
                          <a:spcPts val="0"/>
                        </a:spcBef>
                        <a:spcAft>
                          <a:spcPts val="0"/>
                        </a:spcAft>
                      </a:pPr>
                      <a:r>
                        <a:rPr lang="en-US" sz="1400" b="1" dirty="0">
                          <a:effectLst/>
                          <a:latin typeface="+mn-lt"/>
                        </a:rPr>
                        <a:t>than $201)</a:t>
                      </a:r>
                      <a:endParaRPr lang="en-US" sz="1400" b="1" dirty="0">
                        <a:effectLst/>
                        <a:latin typeface="+mn-lt"/>
                        <a:ea typeface="Calibri" panose="020F0502020204030204" pitchFamily="34" charset="0"/>
                        <a:cs typeface="Times New Roman" panose="02020603050405020304" pitchFamily="18" charset="0"/>
                      </a:endParaRPr>
                    </a:p>
                  </a:txBody>
                  <a:tcPr marL="0" marR="0" marT="91440" marB="0"/>
                </a:tc>
              </a:tr>
            </a:tbl>
          </a:graphicData>
        </a:graphic>
      </p:graphicFrame>
    </p:spTree>
    <p:extLst>
      <p:ext uri="{BB962C8B-B14F-4D97-AF65-F5344CB8AC3E}">
        <p14:creationId xmlns:p14="http://schemas.microsoft.com/office/powerpoint/2010/main" val="1717944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Defined Contribution Plan: </a:t>
            </a:r>
            <a:r>
              <a:rPr lang="en-US" sz="3200" b="1" dirty="0"/>
              <a:t/>
            </a:r>
            <a:br>
              <a:rPr lang="en-US" sz="3200" b="1" dirty="0"/>
            </a:br>
            <a:r>
              <a:rPr lang="en-US" sz="3200" b="1" dirty="0" smtClean="0"/>
              <a:t>How is it analyzed for conflicts?</a:t>
            </a:r>
            <a:endParaRPr lang="en-US" sz="3200" b="1" dirty="0"/>
          </a:p>
        </p:txBody>
      </p:sp>
      <p:sp>
        <p:nvSpPr>
          <p:cNvPr id="3" name="Content Placeholder 2"/>
          <p:cNvSpPr>
            <a:spLocks noGrp="1"/>
          </p:cNvSpPr>
          <p:nvPr>
            <p:ph idx="1"/>
          </p:nvPr>
        </p:nvSpPr>
        <p:spPr>
          <a:xfrm>
            <a:off x="1037230" y="2593259"/>
            <a:ext cx="10276764" cy="3318936"/>
          </a:xfrm>
        </p:spPr>
        <p:txBody>
          <a:bodyPr tIns="0" bIns="0">
            <a:normAutofit/>
          </a:bodyPr>
          <a:lstStyle/>
          <a:p>
            <a:pPr>
              <a:spcAft>
                <a:spcPts val="200"/>
              </a:spcAft>
            </a:pPr>
            <a:r>
              <a:rPr lang="en-US" sz="2200" i="1" dirty="0"/>
              <a:t>18 U.S.C. § 208: </a:t>
            </a:r>
            <a:r>
              <a:rPr lang="en-US" sz="2200" dirty="0"/>
              <a:t>A Federal employee has a financial interest in the particular matter affecting the assets held in the plan</a:t>
            </a:r>
          </a:p>
          <a:p>
            <a:pPr>
              <a:spcAft>
                <a:spcPts val="200"/>
              </a:spcAft>
            </a:pPr>
            <a:r>
              <a:rPr lang="en-US" sz="2200" dirty="0" smtClean="0"/>
              <a:t>Analyze each asset using the guidance appropriate for that type of asset</a:t>
            </a:r>
          </a:p>
          <a:p>
            <a:pPr marL="0" lvl="1" indent="4763">
              <a:spcAft>
                <a:spcPts val="200"/>
              </a:spcAft>
            </a:pPr>
            <a:r>
              <a:rPr lang="en-US" sz="2200" dirty="0" smtClean="0"/>
              <a:t>  What Exemptions may apply? </a:t>
            </a:r>
          </a:p>
          <a:p>
            <a:pPr marL="457200" lvl="2" indent="0">
              <a:spcAft>
                <a:spcPts val="0"/>
              </a:spcAft>
            </a:pPr>
            <a:r>
              <a:rPr lang="en-US" sz="2200" dirty="0" smtClean="0"/>
              <a:t>5 </a:t>
            </a:r>
            <a:r>
              <a:rPr lang="en-US" sz="2200" dirty="0"/>
              <a:t>C.F.R. § 2640.201(a) for diversified mutual funds, </a:t>
            </a:r>
            <a:endParaRPr lang="en-US" sz="2200" dirty="0" smtClean="0"/>
          </a:p>
          <a:p>
            <a:pPr marL="457200" lvl="2" indent="0">
              <a:spcAft>
                <a:spcPts val="0"/>
              </a:spcAft>
            </a:pPr>
            <a:r>
              <a:rPr lang="en-US" sz="2200" dirty="0" smtClean="0"/>
              <a:t>5 </a:t>
            </a:r>
            <a:r>
              <a:rPr lang="en-US" sz="2200" dirty="0"/>
              <a:t>C.F.R. § 2640.201(b) for sector mutual funds, </a:t>
            </a:r>
            <a:endParaRPr lang="en-US" sz="2200" dirty="0" smtClean="0"/>
          </a:p>
          <a:p>
            <a:pPr marL="457200" lvl="2" indent="0">
              <a:spcAft>
                <a:spcPts val="0"/>
              </a:spcAft>
            </a:pPr>
            <a:r>
              <a:rPr lang="en-US" sz="2200" dirty="0" smtClean="0"/>
              <a:t>5 </a:t>
            </a:r>
            <a:r>
              <a:rPr lang="en-US" sz="2200" dirty="0"/>
              <a:t>C.F.R. § 2640.201(c) for employee benefit plans, or </a:t>
            </a:r>
            <a:endParaRPr lang="en-US" sz="2200" dirty="0" smtClean="0"/>
          </a:p>
          <a:p>
            <a:pPr marL="457200" lvl="2" indent="0">
              <a:spcAft>
                <a:spcPts val="0"/>
              </a:spcAft>
            </a:pPr>
            <a:r>
              <a:rPr lang="en-US" sz="2200" dirty="0" smtClean="0"/>
              <a:t>5 </a:t>
            </a:r>
            <a:r>
              <a:rPr lang="en-US" sz="2200" dirty="0"/>
              <a:t>C.F.R. § 2640.202 the </a:t>
            </a:r>
            <a:r>
              <a:rPr lang="en-US" sz="2200" i="1" dirty="0"/>
              <a:t>de </a:t>
            </a:r>
            <a:r>
              <a:rPr lang="en-US" sz="2200" i="1" dirty="0" err="1"/>
              <a:t>minimis</a:t>
            </a:r>
            <a:r>
              <a:rPr lang="en-US" sz="2200" i="1" dirty="0"/>
              <a:t> </a:t>
            </a:r>
            <a:r>
              <a:rPr lang="en-US" sz="2200" dirty="0" smtClean="0"/>
              <a:t>for </a:t>
            </a:r>
            <a:r>
              <a:rPr lang="en-US" sz="2200" dirty="0"/>
              <a:t>publicly traded securities. </a:t>
            </a:r>
            <a:endParaRPr lang="en-US" sz="22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5892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917" y="2556932"/>
            <a:ext cx="10110158" cy="3318936"/>
          </a:xfrm>
        </p:spPr>
        <p:txBody>
          <a:bodyPr>
            <a:noAutofit/>
          </a:bodyPr>
          <a:lstStyle/>
          <a:p>
            <a:pPr>
              <a:spcBef>
                <a:spcPts val="0"/>
              </a:spcBef>
              <a:spcAft>
                <a:spcPts val="0"/>
              </a:spcAft>
              <a:buClr>
                <a:srgbClr val="0F6FC6"/>
              </a:buClr>
            </a:pPr>
            <a:r>
              <a:rPr lang="en-US" sz="2100" dirty="0" smtClean="0"/>
              <a:t>A </a:t>
            </a:r>
            <a:r>
              <a:rPr lang="en-US" sz="2100" dirty="0"/>
              <a:t>type of retirement plan that an </a:t>
            </a:r>
            <a:r>
              <a:rPr lang="en-US" sz="2100" b="1" dirty="0">
                <a:solidFill>
                  <a:srgbClr val="FF0000"/>
                </a:solidFill>
              </a:rPr>
              <a:t>employer establishes for its employees</a:t>
            </a:r>
            <a:r>
              <a:rPr lang="en-US" sz="2100" dirty="0">
                <a:solidFill>
                  <a:srgbClr val="FF0000"/>
                </a:solidFill>
              </a:rPr>
              <a:t>.  </a:t>
            </a:r>
            <a:endParaRPr lang="en-US" sz="2100" dirty="0" smtClean="0">
              <a:solidFill>
                <a:srgbClr val="FF0000"/>
              </a:solidFill>
            </a:endParaRPr>
          </a:p>
          <a:p>
            <a:pPr>
              <a:spcBef>
                <a:spcPts val="0"/>
              </a:spcBef>
              <a:spcAft>
                <a:spcPts val="0"/>
              </a:spcAft>
              <a:buClr>
                <a:srgbClr val="0F6FC6"/>
              </a:buClr>
            </a:pPr>
            <a:r>
              <a:rPr lang="en-US" sz="2100" dirty="0"/>
              <a:t>Is </a:t>
            </a:r>
            <a:r>
              <a:rPr lang="en-US" sz="2100" b="1" dirty="0">
                <a:solidFill>
                  <a:srgbClr val="FF0000"/>
                </a:solidFill>
              </a:rPr>
              <a:t>calculated</a:t>
            </a:r>
            <a:r>
              <a:rPr lang="en-US" sz="2100" b="1" dirty="0"/>
              <a:t> </a:t>
            </a:r>
            <a:r>
              <a:rPr lang="en-US" sz="2100" b="1" dirty="0">
                <a:solidFill>
                  <a:srgbClr val="FF0000"/>
                </a:solidFill>
              </a:rPr>
              <a:t>using a formula </a:t>
            </a:r>
            <a:r>
              <a:rPr lang="en-US" sz="2100" b="1" dirty="0"/>
              <a:t>specific to the plan</a:t>
            </a:r>
            <a:r>
              <a:rPr lang="en-US" sz="2100" dirty="0"/>
              <a:t>, utilizing factors such as an </a:t>
            </a:r>
            <a:r>
              <a:rPr lang="en-US" sz="2100" b="1" dirty="0"/>
              <a:t>employee’s earnings history and tenure</a:t>
            </a:r>
            <a:r>
              <a:rPr lang="en-US" sz="2100" dirty="0"/>
              <a:t>. </a:t>
            </a:r>
          </a:p>
          <a:p>
            <a:pPr>
              <a:spcBef>
                <a:spcPts val="0"/>
              </a:spcBef>
              <a:spcAft>
                <a:spcPts val="0"/>
              </a:spcAft>
              <a:buClr>
                <a:srgbClr val="0F6FC6"/>
              </a:buClr>
            </a:pPr>
            <a:r>
              <a:rPr lang="en-US" sz="2100" b="1" dirty="0" smtClean="0">
                <a:solidFill>
                  <a:srgbClr val="FF0000"/>
                </a:solidFill>
              </a:rPr>
              <a:t>Upon retirement an </a:t>
            </a:r>
            <a:r>
              <a:rPr lang="en-US" sz="2100" dirty="0" smtClean="0"/>
              <a:t>employee </a:t>
            </a:r>
            <a:r>
              <a:rPr lang="en-US" sz="2100" b="1" dirty="0">
                <a:solidFill>
                  <a:srgbClr val="FF0000"/>
                </a:solidFill>
              </a:rPr>
              <a:t>will </a:t>
            </a:r>
            <a:r>
              <a:rPr lang="en-US" sz="2100" b="1" dirty="0" smtClean="0">
                <a:solidFill>
                  <a:srgbClr val="FF0000"/>
                </a:solidFill>
              </a:rPr>
              <a:t>receive a fixed annuity.</a:t>
            </a:r>
          </a:p>
          <a:p>
            <a:pPr lvl="1">
              <a:spcBef>
                <a:spcPts val="0"/>
              </a:spcBef>
              <a:spcAft>
                <a:spcPts val="0"/>
              </a:spcAft>
              <a:buClr>
                <a:srgbClr val="0F6FC6"/>
              </a:buClr>
            </a:pPr>
            <a:r>
              <a:rPr lang="en-US" sz="2100" dirty="0"/>
              <a:t>The annuity typically makes biweekly or monthly payments to the employee for life. </a:t>
            </a:r>
            <a:endParaRPr lang="en-US" sz="2100" dirty="0" smtClean="0"/>
          </a:p>
          <a:p>
            <a:pPr lvl="1">
              <a:spcBef>
                <a:spcPts val="0"/>
              </a:spcBef>
              <a:spcAft>
                <a:spcPts val="0"/>
              </a:spcAft>
              <a:buClr>
                <a:srgbClr val="0F6FC6"/>
              </a:buClr>
            </a:pPr>
            <a:r>
              <a:rPr lang="en-US" sz="2100" dirty="0" smtClean="0"/>
              <a:t>The </a:t>
            </a:r>
            <a:r>
              <a:rPr lang="en-US" sz="2100" dirty="0"/>
              <a:t>annuity may also pay a survivor benefit to the employee’s spouse after the employee’s death. </a:t>
            </a:r>
            <a:endParaRPr lang="en-US" sz="2100" dirty="0" smtClean="0"/>
          </a:p>
          <a:p>
            <a:pPr lvl="1">
              <a:spcBef>
                <a:spcPts val="0"/>
              </a:spcBef>
              <a:spcAft>
                <a:spcPts val="0"/>
              </a:spcAft>
              <a:buClr>
                <a:srgbClr val="0F6FC6"/>
              </a:buClr>
            </a:pPr>
            <a:r>
              <a:rPr lang="en-US" sz="2100" dirty="0" smtClean="0"/>
              <a:t>Under </a:t>
            </a:r>
            <a:r>
              <a:rPr lang="en-US" sz="2100" dirty="0"/>
              <a:t>some plans (such as a </a:t>
            </a:r>
            <a:r>
              <a:rPr lang="en-US" sz="2100" b="1" dirty="0"/>
              <a:t>cash balance pension plan</a:t>
            </a:r>
            <a:r>
              <a:rPr lang="en-US" sz="2100" dirty="0"/>
              <a:t>), the employee can </a:t>
            </a:r>
            <a:r>
              <a:rPr lang="en-US" sz="2200" dirty="0" smtClean="0"/>
              <a:t>elect to </a:t>
            </a:r>
            <a:r>
              <a:rPr lang="en-US" sz="2200" dirty="0"/>
              <a:t>cash out his or her interest in the plan and receive a lump-sum payment of the balance.</a:t>
            </a:r>
            <a:endParaRPr lang="en-US" sz="2200" dirty="0" smtClean="0">
              <a:solidFill>
                <a:srgbClr val="FF0000"/>
              </a:solidFill>
            </a:endParaRPr>
          </a:p>
          <a:p>
            <a:pPr marL="0" indent="0">
              <a:buNone/>
            </a:pPr>
            <a:endParaRPr lang="en-US" sz="2200" dirty="0"/>
          </a:p>
        </p:txBody>
      </p:sp>
      <p:sp>
        <p:nvSpPr>
          <p:cNvPr id="6" name="Title 1"/>
          <p:cNvSpPr>
            <a:spLocks noGrp="1"/>
          </p:cNvSpPr>
          <p:nvPr>
            <p:ph type="title"/>
          </p:nvPr>
        </p:nvSpPr>
        <p:spPr>
          <a:xfrm>
            <a:off x="1375788" y="1132856"/>
            <a:ext cx="9601196" cy="1303867"/>
          </a:xfrm>
        </p:spPr>
        <p:txBody>
          <a:bodyPr tIns="91440" anchor="t" anchorCtr="0">
            <a:normAutofit/>
          </a:bodyPr>
          <a:lstStyle/>
          <a:p>
            <a:pPr algn="l"/>
            <a:r>
              <a:rPr lang="en-US" sz="3200" b="1" dirty="0" smtClean="0"/>
              <a:t>Defined Benefit Plan:</a:t>
            </a:r>
            <a:br>
              <a:rPr lang="en-US" sz="3200" b="1" dirty="0" smtClean="0"/>
            </a:br>
            <a:r>
              <a:rPr lang="en-US" sz="3200" b="1" dirty="0" smtClean="0"/>
              <a:t>How is it structured?</a:t>
            </a:r>
            <a:endParaRPr lang="en-US" sz="32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1943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003" y="1102991"/>
            <a:ext cx="9601196" cy="666290"/>
          </a:xfrm>
        </p:spPr>
        <p:txBody>
          <a:bodyPr tIns="1188720" bIns="45720" anchor="ctr" anchorCtr="0">
            <a:noAutofit/>
          </a:bodyPr>
          <a:lstStyle/>
          <a:p>
            <a:pPr algn="l"/>
            <a:r>
              <a:rPr lang="en-US" sz="3200" b="1" dirty="0"/>
              <a:t>Defined </a:t>
            </a:r>
            <a:r>
              <a:rPr lang="en-US" sz="3200" b="1" dirty="0" smtClean="0"/>
              <a:t>Benefit </a:t>
            </a:r>
            <a:r>
              <a:rPr lang="en-US" sz="3200" b="1" dirty="0"/>
              <a:t>Plan</a:t>
            </a:r>
            <a:br>
              <a:rPr lang="en-US" sz="3200" b="1" dirty="0"/>
            </a:br>
            <a:r>
              <a:rPr lang="en-US" sz="3200" b="1" dirty="0"/>
              <a:t>How is it Reported?</a:t>
            </a:r>
            <a:r>
              <a:rPr lang="en-US" sz="3000" b="1" dirty="0"/>
              <a:t/>
            </a:r>
            <a:br>
              <a:rPr lang="en-US" sz="3000" b="1" dirty="0"/>
            </a:br>
            <a:endParaRPr lang="en-US" sz="30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7</a:t>
            </a:fld>
            <a:endParaRPr lang="en-US"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30824542"/>
              </p:ext>
            </p:extLst>
          </p:nvPr>
        </p:nvGraphicFramePr>
        <p:xfrm>
          <a:off x="1409003" y="2620371"/>
          <a:ext cx="8944898" cy="2497539"/>
        </p:xfrm>
        <a:graphic>
          <a:graphicData uri="http://schemas.openxmlformats.org/drawingml/2006/table">
            <a:tbl>
              <a:tblPr>
                <a:tableStyleId>{5C22544A-7EE6-4342-B048-85BDC9FD1C3A}</a:tableStyleId>
              </a:tblPr>
              <a:tblGrid>
                <a:gridCol w="453747"/>
                <a:gridCol w="2990988"/>
                <a:gridCol w="660506"/>
                <a:gridCol w="1714883"/>
                <a:gridCol w="1562387"/>
                <a:gridCol w="1562387"/>
              </a:tblGrid>
              <a:tr h="412291">
                <a:tc>
                  <a:txBody>
                    <a:bodyPr/>
                    <a:lstStyle/>
                    <a:p>
                      <a:pPr marL="67945" marR="0" eaLnBrk="0" hangingPunct="0">
                        <a:lnSpc>
                          <a:spcPts val="1115"/>
                        </a:lnSpc>
                        <a:spcBef>
                          <a:spcPts val="0"/>
                        </a:spcBef>
                        <a:spcAft>
                          <a:spcPts val="0"/>
                        </a:spcAft>
                      </a:pPr>
                      <a:r>
                        <a:rPr lang="en-US"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Description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EIF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40"/>
                        </a:lnSpc>
                        <a:spcBef>
                          <a:spcPts val="0"/>
                        </a:spcBef>
                        <a:spcAft>
                          <a:spcPts val="0"/>
                        </a:spcAft>
                      </a:pPr>
                      <a:r>
                        <a:rPr lang="en-US" sz="1600" b="1" dirty="0">
                          <a:effectLst/>
                        </a:rPr>
                        <a:t>Value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57150" marR="0" eaLnBrk="0" hangingPunct="0">
                        <a:lnSpc>
                          <a:spcPct val="107000"/>
                        </a:lnSpc>
                        <a:spcBef>
                          <a:spcPts val="60"/>
                        </a:spcBef>
                        <a:spcAft>
                          <a:spcPts val="0"/>
                        </a:spcAft>
                      </a:pPr>
                      <a:r>
                        <a:rPr lang="en-US" sz="1600" b="1" dirty="0">
                          <a:effectLst/>
                        </a:rPr>
                        <a:t>Income Type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8580" marR="0" eaLnBrk="0" hangingPunct="0">
                        <a:lnSpc>
                          <a:spcPts val="1140"/>
                        </a:lnSpc>
                        <a:spcBef>
                          <a:spcPts val="0"/>
                        </a:spcBef>
                        <a:spcAft>
                          <a:spcPts val="0"/>
                        </a:spcAft>
                      </a:pPr>
                      <a:r>
                        <a:rPr lang="en-US" sz="1600" b="1" dirty="0">
                          <a:effectLst/>
                        </a:rPr>
                        <a:t>Income Amount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1029574">
                <a:tc>
                  <a:txBody>
                    <a:bodyPr/>
                    <a:lstStyle/>
                    <a:p>
                      <a:pPr marL="67945" marR="0" eaLnBrk="0" hangingPunct="0">
                        <a:lnSpc>
                          <a:spcPts val="1125"/>
                        </a:lnSpc>
                        <a:spcBef>
                          <a:spcPts val="0"/>
                        </a:spcBef>
                        <a:spcAft>
                          <a:spcPts val="0"/>
                        </a:spcAft>
                      </a:pPr>
                      <a:r>
                        <a:rPr lang="en-US" sz="1400" b="1" dirty="0">
                          <a:effectLst/>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25"/>
                        </a:lnSpc>
                        <a:spcBef>
                          <a:spcPts val="0"/>
                        </a:spcBef>
                        <a:spcAft>
                          <a:spcPts val="0"/>
                        </a:spcAft>
                      </a:pPr>
                      <a:r>
                        <a:rPr lang="en-US" sz="1400" b="1" dirty="0">
                          <a:effectLst/>
                        </a:rPr>
                        <a:t>ABC Pharmaceuticals, Inc. defined benefit plan (value not readily ascertainable) eligible for $3,000/</a:t>
                      </a:r>
                      <a:r>
                        <a:rPr lang="en-US" sz="1400" b="1" dirty="0" err="1">
                          <a:effectLst/>
                        </a:rPr>
                        <a:t>mo</a:t>
                      </a:r>
                      <a:r>
                        <a:rPr lang="en-US" sz="1400" b="1" dirty="0">
                          <a:effectLst/>
                        </a:rPr>
                        <a:t> at age 65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a:effectLst/>
                        </a:rPr>
                        <a:t>N/A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None (or less than $201)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r h="1055674">
                <a:tc>
                  <a:txBody>
                    <a:bodyPr/>
                    <a:lstStyle/>
                    <a:p>
                      <a:pPr marL="67945" marR="0" eaLnBrk="0" hangingPunct="0">
                        <a:lnSpc>
                          <a:spcPts val="1125"/>
                        </a:lnSpc>
                        <a:spcBef>
                          <a:spcPts val="0"/>
                        </a:spcBef>
                        <a:spcAft>
                          <a:spcPts val="0"/>
                        </a:spcAft>
                      </a:pPr>
                      <a:r>
                        <a:rPr lang="en-US" sz="1400" b="1" dirty="0">
                          <a:effectLst/>
                        </a:rPr>
                        <a:t>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ts val="1125"/>
                        </a:lnSpc>
                        <a:spcBef>
                          <a:spcPts val="0"/>
                        </a:spcBef>
                        <a:spcAft>
                          <a:spcPts val="0"/>
                        </a:spcAft>
                      </a:pPr>
                      <a:r>
                        <a:rPr lang="en-US" sz="1400" b="1" dirty="0">
                          <a:effectLst/>
                        </a:rPr>
                        <a:t>XYZ Medical Co. defined benefit plan (value not readily ascertainable)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67945" marR="0" eaLnBrk="0" hangingPunct="0">
                        <a:lnSpc>
                          <a:spcPct val="107000"/>
                        </a:lnSpc>
                        <a:spcBef>
                          <a:spcPts val="50"/>
                        </a:spcBef>
                        <a:spcAft>
                          <a:spcPts val="0"/>
                        </a:spcAft>
                      </a:pPr>
                      <a:r>
                        <a:rPr lang="en-US" sz="1400" b="1" dirty="0">
                          <a:effectLst/>
                        </a:rPr>
                        <a:t>N/A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Retirement payments (annual)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c>
                  <a:txBody>
                    <a:bodyPr/>
                    <a:lstStyle/>
                    <a:p>
                      <a:pPr marL="0" marR="0" eaLnBrk="0" hangingPunct="0">
                        <a:lnSpc>
                          <a:spcPct val="107000"/>
                        </a:lnSpc>
                        <a:spcBef>
                          <a:spcPts val="0"/>
                        </a:spcBef>
                        <a:spcAft>
                          <a:spcPts val="0"/>
                        </a:spcAft>
                      </a:pPr>
                      <a:r>
                        <a:rPr lang="en-US" sz="1400" b="1" dirty="0">
                          <a:effectLst/>
                        </a:rPr>
                        <a:t> $35,000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91440" marB="0"/>
                </a:tc>
              </a:tr>
            </a:tbl>
          </a:graphicData>
        </a:graphic>
      </p:graphicFrame>
    </p:spTree>
    <p:extLst>
      <p:ext uri="{BB962C8B-B14F-4D97-AF65-F5344CB8AC3E}">
        <p14:creationId xmlns:p14="http://schemas.microsoft.com/office/powerpoint/2010/main" val="693741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633" y="1005578"/>
            <a:ext cx="9601196" cy="1303867"/>
          </a:xfrm>
        </p:spPr>
        <p:txBody>
          <a:bodyPr>
            <a:normAutofit/>
          </a:bodyPr>
          <a:lstStyle/>
          <a:p>
            <a:pPr algn="l"/>
            <a:r>
              <a:rPr lang="en-US" sz="3200" b="1" dirty="0"/>
              <a:t>Defined Benefit Plan:</a:t>
            </a:r>
            <a:br>
              <a:rPr lang="en-US" sz="3200" b="1" dirty="0"/>
            </a:br>
            <a:r>
              <a:rPr lang="en-US" sz="3200" b="1" dirty="0" smtClean="0"/>
              <a:t>Conflicts Considerations</a:t>
            </a:r>
            <a:endParaRPr lang="en-US" sz="3200" b="1" dirty="0"/>
          </a:p>
        </p:txBody>
      </p:sp>
      <p:sp>
        <p:nvSpPr>
          <p:cNvPr id="3" name="Content Placeholder 2"/>
          <p:cNvSpPr>
            <a:spLocks noGrp="1"/>
          </p:cNvSpPr>
          <p:nvPr>
            <p:ph idx="1"/>
          </p:nvPr>
        </p:nvSpPr>
        <p:spPr/>
        <p:txBody>
          <a:bodyPr>
            <a:normAutofit fontScale="92500" lnSpcReduction="20000"/>
          </a:bodyPr>
          <a:lstStyle/>
          <a:p>
            <a:r>
              <a:rPr lang="en-US" dirty="0"/>
              <a:t>E</a:t>
            </a:r>
            <a:r>
              <a:rPr lang="en-US" dirty="0" smtClean="0"/>
              <a:t>mployer </a:t>
            </a:r>
            <a:r>
              <a:rPr lang="en-US" dirty="0"/>
              <a:t>guarantees the targeted benefit </a:t>
            </a:r>
            <a:r>
              <a:rPr lang="en-US" dirty="0" smtClean="0"/>
              <a:t>level </a:t>
            </a:r>
            <a:endParaRPr lang="en-US" dirty="0"/>
          </a:p>
          <a:p>
            <a:r>
              <a:rPr lang="en-US" dirty="0" smtClean="0"/>
              <a:t>Employee </a:t>
            </a:r>
            <a:r>
              <a:rPr lang="en-US" b="1" dirty="0"/>
              <a:t>does not have a financial interest </a:t>
            </a:r>
            <a:r>
              <a:rPr lang="en-US" dirty="0"/>
              <a:t>in particular matters affecting the plan’s underlying assets. </a:t>
            </a:r>
            <a:endParaRPr lang="en-US" dirty="0" smtClean="0"/>
          </a:p>
          <a:p>
            <a:r>
              <a:rPr lang="en-US" dirty="0" smtClean="0"/>
              <a:t>Rather</a:t>
            </a:r>
            <a:r>
              <a:rPr lang="en-US" dirty="0"/>
              <a:t>, the employee </a:t>
            </a:r>
            <a:r>
              <a:rPr lang="en-US" b="1" dirty="0"/>
              <a:t>has a financial interest </a:t>
            </a:r>
            <a:r>
              <a:rPr lang="en-US" dirty="0"/>
              <a:t>in particular matters affecting the plan sponsor’s </a:t>
            </a:r>
            <a:r>
              <a:rPr lang="en-US" b="1" dirty="0"/>
              <a:t>ability or willingness </a:t>
            </a:r>
            <a:r>
              <a:rPr lang="en-US" dirty="0"/>
              <a:t>to meet its pension commitments.</a:t>
            </a:r>
          </a:p>
          <a:p>
            <a:r>
              <a:rPr lang="en-US" dirty="0"/>
              <a:t>An employee will have a “covered relationship” with the plan’s sponsor. </a:t>
            </a:r>
            <a:endParaRPr lang="en-US" dirty="0" smtClean="0"/>
          </a:p>
          <a:p>
            <a:r>
              <a:rPr lang="en-US" dirty="0" smtClean="0"/>
              <a:t>In </a:t>
            </a:r>
            <a:r>
              <a:rPr lang="en-US" dirty="0"/>
              <a:t>most cases an employee would not have to recuse from participating in a </a:t>
            </a:r>
            <a:r>
              <a:rPr lang="en-US" dirty="0" smtClean="0"/>
              <a:t>particular matter regarding specific parties </a:t>
            </a:r>
            <a:r>
              <a:rPr lang="en-US" dirty="0"/>
              <a:t>unless a reasonable person would question the employee’s impartiality.</a:t>
            </a:r>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42680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274320" anchor="ctr" anchorCtr="0">
            <a:noAutofit/>
          </a:bodyPr>
          <a:lstStyle/>
          <a:p>
            <a:pPr algn="l"/>
            <a:r>
              <a:rPr lang="en-US" sz="3200" b="1" dirty="0" smtClean="0"/>
              <a:t/>
            </a:r>
            <a:br>
              <a:rPr lang="en-US" sz="3200" b="1" dirty="0" smtClean="0"/>
            </a:br>
            <a:r>
              <a:rPr lang="en-US" sz="3200" b="1" dirty="0" smtClean="0"/>
              <a:t>Other Related Financial Interests</a:t>
            </a:r>
            <a:br>
              <a:rPr lang="en-US" sz="3200" b="1" dirty="0" smtClean="0"/>
            </a:br>
            <a:r>
              <a:rPr lang="en-US" sz="3200" b="1" dirty="0" smtClean="0"/>
              <a:t/>
            </a:r>
            <a:br>
              <a:rPr lang="en-US" sz="3200" b="1" dirty="0" smtClean="0"/>
            </a:br>
            <a:endParaRPr lang="en-US" sz="3200" b="1" dirty="0"/>
          </a:p>
        </p:txBody>
      </p:sp>
      <p:sp>
        <p:nvSpPr>
          <p:cNvPr id="3" name="Content Placeholder 2"/>
          <p:cNvSpPr>
            <a:spLocks noGrp="1"/>
          </p:cNvSpPr>
          <p:nvPr>
            <p:ph idx="1"/>
          </p:nvPr>
        </p:nvSpPr>
        <p:spPr/>
        <p:txBody>
          <a:bodyPr/>
          <a:lstStyle/>
          <a:p>
            <a:endParaRPr lang="en-US" dirty="0" smtClean="0"/>
          </a:p>
          <a:p>
            <a:r>
              <a:rPr lang="en-US" dirty="0" smtClean="0"/>
              <a:t>Stock</a:t>
            </a:r>
          </a:p>
          <a:p>
            <a:r>
              <a:rPr lang="en-US" dirty="0" smtClean="0"/>
              <a:t>Restricted Stock</a:t>
            </a:r>
          </a:p>
          <a:p>
            <a:r>
              <a:rPr lang="en-US" dirty="0" smtClean="0"/>
              <a:t>Restricted Stock Units</a:t>
            </a:r>
          </a:p>
          <a:p>
            <a:r>
              <a:rPr lang="en-US" dirty="0" smtClean="0"/>
              <a:t>Incentive Stock Options</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78669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2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3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4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5042</TotalTime>
  <Words>3250</Words>
  <Application>Microsoft Office PowerPoint</Application>
  <PresentationFormat>Widescreen</PresentationFormat>
  <Paragraphs>258</Paragraphs>
  <Slides>15</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Garamond</vt:lpstr>
      <vt:lpstr>Times New Roman</vt:lpstr>
      <vt:lpstr>Organic</vt:lpstr>
      <vt:lpstr>2_Organic</vt:lpstr>
      <vt:lpstr>3_Organic</vt:lpstr>
      <vt:lpstr>4_Organic</vt:lpstr>
      <vt:lpstr>Basic Employment Benefits  and Related Financial Interests</vt:lpstr>
      <vt:lpstr>Agenda:  </vt:lpstr>
      <vt:lpstr>Defined Contribution Plan: How is it structured? </vt:lpstr>
      <vt:lpstr>Defined Contribution Plan How is it Reported?  </vt:lpstr>
      <vt:lpstr>Defined Contribution Plan:  How is it analyzed for conflicts?</vt:lpstr>
      <vt:lpstr>Defined Benefit Plan: How is it structured?</vt:lpstr>
      <vt:lpstr>Defined Benefit Plan How is it Reported? </vt:lpstr>
      <vt:lpstr>Defined Benefit Plan: Conflicts Considerations</vt:lpstr>
      <vt:lpstr> Other Related Financial Interests  </vt:lpstr>
      <vt:lpstr>Stock, Restricted Stock, Restricted Stock Units,  and Incentive Stock Options:  How are they structured?</vt:lpstr>
      <vt:lpstr>Stock: How is it reported?</vt:lpstr>
      <vt:lpstr>Restricted Stock, Restricted Stock Units, and Incentive Stock Options: How is it reported?</vt:lpstr>
      <vt:lpstr>Stock, Restricted Stock or Stock Units, and  Incentive Stock Options: How is it analyzed for conflicts?</vt:lpstr>
      <vt:lpstr>OGE Resources</vt:lpstr>
      <vt:lpstr>Thank you!</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Employment &amp; Other Financial Interests</dc:title>
  <dc:creator>Joyce Merilos</dc:creator>
  <cp:lastModifiedBy>Joyce Merilos</cp:lastModifiedBy>
  <cp:revision>151</cp:revision>
  <dcterms:created xsi:type="dcterms:W3CDTF">2020-09-16T17:12:22Z</dcterms:created>
  <dcterms:modified xsi:type="dcterms:W3CDTF">2020-10-22T12:44:18Z</dcterms:modified>
</cp:coreProperties>
</file>